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19" r:id="rId1"/>
  </p:sldMasterIdLst>
  <p:notesMasterIdLst>
    <p:notesMasterId r:id="rId62"/>
  </p:notesMasterIdLst>
  <p:sldIdLst>
    <p:sldId id="256" r:id="rId2"/>
    <p:sldId id="257" r:id="rId3"/>
    <p:sldId id="295" r:id="rId4"/>
    <p:sldId id="299" r:id="rId5"/>
    <p:sldId id="258" r:id="rId6"/>
    <p:sldId id="298" r:id="rId7"/>
    <p:sldId id="297" r:id="rId8"/>
    <p:sldId id="263" r:id="rId9"/>
    <p:sldId id="264" r:id="rId10"/>
    <p:sldId id="266" r:id="rId11"/>
    <p:sldId id="261" r:id="rId12"/>
    <p:sldId id="296" r:id="rId13"/>
    <p:sldId id="265" r:id="rId14"/>
    <p:sldId id="292" r:id="rId15"/>
    <p:sldId id="267" r:id="rId16"/>
    <p:sldId id="274" r:id="rId17"/>
    <p:sldId id="290" r:id="rId18"/>
    <p:sldId id="284" r:id="rId19"/>
    <p:sldId id="300" r:id="rId20"/>
    <p:sldId id="301" r:id="rId21"/>
    <p:sldId id="302" r:id="rId22"/>
    <p:sldId id="303" r:id="rId23"/>
    <p:sldId id="271" r:id="rId24"/>
    <p:sldId id="293" r:id="rId25"/>
    <p:sldId id="304" r:id="rId26"/>
    <p:sldId id="305" r:id="rId27"/>
    <p:sldId id="306" r:id="rId28"/>
    <p:sldId id="307" r:id="rId29"/>
    <p:sldId id="308" r:id="rId30"/>
    <p:sldId id="309" r:id="rId31"/>
    <p:sldId id="310" r:id="rId32"/>
    <p:sldId id="311" r:id="rId33"/>
    <p:sldId id="312" r:id="rId34"/>
    <p:sldId id="313" r:id="rId35"/>
    <p:sldId id="314" r:id="rId36"/>
    <p:sldId id="316" r:id="rId37"/>
    <p:sldId id="272" r:id="rId38"/>
    <p:sldId id="276" r:id="rId39"/>
    <p:sldId id="279" r:id="rId40"/>
    <p:sldId id="326" r:id="rId41"/>
    <p:sldId id="327" r:id="rId42"/>
    <p:sldId id="328" r:id="rId43"/>
    <p:sldId id="280" r:id="rId44"/>
    <p:sldId id="281" r:id="rId45"/>
    <p:sldId id="282" r:id="rId46"/>
    <p:sldId id="294" r:id="rId47"/>
    <p:sldId id="321" r:id="rId48"/>
    <p:sldId id="322" r:id="rId49"/>
    <p:sldId id="323" r:id="rId50"/>
    <p:sldId id="324" r:id="rId51"/>
    <p:sldId id="325" r:id="rId52"/>
    <p:sldId id="330" r:id="rId53"/>
    <p:sldId id="285" r:id="rId54"/>
    <p:sldId id="283" r:id="rId55"/>
    <p:sldId id="286" r:id="rId56"/>
    <p:sldId id="287" r:id="rId57"/>
    <p:sldId id="331" r:id="rId58"/>
    <p:sldId id="332" r:id="rId59"/>
    <p:sldId id="333" r:id="rId60"/>
    <p:sldId id="288" r:id="rId61"/>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ALL" initials="F" lastIdx="2" clrIdx="0">
    <p:extLst>
      <p:ext uri="{19B8F6BF-5375-455C-9EA6-DF929625EA0E}">
        <p15:presenceInfo xmlns:p15="http://schemas.microsoft.com/office/powerpoint/2012/main" userId="FAL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2C8C85-51F0-491E-9774-3900AFEF0FD7}" styleName="Style léger 2 - Accentuation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Style à thème 1 - Accentuation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27" autoAdjust="0"/>
    <p:restoredTop sz="94660" autoAdjust="0"/>
  </p:normalViewPr>
  <p:slideViewPr>
    <p:cSldViewPr>
      <p:cViewPr varScale="1">
        <p:scale>
          <a:sx n="71" d="100"/>
          <a:sy n="71" d="100"/>
        </p:scale>
        <p:origin x="708" y="66"/>
      </p:cViewPr>
      <p:guideLst/>
    </p:cSldViewPr>
  </p:slideViewPr>
  <p:outlineViewPr>
    <p:cViewPr>
      <p:scale>
        <a:sx n="33" d="100"/>
        <a:sy n="33" d="100"/>
      </p:scale>
      <p:origin x="0" y="-1158"/>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63" d="100"/>
          <a:sy n="63" d="100"/>
        </p:scale>
        <p:origin x="2700" y="72"/>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7323EB-4E2F-4BBC-A848-62279DB2DEC0}" type="datetimeFigureOut">
              <a:rPr lang="fr-FR" smtClean="0"/>
              <a:t>31/12/2020</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85C596-F18F-453A-A206-CFDB037831BB}" type="slidenum">
              <a:rPr lang="fr-FR" smtClean="0"/>
              <a:t>‹N°›</a:t>
            </a:fld>
            <a:endParaRPr lang="fr-FR"/>
          </a:p>
        </p:txBody>
      </p:sp>
    </p:spTree>
    <p:extLst>
      <p:ext uri="{BB962C8B-B14F-4D97-AF65-F5344CB8AC3E}">
        <p14:creationId xmlns:p14="http://schemas.microsoft.com/office/powerpoint/2010/main" val="29365278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1585C596-F18F-453A-A206-CFDB037831BB}" type="slidenum">
              <a:rPr lang="fr-FR" smtClean="0"/>
              <a:t>1</a:t>
            </a:fld>
            <a:endParaRPr lang="fr-FR"/>
          </a:p>
        </p:txBody>
      </p:sp>
    </p:spTree>
    <p:extLst>
      <p:ext uri="{BB962C8B-B14F-4D97-AF65-F5344CB8AC3E}">
        <p14:creationId xmlns:p14="http://schemas.microsoft.com/office/powerpoint/2010/main" val="20099995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1585C596-F18F-453A-A206-CFDB037831BB}" type="slidenum">
              <a:rPr lang="fr-FR" smtClean="0"/>
              <a:t>58</a:t>
            </a:fld>
            <a:endParaRPr lang="fr-FR"/>
          </a:p>
        </p:txBody>
      </p:sp>
    </p:spTree>
    <p:extLst>
      <p:ext uri="{BB962C8B-B14F-4D97-AF65-F5344CB8AC3E}">
        <p14:creationId xmlns:p14="http://schemas.microsoft.com/office/powerpoint/2010/main" val="13587793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p>
            <a:fld id="{58D9D45A-FAD3-414F-989C-76336ED1867F}" type="datetime1">
              <a:rPr lang="fr-FR" smtClean="0"/>
              <a:t>31/12/2020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3EDCAFC-0319-49D0-9048-BEB03BD7EE53}" type="slidenum">
              <a:rPr lang="fr-FR" smtClean="0"/>
              <a:t>‹N°›</a:t>
            </a:fld>
            <a:endParaRPr lang="fr-FR"/>
          </a:p>
        </p:txBody>
      </p:sp>
    </p:spTree>
    <p:extLst>
      <p:ext uri="{BB962C8B-B14F-4D97-AF65-F5344CB8AC3E}">
        <p14:creationId xmlns:p14="http://schemas.microsoft.com/office/powerpoint/2010/main" val="9303438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DDB5DE7F-636F-46C3-8FDE-DC7B238D94CA}" type="datetime1">
              <a:rPr lang="fr-FR" smtClean="0"/>
              <a:t>31/12/2020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3EDCAFC-0319-49D0-9048-BEB03BD7EE53}" type="slidenum">
              <a:rPr lang="fr-FR" smtClean="0"/>
              <a:t>‹N°›</a:t>
            </a:fld>
            <a:endParaRPr lang="fr-FR"/>
          </a:p>
        </p:txBody>
      </p:sp>
    </p:spTree>
    <p:extLst>
      <p:ext uri="{BB962C8B-B14F-4D97-AF65-F5344CB8AC3E}">
        <p14:creationId xmlns:p14="http://schemas.microsoft.com/office/powerpoint/2010/main" val="33283326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E2155A85-43C7-477C-BC5E-E879C79F4C62}" type="datetime1">
              <a:rPr lang="fr-FR" smtClean="0"/>
              <a:t>31/12/2020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3EDCAFC-0319-49D0-9048-BEB03BD7EE53}" type="slidenum">
              <a:rPr lang="fr-FR" smtClean="0"/>
              <a:t>‹N°›</a:t>
            </a:fld>
            <a:endParaRPr lang="fr-FR"/>
          </a:p>
        </p:txBody>
      </p:sp>
    </p:spTree>
    <p:extLst>
      <p:ext uri="{BB962C8B-B14F-4D97-AF65-F5344CB8AC3E}">
        <p14:creationId xmlns:p14="http://schemas.microsoft.com/office/powerpoint/2010/main" val="20952844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Titre 6"/>
          <p:cNvSpPr>
            <a:spLocks noGrp="1"/>
          </p:cNvSpPr>
          <p:nvPr>
            <p:ph type="title"/>
          </p:nvPr>
        </p:nvSpPr>
        <p:spPr/>
        <p:txBody>
          <a:bodyPr/>
          <a:lstStyle/>
          <a:p>
            <a:r>
              <a:rPr lang="fr-FR" smtClean="0"/>
              <a:t>Modifiez le style du titre</a:t>
            </a:r>
            <a:endParaRPr lang="fr-FR"/>
          </a:p>
        </p:txBody>
      </p:sp>
    </p:spTree>
    <p:extLst>
      <p:ext uri="{BB962C8B-B14F-4D97-AF65-F5344CB8AC3E}">
        <p14:creationId xmlns:p14="http://schemas.microsoft.com/office/powerpoint/2010/main" val="256545373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3BEC46D2-33B0-4EFC-92B3-9EAAB5210CBE}" type="datetime1">
              <a:rPr lang="fr-FR" smtClean="0"/>
              <a:t>31/12/2020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E7C620A-B9E3-49A2-ADD0-A8DA52438C0F}" type="slidenum">
              <a:rPr lang="fr-FR" smtClean="0"/>
              <a:t>‹N°›</a:t>
            </a:fld>
            <a:endParaRPr lang="fr-FR"/>
          </a:p>
        </p:txBody>
      </p:sp>
    </p:spTree>
    <p:extLst>
      <p:ext uri="{BB962C8B-B14F-4D97-AF65-F5344CB8AC3E}">
        <p14:creationId xmlns:p14="http://schemas.microsoft.com/office/powerpoint/2010/main" val="2545838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2D0553F9-B34E-46CB-9ECB-1AF266ABE25A}" type="datetime1">
              <a:rPr lang="fr-FR" smtClean="0"/>
              <a:t>31/12/2020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3EDCAFC-0319-49D0-9048-BEB03BD7EE53}" type="slidenum">
              <a:rPr lang="fr-FR" smtClean="0"/>
              <a:t>‹N°›</a:t>
            </a:fld>
            <a:endParaRPr lang="fr-FR"/>
          </a:p>
        </p:txBody>
      </p:sp>
    </p:spTree>
    <p:extLst>
      <p:ext uri="{BB962C8B-B14F-4D97-AF65-F5344CB8AC3E}">
        <p14:creationId xmlns:p14="http://schemas.microsoft.com/office/powerpoint/2010/main" val="17823251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D37B4EBB-ECA3-4ED6-A681-4F5E50505753}" type="datetime1">
              <a:rPr lang="fr-FR" smtClean="0"/>
              <a:t>31/12/2020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83EDCAFC-0319-49D0-9048-BEB03BD7EE53}" type="slidenum">
              <a:rPr lang="fr-FR" smtClean="0"/>
              <a:t>‹N°›</a:t>
            </a:fld>
            <a:endParaRPr lang="fr-FR"/>
          </a:p>
        </p:txBody>
      </p:sp>
    </p:spTree>
    <p:extLst>
      <p:ext uri="{BB962C8B-B14F-4D97-AF65-F5344CB8AC3E}">
        <p14:creationId xmlns:p14="http://schemas.microsoft.com/office/powerpoint/2010/main" val="4005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4620765B-7224-452E-B4F9-042166CF9221}" type="datetime1">
              <a:rPr lang="fr-FR" smtClean="0"/>
              <a:t>31/12/2020</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83EDCAFC-0319-49D0-9048-BEB03BD7EE53}" type="slidenum">
              <a:rPr lang="fr-FR" smtClean="0"/>
              <a:t>‹N°›</a:t>
            </a:fld>
            <a:endParaRPr lang="fr-FR"/>
          </a:p>
        </p:txBody>
      </p:sp>
    </p:spTree>
    <p:extLst>
      <p:ext uri="{BB962C8B-B14F-4D97-AF65-F5344CB8AC3E}">
        <p14:creationId xmlns:p14="http://schemas.microsoft.com/office/powerpoint/2010/main" val="168493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3CDDF459-1F4D-49D5-BDF0-AB8AE9B318E9}" type="datetime1">
              <a:rPr lang="fr-FR" smtClean="0"/>
              <a:t>31/12/2020</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83EDCAFC-0319-49D0-9048-BEB03BD7EE53}" type="slidenum">
              <a:rPr lang="fr-FR" smtClean="0"/>
              <a:t>‹N°›</a:t>
            </a:fld>
            <a:endParaRPr lang="fr-FR"/>
          </a:p>
        </p:txBody>
      </p:sp>
    </p:spTree>
    <p:extLst>
      <p:ext uri="{BB962C8B-B14F-4D97-AF65-F5344CB8AC3E}">
        <p14:creationId xmlns:p14="http://schemas.microsoft.com/office/powerpoint/2010/main" val="39130981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0B715E29-F702-4995-BBF7-984DD698C77B}" type="datetime1">
              <a:rPr lang="fr-FR" smtClean="0"/>
              <a:t>31/12/2020</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83EDCAFC-0319-49D0-9048-BEB03BD7EE53}" type="slidenum">
              <a:rPr lang="fr-FR" smtClean="0"/>
              <a:t>‹N°›</a:t>
            </a:fld>
            <a:endParaRPr lang="fr-FR"/>
          </a:p>
        </p:txBody>
      </p:sp>
    </p:spTree>
    <p:extLst>
      <p:ext uri="{BB962C8B-B14F-4D97-AF65-F5344CB8AC3E}">
        <p14:creationId xmlns:p14="http://schemas.microsoft.com/office/powerpoint/2010/main" val="29417687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75FD5185-D461-430A-9007-8C657F426CB3}" type="datetime1">
              <a:rPr lang="fr-FR" smtClean="0"/>
              <a:t>31/12/2020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83EDCAFC-0319-49D0-9048-BEB03BD7EE53}" type="slidenum">
              <a:rPr lang="fr-FR" smtClean="0"/>
              <a:t>‹N°›</a:t>
            </a:fld>
            <a:endParaRPr lang="fr-FR"/>
          </a:p>
        </p:txBody>
      </p:sp>
    </p:spTree>
    <p:extLst>
      <p:ext uri="{BB962C8B-B14F-4D97-AF65-F5344CB8AC3E}">
        <p14:creationId xmlns:p14="http://schemas.microsoft.com/office/powerpoint/2010/main" val="17980710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54DCC91B-AC51-4C8D-AB45-1234743C7590}" type="datetime1">
              <a:rPr lang="fr-FR" smtClean="0"/>
              <a:t>31/12/2020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83EDCAFC-0319-49D0-9048-BEB03BD7EE53}" type="slidenum">
              <a:rPr lang="fr-FR" smtClean="0"/>
              <a:t>‹N°›</a:t>
            </a:fld>
            <a:endParaRPr lang="fr-FR"/>
          </a:p>
        </p:txBody>
      </p:sp>
    </p:spTree>
    <p:extLst>
      <p:ext uri="{BB962C8B-B14F-4D97-AF65-F5344CB8AC3E}">
        <p14:creationId xmlns:p14="http://schemas.microsoft.com/office/powerpoint/2010/main" val="14541318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19DBF9-722B-46B5-91F8-6ED3828BB866}" type="datetime1">
              <a:rPr lang="fr-FR" smtClean="0"/>
              <a:t>31/12/2020</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EDCAFC-0319-49D0-9048-BEB03BD7EE53}" type="slidenum">
              <a:rPr lang="fr-FR" smtClean="0"/>
              <a:t>‹N°›</a:t>
            </a:fld>
            <a:endParaRPr lang="fr-FR"/>
          </a:p>
        </p:txBody>
      </p:sp>
    </p:spTree>
    <p:extLst>
      <p:ext uri="{BB962C8B-B14F-4D97-AF65-F5344CB8AC3E}">
        <p14:creationId xmlns:p14="http://schemas.microsoft.com/office/powerpoint/2010/main" val="3197018600"/>
      </p:ext>
    </p:extLst>
  </p:cSld>
  <p:clrMap bg1="lt1" tx1="dk1" bg2="lt2" tx2="dk2" accent1="accent1" accent2="accent2" accent3="accent3" accent4="accent4" accent5="accent5" accent6="accent6" hlink="hlink" folHlink="folHlink"/>
  <p:sldLayoutIdLst>
    <p:sldLayoutId id="2147484120" r:id="rId1"/>
    <p:sldLayoutId id="2147484121" r:id="rId2"/>
    <p:sldLayoutId id="2147484122" r:id="rId3"/>
    <p:sldLayoutId id="2147484123" r:id="rId4"/>
    <p:sldLayoutId id="2147484124" r:id="rId5"/>
    <p:sldLayoutId id="2147484125" r:id="rId6"/>
    <p:sldLayoutId id="2147484126" r:id="rId7"/>
    <p:sldLayoutId id="2147484127" r:id="rId8"/>
    <p:sldLayoutId id="2147484128" r:id="rId9"/>
    <p:sldLayoutId id="2147484129" r:id="rId10"/>
    <p:sldLayoutId id="2147484130" r:id="rId11"/>
    <p:sldLayoutId id="214748365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524004" y="1329435"/>
            <a:ext cx="9144000" cy="2387603"/>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pPr/>
            <a:r>
              <a:rPr>
                <a:solidFill>
                  <a:srgbClr val="0070C0"/>
                </a:solidFill>
                <a:latin typeface="Times New Roman"/>
                <a:cs typeface="Times New Roman"/>
              </a:rPr>
              <a:t>RECHERCHE EXACTE DE MOTIF</a:t>
            </a:r>
          </a:p>
        </p:txBody>
      </p:sp>
      <p:sp>
        <p:nvSpPr>
          <p:cNvPr id="3" name="Sous-titre 2"/>
          <p:cNvSpPr>
            <a:spLocks noGrp="1"/>
          </p:cNvSpPr>
          <p:nvPr>
            <p:ph type="subTitle" idx="1"/>
          </p:nvPr>
        </p:nvSpPr>
        <p:sp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pPr/>
            <a:r>
              <a:rPr>
                <a:solidFill>
                  <a:srgbClr val="0070C0"/>
                </a:solidFill>
                <a:latin typeface="Times New Roman"/>
                <a:cs typeface="Times New Roman"/>
              </a:rPr>
              <a:t>Algorithme naïf, MP et  KMP</a:t>
            </a:r>
          </a:p>
        </p:txBody>
      </p:sp>
      <p:sp>
        <p:nvSpPr>
          <p:cNvPr id="4" name="Espace réservé du numéro de diapositive 3"/>
          <p:cNvSpPr>
            <a:spLocks noGrp="1"/>
          </p:cNvSpPr>
          <p:nvPr>
            <p:ph type="sldNum" sz="quarter" idx="12"/>
          </p:nvPr>
        </p:nvSpPr>
        <p:spPr/>
        <p:txBody>
          <a:bodyPr/>
          <a:lstStyle/>
          <a:p>
            <a:pPr/>
            <a:r>
              <a:rPr/>
              <a:t>1</a:t>
            </a:r>
          </a:p>
        </p:txBody>
      </p:sp>
    </p:spTree>
    <p:extLst>
      <p:ext uri="{BB962C8B-B14F-4D97-AF65-F5344CB8AC3E}">
        <p14:creationId xmlns:p14="http://schemas.microsoft.com/office/powerpoint/2010/main" val="34365111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pPr/>
            <a:r>
              <a:rPr>
                <a:solidFill>
                  <a:srgbClr val="0000AF"/>
                </a:solidFill>
                <a:latin typeface="LCMSS8"/>
              </a:rPr>
              <a:t>Introduction</a:t>
            </a:r>
          </a:p>
        </p:txBody>
      </p:sp>
      <p:sp>
        <p:nvSpPr>
          <p:cNvPr id="3" name="Espace réservé du contenu 2"/>
          <p:cNvSpPr>
            <a:spLocks noGrp="1"/>
          </p:cNvSpPr>
          <p:nvPr>
            <p:ph idx="1"/>
          </p:nvPr>
        </p:nvSpPr>
        <p:sp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ormAutofit lnSpcReduction="10000"/>
          </a:bodyPr>
          <a:lstStyle/>
          <a:p>
            <a:pPr marL="0" indent="0">
              <a:buNone/>
            </a:pPr>
          </a:p>
          <a:p>
            <a:pPr marL="0" indent="0">
              <a:buNone/>
            </a:pPr>
            <a:r>
              <a:rPr>
                <a:solidFill>
                  <a:srgbClr val="0000AF"/>
                </a:solidFill>
                <a:latin typeface="Times New Roman"/>
                <a:cs typeface="Times New Roman"/>
              </a:rPr>
              <a:t>Algorithme 1 : </a:t>
            </a:r>
            <a:r>
              <a:rPr>
                <a:solidFill>
                  <a:srgbClr val="2D90FF"/>
                </a:solidFill>
                <a:latin typeface="Times New Roman"/>
                <a:cs typeface="Times New Roman"/>
              </a:rPr>
              <a:t>Mécanisme </a:t>
            </a:r>
            <a:r>
              <a:rPr sz="800">
                <a:solidFill>
                  <a:srgbClr val="006000"/>
                </a:solidFill>
                <a:latin typeface="Times New Roman"/>
                <a:cs typeface="Times New Roman"/>
              </a:rPr>
              <a:t>≪ </a:t>
            </a:r>
            <a:r>
              <a:rPr>
                <a:solidFill>
                  <a:srgbClr val="2D90FF"/>
                </a:solidFill>
                <a:latin typeface="Times New Roman"/>
                <a:cs typeface="Times New Roman"/>
              </a:rPr>
              <a:t>analyse et décalage </a:t>
            </a:r>
            <a:r>
              <a:rPr sz="800">
                <a:solidFill>
                  <a:srgbClr val="006000"/>
                </a:solidFill>
                <a:latin typeface="Times New Roman"/>
                <a:cs typeface="Times New Roman"/>
              </a:rPr>
              <a:t>≫</a:t>
            </a:r>
          </a:p>
          <a:p>
            <a:pPr/>
            <a:r>
              <a:rPr>
                <a:solidFill>
                  <a:srgbClr val="0000AF"/>
                </a:solidFill>
                <a:latin typeface="Times New Roman"/>
                <a:cs typeface="Times New Roman"/>
              </a:rPr>
              <a:t>Données </a:t>
            </a:r>
            <a:r>
              <a:rPr>
                <a:solidFill>
                  <a:srgbClr val="0000AF"/>
                </a:solidFill>
                <a:latin typeface="Times New Roman"/>
                <a:cs typeface="Times New Roman"/>
              </a:rPr>
              <a:t>: Deux </a:t>
            </a:r>
            <a:r>
              <a:rPr>
                <a:solidFill>
                  <a:srgbClr val="0000AF"/>
                </a:solidFill>
                <a:latin typeface="Times New Roman"/>
                <a:cs typeface="Times New Roman"/>
              </a:rPr>
              <a:t>chaines </a:t>
            </a:r>
            <a:r>
              <a:rPr>
                <a:solidFill>
                  <a:srgbClr val="006000"/>
                </a:solidFill>
                <a:latin typeface="Times New Roman"/>
                <a:cs typeface="Times New Roman"/>
              </a:rPr>
              <a:t>T </a:t>
            </a:r>
            <a:r>
              <a:rPr>
                <a:solidFill>
                  <a:srgbClr val="0000AF"/>
                </a:solidFill>
                <a:latin typeface="Times New Roman"/>
                <a:cs typeface="Times New Roman"/>
              </a:rPr>
              <a:t>et </a:t>
            </a:r>
            <a:r>
              <a:rPr>
                <a:solidFill>
                  <a:srgbClr val="006000"/>
                </a:solidFill>
                <a:latin typeface="Times New Roman"/>
                <a:cs typeface="Times New Roman"/>
              </a:rPr>
              <a:t>P </a:t>
            </a:r>
            <a:r>
              <a:rPr>
                <a:solidFill>
                  <a:srgbClr val="0000AF"/>
                </a:solidFill>
                <a:latin typeface="Times New Roman"/>
                <a:cs typeface="Times New Roman"/>
              </a:rPr>
              <a:t>de longueurs respectives </a:t>
            </a:r>
            <a:r>
              <a:rPr>
                <a:solidFill>
                  <a:srgbClr val="006000"/>
                </a:solidFill>
                <a:latin typeface="Times New Roman"/>
                <a:cs typeface="Times New Roman"/>
              </a:rPr>
              <a:t>n </a:t>
            </a:r>
            <a:r>
              <a:rPr>
                <a:solidFill>
                  <a:srgbClr val="0000AF"/>
                </a:solidFill>
                <a:latin typeface="Times New Roman"/>
                <a:cs typeface="Times New Roman"/>
              </a:rPr>
              <a:t>et </a:t>
            </a:r>
            <a:r>
              <a:rPr>
                <a:solidFill>
                  <a:srgbClr val="006000"/>
                </a:solidFill>
                <a:latin typeface="Times New Roman"/>
                <a:cs typeface="Times New Roman"/>
              </a:rPr>
              <a:t>m</a:t>
            </a:r>
            <a:r>
              <a:rPr>
                <a:solidFill>
                  <a:srgbClr val="0000AF"/>
                </a:solidFill>
                <a:latin typeface="Times New Roman"/>
                <a:cs typeface="Times New Roman"/>
              </a:rPr>
              <a:t>.</a:t>
            </a:r>
          </a:p>
          <a:p>
            <a:pPr/>
            <a:r>
              <a:rPr>
                <a:solidFill>
                  <a:srgbClr val="0000AF"/>
                </a:solidFill>
                <a:latin typeface="Times New Roman"/>
                <a:cs typeface="Times New Roman"/>
              </a:rPr>
              <a:t>Placer la </a:t>
            </a:r>
            <a:r>
              <a:rPr>
                <a:solidFill>
                  <a:srgbClr val="60FF00"/>
                </a:solidFill>
                <a:latin typeface="Times New Roman"/>
                <a:cs typeface="Times New Roman"/>
              </a:rPr>
              <a:t>Fenêtre </a:t>
            </a:r>
            <a:r>
              <a:rPr>
                <a:solidFill>
                  <a:srgbClr val="0000AF"/>
                </a:solidFill>
                <a:latin typeface="Times New Roman"/>
                <a:cs typeface="Times New Roman"/>
              </a:rPr>
              <a:t>au </a:t>
            </a:r>
            <a:r>
              <a:rPr>
                <a:solidFill>
                  <a:srgbClr val="0000AF"/>
                </a:solidFill>
                <a:latin typeface="Times New Roman"/>
                <a:cs typeface="Times New Roman"/>
              </a:rPr>
              <a:t>début </a:t>
            </a:r>
            <a:r>
              <a:rPr>
                <a:solidFill>
                  <a:srgbClr val="0000AF"/>
                </a:solidFill>
                <a:latin typeface="Times New Roman"/>
                <a:cs typeface="Times New Roman"/>
              </a:rPr>
              <a:t>du texte ;</a:t>
            </a:r>
          </a:p>
          <a:p>
            <a:pPr/>
            <a:r>
              <a:rPr>
                <a:solidFill>
                  <a:srgbClr val="0000AF"/>
                </a:solidFill>
                <a:latin typeface="Times New Roman"/>
                <a:cs typeface="Times New Roman"/>
              </a:rPr>
              <a:t>tant que </a:t>
            </a:r>
            <a:r>
              <a:rPr>
                <a:solidFill>
                  <a:srgbClr val="0C22FF"/>
                </a:solidFill>
                <a:latin typeface="Times New Roman"/>
                <a:cs typeface="Times New Roman"/>
              </a:rPr>
              <a:t>la </a:t>
            </a:r>
            <a:r>
              <a:rPr>
                <a:solidFill>
                  <a:srgbClr val="60FF00"/>
                </a:solidFill>
                <a:latin typeface="Times New Roman"/>
                <a:cs typeface="Times New Roman"/>
              </a:rPr>
              <a:t>Fenêtre </a:t>
            </a:r>
            <a:r>
              <a:rPr>
                <a:solidFill>
                  <a:srgbClr val="0C22FF"/>
                </a:solidFill>
                <a:latin typeface="Times New Roman"/>
                <a:cs typeface="Times New Roman"/>
              </a:rPr>
              <a:t>est sur le texte </a:t>
            </a:r>
            <a:r>
              <a:rPr>
                <a:solidFill>
                  <a:srgbClr val="0000AF"/>
                </a:solidFill>
                <a:latin typeface="Times New Roman"/>
                <a:cs typeface="Times New Roman"/>
              </a:rPr>
              <a:t>faire</a:t>
            </a:r>
          </a:p>
          <a:p>
            <a:pPr marL="0" indent="0">
              <a:buNone/>
            </a:pPr>
            <a:r>
              <a:rPr>
                <a:solidFill>
                  <a:srgbClr val="FF0200"/>
                </a:solidFill>
                <a:latin typeface="Times New Roman"/>
                <a:cs typeface="Times New Roman"/>
              </a:rPr>
              <a:t>       analyse </a:t>
            </a:r>
            <a:r>
              <a:rPr>
                <a:solidFill>
                  <a:srgbClr val="0000AF"/>
                </a:solidFill>
                <a:latin typeface="Times New Roman"/>
                <a:cs typeface="Times New Roman"/>
              </a:rPr>
              <a:t>: si </a:t>
            </a:r>
            <a:r>
              <a:rPr>
                <a:solidFill>
                  <a:srgbClr val="60FF00"/>
                </a:solidFill>
                <a:latin typeface="Times New Roman"/>
                <a:cs typeface="Times New Roman"/>
              </a:rPr>
              <a:t>Fenêtre </a:t>
            </a:r>
            <a:r>
              <a:rPr>
                <a:solidFill>
                  <a:srgbClr val="0000AF"/>
                </a:solidFill>
                <a:latin typeface="Times New Roman"/>
                <a:cs typeface="Times New Roman"/>
              </a:rPr>
              <a:t>= </a:t>
            </a:r>
            <a:r>
              <a:rPr>
                <a:solidFill>
                  <a:srgbClr val="006000"/>
                </a:solidFill>
                <a:latin typeface="Times New Roman"/>
                <a:cs typeface="Times New Roman"/>
              </a:rPr>
              <a:t>Motif </a:t>
            </a:r>
            <a:r>
              <a:rPr>
                <a:solidFill>
                  <a:srgbClr val="0000AF"/>
                </a:solidFill>
                <a:latin typeface="Times New Roman"/>
                <a:cs typeface="Times New Roman"/>
              </a:rPr>
              <a:t>alors le rapporter ;</a:t>
            </a:r>
          </a:p>
          <a:p>
            <a:pPr marL="0" indent="0">
              <a:buNone/>
            </a:pPr>
            <a:r>
              <a:rPr>
                <a:solidFill>
                  <a:srgbClr val="FF0200"/>
                </a:solidFill>
                <a:latin typeface="Times New Roman"/>
                <a:cs typeface="Times New Roman"/>
              </a:rPr>
              <a:t>       décalage </a:t>
            </a:r>
            <a:r>
              <a:rPr>
                <a:solidFill>
                  <a:srgbClr val="0000AF"/>
                </a:solidFill>
                <a:latin typeface="Times New Roman"/>
                <a:cs typeface="Times New Roman"/>
              </a:rPr>
              <a:t>: </a:t>
            </a:r>
            <a:r>
              <a:rPr>
                <a:solidFill>
                  <a:srgbClr val="0000AF"/>
                </a:solidFill>
                <a:latin typeface="Times New Roman"/>
                <a:cs typeface="Times New Roman"/>
              </a:rPr>
              <a:t>déplacer </a:t>
            </a:r>
            <a:r>
              <a:rPr>
                <a:solidFill>
                  <a:srgbClr val="0000AF"/>
                </a:solidFill>
                <a:latin typeface="Times New Roman"/>
                <a:cs typeface="Times New Roman"/>
              </a:rPr>
              <a:t>la </a:t>
            </a:r>
            <a:r>
              <a:rPr>
                <a:solidFill>
                  <a:srgbClr val="60FF00"/>
                </a:solidFill>
                <a:latin typeface="Times New Roman"/>
                <a:cs typeface="Times New Roman"/>
              </a:rPr>
              <a:t>Fenêtre </a:t>
            </a:r>
            <a:r>
              <a:rPr>
                <a:solidFill>
                  <a:srgbClr val="0000AF"/>
                </a:solidFill>
                <a:latin typeface="Times New Roman"/>
                <a:cs typeface="Times New Roman"/>
              </a:rPr>
              <a:t>vers la droite et</a:t>
            </a:r>
          </a:p>
          <a:p>
            <a:pPr marL="0" indent="0">
              <a:buNone/>
            </a:pPr>
            <a:r>
              <a:rPr>
                <a:solidFill>
                  <a:srgbClr val="0000AF"/>
                </a:solidFill>
                <a:latin typeface="Times New Roman"/>
                <a:cs typeface="Times New Roman"/>
              </a:rPr>
              <a:t>       mémoriser </a:t>
            </a:r>
            <a:r>
              <a:rPr>
                <a:solidFill>
                  <a:srgbClr val="0000AF"/>
                </a:solidFill>
                <a:latin typeface="Times New Roman"/>
                <a:cs typeface="Times New Roman"/>
              </a:rPr>
              <a:t>des informations à</a:t>
            </a:r>
            <a:r>
              <a:rPr>
                <a:solidFill>
                  <a:srgbClr val="0000AF"/>
                </a:solidFill>
                <a:latin typeface="Times New Roman"/>
                <a:cs typeface="Times New Roman"/>
              </a:rPr>
              <a:t> </a:t>
            </a:r>
            <a:r>
              <a:rPr>
                <a:solidFill>
                  <a:srgbClr val="0000AF"/>
                </a:solidFill>
                <a:latin typeface="Times New Roman"/>
                <a:cs typeface="Times New Roman"/>
              </a:rPr>
              <a:t>utiliser durant les prochaines</a:t>
            </a:r>
          </a:p>
          <a:p>
            <a:pPr marL="0" indent="0">
              <a:buNone/>
            </a:pPr>
            <a:r>
              <a:rPr>
                <a:solidFill>
                  <a:srgbClr val="0000AF"/>
                </a:solidFill>
                <a:latin typeface="Times New Roman"/>
                <a:cs typeface="Times New Roman"/>
              </a:rPr>
              <a:t>       analyses </a:t>
            </a:r>
            <a:r>
              <a:rPr>
                <a:solidFill>
                  <a:srgbClr val="0000AF"/>
                </a:solidFill>
                <a:latin typeface="Times New Roman"/>
                <a:cs typeface="Times New Roman"/>
              </a:rPr>
              <a:t>et </a:t>
            </a:r>
            <a:r>
              <a:rPr>
                <a:solidFill>
                  <a:srgbClr val="0000AF"/>
                </a:solidFill>
                <a:latin typeface="Times New Roman"/>
                <a:cs typeface="Times New Roman"/>
              </a:rPr>
              <a:t>décalages </a:t>
            </a:r>
            <a:r>
              <a:rPr>
                <a:solidFill>
                  <a:srgbClr val="0000AF"/>
                </a:solidFill>
                <a:latin typeface="Times New Roman"/>
                <a:cs typeface="Times New Roman"/>
              </a:rPr>
              <a:t>;</a:t>
            </a:r>
          </a:p>
          <a:p>
            <a:pPr/>
          </a:p>
          <a:p>
            <a:pPr marL="0" indent="0">
              <a:buNone/>
            </a:pPr>
          </a:p>
        </p:txBody>
      </p:sp>
      <p:cxnSp>
        <p:nvCxnSpPr>
          <p:cNvPr id="5" name="Connecteur droit 4"/>
          <p:cNvCxnSpPr/>
          <p:nvPr/>
        </p:nvCxnSpPr>
        <p:spPr>
          <a:xfrm>
            <a:off x="1491174" y="4220309"/>
            <a:ext cx="0" cy="1800657"/>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Connecteur droit 6"/>
          <p:cNvCxnSpPr/>
          <p:nvPr/>
        </p:nvCxnSpPr>
        <p:spPr>
          <a:xfrm>
            <a:off x="1491174" y="6020967"/>
            <a:ext cx="9692645"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Espace réservé du numéro de diapositive 3"/>
          <p:cNvSpPr>
            <a:spLocks noGrp="1"/>
          </p:cNvSpPr>
          <p:nvPr>
            <p:ph type="sldNum" sz="quarter" idx="12"/>
          </p:nvPr>
        </p:nvSpPr>
        <p:spPr/>
        <p:txBody>
          <a:bodyPr/>
          <a:lstStyle/>
          <a:p>
            <a:pPr/>
            <a:r>
              <a:rPr/>
              <a:t>10</a:t>
            </a:r>
          </a:p>
        </p:txBody>
      </p:sp>
    </p:spTree>
    <p:extLst>
      <p:ext uri="{BB962C8B-B14F-4D97-AF65-F5344CB8AC3E}">
        <p14:creationId xmlns:p14="http://schemas.microsoft.com/office/powerpoint/2010/main" val="21139783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808820" y="328626"/>
            <a:ext cx="10515600" cy="1325556"/>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pPr/>
            <a:r>
              <a:rPr>
                <a:solidFill>
                  <a:srgbClr val="0000AF"/>
                </a:solidFill>
                <a:latin typeface="Times New Roman"/>
                <a:cs typeface="Times New Roman"/>
              </a:rPr>
              <a:t>Introduction</a:t>
            </a:r>
          </a:p>
        </p:txBody>
      </p:sp>
      <p:sp>
        <p:nvSpPr>
          <p:cNvPr id="2" name="Espace réservé du contenu 1"/>
          <p:cNvSpPr>
            <a:spLocks noGrp="1" noChangeAspect="1"/>
          </p:cNvSpPr>
          <p:nvPr>
            <p:ph idx="1"/>
          </p:nvPr>
        </p:nvSpPr>
        <p:spPr>
          <a:xfrm>
            <a:off x="784347" y="2654684"/>
            <a:ext cx="11303993" cy="4203315"/>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ormAutofit/>
          </a:bodyPr>
          <a:lstStyle/>
          <a:p>
            <a:pPr marL="0" indent="0">
              <a:buNone/>
            </a:pPr>
          </a:p>
          <a:p>
            <a:pPr marL="0" indent="0">
              <a:buNone/>
            </a:pPr>
          </a:p>
          <a:p>
            <a:pPr marL="0" indent="0">
              <a:buNone/>
            </a:pPr>
            <a:r>
              <a:rPr>
                <a:solidFill>
                  <a:srgbClr val="0000AF"/>
                </a:solidFill>
                <a:latin typeface="Times New Roman"/>
                <a:cs typeface="Times New Roman"/>
              </a:rPr>
              <a:t>• </a:t>
            </a:r>
            <a:r>
              <a:rPr>
                <a:solidFill>
                  <a:srgbClr val="2D90FF"/>
                </a:solidFill>
                <a:latin typeface="Times New Roman"/>
                <a:cs typeface="Times New Roman"/>
              </a:rPr>
              <a:t>Motif </a:t>
            </a:r>
            <a:r>
              <a:rPr>
                <a:solidFill>
                  <a:srgbClr val="0000AF"/>
                </a:solidFill>
                <a:latin typeface="Times New Roman"/>
                <a:cs typeface="Times New Roman"/>
              </a:rPr>
              <a:t>: un mot </a:t>
            </a:r>
            <a:r>
              <a:rPr>
                <a:solidFill>
                  <a:srgbClr val="006000"/>
                </a:solidFill>
                <a:latin typeface="Times New Roman"/>
                <a:cs typeface="Times New Roman"/>
              </a:rPr>
              <a:t>P </a:t>
            </a:r>
            <a:r>
              <a:rPr>
                <a:solidFill>
                  <a:srgbClr val="0000AF"/>
                </a:solidFill>
                <a:latin typeface="Times New Roman"/>
                <a:cs typeface="Times New Roman"/>
              </a:rPr>
              <a:t>de longueur </a:t>
            </a:r>
            <a:r>
              <a:rPr>
                <a:solidFill>
                  <a:srgbClr val="006000"/>
                </a:solidFill>
                <a:latin typeface="Times New Roman"/>
                <a:cs typeface="Times New Roman"/>
              </a:rPr>
              <a:t>m</a:t>
            </a:r>
          </a:p>
          <a:p>
            <a:pPr marL="0" indent="0">
              <a:buNone/>
            </a:pPr>
          </a:p>
          <a:p>
            <a:pPr marL="0" indent="0">
              <a:buNone/>
            </a:pPr>
            <a:r>
              <a:rPr>
                <a:solidFill>
                  <a:srgbClr val="0000AF"/>
                </a:solidFill>
                <a:latin typeface="Times New Roman"/>
                <a:cs typeface="Times New Roman"/>
              </a:rPr>
              <a:t>• </a:t>
            </a:r>
            <a:r>
              <a:rPr>
                <a:solidFill>
                  <a:srgbClr val="2D90FF"/>
                </a:solidFill>
                <a:latin typeface="Times New Roman"/>
                <a:cs typeface="Times New Roman"/>
              </a:rPr>
              <a:t>Texte </a:t>
            </a:r>
            <a:r>
              <a:rPr>
                <a:solidFill>
                  <a:srgbClr val="0000AF"/>
                </a:solidFill>
                <a:latin typeface="Times New Roman"/>
                <a:cs typeface="Times New Roman"/>
              </a:rPr>
              <a:t>: un mot </a:t>
            </a:r>
            <a:r>
              <a:rPr>
                <a:solidFill>
                  <a:srgbClr val="006000"/>
                </a:solidFill>
                <a:latin typeface="Times New Roman"/>
                <a:cs typeface="Times New Roman"/>
              </a:rPr>
              <a:t>T </a:t>
            </a:r>
            <a:r>
              <a:rPr>
                <a:solidFill>
                  <a:srgbClr val="0000AF"/>
                </a:solidFill>
                <a:latin typeface="Times New Roman"/>
                <a:cs typeface="Times New Roman"/>
              </a:rPr>
              <a:t>de longueur </a:t>
            </a:r>
            <a:r>
              <a:rPr>
                <a:solidFill>
                  <a:srgbClr val="006000"/>
                </a:solidFill>
                <a:latin typeface="Times New Roman"/>
                <a:cs typeface="Times New Roman"/>
              </a:rPr>
              <a:t>n</a:t>
            </a:r>
          </a:p>
          <a:p>
            <a:pPr/>
          </a:p>
          <a:p>
            <a:pPr marL="0" indent="0">
              <a:buNone/>
            </a:pPr>
            <a:r>
              <a:rPr>
                <a:solidFill>
                  <a:srgbClr val="0000AF"/>
                </a:solidFill>
                <a:latin typeface="Times New Roman"/>
                <a:cs typeface="Times New Roman"/>
              </a:rPr>
              <a:t> Texte:  a  </a:t>
            </a:r>
            <a:r>
              <a:rPr>
                <a:solidFill>
                  <a:srgbClr val="0000AF"/>
                </a:solidFill>
                <a:latin typeface="Times New Roman"/>
                <a:cs typeface="Times New Roman"/>
              </a:rPr>
              <a:t>g g </a:t>
            </a:r>
            <a:r>
              <a:rPr>
                <a:solidFill>
                  <a:srgbClr val="0000AF"/>
                </a:solidFill>
                <a:latin typeface="Times New Roman"/>
                <a:cs typeface="Times New Roman"/>
              </a:rPr>
              <a:t>c t c a c  g  </a:t>
            </a:r>
            <a:r>
              <a:rPr>
                <a:latin typeface="Times New Roman"/>
                <a:cs typeface="Times New Roman"/>
              </a:rPr>
              <a:t>t </a:t>
            </a:r>
            <a:r>
              <a:rPr>
                <a:latin typeface="Times New Roman"/>
                <a:cs typeface="Times New Roman"/>
              </a:rPr>
              <a:t>a t </a:t>
            </a:r>
            <a:r>
              <a:rPr>
                <a:latin typeface="Times New Roman"/>
                <a:cs typeface="Times New Roman"/>
              </a:rPr>
              <a:t>a </a:t>
            </a:r>
            <a:r>
              <a:rPr>
                <a:solidFill>
                  <a:srgbClr val="0000AF"/>
                </a:solidFill>
                <a:latin typeface="Times New Roman"/>
                <a:cs typeface="Times New Roman"/>
              </a:rPr>
              <a:t>t a t g c g t </a:t>
            </a:r>
            <a:r>
              <a:rPr>
                <a:latin typeface="Times New Roman"/>
                <a:cs typeface="Times New Roman"/>
              </a:rPr>
              <a:t>t </a:t>
            </a:r>
            <a:r>
              <a:rPr>
                <a:latin typeface="Times New Roman"/>
                <a:cs typeface="Times New Roman"/>
              </a:rPr>
              <a:t>a t a </a:t>
            </a:r>
            <a:r>
              <a:rPr>
                <a:solidFill>
                  <a:srgbClr val="0000AF"/>
                </a:solidFill>
                <a:latin typeface="Times New Roman"/>
                <a:cs typeface="Times New Roman"/>
              </a:rPr>
              <a:t>a</a:t>
            </a:r>
            <a:r>
              <a:rPr>
                <a:solidFill>
                  <a:srgbClr val="0000AF"/>
                </a:solidFill>
                <a:latin typeface="Times New Roman"/>
                <a:cs typeface="Times New Roman"/>
              </a:rPr>
              <a:t> t</a:t>
            </a:r>
            <a:r>
              <a:rPr>
                <a:solidFill>
                  <a:srgbClr val="0000AF"/>
                </a:solidFill>
                <a:latin typeface="Times New Roman"/>
                <a:cs typeface="Times New Roman"/>
              </a:rPr>
              <a:t>  g </a:t>
            </a:r>
          </a:p>
          <a:p>
            <a:pPr marL="0" indent="0">
              <a:buNone/>
            </a:pPr>
            <a:r>
              <a:rPr>
                <a:solidFill>
                  <a:srgbClr val="0000AF"/>
                </a:solidFill>
                <a:latin typeface="Times New Roman"/>
                <a:cs typeface="Times New Roman"/>
              </a:rPr>
              <a:t>Motif :   t a t a</a:t>
            </a:r>
          </a:p>
        </p:txBody>
      </p:sp>
      <p:graphicFrame>
        <p:nvGraphicFramePr>
          <p:cNvPr id="4" name="Tableau 3"/>
          <p:cNvGraphicFramePr>
            <a:graphicFrameLocks noGrp="1"/>
          </p:cNvGraphicFramePr>
          <p:nvPr>
            <p:extLst>
              <p:ext uri="{D42A27DB-BD31-4B8C-83A1-F6EECF244321}">
                <p14:modId xmlns:p14="http://schemas.microsoft.com/office/powerpoint/2010/main" val="3074217397"/>
              </p:ext>
            </p:extLst>
          </p:nvPr>
        </p:nvGraphicFramePr>
        <p:xfrm>
          <a:off x="784353" y="1654195"/>
          <a:ext cx="9793088" cy="1036320"/>
        </p:xfrm>
        <a:graphic>
          <a:graphicData uri="http://schemas.openxmlformats.org/drawingml/2006/table">
            <a:tbl>
              <a:tblPr firstRow="1" bandRow="1">
                <a:tableStyleId>{5C22544A-7EE6-4342-B048-85BDC9FD1C3A}</a:tableStyleId>
              </a:tblPr>
              <a:tblGrid>
                <a:gridCol w="9793088"/>
              </a:tblGrid>
              <a:tr h="7417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4400" b="0" i="0" u="none" strike="noStrike" kern="1200" cap="none" spc="0" normalizeH="0" baseline="0" noProof="0" dirty="0" smtClean="0">
                          <a:ln>
                            <a:noFill/>
                          </a:ln>
                          <a:solidFill>
                            <a:srgbClr val="0000AF"/>
                          </a:solidFill>
                          <a:effectLst/>
                          <a:uLnTx/>
                          <a:uFillTx/>
                          <a:latin typeface="Times New Roman" panose="02020603050405020304" pitchFamily="18" charset="0"/>
                          <a:ea typeface="+mn-ea"/>
                          <a:cs typeface="Times New Roman" panose="02020603050405020304" pitchFamily="18" charset="0"/>
                        </a:rPr>
                        <a:t>Recherche de motif exact : exemple</a:t>
                      </a:r>
                      <a:endParaRPr lang="fr-FR" sz="4400" dirty="0" smtClean="0">
                        <a:latin typeface="Times New Roman" panose="02020603050405020304" pitchFamily="18" charset="0"/>
                        <a:cs typeface="Times New Roman" panose="02020603050405020304" pitchFamily="18" charset="0"/>
                      </a:endParaRPr>
                    </a:p>
                    <a:p>
                      <a:endParaRPr lang="fr-FR" dirty="0">
                        <a:latin typeface="Times New Roman" panose="02020603050405020304" pitchFamily="18" charset="0"/>
                        <a:cs typeface="Times New Roman" panose="02020603050405020304" pitchFamily="18" charset="0"/>
                      </a:endParaRPr>
                    </a:p>
                  </a:txBody>
                  <a:tc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r>
            </a:tbl>
          </a:graphicData>
        </a:graphic>
      </p:graphicFrame>
      <p:sp>
        <p:nvSpPr>
          <p:cNvPr id="5" name="Espace réservé du numéro de diapositive 4"/>
          <p:cNvSpPr>
            <a:spLocks noGrp="1"/>
          </p:cNvSpPr>
          <p:nvPr>
            <p:ph type="sldNum" sz="quarter" idx="12"/>
          </p:nvPr>
        </p:nvSpPr>
        <p:spPr/>
        <p:txBody>
          <a:bodyPr/>
          <a:lstStyle/>
          <a:p>
            <a:pPr/>
            <a:r>
              <a:rPr/>
              <a:t>11</a:t>
            </a:r>
          </a:p>
        </p:txBody>
      </p:sp>
    </p:spTree>
    <p:extLst>
      <p:ext uri="{BB962C8B-B14F-4D97-AF65-F5344CB8AC3E}">
        <p14:creationId xmlns:p14="http://schemas.microsoft.com/office/powerpoint/2010/main" val="19245783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889787" y="331249"/>
            <a:ext cx="10515600" cy="1325556"/>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pPr/>
            <a:r>
              <a:rPr>
                <a:solidFill>
                  <a:srgbClr val="0000AF"/>
                </a:solidFill>
                <a:latin typeface="Times New Roman"/>
                <a:cs typeface="Times New Roman"/>
              </a:rPr>
              <a:t>Introduction</a:t>
            </a:r>
          </a:p>
        </p:txBody>
      </p:sp>
      <p:sp>
        <p:nvSpPr>
          <p:cNvPr id="2" name="Espace réservé du contenu 1"/>
          <p:cNvSpPr>
            <a:spLocks noGrp="1" noChangeAspect="1"/>
          </p:cNvSpPr>
          <p:nvPr>
            <p:ph idx="1"/>
          </p:nvPr>
        </p:nvSpPr>
        <p:spPr>
          <a:xfrm>
            <a:off x="886397" y="2034001"/>
            <a:ext cx="11303993" cy="4823998"/>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ormAutofit fontScale="85000" lnSpcReduction="20000"/>
          </a:bodyPr>
          <a:lstStyle/>
          <a:p>
            <a:pPr marL="0" indent="0">
              <a:buNone/>
            </a:pPr>
          </a:p>
          <a:p>
            <a:pPr marL="0" indent="0">
              <a:buNone/>
            </a:pPr>
          </a:p>
          <a:p>
            <a:pPr marL="0" indent="0">
              <a:buNone/>
            </a:pPr>
            <a:r>
              <a:rPr>
                <a:solidFill>
                  <a:srgbClr val="0000AF"/>
                </a:solidFill>
                <a:latin typeface="CMSY8"/>
              </a:rPr>
              <a:t>• </a:t>
            </a:r>
            <a:r>
              <a:rPr>
                <a:solidFill>
                  <a:srgbClr val="2D90FF"/>
                </a:solidFill>
                <a:latin typeface="LCMSS8"/>
              </a:rPr>
              <a:t>Motif </a:t>
            </a:r>
            <a:r>
              <a:rPr>
                <a:solidFill>
                  <a:srgbClr val="0000AF"/>
                </a:solidFill>
                <a:latin typeface="LCMSS8"/>
              </a:rPr>
              <a:t>: un mot </a:t>
            </a:r>
            <a:r>
              <a:rPr>
                <a:solidFill>
                  <a:srgbClr val="006000"/>
                </a:solidFill>
                <a:latin typeface="CMMI8"/>
              </a:rPr>
              <a:t>P </a:t>
            </a:r>
            <a:r>
              <a:rPr>
                <a:solidFill>
                  <a:srgbClr val="0000AF"/>
                </a:solidFill>
                <a:latin typeface="LCMSS8"/>
              </a:rPr>
              <a:t>de longueur </a:t>
            </a:r>
            <a:r>
              <a:rPr>
                <a:solidFill>
                  <a:srgbClr val="006000"/>
                </a:solidFill>
                <a:latin typeface="CMMI8"/>
              </a:rPr>
              <a:t>m</a:t>
            </a:r>
          </a:p>
          <a:p>
            <a:pPr marL="0" indent="0">
              <a:buNone/>
            </a:pPr>
            <a:r>
              <a:rPr>
                <a:solidFill>
                  <a:srgbClr val="0000AF"/>
                </a:solidFill>
                <a:latin typeface="LCMSS8"/>
              </a:rPr>
              <a:t>tata</a:t>
            </a:r>
          </a:p>
          <a:p>
            <a:pPr marL="0" indent="0">
              <a:buNone/>
            </a:pPr>
            <a:r>
              <a:rPr>
                <a:solidFill>
                  <a:srgbClr val="0000AF"/>
                </a:solidFill>
                <a:latin typeface="CMSY8"/>
              </a:rPr>
              <a:t> </a:t>
            </a:r>
            <a:r>
              <a:rPr>
                <a:solidFill>
                  <a:srgbClr val="0000AF"/>
                </a:solidFill>
                <a:latin typeface="CMSY8"/>
              </a:rPr>
              <a:t> </a:t>
            </a:r>
            <a:r>
              <a:rPr>
                <a:solidFill>
                  <a:srgbClr val="2D90FF"/>
                </a:solidFill>
                <a:latin typeface="LCMSS8"/>
              </a:rPr>
              <a:t>Texte </a:t>
            </a:r>
            <a:r>
              <a:rPr>
                <a:solidFill>
                  <a:srgbClr val="0000AF"/>
                </a:solidFill>
                <a:latin typeface="LCMSS8"/>
              </a:rPr>
              <a:t>: un mot </a:t>
            </a:r>
            <a:r>
              <a:rPr>
                <a:solidFill>
                  <a:srgbClr val="006000"/>
                </a:solidFill>
                <a:latin typeface="CMMI8"/>
              </a:rPr>
              <a:t>T </a:t>
            </a:r>
            <a:r>
              <a:rPr>
                <a:solidFill>
                  <a:srgbClr val="0000AF"/>
                </a:solidFill>
                <a:latin typeface="LCMSS8"/>
              </a:rPr>
              <a:t>de longueur </a:t>
            </a:r>
            <a:r>
              <a:rPr>
                <a:solidFill>
                  <a:srgbClr val="006000"/>
                </a:solidFill>
                <a:latin typeface="CMMI8"/>
              </a:rPr>
              <a:t>n</a:t>
            </a:r>
          </a:p>
          <a:p>
            <a:pPr marL="0" indent="0">
              <a:buNone/>
            </a:pPr>
            <a:r>
              <a:rPr>
                <a:solidFill>
                  <a:srgbClr val="0000AF"/>
                </a:solidFill>
                <a:latin typeface="LCMSS8"/>
              </a:rPr>
              <a:t>  a </a:t>
            </a:r>
            <a:r>
              <a:rPr>
                <a:solidFill>
                  <a:srgbClr val="0000AF"/>
                </a:solidFill>
                <a:latin typeface="LCMSS8"/>
              </a:rPr>
              <a:t>g g c t c a c g t a t a t a t g c g t t a t a a t g</a:t>
            </a:r>
          </a:p>
          <a:p>
            <a:pPr marL="0" indent="0">
              <a:buNone/>
            </a:pPr>
            <a:r>
              <a:rPr>
                <a:solidFill>
                  <a:srgbClr val="0000AF"/>
                </a:solidFill>
                <a:latin typeface="CMSY8"/>
              </a:rPr>
              <a:t> </a:t>
            </a:r>
            <a:r>
              <a:rPr>
                <a:solidFill>
                  <a:srgbClr val="0000AF"/>
                </a:solidFill>
                <a:latin typeface="CMSY8"/>
              </a:rPr>
              <a:t> </a:t>
            </a:r>
            <a:r>
              <a:rPr>
                <a:solidFill>
                  <a:srgbClr val="2D90FF"/>
                </a:solidFill>
                <a:latin typeface="LCMSS8"/>
              </a:rPr>
              <a:t>Occurrences </a:t>
            </a:r>
            <a:r>
              <a:rPr>
                <a:solidFill>
                  <a:srgbClr val="0000AF"/>
                </a:solidFill>
                <a:latin typeface="LCMSS8"/>
              </a:rPr>
              <a:t>:</a:t>
            </a:r>
          </a:p>
          <a:p>
            <a:pPr/>
            <a:r>
              <a:rPr sz="800">
                <a:solidFill>
                  <a:srgbClr val="006000"/>
                </a:solidFill>
                <a:latin typeface="CMR5"/>
              </a:rPr>
              <a:t>  0          1          2         3        4         5      6         7         8         9     10    11     12      13      14      15    16       17      18       19     20     21    22        23        24       25     26         27</a:t>
            </a:r>
          </a:p>
          <a:p>
            <a:pPr marL="0" indent="0">
              <a:buNone/>
            </a:pPr>
            <a:r>
              <a:rPr>
                <a:solidFill>
                  <a:srgbClr val="0000AF"/>
                </a:solidFill>
                <a:latin typeface="LCMSS8"/>
              </a:rPr>
              <a:t>   a  </a:t>
            </a:r>
            <a:r>
              <a:rPr>
                <a:solidFill>
                  <a:srgbClr val="0000AF"/>
                </a:solidFill>
                <a:latin typeface="LCMSS8"/>
              </a:rPr>
              <a:t>g g </a:t>
            </a:r>
            <a:r>
              <a:rPr>
                <a:solidFill>
                  <a:srgbClr val="0000AF"/>
                </a:solidFill>
                <a:latin typeface="LCMSS8"/>
              </a:rPr>
              <a:t>c  </a:t>
            </a:r>
            <a:r>
              <a:rPr>
                <a:solidFill>
                  <a:srgbClr val="0000AF"/>
                </a:solidFill>
                <a:latin typeface="LCMSS8"/>
              </a:rPr>
              <a:t>t </a:t>
            </a:r>
            <a:r>
              <a:rPr>
                <a:solidFill>
                  <a:srgbClr val="0000AF"/>
                </a:solidFill>
                <a:latin typeface="LCMSS8"/>
              </a:rPr>
              <a:t> c   a   c   </a:t>
            </a:r>
            <a:r>
              <a:rPr>
                <a:solidFill>
                  <a:srgbClr val="0000AF"/>
                </a:solidFill>
                <a:latin typeface="LCMSS8"/>
              </a:rPr>
              <a:t>g </a:t>
            </a:r>
            <a:r>
              <a:rPr>
                <a:solidFill>
                  <a:srgbClr val="0000AF"/>
                </a:solidFill>
                <a:latin typeface="LCMSS8"/>
              </a:rPr>
              <a:t>  </a:t>
            </a:r>
            <a:r>
              <a:rPr>
                <a:latin typeface="LCMSS8"/>
              </a:rPr>
              <a:t>t </a:t>
            </a:r>
            <a:r>
              <a:rPr>
                <a:latin typeface="LCMSS8"/>
              </a:rPr>
              <a:t>a t </a:t>
            </a:r>
            <a:r>
              <a:rPr>
                <a:latin typeface="LCMSS8"/>
              </a:rPr>
              <a:t>a </a:t>
            </a:r>
            <a:r>
              <a:rPr>
                <a:solidFill>
                  <a:srgbClr val="0000AF"/>
                </a:solidFill>
                <a:latin typeface="LCMSS8"/>
              </a:rPr>
              <a:t>t a t g c g t </a:t>
            </a:r>
            <a:r>
              <a:rPr>
                <a:solidFill>
                  <a:srgbClr val="0000AF"/>
                </a:solidFill>
                <a:latin typeface="LCMSS8"/>
              </a:rPr>
              <a:t> </a:t>
            </a:r>
            <a:r>
              <a:rPr>
                <a:latin typeface="LCMSS8"/>
              </a:rPr>
              <a:t>t </a:t>
            </a:r>
            <a:r>
              <a:rPr>
                <a:latin typeface="LCMSS8"/>
              </a:rPr>
              <a:t>a t a </a:t>
            </a:r>
            <a:r>
              <a:rPr>
                <a:solidFill>
                  <a:srgbClr val="0000AF"/>
                </a:solidFill>
                <a:latin typeface="LCMSS8"/>
              </a:rPr>
              <a:t>a</a:t>
            </a:r>
            <a:r>
              <a:rPr>
                <a:solidFill>
                  <a:srgbClr val="0000AF"/>
                </a:solidFill>
                <a:latin typeface="LCMSS8"/>
              </a:rPr>
              <a:t> t</a:t>
            </a:r>
            <a:r>
              <a:rPr>
                <a:solidFill>
                  <a:srgbClr val="0000AF"/>
                </a:solidFill>
                <a:latin typeface="LCMSS8"/>
              </a:rPr>
              <a:t>  g  </a:t>
            </a:r>
          </a:p>
          <a:p>
            <a:pPr marL="0" indent="0">
              <a:buNone/>
            </a:pPr>
            <a:r>
              <a:rPr>
                <a:solidFill>
                  <a:srgbClr val="0000AF"/>
                </a:solidFill>
                <a:latin typeface="LCMSS8"/>
              </a:rPr>
              <a:t>                                       </a:t>
            </a:r>
            <a:r>
              <a:rPr>
                <a:latin typeface="LCMSS8"/>
              </a:rPr>
              <a:t>t a t </a:t>
            </a:r>
            <a:r>
              <a:rPr>
                <a:latin typeface="LCMSS8"/>
              </a:rPr>
              <a:t>a </a:t>
            </a:r>
            <a:r>
              <a:rPr>
                <a:latin typeface="LCMSS8"/>
              </a:rPr>
              <a:t>                    t </a:t>
            </a:r>
            <a:r>
              <a:rPr>
                <a:latin typeface="LCMSS8"/>
              </a:rPr>
              <a:t>a t a</a:t>
            </a:r>
          </a:p>
          <a:p>
            <a:pPr marL="0" indent="0">
              <a:buNone/>
            </a:pPr>
            <a:r>
              <a:rPr>
                <a:solidFill>
                  <a:srgbClr val="0000AF"/>
                </a:solidFill>
                <a:latin typeface="LCMSS8"/>
              </a:rPr>
              <a:t>                                            t </a:t>
            </a:r>
            <a:r>
              <a:rPr>
                <a:solidFill>
                  <a:srgbClr val="0000AF"/>
                </a:solidFill>
                <a:latin typeface="LCMSS8"/>
              </a:rPr>
              <a:t>a t a</a:t>
            </a:r>
          </a:p>
          <a:p>
            <a:pPr marL="0" indent="0">
              <a:buNone/>
            </a:pPr>
            <a:r>
              <a:rPr>
                <a:solidFill>
                  <a:srgbClr val="0000AF"/>
                </a:solidFill>
                <a:latin typeface="LCMSS8"/>
              </a:rPr>
              <a:t>  Le </a:t>
            </a:r>
            <a:r>
              <a:rPr>
                <a:solidFill>
                  <a:srgbClr val="0000AF"/>
                </a:solidFill>
                <a:latin typeface="LCMSS8"/>
              </a:rPr>
              <a:t>motif </a:t>
            </a:r>
            <a:r>
              <a:rPr>
                <a:solidFill>
                  <a:srgbClr val="006000"/>
                </a:solidFill>
                <a:latin typeface="CMMI8"/>
              </a:rPr>
              <a:t>P </a:t>
            </a:r>
            <a:r>
              <a:rPr>
                <a:solidFill>
                  <a:srgbClr val="0000AF"/>
                </a:solidFill>
                <a:latin typeface="LCMSS8"/>
              </a:rPr>
              <a:t>apparait </a:t>
            </a:r>
            <a:r>
              <a:rPr>
                <a:solidFill>
                  <a:srgbClr val="0000AF"/>
                </a:solidFill>
                <a:latin typeface="LCMSS8"/>
              </a:rPr>
              <a:t>aux positions </a:t>
            </a:r>
            <a:r>
              <a:rPr>
                <a:solidFill>
                  <a:srgbClr val="006000"/>
                </a:solidFill>
                <a:latin typeface="CMR8"/>
              </a:rPr>
              <a:t>10</a:t>
            </a:r>
            <a:r>
              <a:rPr>
                <a:solidFill>
                  <a:srgbClr val="0000AF"/>
                </a:solidFill>
                <a:latin typeface="LCMSS8"/>
              </a:rPr>
              <a:t>, </a:t>
            </a:r>
            <a:r>
              <a:rPr>
                <a:solidFill>
                  <a:srgbClr val="006000"/>
                </a:solidFill>
                <a:latin typeface="CMR8"/>
              </a:rPr>
              <a:t>12 </a:t>
            </a:r>
            <a:r>
              <a:rPr>
                <a:solidFill>
                  <a:srgbClr val="0000AF"/>
                </a:solidFill>
                <a:latin typeface="LCMSS8"/>
              </a:rPr>
              <a:t>et </a:t>
            </a:r>
            <a:r>
              <a:rPr>
                <a:solidFill>
                  <a:srgbClr val="006000"/>
                </a:solidFill>
                <a:latin typeface="CMR8"/>
              </a:rPr>
              <a:t>21 </a:t>
            </a:r>
            <a:r>
              <a:rPr>
                <a:solidFill>
                  <a:srgbClr val="0000AF"/>
                </a:solidFill>
                <a:latin typeface="LCMSS8"/>
              </a:rPr>
              <a:t>dans le </a:t>
            </a:r>
            <a:r>
              <a:rPr>
                <a:solidFill>
                  <a:srgbClr val="0000AF"/>
                </a:solidFill>
                <a:latin typeface="LCMSS8"/>
              </a:rPr>
              <a:t>texte </a:t>
            </a:r>
            <a:r>
              <a:rPr>
                <a:solidFill>
                  <a:srgbClr val="006000"/>
                </a:solidFill>
                <a:latin typeface="CMMI8"/>
              </a:rPr>
              <a:t>T</a:t>
            </a:r>
          </a:p>
          <a:p>
            <a:pPr marL="0" indent="0">
              <a:buNone/>
            </a:pPr>
            <a:r>
              <a:rPr>
                <a:solidFill>
                  <a:srgbClr val="0000AF"/>
                </a:solidFill>
                <a:latin typeface="CMSY8"/>
              </a:rPr>
              <a:t> </a:t>
            </a:r>
            <a:r>
              <a:rPr>
                <a:solidFill>
                  <a:srgbClr val="0000AF"/>
                </a:solidFill>
                <a:latin typeface="CMSY8"/>
              </a:rPr>
              <a:t> </a:t>
            </a:r>
            <a:r>
              <a:rPr>
                <a:solidFill>
                  <a:srgbClr val="2D90FF"/>
                </a:solidFill>
                <a:latin typeface="LCMSS8"/>
              </a:rPr>
              <a:t>Operations élémentaires </a:t>
            </a:r>
            <a:r>
              <a:rPr>
                <a:solidFill>
                  <a:srgbClr val="0000AF"/>
                </a:solidFill>
                <a:latin typeface="LCMSS8"/>
              </a:rPr>
              <a:t>: comparaison de symboles =, </a:t>
            </a:r>
            <a:r>
              <a:rPr>
                <a:solidFill>
                  <a:srgbClr val="002060"/>
                </a:solidFill>
              </a:rPr>
              <a:t>≠</a:t>
            </a:r>
            <a:r>
              <a:rPr>
                <a:solidFill>
                  <a:srgbClr val="0000AF"/>
                </a:solidFill>
                <a:latin typeface="LCMSS8"/>
              </a:rPr>
              <a:t> )</a:t>
            </a:r>
          </a:p>
        </p:txBody>
      </p:sp>
      <p:cxnSp>
        <p:nvCxnSpPr>
          <p:cNvPr id="5" name="Connecteur droit 4"/>
          <p:cNvCxnSpPr/>
          <p:nvPr/>
        </p:nvCxnSpPr>
        <p:spPr>
          <a:xfrm flipV="1">
            <a:off x="1271461" y="4869163"/>
            <a:ext cx="7318395" cy="66219"/>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4" name="Tableau 3"/>
          <p:cNvGraphicFramePr>
            <a:graphicFrameLocks noGrp="1"/>
          </p:cNvGraphicFramePr>
          <p:nvPr>
            <p:extLst>
              <p:ext uri="{D42A27DB-BD31-4B8C-83A1-F6EECF244321}">
                <p14:modId xmlns:p14="http://schemas.microsoft.com/office/powerpoint/2010/main" val="3502203002"/>
              </p:ext>
            </p:extLst>
          </p:nvPr>
        </p:nvGraphicFramePr>
        <p:xfrm>
          <a:off x="911424" y="1628800"/>
          <a:ext cx="9793088" cy="1036320"/>
        </p:xfrm>
        <a:graphic>
          <a:graphicData uri="http://schemas.openxmlformats.org/drawingml/2006/table">
            <a:tbl>
              <a:tblPr firstRow="1" bandRow="1">
                <a:tableStyleId>{5C22544A-7EE6-4342-B048-85BDC9FD1C3A}</a:tableStyleId>
              </a:tblPr>
              <a:tblGrid>
                <a:gridCol w="9793088"/>
              </a:tblGrid>
              <a:tr h="7417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4400" b="0" i="0" u="none" strike="noStrike" kern="1200" cap="none" spc="0" normalizeH="0" baseline="0" noProof="0" dirty="0" smtClean="0">
                          <a:ln>
                            <a:noFill/>
                          </a:ln>
                          <a:solidFill>
                            <a:srgbClr val="0000AF"/>
                          </a:solidFill>
                          <a:effectLst/>
                          <a:uLnTx/>
                          <a:uFillTx/>
                          <a:latin typeface="Times New Roman" panose="02020603050405020304" pitchFamily="18" charset="0"/>
                          <a:ea typeface="+mn-ea"/>
                          <a:cs typeface="Times New Roman" panose="02020603050405020304" pitchFamily="18" charset="0"/>
                        </a:rPr>
                        <a:t>Recherche de motif exact : exemple</a:t>
                      </a:r>
                      <a:endParaRPr lang="fr-FR" sz="4400" dirty="0" smtClean="0">
                        <a:latin typeface="Times New Roman" panose="02020603050405020304" pitchFamily="18" charset="0"/>
                        <a:cs typeface="Times New Roman" panose="02020603050405020304" pitchFamily="18" charset="0"/>
                      </a:endParaRPr>
                    </a:p>
                    <a:p>
                      <a:endParaRPr lang="fr-FR" dirty="0">
                        <a:latin typeface="Times New Roman" panose="02020603050405020304" pitchFamily="18" charset="0"/>
                        <a:cs typeface="Times New Roman" panose="02020603050405020304" pitchFamily="18" charset="0"/>
                      </a:endParaRPr>
                    </a:p>
                  </a:txBody>
                  <a:tc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r>
            </a:tbl>
          </a:graphicData>
        </a:graphic>
      </p:graphicFrame>
      <p:sp>
        <p:nvSpPr>
          <p:cNvPr id="6" name="Espace réservé du numéro de diapositive 5"/>
          <p:cNvSpPr>
            <a:spLocks noGrp="1"/>
          </p:cNvSpPr>
          <p:nvPr>
            <p:ph type="sldNum" sz="quarter" idx="12"/>
          </p:nvPr>
        </p:nvSpPr>
        <p:spPr/>
        <p:txBody>
          <a:bodyPr/>
          <a:lstStyle/>
          <a:p>
            <a:pPr/>
            <a:r>
              <a:rPr/>
              <a:t>12</a:t>
            </a:r>
          </a:p>
        </p:txBody>
      </p:sp>
    </p:spTree>
    <p:extLst>
      <p:ext uri="{BB962C8B-B14F-4D97-AF65-F5344CB8AC3E}">
        <p14:creationId xmlns:p14="http://schemas.microsoft.com/office/powerpoint/2010/main" val="10335225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4" y="500062"/>
            <a:ext cx="10515600" cy="1325556"/>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pPr/>
            <a:r>
              <a:rPr>
                <a:solidFill>
                  <a:srgbClr val="0000AF"/>
                </a:solidFill>
                <a:latin typeface="Times New Roman"/>
                <a:cs typeface="Times New Roman"/>
              </a:rPr>
              <a:t>Plan</a:t>
            </a:r>
          </a:p>
        </p:txBody>
      </p:sp>
      <p:sp>
        <p:nvSpPr>
          <p:cNvPr id="3" name="Espace réservé du contenu 2"/>
          <p:cNvSpPr>
            <a:spLocks noGrp="1"/>
          </p:cNvSpPr>
          <p:nvPr>
            <p:ph idx="1"/>
          </p:nvPr>
        </p:nvSpPr>
        <p:sp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ormAutofit/>
          </a:bodyPr>
          <a:lstStyle/>
          <a:p>
            <a:pPr marL="0" indent="0">
              <a:buNone/>
            </a:pPr>
            <a:r>
              <a:rPr>
                <a:solidFill>
                  <a:srgbClr val="0000AF"/>
                </a:solidFill>
                <a:latin typeface="Times New Roman"/>
                <a:cs typeface="Times New Roman"/>
              </a:rPr>
              <a:t>• </a:t>
            </a:r>
            <a:r>
              <a:rPr>
                <a:solidFill>
                  <a:srgbClr val="B3BEE3"/>
                </a:solidFill>
                <a:latin typeface="Times New Roman"/>
                <a:cs typeface="Times New Roman"/>
              </a:rPr>
              <a:t>Introduction</a:t>
            </a:r>
          </a:p>
          <a:p>
            <a:pPr marL="0" indent="0">
              <a:buNone/>
            </a:pPr>
          </a:p>
          <a:p>
            <a:pPr marL="0" indent="0">
              <a:buNone/>
            </a:pPr>
            <a:r>
              <a:rPr>
                <a:solidFill>
                  <a:srgbClr val="0000AF"/>
                </a:solidFill>
                <a:latin typeface="Times New Roman"/>
                <a:cs typeface="Times New Roman"/>
              </a:rPr>
              <a:t>• </a:t>
            </a:r>
            <a:r>
              <a:rPr sz="4400">
                <a:solidFill>
                  <a:srgbClr val="0000AF"/>
                </a:solidFill>
                <a:latin typeface="Times New Roman"/>
                <a:cs typeface="Times New Roman"/>
              </a:rPr>
              <a:t>Algorithme </a:t>
            </a:r>
            <a:r>
              <a:rPr sz="4400">
                <a:solidFill>
                  <a:srgbClr val="0000AF"/>
                </a:solidFill>
                <a:latin typeface="Times New Roman"/>
                <a:cs typeface="Times New Roman"/>
              </a:rPr>
              <a:t>naïf</a:t>
            </a:r>
          </a:p>
          <a:p>
            <a:pPr marL="0" indent="0">
              <a:buNone/>
            </a:pPr>
          </a:p>
          <a:p>
            <a:pPr marL="0" indent="0">
              <a:buNone/>
            </a:pPr>
            <a:r>
              <a:rPr>
                <a:solidFill>
                  <a:srgbClr val="0000AF"/>
                </a:solidFill>
                <a:latin typeface="Times New Roman"/>
                <a:cs typeface="Times New Roman"/>
              </a:rPr>
              <a:t>• </a:t>
            </a:r>
            <a:r>
              <a:rPr>
                <a:solidFill>
                  <a:srgbClr val="B3BEE3"/>
                </a:solidFill>
                <a:latin typeface="Times New Roman"/>
                <a:cs typeface="Times New Roman"/>
              </a:rPr>
              <a:t>Algorithme MP</a:t>
            </a:r>
          </a:p>
          <a:p>
            <a:pPr marL="0" indent="0">
              <a:buNone/>
            </a:pPr>
            <a:r>
              <a:rPr>
                <a:solidFill>
                  <a:srgbClr val="0000AF"/>
                </a:solidFill>
                <a:latin typeface="Times New Roman"/>
                <a:cs typeface="Times New Roman"/>
              </a:rPr>
              <a:t>• </a:t>
            </a:r>
            <a:r>
              <a:rPr>
                <a:solidFill>
                  <a:srgbClr val="B3BEE3"/>
                </a:solidFill>
                <a:latin typeface="Times New Roman"/>
                <a:cs typeface="Times New Roman"/>
              </a:rPr>
              <a:t>Algorithme KMP</a:t>
            </a:r>
          </a:p>
          <a:p>
            <a:pPr marL="0" indent="0">
              <a:buNone/>
            </a:pPr>
            <a:r>
              <a:rPr>
                <a:solidFill>
                  <a:srgbClr val="0000AF"/>
                </a:solidFill>
                <a:latin typeface="Times New Roman"/>
                <a:cs typeface="Times New Roman"/>
              </a:rPr>
              <a:t>• </a:t>
            </a:r>
            <a:r>
              <a:rPr>
                <a:solidFill>
                  <a:srgbClr val="B3BEE3"/>
                </a:solidFill>
                <a:latin typeface="Times New Roman"/>
                <a:cs typeface="Times New Roman"/>
              </a:rPr>
              <a:t>Références</a:t>
            </a:r>
          </a:p>
        </p:txBody>
      </p:sp>
      <p:sp>
        <p:nvSpPr>
          <p:cNvPr id="4" name="Espace réservé du numéro de diapositive 3"/>
          <p:cNvSpPr>
            <a:spLocks noGrp="1"/>
          </p:cNvSpPr>
          <p:nvPr>
            <p:ph type="sldNum" sz="quarter" idx="12"/>
          </p:nvPr>
        </p:nvSpPr>
        <p:spPr/>
        <p:txBody>
          <a:bodyPr/>
          <a:lstStyle/>
          <a:p>
            <a:pPr/>
            <a:r>
              <a:rPr/>
              <a:t>13</a:t>
            </a:r>
          </a:p>
        </p:txBody>
      </p:sp>
    </p:spTree>
    <p:extLst>
      <p:ext uri="{BB962C8B-B14F-4D97-AF65-F5344CB8AC3E}">
        <p14:creationId xmlns:p14="http://schemas.microsoft.com/office/powerpoint/2010/main" val="18357058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marL="0" indent="0"/>
            <a:r>
              <a:rPr>
                <a:solidFill>
                  <a:srgbClr val="0000AF"/>
                </a:solidFill>
                <a:latin typeface="Times New Roman"/>
                <a:cs typeface="Times New Roman"/>
              </a:rPr>
              <a:t>Algorithme naïf</a:t>
            </a:r>
          </a:p>
        </p:txBody>
      </p:sp>
      <p:sp>
        <p:nvSpPr>
          <p:cNvPr id="3" name="Espace réservé du contenu 2"/>
          <p:cNvSpPr>
            <a:spLocks noGrp="1"/>
          </p:cNvSpPr>
          <p:nvPr>
            <p:ph idx="1"/>
          </p:nvPr>
        </p:nvSpPr>
        <p:spPr/>
        <p:txBody>
          <a:bodyPr/>
          <a:lstStyle/>
          <a:p>
            <a:pPr marL="0" indent="0">
              <a:buNone/>
            </a:pPr>
            <a:r>
              <a:rPr>
                <a:solidFill>
                  <a:srgbClr val="0000AF"/>
                </a:solidFill>
                <a:latin typeface="Times New Roman"/>
                <a:cs typeface="Times New Roman"/>
              </a:rPr>
              <a:t>L'algorithme naïf est le plus simple. Il procède de la manière suivante. Pour chaque position possible du motif dans le texte, on teste si cette position est une occurrence du motif. Ce test est effectué en comparant les caractères du motif avec les caractères du texte de gauche à droite. Si tous les caractères du motif sont égaux aux caractères du texte aux positions correspondantes, une occurrence a été trouvée et la position de cette occurrence est retournée. Sinon, la recherche se poursuit en passant à la position </a:t>
            </a:r>
            <a:r>
              <a:rPr>
                <a:solidFill>
                  <a:srgbClr val="0000AF"/>
                </a:solidFill>
                <a:latin typeface="Times New Roman"/>
                <a:cs typeface="Times New Roman"/>
              </a:rPr>
              <a:t>suivante.</a:t>
            </a:r>
          </a:p>
        </p:txBody>
      </p:sp>
      <p:sp>
        <p:nvSpPr>
          <p:cNvPr id="4" name="Espace réservé du numéro de diapositive 3"/>
          <p:cNvSpPr>
            <a:spLocks noGrp="1"/>
          </p:cNvSpPr>
          <p:nvPr>
            <p:ph type="sldNum" sz="quarter" idx="12"/>
          </p:nvPr>
        </p:nvSpPr>
        <p:spPr/>
        <p:txBody>
          <a:bodyPr/>
          <a:lstStyle/>
          <a:p>
            <a:pPr/>
            <a:r>
              <a:rPr/>
              <a:t>14</a:t>
            </a:r>
          </a:p>
        </p:txBody>
      </p:sp>
    </p:spTree>
    <p:extLst>
      <p:ext uri="{BB962C8B-B14F-4D97-AF65-F5344CB8AC3E}">
        <p14:creationId xmlns:p14="http://schemas.microsoft.com/office/powerpoint/2010/main" val="7355039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4" y="449526"/>
            <a:ext cx="10515600" cy="1325556"/>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pPr/>
            <a:r>
              <a:rPr baseline="0">
                <a:solidFill>
                  <a:srgbClr val="0000AF"/>
                </a:solidFill>
                <a:latin typeface="Times New Roman"/>
                <a:cs typeface="Times New Roman"/>
              </a:rPr>
              <a:t>Algorithme naïf</a:t>
            </a:r>
          </a:p>
        </p:txBody>
      </p:sp>
      <p:sp>
        <p:nvSpPr>
          <p:cNvPr id="3" name="Espace réservé du contenu 2"/>
          <p:cNvSpPr>
            <a:spLocks noGrp="1"/>
          </p:cNvSpPr>
          <p:nvPr>
            <p:ph idx="1"/>
          </p:nvPr>
        </p:nvSpPr>
        <p:spPr>
          <a:xfrm>
            <a:off x="838204" y="1952238"/>
            <a:ext cx="10515600" cy="4351339"/>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ormAutofit fontScale="85000" lnSpcReduction="20000"/>
          </a:bodyPr>
          <a:lstStyle/>
          <a:p>
            <a:pPr marL="0" indent="0">
              <a:buNone/>
            </a:pPr>
            <a:r>
              <a:rPr baseline="0">
                <a:solidFill>
                  <a:srgbClr val="0000AF"/>
                </a:solidFill>
                <a:latin typeface="Times New Roman"/>
                <a:cs typeface="Times New Roman"/>
              </a:rPr>
              <a:t> Principes : Pas de mémorisation, décalage d’une seule position</a:t>
            </a:r>
          </a:p>
          <a:p>
            <a:pPr marL="0" indent="0">
              <a:buNone/>
            </a:pPr>
            <a:r>
              <a:rPr baseline="0">
                <a:solidFill>
                  <a:srgbClr val="0000AF"/>
                </a:solidFill>
                <a:latin typeface="Times New Roman"/>
                <a:cs typeface="Times New Roman"/>
              </a:rPr>
              <a:t> Complexit</a:t>
            </a:r>
            <a:r>
              <a:rPr>
                <a:solidFill>
                  <a:srgbClr val="0000AF"/>
                </a:solidFill>
                <a:latin typeface="Times New Roman"/>
                <a:cs typeface="Times New Roman"/>
              </a:rPr>
              <a:t>é</a:t>
            </a:r>
            <a:r>
              <a:rPr baseline="0">
                <a:solidFill>
                  <a:srgbClr val="0000AF"/>
                </a:solidFill>
                <a:latin typeface="Times New Roman"/>
                <a:cs typeface="Times New Roman"/>
              </a:rPr>
              <a:t> : </a:t>
            </a:r>
            <a:r>
              <a:rPr baseline="0">
                <a:solidFill>
                  <a:srgbClr val="006000"/>
                </a:solidFill>
                <a:latin typeface="Times New Roman"/>
                <a:cs typeface="Times New Roman"/>
              </a:rPr>
              <a:t>O(m × n)</a:t>
            </a:r>
          </a:p>
          <a:p>
            <a:pPr marL="0" indent="0">
              <a:buNone/>
            </a:pPr>
            <a:r>
              <a:rPr>
                <a:solidFill>
                  <a:srgbClr val="006000"/>
                </a:solidFill>
                <a:latin typeface="Times New Roman"/>
                <a:cs typeface="Times New Roman"/>
              </a:rPr>
              <a:t> </a:t>
            </a:r>
            <a:r>
              <a:rPr baseline="0">
                <a:solidFill>
                  <a:srgbClr val="0000AF"/>
                </a:solidFill>
                <a:latin typeface="Times New Roman"/>
                <a:cs typeface="Times New Roman"/>
              </a:rPr>
              <a:t>Algorithme 2 : </a:t>
            </a:r>
            <a:r>
              <a:rPr baseline="0">
                <a:solidFill>
                  <a:srgbClr val="2D90FF"/>
                </a:solidFill>
                <a:latin typeface="Times New Roman"/>
                <a:cs typeface="Times New Roman"/>
              </a:rPr>
              <a:t>Recherche naïve</a:t>
            </a:r>
          </a:p>
          <a:p>
            <a:pPr marL="0" indent="0">
              <a:buNone/>
            </a:pPr>
            <a:r>
              <a:rPr baseline="0">
                <a:solidFill>
                  <a:srgbClr val="0000AF"/>
                </a:solidFill>
                <a:latin typeface="Times New Roman"/>
                <a:cs typeface="Times New Roman"/>
              </a:rPr>
              <a:t> Données : Deux chaînes </a:t>
            </a:r>
            <a:r>
              <a:rPr baseline="0">
                <a:solidFill>
                  <a:srgbClr val="006000"/>
                </a:solidFill>
                <a:latin typeface="Times New Roman"/>
                <a:cs typeface="Times New Roman"/>
              </a:rPr>
              <a:t>T </a:t>
            </a:r>
            <a:r>
              <a:rPr baseline="0">
                <a:solidFill>
                  <a:srgbClr val="0000AF"/>
                </a:solidFill>
                <a:latin typeface="Times New Roman"/>
                <a:cs typeface="Times New Roman"/>
              </a:rPr>
              <a:t>et </a:t>
            </a:r>
            <a:r>
              <a:rPr baseline="0">
                <a:solidFill>
                  <a:srgbClr val="006000"/>
                </a:solidFill>
                <a:latin typeface="Times New Roman"/>
                <a:cs typeface="Times New Roman"/>
              </a:rPr>
              <a:t>P </a:t>
            </a:r>
            <a:r>
              <a:rPr baseline="0">
                <a:solidFill>
                  <a:srgbClr val="0000AF"/>
                </a:solidFill>
                <a:latin typeface="Times New Roman"/>
                <a:cs typeface="Times New Roman"/>
              </a:rPr>
              <a:t>de longueurs respectives </a:t>
            </a:r>
            <a:r>
              <a:rPr baseline="0">
                <a:solidFill>
                  <a:srgbClr val="006000"/>
                </a:solidFill>
                <a:latin typeface="Times New Roman"/>
                <a:cs typeface="Times New Roman"/>
              </a:rPr>
              <a:t>n </a:t>
            </a:r>
            <a:r>
              <a:rPr baseline="0">
                <a:solidFill>
                  <a:srgbClr val="0000AF"/>
                </a:solidFill>
                <a:latin typeface="Times New Roman"/>
                <a:cs typeface="Times New Roman"/>
              </a:rPr>
              <a:t>et </a:t>
            </a:r>
            <a:r>
              <a:rPr baseline="0">
                <a:solidFill>
                  <a:srgbClr val="006000"/>
                </a:solidFill>
                <a:latin typeface="Times New Roman"/>
                <a:cs typeface="Times New Roman"/>
              </a:rPr>
              <a:t>m</a:t>
            </a:r>
            <a:r>
              <a:rPr baseline="0">
                <a:solidFill>
                  <a:srgbClr val="0000AF"/>
                </a:solidFill>
                <a:latin typeface="Times New Roman"/>
                <a:cs typeface="Times New Roman"/>
              </a:rPr>
              <a:t>.</a:t>
            </a:r>
          </a:p>
          <a:p>
            <a:pPr marL="0" indent="0">
              <a:buNone/>
            </a:pPr>
            <a:r>
              <a:rPr baseline="0">
                <a:solidFill>
                  <a:srgbClr val="006000"/>
                </a:solidFill>
                <a:latin typeface="Times New Roman"/>
                <a:cs typeface="Times New Roman"/>
              </a:rPr>
              <a:t> pos := 1 </a:t>
            </a:r>
            <a:r>
              <a:rPr baseline="0">
                <a:solidFill>
                  <a:srgbClr val="0000AF"/>
                </a:solidFill>
                <a:latin typeface="Times New Roman"/>
                <a:cs typeface="Times New Roman"/>
              </a:rPr>
              <a:t>;</a:t>
            </a:r>
          </a:p>
          <a:p>
            <a:pPr marL="0" indent="0">
              <a:buNone/>
            </a:pPr>
            <a:r>
              <a:rPr baseline="0">
                <a:solidFill>
                  <a:srgbClr val="0000AF"/>
                </a:solidFill>
                <a:latin typeface="Times New Roman"/>
                <a:cs typeface="Times New Roman"/>
              </a:rPr>
              <a:t> tant que </a:t>
            </a:r>
            <a:r>
              <a:rPr baseline="0">
                <a:solidFill>
                  <a:srgbClr val="006000"/>
                </a:solidFill>
                <a:latin typeface="Times New Roman"/>
                <a:cs typeface="Times New Roman"/>
              </a:rPr>
              <a:t>pos </a:t>
            </a:r>
            <a:r>
              <a:rPr>
                <a:solidFill>
                  <a:srgbClr val="006000"/>
                </a:solidFill>
                <a:latin typeface="Times New Roman"/>
                <a:cs typeface="Times New Roman"/>
              </a:rPr>
              <a:t>≤</a:t>
            </a:r>
            <a:r>
              <a:rPr baseline="0">
                <a:solidFill>
                  <a:srgbClr val="006000"/>
                </a:solidFill>
                <a:latin typeface="Times New Roman"/>
                <a:cs typeface="Times New Roman"/>
              </a:rPr>
              <a:t> n − m + 1 </a:t>
            </a:r>
            <a:r>
              <a:rPr baseline="0">
                <a:solidFill>
                  <a:srgbClr val="0000AF"/>
                </a:solidFill>
                <a:latin typeface="Times New Roman"/>
                <a:cs typeface="Times New Roman"/>
              </a:rPr>
              <a:t>faire</a:t>
            </a:r>
          </a:p>
          <a:p>
            <a:pPr marL="0" indent="0">
              <a:buNone/>
            </a:pPr>
            <a:r>
              <a:rPr baseline="0">
                <a:solidFill>
                  <a:srgbClr val="006000"/>
                </a:solidFill>
                <a:latin typeface="Times New Roman"/>
                <a:cs typeface="Times New Roman"/>
              </a:rPr>
              <a:t>       i := 1 </a:t>
            </a:r>
            <a:r>
              <a:rPr baseline="0">
                <a:solidFill>
                  <a:srgbClr val="0000AF"/>
                </a:solidFill>
                <a:latin typeface="Times New Roman"/>
                <a:cs typeface="Times New Roman"/>
              </a:rPr>
              <a:t>;</a:t>
            </a:r>
          </a:p>
          <a:p>
            <a:pPr marL="0" indent="0">
              <a:buNone/>
            </a:pPr>
            <a:r>
              <a:rPr baseline="0">
                <a:solidFill>
                  <a:srgbClr val="0000AF"/>
                </a:solidFill>
                <a:latin typeface="Times New Roman"/>
                <a:cs typeface="Times New Roman"/>
              </a:rPr>
              <a:t>       tant que </a:t>
            </a:r>
            <a:r>
              <a:rPr baseline="0">
                <a:solidFill>
                  <a:srgbClr val="0C22FF"/>
                </a:solidFill>
                <a:latin typeface="Times New Roman"/>
                <a:cs typeface="Times New Roman"/>
              </a:rPr>
              <a:t>(</a:t>
            </a:r>
            <a:r>
              <a:rPr baseline="0">
                <a:solidFill>
                  <a:srgbClr val="006000"/>
                </a:solidFill>
                <a:latin typeface="Times New Roman"/>
                <a:cs typeface="Times New Roman"/>
              </a:rPr>
              <a:t>i </a:t>
            </a:r>
            <a:r>
              <a:rPr>
                <a:solidFill>
                  <a:srgbClr val="006000"/>
                </a:solidFill>
                <a:latin typeface="Times New Roman"/>
                <a:cs typeface="Times New Roman"/>
              </a:rPr>
              <a:t>≤</a:t>
            </a:r>
            <a:r>
              <a:rPr baseline="0">
                <a:solidFill>
                  <a:srgbClr val="006000"/>
                </a:solidFill>
                <a:latin typeface="Times New Roman"/>
                <a:cs typeface="Times New Roman"/>
              </a:rPr>
              <a:t> m </a:t>
            </a:r>
            <a:r>
              <a:rPr baseline="0">
                <a:solidFill>
                  <a:srgbClr val="0C22FF"/>
                </a:solidFill>
                <a:latin typeface="Times New Roman"/>
                <a:cs typeface="Times New Roman"/>
              </a:rPr>
              <a:t>et </a:t>
            </a:r>
            <a:r>
              <a:rPr baseline="0">
                <a:solidFill>
                  <a:srgbClr val="006000"/>
                </a:solidFill>
                <a:latin typeface="Times New Roman"/>
                <a:cs typeface="Times New Roman"/>
              </a:rPr>
              <a:t>P[i] = T[pos + i − 1]</a:t>
            </a:r>
            <a:r>
              <a:rPr baseline="0">
                <a:solidFill>
                  <a:srgbClr val="0C22FF"/>
                </a:solidFill>
                <a:latin typeface="Times New Roman"/>
                <a:cs typeface="Times New Roman"/>
              </a:rPr>
              <a:t>) </a:t>
            </a:r>
            <a:r>
              <a:rPr baseline="0">
                <a:solidFill>
                  <a:srgbClr val="0000AF"/>
                </a:solidFill>
                <a:latin typeface="Times New Roman"/>
                <a:cs typeface="Times New Roman"/>
              </a:rPr>
              <a:t>faire </a:t>
            </a:r>
            <a:r>
              <a:rPr baseline="0">
                <a:solidFill>
                  <a:srgbClr val="006000"/>
                </a:solidFill>
                <a:latin typeface="Times New Roman"/>
                <a:cs typeface="Times New Roman"/>
              </a:rPr>
              <a:t>i := i + 1 </a:t>
            </a:r>
            <a:r>
              <a:rPr baseline="0">
                <a:solidFill>
                  <a:srgbClr val="0000AF"/>
                </a:solidFill>
                <a:latin typeface="Times New Roman"/>
                <a:cs typeface="Times New Roman"/>
              </a:rPr>
              <a:t>;</a:t>
            </a:r>
          </a:p>
          <a:p>
            <a:pPr marL="0" indent="0">
              <a:buNone/>
            </a:pPr>
            <a:r>
              <a:rPr baseline="0">
                <a:solidFill>
                  <a:srgbClr val="0000AF"/>
                </a:solidFill>
                <a:latin typeface="Times New Roman"/>
                <a:cs typeface="Times New Roman"/>
              </a:rPr>
              <a:t>       si </a:t>
            </a:r>
            <a:r>
              <a:rPr baseline="0">
                <a:solidFill>
                  <a:srgbClr val="006000"/>
                </a:solidFill>
                <a:latin typeface="Times New Roman"/>
                <a:cs typeface="Times New Roman"/>
              </a:rPr>
              <a:t>i = m + 1 </a:t>
            </a:r>
            <a:r>
              <a:rPr baseline="0">
                <a:solidFill>
                  <a:srgbClr val="0000AF"/>
                </a:solidFill>
                <a:latin typeface="Times New Roman"/>
                <a:cs typeface="Times New Roman"/>
              </a:rPr>
              <a:t>alors</a:t>
            </a:r>
          </a:p>
          <a:p>
            <a:pPr marL="0" indent="0">
              <a:buNone/>
            </a:pPr>
            <a:r>
              <a:rPr baseline="0">
                <a:solidFill>
                  <a:srgbClr val="0000AF"/>
                </a:solidFill>
                <a:latin typeface="Times New Roman"/>
                <a:cs typeface="Times New Roman"/>
              </a:rPr>
              <a:t>       Ecrire(“</a:t>
            </a:r>
            <a:r>
              <a:rPr baseline="0">
                <a:solidFill>
                  <a:srgbClr val="006000"/>
                </a:solidFill>
                <a:latin typeface="Times New Roman"/>
                <a:cs typeface="Times New Roman"/>
              </a:rPr>
              <a:t>P </a:t>
            </a:r>
            <a:r>
              <a:rPr baseline="0">
                <a:solidFill>
                  <a:srgbClr val="0000AF"/>
                </a:solidFill>
                <a:latin typeface="Times New Roman"/>
                <a:cs typeface="Times New Roman"/>
              </a:rPr>
              <a:t>apparaît à la position ”, </a:t>
            </a:r>
            <a:r>
              <a:rPr baseline="0">
                <a:solidFill>
                  <a:srgbClr val="006000"/>
                </a:solidFill>
                <a:latin typeface="Times New Roman"/>
                <a:cs typeface="Times New Roman"/>
              </a:rPr>
              <a:t>pos</a:t>
            </a:r>
            <a:r>
              <a:rPr baseline="0">
                <a:solidFill>
                  <a:srgbClr val="0000AF"/>
                </a:solidFill>
                <a:latin typeface="Times New Roman"/>
                <a:cs typeface="Times New Roman"/>
              </a:rPr>
              <a:t>) ;</a:t>
            </a:r>
          </a:p>
          <a:p>
            <a:pPr marL="0" indent="0">
              <a:buNone/>
            </a:pPr>
            <a:r>
              <a:rPr baseline="0">
                <a:solidFill>
                  <a:srgbClr val="006000"/>
                </a:solidFill>
                <a:latin typeface="Times New Roman"/>
                <a:cs typeface="Times New Roman"/>
              </a:rPr>
              <a:t>       pos := pos + 1 </a:t>
            </a:r>
            <a:r>
              <a:rPr baseline="0">
                <a:solidFill>
                  <a:srgbClr val="0000AF"/>
                </a:solidFill>
                <a:latin typeface="Times New Roman"/>
                <a:cs typeface="Times New Roman"/>
              </a:rPr>
              <a:t>;</a:t>
            </a:r>
          </a:p>
        </p:txBody>
      </p:sp>
      <p:cxnSp>
        <p:nvCxnSpPr>
          <p:cNvPr id="5" name="Connecteur droit 4"/>
          <p:cNvCxnSpPr/>
          <p:nvPr/>
        </p:nvCxnSpPr>
        <p:spPr>
          <a:xfrm>
            <a:off x="1343471" y="4365110"/>
            <a:ext cx="7032" cy="1782477"/>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Connecteur droit 11"/>
          <p:cNvCxnSpPr/>
          <p:nvPr/>
        </p:nvCxnSpPr>
        <p:spPr>
          <a:xfrm>
            <a:off x="1280154" y="6147587"/>
            <a:ext cx="9622296"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Espace réservé du numéro de diapositive 3"/>
          <p:cNvSpPr>
            <a:spLocks noGrp="1"/>
          </p:cNvSpPr>
          <p:nvPr>
            <p:ph type="sldNum" sz="quarter" idx="12"/>
          </p:nvPr>
        </p:nvSpPr>
        <p:spPr/>
        <p:txBody>
          <a:bodyPr/>
          <a:lstStyle/>
          <a:p>
            <a:pPr/>
            <a:r>
              <a:rPr/>
              <a:t>15</a:t>
            </a:r>
          </a:p>
        </p:txBody>
      </p:sp>
    </p:spTree>
    <p:extLst>
      <p:ext uri="{BB962C8B-B14F-4D97-AF65-F5344CB8AC3E}">
        <p14:creationId xmlns:p14="http://schemas.microsoft.com/office/powerpoint/2010/main" val="867315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pPr/>
            <a:r>
              <a:rPr>
                <a:solidFill>
                  <a:srgbClr val="0000AF"/>
                </a:solidFill>
                <a:latin typeface="Times New Roman"/>
                <a:cs typeface="Times New Roman"/>
              </a:rPr>
              <a:t>Algorithme naïf</a:t>
            </a:r>
          </a:p>
        </p:txBody>
      </p:sp>
      <p:graphicFrame>
        <p:nvGraphicFramePr>
          <p:cNvPr id="4" name="Espace réservé du contenu 3"/>
          <p:cNvGraphicFramePr>
            <a:graphicFrameLocks noGrp="1"/>
          </p:cNvGraphicFramePr>
          <p:nvPr>
            <p:ph idx="1"/>
            <p:extLst>
              <p:ext uri="{D42A27DB-BD31-4B8C-83A1-F6EECF244321}">
                <p14:modId xmlns:p14="http://schemas.microsoft.com/office/powerpoint/2010/main" val="2342505117"/>
              </p:ext>
            </p:extLst>
          </p:nvPr>
        </p:nvGraphicFramePr>
        <p:xfrm>
          <a:off x="838200" y="1647534"/>
          <a:ext cx="5896087" cy="703385"/>
        </p:xfrm>
        <a:graphic>
          <a:graphicData uri="http://schemas.openxmlformats.org/drawingml/2006/table">
            <a:tbl>
              <a:tblPr firstRow="1" bandRow="1">
                <a:tableStyleId>{5C22544A-7EE6-4342-B048-85BDC9FD1C3A}</a:tableStyleId>
              </a:tblPr>
              <a:tblGrid>
                <a:gridCol w="5896087"/>
              </a:tblGrid>
              <a:tr h="70338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4000" b="0" i="0" u="none" strike="noStrike" kern="1200" cap="none" spc="0" normalizeH="0" baseline="0" noProof="0" dirty="0" smtClean="0">
                          <a:ln>
                            <a:noFill/>
                          </a:ln>
                          <a:solidFill>
                            <a:srgbClr val="0000AF"/>
                          </a:solidFill>
                          <a:effectLst/>
                          <a:uLnTx/>
                          <a:uFillTx/>
                          <a:latin typeface="Times New Roman" panose="02020603050405020304" pitchFamily="18" charset="0"/>
                          <a:ea typeface="+mn-ea"/>
                          <a:cs typeface="Times New Roman" panose="02020603050405020304" pitchFamily="18" charset="0"/>
                        </a:rPr>
                        <a:t>Décalage plus judicieux</a:t>
                      </a:r>
                      <a:endParaRPr kumimoji="0" lang="fr-FR" sz="1600" b="1" i="0" u="none" strike="noStrike" kern="1200" cap="none" spc="0" normalizeH="0" baseline="0" noProof="0" dirty="0" smtClean="0">
                        <a:ln>
                          <a:noFill/>
                        </a:ln>
                        <a:solidFill>
                          <a:prstClr val="white"/>
                        </a:solidFill>
                        <a:effectLst/>
                        <a:uLnTx/>
                        <a:uFillTx/>
                        <a:latin typeface="Times New Roman" panose="02020603050405020304" pitchFamily="18" charset="0"/>
                        <a:ea typeface="+mn-ea"/>
                        <a:cs typeface="Times New Roman" panose="02020603050405020304" pitchFamily="18" charset="0"/>
                      </a:endParaRPr>
                    </a:p>
                  </a:txBody>
                  <a:tc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r>
            </a:tbl>
          </a:graphicData>
        </a:graphic>
      </p:graphicFrame>
      <p:graphicFrame>
        <p:nvGraphicFramePr>
          <p:cNvPr id="5" name="Tableau 4"/>
          <p:cNvGraphicFramePr>
            <a:graphicFrameLocks noGrp="1"/>
          </p:cNvGraphicFramePr>
          <p:nvPr>
            <p:extLst>
              <p:ext uri="{D42A27DB-BD31-4B8C-83A1-F6EECF244321}">
                <p14:modId xmlns:p14="http://schemas.microsoft.com/office/powerpoint/2010/main" val="209311577"/>
              </p:ext>
            </p:extLst>
          </p:nvPr>
        </p:nvGraphicFramePr>
        <p:xfrm>
          <a:off x="1791527" y="3080997"/>
          <a:ext cx="8128000" cy="370840"/>
        </p:xfrm>
        <a:graphic>
          <a:graphicData uri="http://schemas.openxmlformats.org/drawingml/2006/table">
            <a:tbl>
              <a:tblPr firstRow="1" bandRow="1">
                <a:tableStyleId>{5C22544A-7EE6-4342-B048-85BDC9FD1C3A}</a:tableStyleId>
              </a:tblPr>
              <a:tblGrid>
                <a:gridCol w="1864751"/>
                <a:gridCol w="2726432"/>
                <a:gridCol w="576064"/>
                <a:gridCol w="2960753"/>
              </a:tblGrid>
              <a:tr h="370840">
                <a:tc>
                  <a:txBody>
                    <a:bodyPr/>
                    <a:lstStyle/>
                    <a:p>
                      <a:endParaRPr lang="fr-FR" dirty="0"/>
                    </a:p>
                  </a:txBody>
                  <a:tcPr/>
                </a:tc>
                <a:tc>
                  <a:txBody>
                    <a:bodyPr/>
                    <a:lstStyle/>
                    <a:p>
                      <a:r>
                        <a:rPr lang="fr-FR" dirty="0" smtClean="0"/>
                        <a:t>                          u</a:t>
                      </a:r>
                      <a:endParaRPr lang="fr-FR" dirty="0"/>
                    </a:p>
                  </a:txBody>
                  <a:tcPr/>
                </a:tc>
                <a:tc>
                  <a:txBody>
                    <a:bodyPr/>
                    <a:lstStyle/>
                    <a:p>
                      <a:r>
                        <a:rPr kumimoji="0" lang="fr-FR" sz="1800" b="1" i="0" u="none" strike="noStrike" kern="1200" cap="none" spc="0" normalizeH="0" baseline="0" noProof="0" dirty="0" smtClean="0">
                          <a:ln>
                            <a:noFill/>
                          </a:ln>
                          <a:solidFill>
                            <a:srgbClr val="006000"/>
                          </a:solidFill>
                          <a:effectLst/>
                          <a:uLnTx/>
                          <a:uFillTx/>
                          <a:latin typeface="CMR8"/>
                          <a:ea typeface="+mn-ea"/>
                          <a:cs typeface="+mn-cs"/>
                        </a:rPr>
                        <a:t>  </a:t>
                      </a:r>
                      <a:r>
                        <a:rPr kumimoji="0" lang="el-GR" sz="1800" b="1" i="0" u="none" strike="noStrike" kern="1200" cap="none" spc="0" normalizeH="0" baseline="0" noProof="0" dirty="0" smtClean="0">
                          <a:ln>
                            <a:noFill/>
                          </a:ln>
                          <a:solidFill>
                            <a:srgbClr val="006000"/>
                          </a:solidFill>
                          <a:effectLst/>
                          <a:uLnTx/>
                          <a:uFillTx/>
                          <a:latin typeface="CMMI8"/>
                          <a:ea typeface="+mn-ea"/>
                          <a:cs typeface="+mn-cs"/>
                        </a:rPr>
                        <a:t>λ</a:t>
                      </a:r>
                      <a:endParaRPr lang="fr-FR" dirty="0"/>
                    </a:p>
                  </a:txBody>
                  <a:tcPr/>
                </a:tc>
                <a:tc>
                  <a:txBody>
                    <a:bodyPr/>
                    <a:lstStyle/>
                    <a:p>
                      <a:endParaRPr lang="fr-FR" dirty="0"/>
                    </a:p>
                  </a:txBody>
                  <a:tcPr/>
                </a:tc>
              </a:tr>
            </a:tbl>
          </a:graphicData>
        </a:graphic>
      </p:graphicFrame>
      <p:graphicFrame>
        <p:nvGraphicFramePr>
          <p:cNvPr id="6" name="Tableau 5"/>
          <p:cNvGraphicFramePr>
            <a:graphicFrameLocks noGrp="1"/>
          </p:cNvGraphicFramePr>
          <p:nvPr>
            <p:extLst>
              <p:ext uri="{D42A27DB-BD31-4B8C-83A1-F6EECF244321}">
                <p14:modId xmlns:p14="http://schemas.microsoft.com/office/powerpoint/2010/main" val="1765090359"/>
              </p:ext>
            </p:extLst>
          </p:nvPr>
        </p:nvGraphicFramePr>
        <p:xfrm>
          <a:off x="3644153" y="4159850"/>
          <a:ext cx="4168197" cy="365760"/>
        </p:xfrm>
        <a:graphic>
          <a:graphicData uri="http://schemas.openxmlformats.org/drawingml/2006/table">
            <a:tbl>
              <a:tblPr firstRow="1" bandRow="1">
                <a:tableStyleId>{5C22544A-7EE6-4342-B048-85BDC9FD1C3A}</a:tableStyleId>
              </a:tblPr>
              <a:tblGrid>
                <a:gridCol w="2796597"/>
                <a:gridCol w="551329"/>
                <a:gridCol w="820271"/>
              </a:tblGrid>
              <a:tr h="272531">
                <a:tc>
                  <a:txBody>
                    <a:bodyPr/>
                    <a:lstStyle/>
                    <a:p>
                      <a:r>
                        <a:rPr lang="fr-FR" dirty="0" smtClean="0"/>
                        <a:t>                          u</a:t>
                      </a:r>
                      <a:endParaRPr lang="fr-FR" dirty="0"/>
                    </a:p>
                  </a:txBody>
                  <a:tcPr>
                    <a:solidFill>
                      <a:schemeClr val="accent1"/>
                    </a:solidFill>
                  </a:tcPr>
                </a:tc>
                <a:tc>
                  <a:txBody>
                    <a:bodyPr/>
                    <a:lstStyle/>
                    <a:p>
                      <a:r>
                        <a:rPr kumimoji="0" lang="fr-FR" sz="1800" b="0" i="0" u="none" strike="noStrike" kern="1200" cap="none" spc="0" normalizeH="0" baseline="0" noProof="0" dirty="0" smtClean="0">
                          <a:ln>
                            <a:noFill/>
                          </a:ln>
                          <a:solidFill>
                            <a:srgbClr val="006000"/>
                          </a:solidFill>
                          <a:effectLst/>
                          <a:uLnTx/>
                          <a:uFillTx/>
                          <a:latin typeface="CMR8"/>
                          <a:ea typeface="+mn-ea"/>
                          <a:cs typeface="+mn-cs"/>
                        </a:rPr>
                        <a:t> </a:t>
                      </a:r>
                      <a:r>
                        <a:rPr kumimoji="0" lang="el-GR" sz="1800" b="1" i="0" u="none" strike="noStrike" kern="1200" cap="none" spc="0" normalizeH="0" baseline="0" noProof="0" dirty="0" smtClean="0">
                          <a:ln>
                            <a:noFill/>
                          </a:ln>
                          <a:solidFill>
                            <a:srgbClr val="006000"/>
                          </a:solidFill>
                          <a:effectLst/>
                          <a:uLnTx/>
                          <a:uFillTx/>
                          <a:latin typeface="CMMI8"/>
                          <a:ea typeface="+mn-ea"/>
                          <a:cs typeface="+mn-cs"/>
                        </a:rPr>
                        <a:t>μ</a:t>
                      </a:r>
                      <a:r>
                        <a:rPr kumimoji="0" lang="fr-FR" sz="1800" b="0" i="0" u="none" strike="noStrike" kern="1200" cap="none" spc="0" normalizeH="0" baseline="0" noProof="0" dirty="0" smtClean="0">
                          <a:ln>
                            <a:noFill/>
                          </a:ln>
                          <a:solidFill>
                            <a:srgbClr val="006000"/>
                          </a:solidFill>
                          <a:effectLst/>
                          <a:uLnTx/>
                          <a:uFillTx/>
                          <a:latin typeface="CMR8"/>
                          <a:ea typeface="+mn-ea"/>
                          <a:cs typeface="+mn-cs"/>
                        </a:rPr>
                        <a:t> </a:t>
                      </a:r>
                      <a:endParaRPr lang="fr-FR" dirty="0"/>
                    </a:p>
                  </a:txBody>
                  <a:tcPr/>
                </a:tc>
                <a:tc>
                  <a:txBody>
                    <a:bodyPr/>
                    <a:lstStyle/>
                    <a:p>
                      <a:endParaRPr lang="fr-FR" dirty="0"/>
                    </a:p>
                  </a:txBody>
                  <a:tcPr/>
                </a:tc>
              </a:tr>
            </a:tbl>
          </a:graphicData>
        </a:graphic>
      </p:graphicFrame>
      <p:sp>
        <p:nvSpPr>
          <p:cNvPr id="8" name="ZoneTexte 7"/>
          <p:cNvSpPr txBox="1"/>
          <p:nvPr/>
        </p:nvSpPr>
        <p:spPr>
          <a:xfrm>
            <a:off x="1791532" y="2757780"/>
            <a:ext cx="1067488" cy="369326"/>
          </a:xfrm>
          <a:prstGeom prst="rect">
            <a:avLst/>
          </a:prstGeom>
          <a:noFill/>
        </p:spPr>
        <p:txBody>
          <a:bodyPr wrap="square" rtlCol="0">
            <a:spAutoFit/>
          </a:bodyPr>
          <a:lstStyle/>
          <a:p>
            <a:pPr/>
            <a:r>
              <a:rPr>
                <a:solidFill>
                  <a:schemeClr val="accent1">
                    <a:lumMod val="50000"/>
                  </a:schemeClr>
                </a:solidFill>
              </a:rPr>
              <a:t>Texte T</a:t>
            </a:r>
          </a:p>
        </p:txBody>
      </p:sp>
      <p:sp>
        <p:nvSpPr>
          <p:cNvPr id="9" name="Rectangle 8"/>
          <p:cNvSpPr/>
          <p:nvPr/>
        </p:nvSpPr>
        <p:spPr>
          <a:xfrm>
            <a:off x="3047995" y="2648015"/>
            <a:ext cx="6096004" cy="530911"/>
          </a:xfrm>
          <a:prstGeom prst="rect">
            <a:avLst/>
          </a:prstGeom>
        </p:spPr>
        <p:txBody>
          <a:bodyPr>
            <a:spAutoFit/>
          </a:bodyPr>
          <a:lstStyle/>
          <a:p>
            <a:pPr/>
          </a:p>
          <a:p>
            <a:pPr/>
          </a:p>
        </p:txBody>
      </p:sp>
      <p:sp>
        <p:nvSpPr>
          <p:cNvPr id="10" name="ZoneTexte 9"/>
          <p:cNvSpPr txBox="1"/>
          <p:nvPr/>
        </p:nvSpPr>
        <p:spPr>
          <a:xfrm flipH="1">
            <a:off x="2696960" y="4228039"/>
            <a:ext cx="947188" cy="646327"/>
          </a:xfrm>
          <a:prstGeom prst="rect">
            <a:avLst/>
          </a:prstGeom>
          <a:noFill/>
        </p:spPr>
        <p:txBody>
          <a:bodyPr wrap="square" rtlCol="0">
            <a:spAutoFit/>
          </a:bodyPr>
          <a:lstStyle/>
          <a:p>
            <a:pPr/>
            <a:r>
              <a:rPr>
                <a:solidFill>
                  <a:schemeClr val="accent1">
                    <a:lumMod val="50000"/>
                  </a:schemeClr>
                </a:solidFill>
              </a:rPr>
              <a:t>Motif P</a:t>
            </a:r>
          </a:p>
          <a:p>
            <a:pPr/>
          </a:p>
        </p:txBody>
      </p:sp>
      <p:cxnSp>
        <p:nvCxnSpPr>
          <p:cNvPr id="30" name="Connecteur droit 29"/>
          <p:cNvCxnSpPr/>
          <p:nvPr/>
        </p:nvCxnSpPr>
        <p:spPr>
          <a:xfrm>
            <a:off x="3644149" y="3071519"/>
            <a:ext cx="0" cy="1461315"/>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Connecteur droit 31"/>
          <p:cNvCxnSpPr/>
          <p:nvPr/>
        </p:nvCxnSpPr>
        <p:spPr>
          <a:xfrm>
            <a:off x="6372978" y="3071519"/>
            <a:ext cx="42206" cy="1454087"/>
          </a:xfrm>
          <a:prstGeom prst="line">
            <a:avLst/>
          </a:prstGeom>
        </p:spPr>
        <p:style>
          <a:lnRef idx="1">
            <a:schemeClr val="accent1"/>
          </a:lnRef>
          <a:fillRef idx="0">
            <a:schemeClr val="accent1"/>
          </a:fillRef>
          <a:effectRef idx="0">
            <a:schemeClr val="accent1"/>
          </a:effectRef>
          <a:fontRef idx="minor">
            <a:schemeClr val="tx1"/>
          </a:fontRef>
        </p:style>
      </p:cxnSp>
      <p:sp>
        <p:nvSpPr>
          <p:cNvPr id="42" name="ZoneTexte 41"/>
          <p:cNvSpPr txBox="1"/>
          <p:nvPr/>
        </p:nvSpPr>
        <p:spPr>
          <a:xfrm>
            <a:off x="838204" y="5855726"/>
            <a:ext cx="7181310" cy="769446"/>
          </a:xfrm>
          <a:prstGeom prst="rect">
            <a:avLst/>
          </a:prstGeom>
          <a:noFill/>
        </p:spPr>
        <p:txBody>
          <a:bodyPr wrap="square" rtlCol="0">
            <a:spAutoFit/>
          </a:bodyPr>
          <a:lstStyle/>
          <a:p>
            <a:pPr/>
            <a:r>
              <a:rPr>
                <a:solidFill>
                  <a:srgbClr val="0000AF"/>
                </a:solidFill>
                <a:latin typeface="LCMSS8"/>
              </a:rPr>
              <a:t>Situation d´échec : identité des caractères de </a:t>
            </a:r>
            <a:r>
              <a:rPr>
                <a:solidFill>
                  <a:srgbClr val="006000"/>
                </a:solidFill>
                <a:latin typeface="CMMI8"/>
              </a:rPr>
              <a:t>u </a:t>
            </a:r>
            <a:r>
              <a:rPr>
                <a:solidFill>
                  <a:srgbClr val="0000AF"/>
                </a:solidFill>
                <a:latin typeface="LCMSS8"/>
              </a:rPr>
              <a:t>mais </a:t>
            </a:r>
            <a:r>
              <a:rPr>
                <a:solidFill>
                  <a:srgbClr val="006000"/>
                </a:solidFill>
                <a:latin typeface="CMMI8"/>
              </a:rPr>
              <a:t>λ</a:t>
            </a:r>
            <a:r>
              <a:rPr sz="2600">
                <a:solidFill>
                  <a:srgbClr val="002060"/>
                </a:solidFill>
              </a:rPr>
              <a:t> ≠</a:t>
            </a:r>
            <a:r>
              <a:rPr>
                <a:solidFill>
                  <a:srgbClr val="006000"/>
                </a:solidFill>
                <a:latin typeface="CMMI8"/>
              </a:rPr>
              <a:t> </a:t>
            </a:r>
            <a:r>
              <a:rPr>
                <a:solidFill>
                  <a:srgbClr val="006000"/>
                </a:solidFill>
                <a:latin typeface="CMR8"/>
              </a:rPr>
              <a:t> </a:t>
            </a:r>
            <a:r>
              <a:rPr>
                <a:solidFill>
                  <a:srgbClr val="006000"/>
                </a:solidFill>
                <a:latin typeface="CMMI8"/>
              </a:rPr>
              <a:t>μ</a:t>
            </a:r>
          </a:p>
          <a:p>
            <a:pPr/>
            <a:r>
              <a:rPr>
                <a:solidFill>
                  <a:srgbClr val="0000AF"/>
                </a:solidFill>
                <a:latin typeface="CMSY8"/>
              </a:rPr>
              <a:t>• </a:t>
            </a:r>
            <a:r>
              <a:rPr>
                <a:solidFill>
                  <a:srgbClr val="006000"/>
                </a:solidFill>
                <a:latin typeface="CMMI8"/>
              </a:rPr>
              <a:t>u </a:t>
            </a:r>
            <a:r>
              <a:rPr>
                <a:solidFill>
                  <a:srgbClr val="0000AF"/>
                </a:solidFill>
                <a:latin typeface="LCMSS8"/>
              </a:rPr>
              <a:t>est un </a:t>
            </a:r>
            <a:r>
              <a:rPr>
                <a:solidFill>
                  <a:srgbClr val="0C22FF"/>
                </a:solidFill>
                <a:latin typeface="LCMSS8"/>
              </a:rPr>
              <a:t>préfixe </a:t>
            </a:r>
            <a:r>
              <a:rPr>
                <a:solidFill>
                  <a:srgbClr val="0000AF"/>
                </a:solidFill>
                <a:latin typeface="LCMSS8"/>
              </a:rPr>
              <a:t>de </a:t>
            </a:r>
            <a:r>
              <a:rPr>
                <a:solidFill>
                  <a:srgbClr val="006000"/>
                </a:solidFill>
                <a:latin typeface="CMMI8"/>
              </a:rPr>
              <a:t>P</a:t>
            </a:r>
          </a:p>
        </p:txBody>
      </p:sp>
      <p:sp>
        <p:nvSpPr>
          <p:cNvPr id="3" name="Espace réservé du numéro de diapositive 2"/>
          <p:cNvSpPr>
            <a:spLocks noGrp="1"/>
          </p:cNvSpPr>
          <p:nvPr>
            <p:ph type="sldNum" sz="quarter" idx="12"/>
          </p:nvPr>
        </p:nvSpPr>
        <p:spPr/>
        <p:txBody>
          <a:bodyPr/>
          <a:lstStyle/>
          <a:p>
            <a:pPr/>
            <a:r>
              <a:rPr/>
              <a:t>16</a:t>
            </a:r>
          </a:p>
        </p:txBody>
      </p:sp>
    </p:spTree>
    <p:extLst>
      <p:ext uri="{BB962C8B-B14F-4D97-AF65-F5344CB8AC3E}">
        <p14:creationId xmlns:p14="http://schemas.microsoft.com/office/powerpoint/2010/main" val="20829626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pPr/>
            <a:r>
              <a:rPr>
                <a:solidFill>
                  <a:srgbClr val="0000AF"/>
                </a:solidFill>
                <a:latin typeface="LCMSS8"/>
              </a:rPr>
              <a:t>Algorithme naïf</a:t>
            </a:r>
          </a:p>
        </p:txBody>
      </p:sp>
      <p:graphicFrame>
        <p:nvGraphicFramePr>
          <p:cNvPr id="4" name="Espace réservé du contenu 3"/>
          <p:cNvGraphicFramePr>
            <a:graphicFrameLocks noGrp="1"/>
          </p:cNvGraphicFramePr>
          <p:nvPr>
            <p:ph idx="1"/>
            <p:extLst>
              <p:ext uri="{D42A27DB-BD31-4B8C-83A1-F6EECF244321}">
                <p14:modId xmlns:p14="http://schemas.microsoft.com/office/powerpoint/2010/main" val="1188638076"/>
              </p:ext>
            </p:extLst>
          </p:nvPr>
        </p:nvGraphicFramePr>
        <p:xfrm>
          <a:off x="838200" y="1647534"/>
          <a:ext cx="5896087" cy="703385"/>
        </p:xfrm>
        <a:graphic>
          <a:graphicData uri="http://schemas.openxmlformats.org/drawingml/2006/table">
            <a:tbl>
              <a:tblPr firstRow="1" bandRow="1">
                <a:tableStyleId>{5C22544A-7EE6-4342-B048-85BDC9FD1C3A}</a:tableStyleId>
              </a:tblPr>
              <a:tblGrid>
                <a:gridCol w="5896087"/>
              </a:tblGrid>
              <a:tr h="70338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4000" b="0" i="0" u="none" strike="noStrike" kern="1200" cap="none" spc="0" normalizeH="0" baseline="0" noProof="0" dirty="0" smtClean="0">
                          <a:ln>
                            <a:noFill/>
                          </a:ln>
                          <a:solidFill>
                            <a:srgbClr val="0000AF"/>
                          </a:solidFill>
                          <a:effectLst/>
                          <a:uLnTx/>
                          <a:uFillTx/>
                          <a:latin typeface="LCMSS8"/>
                          <a:ea typeface="+mn-ea"/>
                          <a:cs typeface="+mn-cs"/>
                        </a:rPr>
                        <a:t>Décalage plus judicieux</a:t>
                      </a:r>
                      <a:endParaRPr kumimoji="0" lang="fr-FR" sz="1600" b="1" i="0" u="none" strike="noStrike" kern="1200" cap="none" spc="0" normalizeH="0" baseline="0" noProof="0" dirty="0" smtClean="0">
                        <a:ln>
                          <a:noFill/>
                        </a:ln>
                        <a:solidFill>
                          <a:prstClr val="white"/>
                        </a:solidFill>
                        <a:effectLst/>
                        <a:uLnTx/>
                        <a:uFillTx/>
                        <a:latin typeface="+mn-lt"/>
                        <a:ea typeface="+mn-ea"/>
                        <a:cs typeface="+mn-cs"/>
                      </a:endParaRPr>
                    </a:p>
                  </a:txBody>
                  <a:tc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r>
            </a:tbl>
          </a:graphicData>
        </a:graphic>
      </p:graphicFrame>
      <p:graphicFrame>
        <p:nvGraphicFramePr>
          <p:cNvPr id="5" name="Tableau 4"/>
          <p:cNvGraphicFramePr>
            <a:graphicFrameLocks noGrp="1"/>
          </p:cNvGraphicFramePr>
          <p:nvPr>
            <p:extLst>
              <p:ext uri="{D42A27DB-BD31-4B8C-83A1-F6EECF244321}">
                <p14:modId xmlns:p14="http://schemas.microsoft.com/office/powerpoint/2010/main" val="488014705"/>
              </p:ext>
            </p:extLst>
          </p:nvPr>
        </p:nvGraphicFramePr>
        <p:xfrm>
          <a:off x="1792849" y="3097106"/>
          <a:ext cx="8128000" cy="370840"/>
        </p:xfrm>
        <a:graphic>
          <a:graphicData uri="http://schemas.openxmlformats.org/drawingml/2006/table">
            <a:tbl>
              <a:tblPr firstRow="1" bandRow="1">
                <a:tableStyleId>{5C22544A-7EE6-4342-B048-85BDC9FD1C3A}</a:tableStyleId>
              </a:tblPr>
              <a:tblGrid>
                <a:gridCol w="1864751"/>
                <a:gridCol w="3375212"/>
                <a:gridCol w="578223"/>
                <a:gridCol w="2309814"/>
              </a:tblGrid>
              <a:tr h="370840">
                <a:tc>
                  <a:txBody>
                    <a:bodyPr/>
                    <a:lstStyle/>
                    <a:p>
                      <a:endParaRPr lang="fr-FR" dirty="0"/>
                    </a:p>
                  </a:txBody>
                  <a:tcPr/>
                </a:tc>
                <a:tc>
                  <a:txBody>
                    <a:bodyPr/>
                    <a:lstStyle/>
                    <a:p>
                      <a:r>
                        <a:rPr lang="fr-FR" dirty="0" smtClean="0"/>
                        <a:t>                          u</a:t>
                      </a:r>
                      <a:endParaRPr lang="fr-FR" dirty="0"/>
                    </a:p>
                  </a:txBody>
                  <a:tcPr/>
                </a:tc>
                <a:tc>
                  <a:txBody>
                    <a:bodyPr/>
                    <a:lstStyle/>
                    <a:p>
                      <a:r>
                        <a:rPr kumimoji="0" lang="fr-FR" sz="1800" b="1" i="0" u="none" strike="noStrike" kern="1200" cap="none" spc="0" normalizeH="0" baseline="0" noProof="0" dirty="0" smtClean="0">
                          <a:ln>
                            <a:noFill/>
                          </a:ln>
                          <a:solidFill>
                            <a:srgbClr val="006000"/>
                          </a:solidFill>
                          <a:effectLst/>
                          <a:uLnTx/>
                          <a:uFillTx/>
                          <a:latin typeface="CMR8"/>
                          <a:ea typeface="+mn-ea"/>
                          <a:cs typeface="+mn-cs"/>
                        </a:rPr>
                        <a:t> </a:t>
                      </a:r>
                      <a:r>
                        <a:rPr kumimoji="0" lang="el-GR" sz="1800" b="1" i="0" u="none" strike="noStrike" kern="1200" cap="none" spc="0" normalizeH="0" baseline="0" noProof="0" dirty="0" smtClean="0">
                          <a:ln>
                            <a:noFill/>
                          </a:ln>
                          <a:solidFill>
                            <a:srgbClr val="006000"/>
                          </a:solidFill>
                          <a:effectLst/>
                          <a:uLnTx/>
                          <a:uFillTx/>
                          <a:latin typeface="CMMI8"/>
                          <a:ea typeface="+mn-ea"/>
                          <a:cs typeface="+mn-cs"/>
                        </a:rPr>
                        <a:t>λ</a:t>
                      </a:r>
                      <a:endParaRPr lang="fr-FR" dirty="0"/>
                    </a:p>
                  </a:txBody>
                  <a:tcPr/>
                </a:tc>
                <a:tc>
                  <a:txBody>
                    <a:bodyPr/>
                    <a:lstStyle/>
                    <a:p>
                      <a:endParaRPr lang="fr-FR" dirty="0"/>
                    </a:p>
                  </a:txBody>
                  <a:tcPr/>
                </a:tc>
              </a:tr>
            </a:tbl>
          </a:graphicData>
        </a:graphic>
      </p:graphicFrame>
      <p:graphicFrame>
        <p:nvGraphicFramePr>
          <p:cNvPr id="6" name="Tableau 5"/>
          <p:cNvGraphicFramePr>
            <a:graphicFrameLocks noGrp="1"/>
          </p:cNvGraphicFramePr>
          <p:nvPr>
            <p:extLst>
              <p:ext uri="{D42A27DB-BD31-4B8C-83A1-F6EECF244321}">
                <p14:modId xmlns:p14="http://schemas.microsoft.com/office/powerpoint/2010/main" val="3164374451"/>
              </p:ext>
            </p:extLst>
          </p:nvPr>
        </p:nvGraphicFramePr>
        <p:xfrm>
          <a:off x="3644153" y="4236589"/>
          <a:ext cx="4800600" cy="365760"/>
        </p:xfrm>
        <a:graphic>
          <a:graphicData uri="http://schemas.openxmlformats.org/drawingml/2006/table">
            <a:tbl>
              <a:tblPr firstRow="1" bandRow="1">
                <a:tableStyleId>{5C22544A-7EE6-4342-B048-85BDC9FD1C3A}</a:tableStyleId>
              </a:tblPr>
              <a:tblGrid>
                <a:gridCol w="833718"/>
                <a:gridCol w="1936376"/>
                <a:gridCol w="658906"/>
                <a:gridCol w="551329"/>
                <a:gridCol w="820271"/>
              </a:tblGrid>
              <a:tr h="275410">
                <a:tc>
                  <a:txBody>
                    <a:bodyPr/>
                    <a:lstStyle/>
                    <a:p>
                      <a:endParaRPr lang="fr-FR" dirty="0"/>
                    </a:p>
                  </a:txBody>
                  <a:tcPr>
                    <a:solidFill>
                      <a:schemeClr val="accent6"/>
                    </a:solidFill>
                  </a:tcPr>
                </a:tc>
                <a:tc>
                  <a:txBody>
                    <a:bodyPr/>
                    <a:lstStyle/>
                    <a:p>
                      <a:r>
                        <a:rPr lang="fr-FR" dirty="0" smtClean="0"/>
                        <a:t>           u</a:t>
                      </a:r>
                      <a:endParaRPr lang="fr-FR" dirty="0"/>
                    </a:p>
                  </a:txBody>
                  <a:tcPr/>
                </a:tc>
                <a:tc>
                  <a:txBody>
                    <a:bodyPr/>
                    <a:lstStyle/>
                    <a:p>
                      <a:endParaRPr lang="fr-FR" dirty="0"/>
                    </a:p>
                  </a:txBody>
                  <a:tcPr>
                    <a:solidFill>
                      <a:schemeClr val="accent6"/>
                    </a:solidFill>
                  </a:tcPr>
                </a:tc>
                <a:tc>
                  <a:txBody>
                    <a:bodyPr/>
                    <a:lstStyle/>
                    <a:p>
                      <a:r>
                        <a:rPr kumimoji="0" lang="fr-FR" sz="1800" b="0" i="0" u="none" strike="noStrike" kern="1200" cap="none" spc="0" normalizeH="0" baseline="0" noProof="0" dirty="0" smtClean="0">
                          <a:ln>
                            <a:noFill/>
                          </a:ln>
                          <a:solidFill>
                            <a:srgbClr val="006000"/>
                          </a:solidFill>
                          <a:effectLst/>
                          <a:uLnTx/>
                          <a:uFillTx/>
                          <a:latin typeface="CMR8"/>
                          <a:ea typeface="+mn-ea"/>
                          <a:cs typeface="+mn-cs"/>
                        </a:rPr>
                        <a:t> </a:t>
                      </a:r>
                      <a:r>
                        <a:rPr kumimoji="0" lang="el-GR" sz="1800" b="1" i="0" u="none" strike="noStrike" kern="1200" cap="none" spc="0" normalizeH="0" baseline="0" noProof="0" dirty="0" smtClean="0">
                          <a:ln>
                            <a:noFill/>
                          </a:ln>
                          <a:solidFill>
                            <a:srgbClr val="006000"/>
                          </a:solidFill>
                          <a:effectLst/>
                          <a:uLnTx/>
                          <a:uFillTx/>
                          <a:latin typeface="CMMI8"/>
                          <a:ea typeface="+mn-ea"/>
                          <a:cs typeface="+mn-cs"/>
                        </a:rPr>
                        <a:t>μ</a:t>
                      </a:r>
                      <a:r>
                        <a:rPr kumimoji="0" lang="fr-FR" sz="1800" b="0" i="0" u="none" strike="noStrike" kern="1200" cap="none" spc="0" normalizeH="0" baseline="0" noProof="0" dirty="0" smtClean="0">
                          <a:ln>
                            <a:noFill/>
                          </a:ln>
                          <a:solidFill>
                            <a:srgbClr val="006000"/>
                          </a:solidFill>
                          <a:effectLst/>
                          <a:uLnTx/>
                          <a:uFillTx/>
                          <a:latin typeface="CMR8"/>
                          <a:ea typeface="+mn-ea"/>
                          <a:cs typeface="+mn-cs"/>
                        </a:rPr>
                        <a:t> </a:t>
                      </a:r>
                      <a:endParaRPr lang="fr-FR" dirty="0"/>
                    </a:p>
                  </a:txBody>
                  <a:tcPr/>
                </a:tc>
                <a:tc>
                  <a:txBody>
                    <a:bodyPr/>
                    <a:lstStyle/>
                    <a:p>
                      <a:endParaRPr lang="fr-FR" dirty="0"/>
                    </a:p>
                  </a:txBody>
                  <a:tcPr/>
                </a:tc>
              </a:tr>
            </a:tbl>
          </a:graphicData>
        </a:graphic>
      </p:graphicFrame>
      <p:sp>
        <p:nvSpPr>
          <p:cNvPr id="8" name="ZoneTexte 7"/>
          <p:cNvSpPr txBox="1"/>
          <p:nvPr/>
        </p:nvSpPr>
        <p:spPr>
          <a:xfrm>
            <a:off x="1791532" y="2801522"/>
            <a:ext cx="1067488" cy="369326"/>
          </a:xfrm>
          <a:prstGeom prst="rect">
            <a:avLst/>
          </a:prstGeom>
          <a:noFill/>
        </p:spPr>
        <p:txBody>
          <a:bodyPr wrap="square" rtlCol="0">
            <a:spAutoFit/>
          </a:bodyPr>
          <a:lstStyle/>
          <a:p>
            <a:pPr/>
            <a:r>
              <a:rPr>
                <a:solidFill>
                  <a:schemeClr val="accent1">
                    <a:lumMod val="50000"/>
                  </a:schemeClr>
                </a:solidFill>
              </a:rPr>
              <a:t>Texte T</a:t>
            </a:r>
          </a:p>
        </p:txBody>
      </p:sp>
      <p:sp>
        <p:nvSpPr>
          <p:cNvPr id="9" name="Rectangle 8"/>
          <p:cNvSpPr/>
          <p:nvPr/>
        </p:nvSpPr>
        <p:spPr>
          <a:xfrm>
            <a:off x="3047995" y="2648015"/>
            <a:ext cx="6096004" cy="530911"/>
          </a:xfrm>
          <a:prstGeom prst="rect">
            <a:avLst/>
          </a:prstGeom>
        </p:spPr>
        <p:txBody>
          <a:bodyPr>
            <a:spAutoFit/>
          </a:bodyPr>
          <a:lstStyle/>
          <a:p>
            <a:pPr/>
          </a:p>
          <a:p>
            <a:pPr/>
          </a:p>
        </p:txBody>
      </p:sp>
      <p:sp>
        <p:nvSpPr>
          <p:cNvPr id="10" name="ZoneTexte 9"/>
          <p:cNvSpPr txBox="1"/>
          <p:nvPr/>
        </p:nvSpPr>
        <p:spPr>
          <a:xfrm flipH="1">
            <a:off x="2696960" y="4228039"/>
            <a:ext cx="947188" cy="646327"/>
          </a:xfrm>
          <a:prstGeom prst="rect">
            <a:avLst/>
          </a:prstGeom>
          <a:noFill/>
        </p:spPr>
        <p:txBody>
          <a:bodyPr wrap="square" rtlCol="0">
            <a:spAutoFit/>
          </a:bodyPr>
          <a:lstStyle/>
          <a:p>
            <a:pPr/>
            <a:r>
              <a:rPr>
                <a:solidFill>
                  <a:schemeClr val="accent1">
                    <a:lumMod val="50000"/>
                  </a:schemeClr>
                </a:solidFill>
              </a:rPr>
              <a:t>Motif P</a:t>
            </a:r>
          </a:p>
          <a:p>
            <a:pPr/>
          </a:p>
        </p:txBody>
      </p:sp>
      <p:cxnSp>
        <p:nvCxnSpPr>
          <p:cNvPr id="30" name="Connecteur droit 29"/>
          <p:cNvCxnSpPr/>
          <p:nvPr/>
        </p:nvCxnSpPr>
        <p:spPr>
          <a:xfrm>
            <a:off x="3644149" y="3106931"/>
            <a:ext cx="0" cy="1461315"/>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Connecteur droit 31"/>
          <p:cNvCxnSpPr/>
          <p:nvPr/>
        </p:nvCxnSpPr>
        <p:spPr>
          <a:xfrm>
            <a:off x="7016111" y="3097108"/>
            <a:ext cx="42206" cy="1454087"/>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Connecteur droit avec flèche 35"/>
          <p:cNvCxnSpPr/>
          <p:nvPr/>
        </p:nvCxnSpPr>
        <p:spPr>
          <a:xfrm flipV="1">
            <a:off x="5767754" y="4602346"/>
            <a:ext cx="966527" cy="8840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Connecteur droit avec flèche 37"/>
          <p:cNvCxnSpPr/>
          <p:nvPr/>
        </p:nvCxnSpPr>
        <p:spPr>
          <a:xfrm flipH="1" flipV="1">
            <a:off x="4107767" y="4602346"/>
            <a:ext cx="1308296" cy="8840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ZoneTexte 40"/>
          <p:cNvSpPr txBox="1"/>
          <p:nvPr/>
        </p:nvSpPr>
        <p:spPr>
          <a:xfrm>
            <a:off x="4945288" y="5486400"/>
            <a:ext cx="1326002" cy="369326"/>
          </a:xfrm>
          <a:prstGeom prst="rect">
            <a:avLst/>
          </a:prstGeom>
          <a:noFill/>
        </p:spPr>
        <p:txBody>
          <a:bodyPr wrap="none" rtlCol="0">
            <a:spAutoFit/>
          </a:bodyPr>
          <a:lstStyle/>
          <a:p>
            <a:pPr/>
            <a:r>
              <a:rPr>
                <a:solidFill>
                  <a:srgbClr val="0000AF"/>
                </a:solidFill>
                <a:latin typeface="CMSY8"/>
              </a:rPr>
              <a:t> </a:t>
            </a:r>
            <a:r>
              <a:rPr>
                <a:solidFill>
                  <a:srgbClr val="538135"/>
                </a:solidFill>
                <a:latin typeface="CMSY8"/>
              </a:rPr>
              <a:t>border(u)</a:t>
            </a:r>
            <a:r>
              <a:rPr>
                <a:solidFill>
                  <a:srgbClr val="0000AF"/>
                </a:solidFill>
                <a:latin typeface="CMSY8"/>
              </a:rPr>
              <a:t>  </a:t>
            </a:r>
          </a:p>
        </p:txBody>
      </p:sp>
      <p:sp>
        <p:nvSpPr>
          <p:cNvPr id="42" name="ZoneTexte 41"/>
          <p:cNvSpPr txBox="1"/>
          <p:nvPr/>
        </p:nvSpPr>
        <p:spPr>
          <a:xfrm>
            <a:off x="838204" y="5855726"/>
            <a:ext cx="7181310" cy="769446"/>
          </a:xfrm>
          <a:prstGeom prst="rect">
            <a:avLst/>
          </a:prstGeom>
          <a:noFill/>
        </p:spPr>
        <p:txBody>
          <a:bodyPr wrap="square" rtlCol="0">
            <a:spAutoFit/>
          </a:bodyPr>
          <a:lstStyle/>
          <a:p>
            <a:pPr/>
            <a:r>
              <a:rPr>
                <a:solidFill>
                  <a:srgbClr val="0000AF"/>
                </a:solidFill>
                <a:latin typeface="LCMSS8"/>
              </a:rPr>
              <a:t>Situation d´échec : identité des caractères de </a:t>
            </a:r>
            <a:r>
              <a:rPr>
                <a:solidFill>
                  <a:srgbClr val="006000"/>
                </a:solidFill>
                <a:latin typeface="CMMI8"/>
              </a:rPr>
              <a:t>u </a:t>
            </a:r>
            <a:r>
              <a:rPr>
                <a:solidFill>
                  <a:srgbClr val="0000AF"/>
                </a:solidFill>
                <a:latin typeface="LCMSS8"/>
              </a:rPr>
              <a:t>mais </a:t>
            </a:r>
            <a:r>
              <a:rPr>
                <a:solidFill>
                  <a:srgbClr val="006000"/>
                </a:solidFill>
                <a:latin typeface="CMMI8"/>
              </a:rPr>
              <a:t>λ</a:t>
            </a:r>
            <a:r>
              <a:rPr sz="2600">
                <a:solidFill>
                  <a:srgbClr val="002060"/>
                </a:solidFill>
              </a:rPr>
              <a:t> ≠</a:t>
            </a:r>
            <a:r>
              <a:rPr>
                <a:solidFill>
                  <a:srgbClr val="006000"/>
                </a:solidFill>
                <a:latin typeface="CMMI8"/>
              </a:rPr>
              <a:t> </a:t>
            </a:r>
            <a:r>
              <a:rPr>
                <a:solidFill>
                  <a:srgbClr val="006000"/>
                </a:solidFill>
                <a:latin typeface="CMR8"/>
              </a:rPr>
              <a:t> </a:t>
            </a:r>
            <a:r>
              <a:rPr>
                <a:solidFill>
                  <a:srgbClr val="006000"/>
                </a:solidFill>
                <a:latin typeface="CMMI8"/>
              </a:rPr>
              <a:t>μ</a:t>
            </a:r>
          </a:p>
          <a:p>
            <a:pPr/>
            <a:r>
              <a:rPr>
                <a:solidFill>
                  <a:srgbClr val="0000AF"/>
                </a:solidFill>
                <a:latin typeface="CMSY8"/>
              </a:rPr>
              <a:t>• </a:t>
            </a:r>
            <a:r>
              <a:rPr>
                <a:solidFill>
                  <a:srgbClr val="006000"/>
                </a:solidFill>
                <a:latin typeface="CMMI8"/>
              </a:rPr>
              <a:t>u </a:t>
            </a:r>
            <a:r>
              <a:rPr>
                <a:solidFill>
                  <a:srgbClr val="0000AF"/>
                </a:solidFill>
                <a:latin typeface="LCMSS8"/>
              </a:rPr>
              <a:t>est un </a:t>
            </a:r>
            <a:r>
              <a:rPr>
                <a:solidFill>
                  <a:srgbClr val="0C22FF"/>
                </a:solidFill>
                <a:latin typeface="LCMSS8"/>
              </a:rPr>
              <a:t>préfixe </a:t>
            </a:r>
            <a:r>
              <a:rPr>
                <a:solidFill>
                  <a:srgbClr val="0000AF"/>
                </a:solidFill>
                <a:latin typeface="LCMSS8"/>
              </a:rPr>
              <a:t>de </a:t>
            </a:r>
            <a:r>
              <a:rPr>
                <a:solidFill>
                  <a:srgbClr val="006000"/>
                </a:solidFill>
                <a:latin typeface="CMMI8"/>
              </a:rPr>
              <a:t>P</a:t>
            </a:r>
          </a:p>
        </p:txBody>
      </p:sp>
      <p:sp>
        <p:nvSpPr>
          <p:cNvPr id="3" name="Espace réservé du numéro de diapositive 2"/>
          <p:cNvSpPr>
            <a:spLocks noGrp="1"/>
          </p:cNvSpPr>
          <p:nvPr>
            <p:ph type="sldNum" sz="quarter" idx="12"/>
          </p:nvPr>
        </p:nvSpPr>
        <p:spPr/>
        <p:txBody>
          <a:bodyPr/>
          <a:lstStyle/>
          <a:p>
            <a:pPr/>
            <a:r>
              <a:rPr/>
              <a:t>17</a:t>
            </a:r>
          </a:p>
        </p:txBody>
      </p:sp>
    </p:spTree>
    <p:extLst>
      <p:ext uri="{BB962C8B-B14F-4D97-AF65-F5344CB8AC3E}">
        <p14:creationId xmlns:p14="http://schemas.microsoft.com/office/powerpoint/2010/main" val="134160690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pPr/>
            <a:r>
              <a:rPr>
                <a:solidFill>
                  <a:srgbClr val="0000AF"/>
                </a:solidFill>
                <a:latin typeface="LCMSS8"/>
              </a:rPr>
              <a:t>Algorithme naïf</a:t>
            </a:r>
          </a:p>
        </p:txBody>
      </p:sp>
      <p:graphicFrame>
        <p:nvGraphicFramePr>
          <p:cNvPr id="4" name="Espace réservé du contenu 3"/>
          <p:cNvGraphicFramePr>
            <a:graphicFrameLocks noGrp="1"/>
          </p:cNvGraphicFramePr>
          <p:nvPr>
            <p:ph idx="1"/>
            <p:extLst>
              <p:ext uri="{D42A27DB-BD31-4B8C-83A1-F6EECF244321}">
                <p14:modId xmlns:p14="http://schemas.microsoft.com/office/powerpoint/2010/main" val="1188638076"/>
              </p:ext>
            </p:extLst>
          </p:nvPr>
        </p:nvGraphicFramePr>
        <p:xfrm>
          <a:off x="838200" y="1647534"/>
          <a:ext cx="5896087" cy="703385"/>
        </p:xfrm>
        <a:graphic>
          <a:graphicData uri="http://schemas.openxmlformats.org/drawingml/2006/table">
            <a:tbl>
              <a:tblPr firstRow="1" bandRow="1">
                <a:tableStyleId>{5C22544A-7EE6-4342-B048-85BDC9FD1C3A}</a:tableStyleId>
              </a:tblPr>
              <a:tblGrid>
                <a:gridCol w="5896087"/>
              </a:tblGrid>
              <a:tr h="70338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4000" b="0" i="0" u="none" strike="noStrike" kern="1200" cap="none" spc="0" normalizeH="0" baseline="0" noProof="0" dirty="0" smtClean="0">
                          <a:ln>
                            <a:noFill/>
                          </a:ln>
                          <a:solidFill>
                            <a:srgbClr val="0000AF"/>
                          </a:solidFill>
                          <a:effectLst/>
                          <a:uLnTx/>
                          <a:uFillTx/>
                          <a:latin typeface="LCMSS8"/>
                          <a:ea typeface="+mn-ea"/>
                          <a:cs typeface="+mn-cs"/>
                        </a:rPr>
                        <a:t>Décalage plus judicieux</a:t>
                      </a:r>
                      <a:endParaRPr kumimoji="0" lang="fr-FR" sz="1600" b="1" i="0" u="none" strike="noStrike" kern="1200" cap="none" spc="0" normalizeH="0" baseline="0" noProof="0" dirty="0" smtClean="0">
                        <a:ln>
                          <a:noFill/>
                        </a:ln>
                        <a:solidFill>
                          <a:prstClr val="white"/>
                        </a:solidFill>
                        <a:effectLst/>
                        <a:uLnTx/>
                        <a:uFillTx/>
                        <a:latin typeface="+mn-lt"/>
                        <a:ea typeface="+mn-ea"/>
                        <a:cs typeface="+mn-cs"/>
                      </a:endParaRPr>
                    </a:p>
                  </a:txBody>
                  <a:tc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r>
            </a:tbl>
          </a:graphicData>
        </a:graphic>
      </p:graphicFrame>
      <p:graphicFrame>
        <p:nvGraphicFramePr>
          <p:cNvPr id="5" name="Tableau 4"/>
          <p:cNvGraphicFramePr>
            <a:graphicFrameLocks noGrp="1"/>
          </p:cNvGraphicFramePr>
          <p:nvPr>
            <p:extLst>
              <p:ext uri="{D42A27DB-BD31-4B8C-83A1-F6EECF244321}">
                <p14:modId xmlns:p14="http://schemas.microsoft.com/office/powerpoint/2010/main" val="488014705"/>
              </p:ext>
            </p:extLst>
          </p:nvPr>
        </p:nvGraphicFramePr>
        <p:xfrm>
          <a:off x="1792849" y="3097106"/>
          <a:ext cx="8128000" cy="370840"/>
        </p:xfrm>
        <a:graphic>
          <a:graphicData uri="http://schemas.openxmlformats.org/drawingml/2006/table">
            <a:tbl>
              <a:tblPr firstRow="1" bandRow="1">
                <a:tableStyleId>{5C22544A-7EE6-4342-B048-85BDC9FD1C3A}</a:tableStyleId>
              </a:tblPr>
              <a:tblGrid>
                <a:gridCol w="1864751"/>
                <a:gridCol w="3375212"/>
                <a:gridCol w="578223"/>
                <a:gridCol w="2309814"/>
              </a:tblGrid>
              <a:tr h="370840">
                <a:tc>
                  <a:txBody>
                    <a:bodyPr/>
                    <a:lstStyle/>
                    <a:p>
                      <a:endParaRPr lang="fr-FR" dirty="0"/>
                    </a:p>
                  </a:txBody>
                  <a:tcPr/>
                </a:tc>
                <a:tc>
                  <a:txBody>
                    <a:bodyPr/>
                    <a:lstStyle/>
                    <a:p>
                      <a:r>
                        <a:rPr lang="fr-FR" dirty="0" smtClean="0"/>
                        <a:t>                          u</a:t>
                      </a:r>
                      <a:endParaRPr lang="fr-FR" dirty="0"/>
                    </a:p>
                  </a:txBody>
                  <a:tcPr/>
                </a:tc>
                <a:tc>
                  <a:txBody>
                    <a:bodyPr/>
                    <a:lstStyle/>
                    <a:p>
                      <a:r>
                        <a:rPr kumimoji="0" lang="fr-FR" sz="1800" b="1" i="0" u="none" strike="noStrike" kern="1200" cap="none" spc="0" normalizeH="0" baseline="0" noProof="0" dirty="0" smtClean="0">
                          <a:ln>
                            <a:noFill/>
                          </a:ln>
                          <a:solidFill>
                            <a:srgbClr val="006000"/>
                          </a:solidFill>
                          <a:effectLst/>
                          <a:uLnTx/>
                          <a:uFillTx/>
                          <a:latin typeface="CMR8"/>
                          <a:ea typeface="+mn-ea"/>
                          <a:cs typeface="+mn-cs"/>
                        </a:rPr>
                        <a:t> </a:t>
                      </a:r>
                      <a:r>
                        <a:rPr kumimoji="0" lang="el-GR" sz="1800" b="1" i="0" u="none" strike="noStrike" kern="1200" cap="none" spc="0" normalizeH="0" baseline="0" noProof="0" dirty="0" smtClean="0">
                          <a:ln>
                            <a:noFill/>
                          </a:ln>
                          <a:solidFill>
                            <a:srgbClr val="006000"/>
                          </a:solidFill>
                          <a:effectLst/>
                          <a:uLnTx/>
                          <a:uFillTx/>
                          <a:latin typeface="CMMI8"/>
                          <a:ea typeface="+mn-ea"/>
                          <a:cs typeface="+mn-cs"/>
                        </a:rPr>
                        <a:t>λ</a:t>
                      </a:r>
                      <a:endParaRPr lang="fr-FR" dirty="0"/>
                    </a:p>
                  </a:txBody>
                  <a:tcPr/>
                </a:tc>
                <a:tc>
                  <a:txBody>
                    <a:bodyPr/>
                    <a:lstStyle/>
                    <a:p>
                      <a:endParaRPr lang="fr-FR" dirty="0"/>
                    </a:p>
                  </a:txBody>
                  <a:tcPr/>
                </a:tc>
              </a:tr>
            </a:tbl>
          </a:graphicData>
        </a:graphic>
      </p:graphicFrame>
      <p:graphicFrame>
        <p:nvGraphicFramePr>
          <p:cNvPr id="6" name="Tableau 5"/>
          <p:cNvGraphicFramePr>
            <a:graphicFrameLocks noGrp="1"/>
          </p:cNvGraphicFramePr>
          <p:nvPr>
            <p:extLst>
              <p:ext uri="{D42A27DB-BD31-4B8C-83A1-F6EECF244321}">
                <p14:modId xmlns:p14="http://schemas.microsoft.com/office/powerpoint/2010/main" val="3164374451"/>
              </p:ext>
            </p:extLst>
          </p:nvPr>
        </p:nvGraphicFramePr>
        <p:xfrm>
          <a:off x="3644153" y="4236589"/>
          <a:ext cx="4800600" cy="365760"/>
        </p:xfrm>
        <a:graphic>
          <a:graphicData uri="http://schemas.openxmlformats.org/drawingml/2006/table">
            <a:tbl>
              <a:tblPr firstRow="1" bandRow="1">
                <a:tableStyleId>{5C22544A-7EE6-4342-B048-85BDC9FD1C3A}</a:tableStyleId>
              </a:tblPr>
              <a:tblGrid>
                <a:gridCol w="833718"/>
                <a:gridCol w="1936376"/>
                <a:gridCol w="658906"/>
                <a:gridCol w="551329"/>
                <a:gridCol w="820271"/>
              </a:tblGrid>
              <a:tr h="275410">
                <a:tc>
                  <a:txBody>
                    <a:bodyPr/>
                    <a:lstStyle/>
                    <a:p>
                      <a:endParaRPr lang="fr-FR" dirty="0"/>
                    </a:p>
                  </a:txBody>
                  <a:tcPr>
                    <a:solidFill>
                      <a:schemeClr val="accent6"/>
                    </a:solidFill>
                  </a:tcPr>
                </a:tc>
                <a:tc>
                  <a:txBody>
                    <a:bodyPr/>
                    <a:lstStyle/>
                    <a:p>
                      <a:r>
                        <a:rPr lang="fr-FR" dirty="0" smtClean="0"/>
                        <a:t>           u</a:t>
                      </a:r>
                      <a:endParaRPr lang="fr-FR" dirty="0"/>
                    </a:p>
                  </a:txBody>
                  <a:tcPr/>
                </a:tc>
                <a:tc>
                  <a:txBody>
                    <a:bodyPr/>
                    <a:lstStyle/>
                    <a:p>
                      <a:endParaRPr lang="fr-FR" dirty="0"/>
                    </a:p>
                  </a:txBody>
                  <a:tcPr>
                    <a:solidFill>
                      <a:schemeClr val="accent6"/>
                    </a:solidFill>
                  </a:tcPr>
                </a:tc>
                <a:tc>
                  <a:txBody>
                    <a:bodyPr/>
                    <a:lstStyle/>
                    <a:p>
                      <a:r>
                        <a:rPr kumimoji="0" lang="fr-FR" sz="1800" b="0" i="0" u="none" strike="noStrike" kern="1200" cap="none" spc="0" normalizeH="0" baseline="0" noProof="0" dirty="0" smtClean="0">
                          <a:ln>
                            <a:noFill/>
                          </a:ln>
                          <a:solidFill>
                            <a:srgbClr val="006000"/>
                          </a:solidFill>
                          <a:effectLst/>
                          <a:uLnTx/>
                          <a:uFillTx/>
                          <a:latin typeface="CMR8"/>
                          <a:ea typeface="+mn-ea"/>
                          <a:cs typeface="+mn-cs"/>
                        </a:rPr>
                        <a:t> </a:t>
                      </a:r>
                      <a:r>
                        <a:rPr kumimoji="0" lang="el-GR" sz="1800" b="1" i="0" u="none" strike="noStrike" kern="1200" cap="none" spc="0" normalizeH="0" baseline="0" noProof="0" dirty="0" smtClean="0">
                          <a:ln>
                            <a:noFill/>
                          </a:ln>
                          <a:solidFill>
                            <a:srgbClr val="006000"/>
                          </a:solidFill>
                          <a:effectLst/>
                          <a:uLnTx/>
                          <a:uFillTx/>
                          <a:latin typeface="CMMI8"/>
                          <a:ea typeface="+mn-ea"/>
                          <a:cs typeface="+mn-cs"/>
                        </a:rPr>
                        <a:t>μ</a:t>
                      </a:r>
                      <a:r>
                        <a:rPr kumimoji="0" lang="fr-FR" sz="1800" b="0" i="0" u="none" strike="noStrike" kern="1200" cap="none" spc="0" normalizeH="0" baseline="0" noProof="0" dirty="0" smtClean="0">
                          <a:ln>
                            <a:noFill/>
                          </a:ln>
                          <a:solidFill>
                            <a:srgbClr val="006000"/>
                          </a:solidFill>
                          <a:effectLst/>
                          <a:uLnTx/>
                          <a:uFillTx/>
                          <a:latin typeface="CMR8"/>
                          <a:ea typeface="+mn-ea"/>
                          <a:cs typeface="+mn-cs"/>
                        </a:rPr>
                        <a:t> </a:t>
                      </a:r>
                      <a:endParaRPr lang="fr-FR" dirty="0"/>
                    </a:p>
                  </a:txBody>
                  <a:tcPr/>
                </a:tc>
                <a:tc>
                  <a:txBody>
                    <a:bodyPr/>
                    <a:lstStyle/>
                    <a:p>
                      <a:endParaRPr lang="fr-FR" dirty="0"/>
                    </a:p>
                  </a:txBody>
                  <a:tcPr/>
                </a:tc>
              </a:tr>
            </a:tbl>
          </a:graphicData>
        </a:graphic>
      </p:graphicFrame>
      <p:sp>
        <p:nvSpPr>
          <p:cNvPr id="8" name="ZoneTexte 7"/>
          <p:cNvSpPr txBox="1"/>
          <p:nvPr/>
        </p:nvSpPr>
        <p:spPr>
          <a:xfrm>
            <a:off x="1791532" y="2801522"/>
            <a:ext cx="1067488" cy="369326"/>
          </a:xfrm>
          <a:prstGeom prst="rect">
            <a:avLst/>
          </a:prstGeom>
          <a:noFill/>
        </p:spPr>
        <p:txBody>
          <a:bodyPr wrap="square" rtlCol="0">
            <a:spAutoFit/>
          </a:bodyPr>
          <a:lstStyle/>
          <a:p>
            <a:pPr/>
            <a:r>
              <a:rPr>
                <a:solidFill>
                  <a:schemeClr val="accent1">
                    <a:lumMod val="50000"/>
                  </a:schemeClr>
                </a:solidFill>
              </a:rPr>
              <a:t>Texte T</a:t>
            </a:r>
          </a:p>
        </p:txBody>
      </p:sp>
      <p:sp>
        <p:nvSpPr>
          <p:cNvPr id="9" name="Rectangle 8"/>
          <p:cNvSpPr/>
          <p:nvPr/>
        </p:nvSpPr>
        <p:spPr>
          <a:xfrm>
            <a:off x="3047995" y="2648015"/>
            <a:ext cx="6096004" cy="530911"/>
          </a:xfrm>
          <a:prstGeom prst="rect">
            <a:avLst/>
          </a:prstGeom>
        </p:spPr>
        <p:txBody>
          <a:bodyPr>
            <a:spAutoFit/>
          </a:bodyPr>
          <a:lstStyle/>
          <a:p>
            <a:pPr/>
          </a:p>
          <a:p>
            <a:pPr/>
          </a:p>
        </p:txBody>
      </p:sp>
      <p:sp>
        <p:nvSpPr>
          <p:cNvPr id="10" name="ZoneTexte 9"/>
          <p:cNvSpPr txBox="1"/>
          <p:nvPr/>
        </p:nvSpPr>
        <p:spPr>
          <a:xfrm flipH="1">
            <a:off x="2696960" y="4228039"/>
            <a:ext cx="947188" cy="646327"/>
          </a:xfrm>
          <a:prstGeom prst="rect">
            <a:avLst/>
          </a:prstGeom>
          <a:noFill/>
        </p:spPr>
        <p:txBody>
          <a:bodyPr wrap="square" rtlCol="0">
            <a:spAutoFit/>
          </a:bodyPr>
          <a:lstStyle/>
          <a:p>
            <a:pPr/>
            <a:r>
              <a:rPr>
                <a:solidFill>
                  <a:schemeClr val="accent1">
                    <a:lumMod val="50000"/>
                  </a:schemeClr>
                </a:solidFill>
              </a:rPr>
              <a:t>Motif P</a:t>
            </a:r>
          </a:p>
          <a:p>
            <a:pPr/>
          </a:p>
        </p:txBody>
      </p:sp>
      <p:cxnSp>
        <p:nvCxnSpPr>
          <p:cNvPr id="30" name="Connecteur droit 29"/>
          <p:cNvCxnSpPr/>
          <p:nvPr/>
        </p:nvCxnSpPr>
        <p:spPr>
          <a:xfrm>
            <a:off x="3644149" y="3106931"/>
            <a:ext cx="0" cy="2449817"/>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Connecteur droit 31"/>
          <p:cNvCxnSpPr/>
          <p:nvPr/>
        </p:nvCxnSpPr>
        <p:spPr>
          <a:xfrm>
            <a:off x="7016111" y="3097108"/>
            <a:ext cx="42206" cy="1454087"/>
          </a:xfrm>
          <a:prstGeom prst="line">
            <a:avLst/>
          </a:prstGeom>
        </p:spPr>
        <p:style>
          <a:lnRef idx="1">
            <a:schemeClr val="accent1"/>
          </a:lnRef>
          <a:fillRef idx="0">
            <a:schemeClr val="accent1"/>
          </a:fillRef>
          <a:effectRef idx="0">
            <a:schemeClr val="accent1"/>
          </a:effectRef>
          <a:fontRef idx="minor">
            <a:schemeClr val="tx1"/>
          </a:fontRef>
        </p:style>
      </p:cxnSp>
      <p:sp>
        <p:nvSpPr>
          <p:cNvPr id="41" name="ZoneTexte 40"/>
          <p:cNvSpPr txBox="1"/>
          <p:nvPr/>
        </p:nvSpPr>
        <p:spPr>
          <a:xfrm>
            <a:off x="6096004" y="5403116"/>
            <a:ext cx="1233273" cy="369326"/>
          </a:xfrm>
          <a:prstGeom prst="rect">
            <a:avLst/>
          </a:prstGeom>
          <a:noFill/>
        </p:spPr>
        <p:txBody>
          <a:bodyPr wrap="square" rtlCol="0">
            <a:spAutoFit/>
          </a:bodyPr>
          <a:lstStyle/>
          <a:p>
            <a:pPr/>
            <a:r>
              <a:rPr>
                <a:solidFill>
                  <a:srgbClr val="0000AF"/>
                </a:solidFill>
                <a:latin typeface="CMSY8"/>
              </a:rPr>
              <a:t> </a:t>
            </a:r>
            <a:r>
              <a:rPr sz="1400">
                <a:solidFill>
                  <a:srgbClr val="538135"/>
                </a:solidFill>
                <a:latin typeface="CMSY8"/>
              </a:rPr>
              <a:t>border(u</a:t>
            </a:r>
            <a:r>
              <a:rPr>
                <a:solidFill>
                  <a:srgbClr val="538135"/>
                </a:solidFill>
                <a:latin typeface="CMSY8"/>
              </a:rPr>
              <a:t>)</a:t>
            </a:r>
            <a:r>
              <a:rPr>
                <a:solidFill>
                  <a:srgbClr val="0000AF"/>
                </a:solidFill>
                <a:latin typeface="CMSY8"/>
              </a:rPr>
              <a:t>  </a:t>
            </a:r>
          </a:p>
        </p:txBody>
      </p:sp>
      <p:sp>
        <p:nvSpPr>
          <p:cNvPr id="42" name="ZoneTexte 41"/>
          <p:cNvSpPr txBox="1"/>
          <p:nvPr/>
        </p:nvSpPr>
        <p:spPr>
          <a:xfrm>
            <a:off x="838204" y="5855726"/>
            <a:ext cx="7181310" cy="769446"/>
          </a:xfrm>
          <a:prstGeom prst="rect">
            <a:avLst/>
          </a:prstGeom>
          <a:noFill/>
        </p:spPr>
        <p:txBody>
          <a:bodyPr wrap="square" rtlCol="0">
            <a:spAutoFit/>
          </a:bodyPr>
          <a:lstStyle/>
          <a:p>
            <a:pPr/>
            <a:r>
              <a:rPr>
                <a:solidFill>
                  <a:srgbClr val="0000AF"/>
                </a:solidFill>
                <a:latin typeface="Times New Roman"/>
                <a:cs typeface="Times New Roman"/>
              </a:rPr>
              <a:t>Situation d´échec : identité des caractères de </a:t>
            </a:r>
            <a:r>
              <a:rPr>
                <a:solidFill>
                  <a:srgbClr val="006000"/>
                </a:solidFill>
                <a:latin typeface="Times New Roman"/>
                <a:cs typeface="Times New Roman"/>
              </a:rPr>
              <a:t>u </a:t>
            </a:r>
            <a:r>
              <a:rPr>
                <a:solidFill>
                  <a:srgbClr val="0000AF"/>
                </a:solidFill>
                <a:latin typeface="Times New Roman"/>
                <a:cs typeface="Times New Roman"/>
              </a:rPr>
              <a:t>mais </a:t>
            </a:r>
            <a:r>
              <a:rPr>
                <a:solidFill>
                  <a:srgbClr val="006000"/>
                </a:solidFill>
                <a:latin typeface="Times New Roman"/>
                <a:cs typeface="Times New Roman"/>
              </a:rPr>
              <a:t>λ</a:t>
            </a:r>
            <a:r>
              <a:rPr sz="2600">
                <a:solidFill>
                  <a:srgbClr val="002060"/>
                </a:solidFill>
                <a:latin typeface="Times New Roman"/>
                <a:cs typeface="Times New Roman"/>
              </a:rPr>
              <a:t> ≠</a:t>
            </a:r>
            <a:r>
              <a:rPr>
                <a:solidFill>
                  <a:srgbClr val="006000"/>
                </a:solidFill>
                <a:latin typeface="Times New Roman"/>
                <a:cs typeface="Times New Roman"/>
              </a:rPr>
              <a:t>  μ</a:t>
            </a:r>
          </a:p>
          <a:p>
            <a:pPr/>
            <a:r>
              <a:rPr>
                <a:solidFill>
                  <a:srgbClr val="0000AF"/>
                </a:solidFill>
                <a:latin typeface="Times New Roman"/>
                <a:cs typeface="Times New Roman"/>
              </a:rPr>
              <a:t>• </a:t>
            </a:r>
            <a:r>
              <a:rPr>
                <a:solidFill>
                  <a:srgbClr val="006000"/>
                </a:solidFill>
                <a:latin typeface="Times New Roman"/>
                <a:cs typeface="Times New Roman"/>
              </a:rPr>
              <a:t>u </a:t>
            </a:r>
            <a:r>
              <a:rPr>
                <a:solidFill>
                  <a:srgbClr val="0000AF"/>
                </a:solidFill>
                <a:latin typeface="Times New Roman"/>
                <a:cs typeface="Times New Roman"/>
              </a:rPr>
              <a:t>est un </a:t>
            </a:r>
            <a:r>
              <a:rPr>
                <a:solidFill>
                  <a:srgbClr val="0C22FF"/>
                </a:solidFill>
                <a:latin typeface="Times New Roman"/>
                <a:cs typeface="Times New Roman"/>
              </a:rPr>
              <a:t>préfixe </a:t>
            </a:r>
            <a:r>
              <a:rPr>
                <a:solidFill>
                  <a:srgbClr val="0000AF"/>
                </a:solidFill>
                <a:latin typeface="Times New Roman"/>
                <a:cs typeface="Times New Roman"/>
              </a:rPr>
              <a:t>de </a:t>
            </a:r>
            <a:r>
              <a:rPr>
                <a:solidFill>
                  <a:srgbClr val="006000"/>
                </a:solidFill>
                <a:latin typeface="Times New Roman"/>
                <a:cs typeface="Times New Roman"/>
              </a:rPr>
              <a:t>P</a:t>
            </a:r>
          </a:p>
        </p:txBody>
      </p:sp>
      <p:graphicFrame>
        <p:nvGraphicFramePr>
          <p:cNvPr id="3" name="Tableau 2"/>
          <p:cNvGraphicFramePr>
            <a:graphicFrameLocks noGrp="1"/>
          </p:cNvGraphicFramePr>
          <p:nvPr>
            <p:extLst>
              <p:ext uri="{D42A27DB-BD31-4B8C-83A1-F6EECF244321}">
                <p14:modId xmlns:p14="http://schemas.microsoft.com/office/powerpoint/2010/main" val="3874317622"/>
              </p:ext>
            </p:extLst>
          </p:nvPr>
        </p:nvGraphicFramePr>
        <p:xfrm>
          <a:off x="6386731" y="4949001"/>
          <a:ext cx="2518118" cy="370840"/>
        </p:xfrm>
        <a:graphic>
          <a:graphicData uri="http://schemas.openxmlformats.org/drawingml/2006/table">
            <a:tbl>
              <a:tblPr firstRow="1" bandRow="1">
                <a:tableStyleId>{5C22544A-7EE6-4342-B048-85BDC9FD1C3A}</a:tableStyleId>
              </a:tblPr>
              <a:tblGrid>
                <a:gridCol w="661183"/>
                <a:gridCol w="1856935"/>
              </a:tblGrid>
              <a:tr h="370840">
                <a:tc>
                  <a:txBody>
                    <a:bodyPr/>
                    <a:lstStyle/>
                    <a:p>
                      <a:endParaRPr lang="fr-FR" dirty="0">
                        <a:solidFill>
                          <a:schemeClr val="accent6"/>
                        </a:solidFill>
                      </a:endParaRPr>
                    </a:p>
                  </a:txBody>
                  <a:tcPr>
                    <a:solidFill>
                      <a:schemeClr val="accent6"/>
                    </a:solidFill>
                  </a:tcPr>
                </a:tc>
                <a:tc>
                  <a:txBody>
                    <a:bodyPr/>
                    <a:lstStyle/>
                    <a:p>
                      <a:endParaRPr lang="fr-FR" dirty="0"/>
                    </a:p>
                  </a:txBody>
                  <a:tcPr/>
                </a:tc>
              </a:tr>
            </a:tbl>
          </a:graphicData>
        </a:graphic>
      </p:graphicFrame>
      <p:cxnSp>
        <p:nvCxnSpPr>
          <p:cNvPr id="11" name="Connecteur droit avec flèche 10"/>
          <p:cNvCxnSpPr/>
          <p:nvPr/>
        </p:nvCxnSpPr>
        <p:spPr>
          <a:xfrm>
            <a:off x="3644149" y="5195501"/>
            <a:ext cx="2742572"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5" name="ZoneTexte 14"/>
          <p:cNvSpPr txBox="1"/>
          <p:nvPr/>
        </p:nvSpPr>
        <p:spPr>
          <a:xfrm>
            <a:off x="4466866" y="4826175"/>
            <a:ext cx="1169105" cy="369326"/>
          </a:xfrm>
          <a:prstGeom prst="rect">
            <a:avLst/>
          </a:prstGeom>
          <a:noFill/>
        </p:spPr>
        <p:txBody>
          <a:bodyPr wrap="none" rtlCol="0">
            <a:spAutoFit/>
          </a:bodyPr>
          <a:lstStyle/>
          <a:p>
            <a:pPr/>
            <a:r>
              <a:rPr>
                <a:solidFill>
                  <a:schemeClr val="accent6">
                    <a:lumMod val="75000"/>
                  </a:schemeClr>
                </a:solidFill>
              </a:rPr>
              <a:t>Période(u)</a:t>
            </a:r>
          </a:p>
        </p:txBody>
      </p:sp>
      <p:sp>
        <p:nvSpPr>
          <p:cNvPr id="7" name="Espace réservé du numéro de diapositive 6"/>
          <p:cNvSpPr>
            <a:spLocks noGrp="1"/>
          </p:cNvSpPr>
          <p:nvPr>
            <p:ph type="sldNum" sz="quarter" idx="12"/>
          </p:nvPr>
        </p:nvSpPr>
        <p:spPr/>
        <p:txBody>
          <a:bodyPr/>
          <a:lstStyle/>
          <a:p>
            <a:pPr/>
            <a:r>
              <a:rPr/>
              <a:t>18</a:t>
            </a:r>
          </a:p>
        </p:txBody>
      </p:sp>
    </p:spTree>
    <p:extLst>
      <p:ext uri="{BB962C8B-B14F-4D97-AF65-F5344CB8AC3E}">
        <p14:creationId xmlns:p14="http://schemas.microsoft.com/office/powerpoint/2010/main" val="402823769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pPr/>
            <a:r>
              <a:rPr>
                <a:solidFill>
                  <a:srgbClr val="0000AF"/>
                </a:solidFill>
                <a:latin typeface="Times New Roman"/>
                <a:cs typeface="Times New Roman"/>
              </a:rPr>
              <a:t>Algorithme naïf</a:t>
            </a:r>
          </a:p>
        </p:txBody>
      </p:sp>
      <p:sp>
        <p:nvSpPr>
          <p:cNvPr id="3" name="Espace réservé du contenu 2"/>
          <p:cNvSpPr>
            <a:spLocks noGrp="1"/>
          </p:cNvSpPr>
          <p:nvPr>
            <p:ph idx="1"/>
          </p:nvPr>
        </p:nvSpPr>
        <p:spPr>
          <a:xfrm>
            <a:off x="838204" y="1700812"/>
            <a:ext cx="10515600" cy="4351339"/>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pPr marL="0" indent="0">
              <a:buNone/>
            </a:pPr>
          </a:p>
          <a:p>
            <a:pPr marL="0" indent="0">
              <a:buNone/>
            </a:pPr>
          </a:p>
          <a:p>
            <a:pPr marL="0" indent="0">
              <a:buNone/>
            </a:pPr>
            <a:r>
              <a:rPr>
                <a:solidFill>
                  <a:schemeClr val="accent5">
                    <a:lumMod val="75000"/>
                  </a:schemeClr>
                </a:solidFill>
                <a:latin typeface="Times New Roman"/>
                <a:cs typeface="Times New Roman"/>
              </a:rPr>
              <a:t> </a:t>
            </a:r>
            <a:r>
              <a:rPr>
                <a:solidFill>
                  <a:schemeClr val="accent5">
                    <a:lumMod val="75000"/>
                  </a:schemeClr>
                </a:solidFill>
                <a:latin typeface="Times New Roman"/>
                <a:cs typeface="Times New Roman"/>
              </a:rPr>
              <a:t>Si l'alphabet comporte au moins deux lettres, et dans </a:t>
            </a:r>
            <a:r>
              <a:rPr>
                <a:solidFill>
                  <a:schemeClr val="accent5">
                    <a:lumMod val="75000"/>
                  </a:schemeClr>
                </a:solidFill>
                <a:latin typeface="Times New Roman"/>
                <a:cs typeface="Times New Roman"/>
              </a:rPr>
              <a:t>l'hypothèse </a:t>
            </a:r>
            <a:r>
              <a:rPr>
                <a:solidFill>
                  <a:schemeClr val="accent5">
                    <a:lumMod val="75000"/>
                  </a:schemeClr>
                </a:solidFill>
                <a:latin typeface="Times New Roman"/>
                <a:cs typeface="Times New Roman"/>
              </a:rPr>
              <a:t>d'une distribution de </a:t>
            </a:r>
            <a:r>
              <a:rPr>
                <a:solidFill>
                  <a:schemeClr val="accent5">
                    <a:lumMod val="75000"/>
                  </a:schemeClr>
                </a:solidFill>
                <a:latin typeface="Times New Roman"/>
                <a:cs typeface="Times New Roman"/>
              </a:rPr>
              <a:t>probabilité </a:t>
            </a:r>
            <a:r>
              <a:rPr>
                <a:solidFill>
                  <a:schemeClr val="accent5">
                    <a:lumMod val="75000"/>
                  </a:schemeClr>
                </a:solidFill>
                <a:latin typeface="Times New Roman"/>
                <a:cs typeface="Times New Roman"/>
              </a:rPr>
              <a:t>uniforme et </a:t>
            </a:r>
            <a:r>
              <a:rPr>
                <a:solidFill>
                  <a:schemeClr val="accent5">
                    <a:lumMod val="75000"/>
                  </a:schemeClr>
                </a:solidFill>
                <a:latin typeface="Times New Roman"/>
                <a:cs typeface="Times New Roman"/>
              </a:rPr>
              <a:t>indépendante </a:t>
            </a:r>
            <a:r>
              <a:rPr>
                <a:solidFill>
                  <a:schemeClr val="accent5">
                    <a:lumMod val="75000"/>
                  </a:schemeClr>
                </a:solidFill>
                <a:latin typeface="Times New Roman"/>
                <a:cs typeface="Times New Roman"/>
              </a:rPr>
              <a:t>sur les </a:t>
            </a:r>
            <a:r>
              <a:rPr>
                <a:solidFill>
                  <a:schemeClr val="accent5">
                    <a:lumMod val="75000"/>
                  </a:schemeClr>
                </a:solidFill>
                <a:latin typeface="Times New Roman"/>
                <a:cs typeface="Times New Roman"/>
              </a:rPr>
              <a:t>lettres, le </a:t>
            </a:r>
            <a:r>
              <a:rPr>
                <a:solidFill>
                  <a:schemeClr val="accent5">
                    <a:lumMod val="75000"/>
                  </a:schemeClr>
                </a:solidFill>
                <a:latin typeface="Times New Roman"/>
                <a:cs typeface="Times New Roman"/>
              </a:rPr>
              <a:t>nombre moyen de comparaisons pour rechercher un motif dans un texte </a:t>
            </a:r>
            <a:r>
              <a:rPr>
                <a:solidFill>
                  <a:schemeClr val="accent5">
                    <a:lumMod val="75000"/>
                  </a:schemeClr>
                </a:solidFill>
                <a:latin typeface="Times New Roman"/>
                <a:cs typeface="Times New Roman"/>
              </a:rPr>
              <a:t>de longueur </a:t>
            </a:r>
            <a:r>
              <a:rPr>
                <a:solidFill>
                  <a:schemeClr val="accent5">
                    <a:lumMod val="75000"/>
                  </a:schemeClr>
                </a:solidFill>
                <a:latin typeface="Times New Roman"/>
                <a:cs typeface="Times New Roman"/>
              </a:rPr>
              <a:t>n par l'algorithme </a:t>
            </a:r>
            <a:r>
              <a:rPr>
                <a:solidFill>
                  <a:schemeClr val="accent5">
                    <a:lumMod val="75000"/>
                  </a:schemeClr>
                </a:solidFill>
                <a:latin typeface="Times New Roman"/>
                <a:cs typeface="Times New Roman"/>
              </a:rPr>
              <a:t>naïf </a:t>
            </a:r>
            <a:r>
              <a:rPr>
                <a:solidFill>
                  <a:schemeClr val="accent5">
                    <a:lumMod val="75000"/>
                  </a:schemeClr>
                </a:solidFill>
                <a:latin typeface="Times New Roman"/>
                <a:cs typeface="Times New Roman"/>
              </a:rPr>
              <a:t>est au </a:t>
            </a:r>
            <a:r>
              <a:rPr>
                <a:solidFill>
                  <a:schemeClr val="accent5">
                    <a:lumMod val="75000"/>
                  </a:schemeClr>
                </a:solidFill>
                <a:latin typeface="Times New Roman"/>
                <a:cs typeface="Times New Roman"/>
              </a:rPr>
              <a:t>plus 2n.</a:t>
            </a:r>
          </a:p>
        </p:txBody>
      </p:sp>
      <p:graphicFrame>
        <p:nvGraphicFramePr>
          <p:cNvPr id="4" name="Tableau 3"/>
          <p:cNvGraphicFramePr>
            <a:graphicFrameLocks noGrp="1"/>
          </p:cNvGraphicFramePr>
          <p:nvPr>
            <p:extLst>
              <p:ext uri="{D42A27DB-BD31-4B8C-83A1-F6EECF244321}">
                <p14:modId xmlns:p14="http://schemas.microsoft.com/office/powerpoint/2010/main" val="3278259413"/>
              </p:ext>
            </p:extLst>
          </p:nvPr>
        </p:nvGraphicFramePr>
        <p:xfrm>
          <a:off x="838200" y="1825625"/>
          <a:ext cx="2737520" cy="749808"/>
        </p:xfrm>
        <a:graphic>
          <a:graphicData uri="http://schemas.openxmlformats.org/drawingml/2006/table">
            <a:tbl>
              <a:tblPr firstRow="1" bandRow="1">
                <a:tableStyleId>{5C22544A-7EE6-4342-B048-85BDC9FD1C3A}</a:tableStyleId>
              </a:tblPr>
              <a:tblGrid>
                <a:gridCol w="2737520"/>
              </a:tblGrid>
              <a:tr h="595263">
                <a:tc>
                  <a:txBody>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fr-FR" sz="2800" b="0" i="0" u="none" strike="noStrike" kern="1200" cap="none" spc="0" normalizeH="0" baseline="0" noProof="0" dirty="0" smtClean="0">
                          <a:ln>
                            <a:noFill/>
                          </a:ln>
                          <a:solidFill>
                            <a:srgbClr val="002060"/>
                          </a:solidFill>
                          <a:effectLst/>
                          <a:uLnTx/>
                          <a:uFillTx/>
                          <a:latin typeface="Times New Roman" panose="02020603050405020304" pitchFamily="18" charset="0"/>
                          <a:ea typeface="+mn-ea"/>
                          <a:cs typeface="Times New Roman" panose="02020603050405020304" pitchFamily="18" charset="0"/>
                        </a:rPr>
                        <a:t>Proposition 1</a:t>
                      </a:r>
                      <a:endParaRPr kumimoji="0" lang="fr-FR" sz="2800" b="0" i="0" u="none" strike="noStrike" kern="1200" cap="none" spc="0" normalizeH="0" baseline="0" noProof="0" dirty="0" smtClean="0">
                        <a:ln>
                          <a:noFill/>
                        </a:ln>
                        <a:solidFill>
                          <a:srgbClr val="002060"/>
                        </a:solidFill>
                        <a:effectLst/>
                        <a:uLnTx/>
                        <a:uFillTx/>
                        <a:latin typeface="Times New Roman" panose="02020603050405020304" pitchFamily="18" charset="0"/>
                        <a:ea typeface="+mn-ea"/>
                        <a:cs typeface="Times New Roman" panose="02020603050405020304" pitchFamily="18" charset="0"/>
                      </a:endParaRPr>
                    </a:p>
                    <a:p>
                      <a:endParaRPr lang="fr-FR" dirty="0">
                        <a:latin typeface="Times New Roman" panose="02020603050405020304" pitchFamily="18" charset="0"/>
                        <a:cs typeface="Times New Roman" panose="02020603050405020304" pitchFamily="18" charset="0"/>
                      </a:endParaRPr>
                    </a:p>
                  </a:txBody>
                  <a:tc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r>
            </a:tbl>
          </a:graphicData>
        </a:graphic>
      </p:graphicFrame>
      <p:sp>
        <p:nvSpPr>
          <p:cNvPr id="5" name="Espace réservé du numéro de diapositive 4"/>
          <p:cNvSpPr>
            <a:spLocks noGrp="1"/>
          </p:cNvSpPr>
          <p:nvPr>
            <p:ph type="sldNum" sz="quarter" idx="12"/>
          </p:nvPr>
        </p:nvSpPr>
        <p:spPr/>
        <p:txBody>
          <a:bodyPr/>
          <a:lstStyle/>
          <a:p>
            <a:pPr/>
            <a:r>
              <a:rPr/>
              <a:t>19</a:t>
            </a:r>
          </a:p>
        </p:txBody>
      </p:sp>
    </p:spTree>
    <p:extLst>
      <p:ext uri="{BB962C8B-B14F-4D97-AF65-F5344CB8AC3E}">
        <p14:creationId xmlns:p14="http://schemas.microsoft.com/office/powerpoint/2010/main" val="36354342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20974" y="341672"/>
            <a:ext cx="10515600" cy="1325556"/>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pPr/>
            <a:r>
              <a:rPr>
                <a:solidFill>
                  <a:schemeClr val="accent5">
                    <a:lumMod val="75000"/>
                  </a:schemeClr>
                </a:solidFill>
                <a:latin typeface="Times New Roman"/>
                <a:cs typeface="Times New Roman"/>
              </a:rPr>
              <a:t>Plan</a:t>
            </a:r>
          </a:p>
        </p:txBody>
      </p:sp>
      <p:sp>
        <p:nvSpPr>
          <p:cNvPr id="3" name="Espace réservé du contenu 2"/>
          <p:cNvSpPr>
            <a:spLocks noGrp="1"/>
          </p:cNvSpPr>
          <p:nvPr>
            <p:ph idx="1"/>
          </p:nvPr>
        </p:nvSpPr>
        <p:sp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ormAutofit lnSpcReduction="10000"/>
          </a:bodyPr>
          <a:lstStyle/>
          <a:p>
            <a:pPr marL="0" indent="0">
              <a:buNone/>
            </a:pPr>
            <a:r>
              <a:rPr>
                <a:solidFill>
                  <a:schemeClr val="accent5">
                    <a:lumMod val="75000"/>
                  </a:schemeClr>
                </a:solidFill>
                <a:latin typeface="Times New Roman"/>
                <a:cs typeface="Times New Roman"/>
              </a:rPr>
              <a:t> </a:t>
            </a:r>
            <a:r>
              <a:rPr>
                <a:solidFill>
                  <a:schemeClr val="accent5">
                    <a:lumMod val="75000"/>
                  </a:schemeClr>
                </a:solidFill>
                <a:latin typeface="Times New Roman"/>
                <a:cs typeface="Times New Roman"/>
              </a:rPr>
              <a:t>•Présentation</a:t>
            </a:r>
          </a:p>
          <a:p>
            <a:pPr marL="0" indent="0">
              <a:buNone/>
            </a:pPr>
          </a:p>
          <a:p>
            <a:pPr marL="0" indent="0">
              <a:buNone/>
            </a:pPr>
            <a:r>
              <a:rPr>
                <a:solidFill>
                  <a:schemeClr val="accent5">
                    <a:lumMod val="75000"/>
                  </a:schemeClr>
                </a:solidFill>
                <a:latin typeface="Times New Roman"/>
                <a:cs typeface="Times New Roman"/>
              </a:rPr>
              <a:t>• Introduction</a:t>
            </a:r>
          </a:p>
          <a:p>
            <a:pPr marL="0" indent="0">
              <a:buNone/>
            </a:pPr>
          </a:p>
          <a:p>
            <a:pPr marL="0" indent="0">
              <a:buNone/>
            </a:pPr>
            <a:r>
              <a:rPr>
                <a:solidFill>
                  <a:schemeClr val="accent5">
                    <a:lumMod val="75000"/>
                  </a:schemeClr>
                </a:solidFill>
                <a:latin typeface="Times New Roman"/>
                <a:cs typeface="Times New Roman"/>
              </a:rPr>
              <a:t>• Algorithme </a:t>
            </a:r>
            <a:r>
              <a:rPr>
                <a:solidFill>
                  <a:schemeClr val="accent5">
                    <a:lumMod val="75000"/>
                  </a:schemeClr>
                </a:solidFill>
                <a:latin typeface="Times New Roman"/>
                <a:cs typeface="Times New Roman"/>
              </a:rPr>
              <a:t>naïf</a:t>
            </a:r>
          </a:p>
          <a:p>
            <a:pPr marL="0" indent="0">
              <a:buNone/>
            </a:pPr>
          </a:p>
          <a:p>
            <a:pPr marL="0" indent="0">
              <a:buNone/>
            </a:pPr>
            <a:r>
              <a:rPr>
                <a:solidFill>
                  <a:schemeClr val="accent5">
                    <a:lumMod val="75000"/>
                  </a:schemeClr>
                </a:solidFill>
                <a:latin typeface="Times New Roman"/>
                <a:cs typeface="Times New Roman"/>
              </a:rPr>
              <a:t>• Algorithme </a:t>
            </a:r>
            <a:r>
              <a:rPr>
                <a:solidFill>
                  <a:schemeClr val="accent5">
                    <a:lumMod val="75000"/>
                  </a:schemeClr>
                </a:solidFill>
                <a:latin typeface="Times New Roman"/>
                <a:cs typeface="Times New Roman"/>
              </a:rPr>
              <a:t>MP</a:t>
            </a:r>
          </a:p>
          <a:p>
            <a:pPr marL="0" indent="0">
              <a:buNone/>
            </a:pPr>
          </a:p>
          <a:p>
            <a:pPr marL="0" indent="0">
              <a:buNone/>
            </a:pPr>
            <a:r>
              <a:rPr>
                <a:solidFill>
                  <a:schemeClr val="accent5">
                    <a:lumMod val="75000"/>
                  </a:schemeClr>
                </a:solidFill>
                <a:latin typeface="Times New Roman"/>
                <a:cs typeface="Times New Roman"/>
              </a:rPr>
              <a:t>• Algorithme </a:t>
            </a:r>
            <a:r>
              <a:rPr>
                <a:solidFill>
                  <a:schemeClr val="accent5">
                    <a:lumMod val="75000"/>
                  </a:schemeClr>
                </a:solidFill>
                <a:latin typeface="Times New Roman"/>
                <a:cs typeface="Times New Roman"/>
              </a:rPr>
              <a:t>KMP</a:t>
            </a:r>
          </a:p>
          <a:p>
            <a:pPr marL="0" indent="0">
              <a:buNone/>
            </a:pPr>
          </a:p>
          <a:p>
            <a:pPr marL="0" indent="0">
              <a:buNone/>
            </a:pPr>
          </a:p>
          <a:p>
            <a:pPr marL="0" indent="0">
              <a:buNone/>
            </a:pPr>
          </a:p>
        </p:txBody>
      </p:sp>
      <p:sp>
        <p:nvSpPr>
          <p:cNvPr id="4" name="Espace réservé du numéro de diapositive 3"/>
          <p:cNvSpPr>
            <a:spLocks noGrp="1"/>
          </p:cNvSpPr>
          <p:nvPr>
            <p:ph type="sldNum" sz="quarter" idx="12"/>
          </p:nvPr>
        </p:nvSpPr>
        <p:spPr/>
        <p:txBody>
          <a:bodyPr/>
          <a:lstStyle/>
          <a:p>
            <a:pPr/>
            <a:r>
              <a:rPr/>
              <a:t>2</a:t>
            </a:r>
          </a:p>
        </p:txBody>
      </p:sp>
    </p:spTree>
    <p:extLst>
      <p:ext uri="{BB962C8B-B14F-4D97-AF65-F5344CB8AC3E}">
        <p14:creationId xmlns:p14="http://schemas.microsoft.com/office/powerpoint/2010/main" val="334688443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pPr/>
            <a:r>
              <a:rPr>
                <a:solidFill>
                  <a:srgbClr val="0000AF"/>
                </a:solidFill>
                <a:latin typeface="LCMSS8"/>
              </a:rPr>
              <a:t>Algorithme naïf</a:t>
            </a:r>
          </a:p>
        </p:txBody>
      </p:sp>
      <p:sp>
        <p:nvSpPr>
          <p:cNvPr id="3" name="Espace réservé du contenu 2"/>
          <p:cNvSpPr>
            <a:spLocks noGrp="1"/>
          </p:cNvSpPr>
          <p:nvPr>
            <p:ph idx="1"/>
          </p:nvPr>
        </p:nvSpPr>
        <p:spPr>
          <a:xfrm>
            <a:off x="838204" y="1690682"/>
            <a:ext cx="10515600" cy="5050673"/>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ormAutofit/>
          </a:bodyPr>
          <a:lstStyle/>
          <a:p>
            <a:pPr marL="0" indent="0">
              <a:buNone/>
            </a:pPr>
          </a:p>
          <a:p>
            <a:pPr marL="0" indent="0">
              <a:buNone/>
            </a:pPr>
          </a:p>
          <a:p>
            <a:pPr marL="0" indent="0">
              <a:buNone/>
            </a:pPr>
            <a:r>
              <a:rPr>
                <a:solidFill>
                  <a:schemeClr val="accent5">
                    <a:lumMod val="75000"/>
                  </a:schemeClr>
                </a:solidFill>
                <a:latin typeface="Times New Roman"/>
                <a:cs typeface="Times New Roman"/>
              </a:rPr>
              <a:t>Soit q = </a:t>
            </a:r>
            <a:r>
              <a:rPr sz="3600">
                <a:solidFill>
                  <a:schemeClr val="accent5">
                    <a:lumMod val="75000"/>
                  </a:schemeClr>
                </a:solidFill>
                <a:latin typeface="Times New Roman"/>
                <a:cs typeface="Times New Roman"/>
              </a:rPr>
              <a:t>I</a:t>
            </a:r>
            <a:r>
              <a:rPr>
                <a:solidFill>
                  <a:schemeClr val="accent5">
                    <a:lumMod val="75000"/>
                  </a:schemeClr>
                </a:solidFill>
                <a:latin typeface="Times New Roman"/>
                <a:cs typeface="Times New Roman"/>
              </a:rPr>
              <a:t>A</a:t>
            </a:r>
            <a:r>
              <a:rPr sz="3600">
                <a:solidFill>
                  <a:schemeClr val="accent5">
                    <a:lumMod val="75000"/>
                  </a:schemeClr>
                </a:solidFill>
                <a:latin typeface="Times New Roman"/>
                <a:cs typeface="Times New Roman"/>
              </a:rPr>
              <a:t>I</a:t>
            </a:r>
            <a:r>
              <a:rPr>
                <a:solidFill>
                  <a:schemeClr val="accent5">
                    <a:lumMod val="75000"/>
                  </a:schemeClr>
                </a:solidFill>
                <a:latin typeface="Times New Roman"/>
                <a:cs typeface="Times New Roman"/>
              </a:rPr>
              <a:t>. Considérons un motif fixé P = P</a:t>
            </a:r>
            <a:r>
              <a:rPr sz="1400">
                <a:solidFill>
                  <a:schemeClr val="accent5">
                    <a:lumMod val="75000"/>
                  </a:schemeClr>
                </a:solidFill>
                <a:latin typeface="Times New Roman"/>
                <a:cs typeface="Times New Roman"/>
              </a:rPr>
              <a:t>1…</a:t>
            </a:r>
            <a:r>
              <a:rPr>
                <a:solidFill>
                  <a:schemeClr val="accent5">
                    <a:lumMod val="75000"/>
                  </a:schemeClr>
                </a:solidFill>
                <a:latin typeface="Times New Roman"/>
                <a:cs typeface="Times New Roman"/>
              </a:rPr>
              <a:t>P</a:t>
            </a:r>
            <a:r>
              <a:rPr sz="1400">
                <a:solidFill>
                  <a:schemeClr val="accent5">
                    <a:lumMod val="75000"/>
                  </a:schemeClr>
                </a:solidFill>
                <a:latin typeface="Times New Roman"/>
                <a:cs typeface="Times New Roman"/>
              </a:rPr>
              <a:t>m</a:t>
            </a:r>
            <a:r>
              <a:rPr>
                <a:solidFill>
                  <a:schemeClr val="accent5">
                    <a:lumMod val="75000"/>
                  </a:schemeClr>
                </a:solidFill>
                <a:latin typeface="Times New Roman"/>
                <a:cs typeface="Times New Roman"/>
              </a:rPr>
              <a:t>. Nous montrons</a:t>
            </a:r>
          </a:p>
          <a:p>
            <a:pPr marL="0" indent="0">
              <a:buNone/>
            </a:pPr>
            <a:r>
              <a:rPr>
                <a:solidFill>
                  <a:schemeClr val="accent5">
                    <a:lumMod val="75000"/>
                  </a:schemeClr>
                </a:solidFill>
                <a:latin typeface="Times New Roman"/>
                <a:cs typeface="Times New Roman"/>
              </a:rPr>
              <a:t>que le nombre moyen de comparaisons de caractères faites</a:t>
            </a:r>
          </a:p>
          <a:p>
            <a:pPr marL="0" indent="0">
              <a:buNone/>
            </a:pPr>
            <a:r>
              <a:rPr>
                <a:solidFill>
                  <a:schemeClr val="accent5">
                    <a:lumMod val="75000"/>
                  </a:schemeClr>
                </a:solidFill>
                <a:latin typeface="Times New Roman"/>
                <a:cs typeface="Times New Roman"/>
              </a:rPr>
              <a:t> dans la comparaison de P à T</a:t>
            </a:r>
            <a:r>
              <a:rPr sz="1400">
                <a:solidFill>
                  <a:schemeClr val="accent5">
                    <a:lumMod val="75000"/>
                  </a:schemeClr>
                </a:solidFill>
                <a:latin typeface="Times New Roman"/>
                <a:cs typeface="Times New Roman"/>
              </a:rPr>
              <a:t>k+1 </a:t>
            </a:r>
            <a:r>
              <a:rPr>
                <a:solidFill>
                  <a:schemeClr val="accent5">
                    <a:lumMod val="75000"/>
                  </a:schemeClr>
                </a:solidFill>
                <a:latin typeface="Times New Roman"/>
                <a:cs typeface="Times New Roman"/>
              </a:rPr>
              <a:t>  T</a:t>
            </a:r>
            <a:r>
              <a:rPr sz="1400">
                <a:solidFill>
                  <a:schemeClr val="accent5">
                    <a:lumMod val="75000"/>
                  </a:schemeClr>
                </a:solidFill>
                <a:latin typeface="Times New Roman"/>
                <a:cs typeface="Times New Roman"/>
              </a:rPr>
              <a:t>k+m  </a:t>
            </a:r>
            <a:r>
              <a:rPr>
                <a:solidFill>
                  <a:schemeClr val="accent5">
                    <a:lumMod val="75000"/>
                  </a:schemeClr>
                </a:solidFill>
                <a:latin typeface="Times New Roman"/>
                <a:cs typeface="Times New Roman"/>
              </a:rPr>
              <a:t>est majoré par 2. </a:t>
            </a:r>
          </a:p>
          <a:p>
            <a:pPr marL="0" indent="0">
              <a:buNone/>
            </a:pPr>
            <a:r>
              <a:rPr>
                <a:solidFill>
                  <a:schemeClr val="accent5">
                    <a:lumMod val="75000"/>
                  </a:schemeClr>
                </a:solidFill>
                <a:latin typeface="Times New Roman"/>
                <a:cs typeface="Times New Roman"/>
              </a:rPr>
              <a:t>Ce nombre est                </a:t>
            </a:r>
          </a:p>
          <a:p>
            <a:pPr marL="0" indent="0">
              <a:buNone/>
            </a:pPr>
            <a:r>
              <a:rPr sz="4000">
                <a:solidFill>
                  <a:schemeClr val="accent5">
                    <a:lumMod val="75000"/>
                  </a:schemeClr>
                </a:solidFill>
                <a:latin typeface="Times New Roman"/>
                <a:cs typeface="Times New Roman"/>
              </a:rPr>
              <a:t>                            ∑ic</a:t>
            </a:r>
            <a:r>
              <a:rPr sz="4000" baseline="-25000">
                <a:solidFill>
                  <a:schemeClr val="accent5">
                    <a:lumMod val="75000"/>
                  </a:schemeClr>
                </a:solidFill>
                <a:latin typeface="Times New Roman"/>
                <a:cs typeface="Times New Roman"/>
              </a:rPr>
              <a:t>i  </a:t>
            </a:r>
          </a:p>
          <a:p>
            <a:pPr marL="0" indent="0">
              <a:buNone/>
            </a:pPr>
            <a:r>
              <a:rPr sz="4000" baseline="-25000">
                <a:solidFill>
                  <a:schemeClr val="accent5">
                    <a:lumMod val="75000"/>
                  </a:schemeClr>
                </a:solidFill>
                <a:latin typeface="Times New Roman"/>
                <a:cs typeface="Times New Roman"/>
              </a:rPr>
              <a:t>où  </a:t>
            </a:r>
            <a:r>
              <a:rPr sz="4000">
                <a:solidFill>
                  <a:schemeClr val="accent5">
                    <a:lumMod val="75000"/>
                  </a:schemeClr>
                </a:solidFill>
                <a:latin typeface="Times New Roman"/>
                <a:cs typeface="Times New Roman"/>
              </a:rPr>
              <a:t>c</a:t>
            </a:r>
            <a:r>
              <a:rPr sz="4000" baseline="-25000">
                <a:solidFill>
                  <a:schemeClr val="accent5">
                    <a:lumMod val="75000"/>
                  </a:schemeClr>
                </a:solidFill>
                <a:latin typeface="Times New Roman"/>
                <a:cs typeface="Times New Roman"/>
              </a:rPr>
              <a:t>i</a:t>
            </a:r>
            <a:r>
              <a:rPr sz="4000" baseline="-25000">
                <a:solidFill>
                  <a:schemeClr val="accent5">
                    <a:lumMod val="75000"/>
                  </a:schemeClr>
                </a:solidFill>
                <a:latin typeface="Times New Roman"/>
                <a:cs typeface="Times New Roman"/>
              </a:rPr>
              <a:t>   est la probabilité pour que l'on fasse exactement i comparaisons. </a:t>
            </a:r>
          </a:p>
        </p:txBody>
      </p:sp>
      <p:graphicFrame>
        <p:nvGraphicFramePr>
          <p:cNvPr id="4" name="Tableau 3"/>
          <p:cNvGraphicFramePr>
            <a:graphicFrameLocks noGrp="1"/>
          </p:cNvGraphicFramePr>
          <p:nvPr>
            <p:extLst>
              <p:ext uri="{D42A27DB-BD31-4B8C-83A1-F6EECF244321}">
                <p14:modId xmlns:p14="http://schemas.microsoft.com/office/powerpoint/2010/main" val="4161317394"/>
              </p:ext>
            </p:extLst>
          </p:nvPr>
        </p:nvGraphicFramePr>
        <p:xfrm>
          <a:off x="838200" y="1796390"/>
          <a:ext cx="2305472" cy="749808"/>
        </p:xfrm>
        <a:graphic>
          <a:graphicData uri="http://schemas.openxmlformats.org/drawingml/2006/table">
            <a:tbl>
              <a:tblPr firstRow="1" bandRow="1">
                <a:tableStyleId>{5C22544A-7EE6-4342-B048-85BDC9FD1C3A}</a:tableStyleId>
              </a:tblPr>
              <a:tblGrid>
                <a:gridCol w="2305472"/>
              </a:tblGrid>
              <a:tr h="576064">
                <a:tc>
                  <a:txBody>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fr-FR" sz="2800" b="0" i="0" u="none" strike="noStrike" kern="1200" cap="none" spc="0" normalizeH="0" baseline="0" noProof="0" dirty="0" smtClean="0">
                          <a:ln>
                            <a:noFill/>
                          </a:ln>
                          <a:solidFill>
                            <a:srgbClr val="002060"/>
                          </a:solidFill>
                          <a:effectLst/>
                          <a:uLnTx/>
                          <a:uFillTx/>
                          <a:latin typeface="CMTI12"/>
                          <a:ea typeface="+mn-ea"/>
                          <a:cs typeface="+mn-cs"/>
                        </a:rPr>
                        <a:t>Preuve 1</a:t>
                      </a:r>
                      <a:endParaRPr kumimoji="0" lang="fr-FR" sz="2800" b="0" i="0" u="none" strike="noStrike" kern="1200" cap="none" spc="0" normalizeH="0" baseline="0" noProof="0" dirty="0" smtClean="0">
                        <a:ln>
                          <a:noFill/>
                        </a:ln>
                        <a:solidFill>
                          <a:srgbClr val="002060"/>
                        </a:solidFill>
                        <a:effectLst/>
                        <a:uLnTx/>
                        <a:uFillTx/>
                        <a:latin typeface="CMTI12"/>
                        <a:ea typeface="+mn-ea"/>
                        <a:cs typeface="+mn-cs"/>
                      </a:endParaRPr>
                    </a:p>
                    <a:p>
                      <a:endParaRPr lang="fr-FR" dirty="0"/>
                    </a:p>
                  </a:txBody>
                  <a:tc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r>
            </a:tbl>
          </a:graphicData>
        </a:graphic>
      </p:graphicFrame>
      <p:sp>
        <p:nvSpPr>
          <p:cNvPr id="5" name="ZoneTexte 4"/>
          <p:cNvSpPr txBox="1"/>
          <p:nvPr/>
        </p:nvSpPr>
        <p:spPr>
          <a:xfrm>
            <a:off x="4424590" y="5327925"/>
            <a:ext cx="468403" cy="369326"/>
          </a:xfrm>
          <a:prstGeom prst="rect">
            <a:avLst/>
          </a:prstGeom>
          <a:noFill/>
        </p:spPr>
        <p:txBody>
          <a:bodyPr wrap="none" rtlCol="0">
            <a:spAutoFit/>
          </a:bodyPr>
          <a:lstStyle/>
          <a:p>
            <a:pPr/>
            <a:r>
              <a:rPr baseline="-25000">
                <a:solidFill>
                  <a:srgbClr val="002060"/>
                </a:solidFill>
                <a:latin typeface="Times New Roman"/>
                <a:cs typeface="Times New Roman"/>
              </a:rPr>
              <a:t>i</a:t>
            </a:r>
            <a:r>
              <a:rPr baseline="-25000">
                <a:solidFill>
                  <a:srgbClr val="002060"/>
                </a:solidFill>
                <a:latin typeface="Times New Roman"/>
                <a:cs typeface="Times New Roman"/>
              </a:rPr>
              <a:t> = 1</a:t>
            </a:r>
          </a:p>
        </p:txBody>
      </p:sp>
      <p:sp>
        <p:nvSpPr>
          <p:cNvPr id="6" name="ZoneTexte 5"/>
          <p:cNvSpPr txBox="1"/>
          <p:nvPr/>
        </p:nvSpPr>
        <p:spPr>
          <a:xfrm>
            <a:off x="4474275" y="4653134"/>
            <a:ext cx="369005" cy="369326"/>
          </a:xfrm>
          <a:prstGeom prst="rect">
            <a:avLst/>
          </a:prstGeom>
          <a:noFill/>
        </p:spPr>
        <p:txBody>
          <a:bodyPr wrap="none" rtlCol="0">
            <a:spAutoFit/>
          </a:bodyPr>
          <a:lstStyle/>
          <a:p>
            <a:pPr/>
            <a:r>
              <a:rPr>
                <a:solidFill>
                  <a:schemeClr val="accent5">
                    <a:lumMod val="75000"/>
                  </a:schemeClr>
                </a:solidFill>
              </a:rPr>
              <a:t>m</a:t>
            </a:r>
          </a:p>
        </p:txBody>
      </p:sp>
      <p:sp>
        <p:nvSpPr>
          <p:cNvPr id="7" name="Espace réservé du numéro de diapositive 6"/>
          <p:cNvSpPr>
            <a:spLocks noGrp="1"/>
          </p:cNvSpPr>
          <p:nvPr>
            <p:ph type="sldNum" sz="quarter" idx="12"/>
          </p:nvPr>
        </p:nvSpPr>
        <p:spPr/>
        <p:txBody>
          <a:bodyPr/>
          <a:lstStyle/>
          <a:p>
            <a:pPr/>
            <a:r>
              <a:rPr/>
              <a:t>20</a:t>
            </a:r>
          </a:p>
        </p:txBody>
      </p:sp>
    </p:spTree>
    <p:extLst>
      <p:ext uri="{BB962C8B-B14F-4D97-AF65-F5344CB8AC3E}">
        <p14:creationId xmlns:p14="http://schemas.microsoft.com/office/powerpoint/2010/main" val="24060221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r>
              <a:rPr>
                <a:solidFill>
                  <a:srgbClr val="0000AF"/>
                </a:solidFill>
                <a:latin typeface="LCMSS8"/>
              </a:rPr>
              <a:t>Algorithme naïf</a:t>
            </a:r>
          </a:p>
        </p:txBody>
      </p:sp>
      <p:graphicFrame>
        <p:nvGraphicFramePr>
          <p:cNvPr id="6" name="Espace réservé du contenu 5"/>
          <p:cNvGraphicFramePr>
            <a:graphicFrameLocks noGrp="1"/>
          </p:cNvGraphicFramePr>
          <p:nvPr>
            <p:ph idx="1"/>
            <p:extLst>
              <p:ext uri="{D42A27DB-BD31-4B8C-83A1-F6EECF244321}">
                <p14:modId xmlns:p14="http://schemas.microsoft.com/office/powerpoint/2010/main" val="3560257489"/>
              </p:ext>
            </p:extLst>
          </p:nvPr>
        </p:nvGraphicFramePr>
        <p:xfrm>
          <a:off x="862572" y="1799195"/>
          <a:ext cx="2281100" cy="659323"/>
        </p:xfrm>
        <a:graphic>
          <a:graphicData uri="http://schemas.openxmlformats.org/drawingml/2006/table">
            <a:tbl>
              <a:tblPr firstRow="1" bandRow="1">
                <a:tableStyleId>{5C22544A-7EE6-4342-B048-85BDC9FD1C3A}</a:tableStyleId>
              </a:tblPr>
              <a:tblGrid>
                <a:gridCol w="2281100"/>
              </a:tblGrid>
              <a:tr h="659323">
                <a:tc>
                  <a:txBody>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fr-FR" sz="4000" b="0" i="0" u="none" strike="noStrike" kern="1200" cap="none" spc="0" normalizeH="0" baseline="0" noProof="0" dirty="0" smtClean="0">
                          <a:ln>
                            <a:noFill/>
                          </a:ln>
                          <a:solidFill>
                            <a:srgbClr val="002060"/>
                          </a:solidFill>
                          <a:effectLst/>
                          <a:uLnTx/>
                          <a:uFillTx/>
                          <a:latin typeface="CMTI12"/>
                          <a:ea typeface="+mn-ea"/>
                          <a:cs typeface="+mn-cs"/>
                        </a:rPr>
                        <a:t>Preuve1</a:t>
                      </a:r>
                    </a:p>
                  </a:txBody>
                  <a:tc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r>
            </a:tbl>
          </a:graphicData>
        </a:graphic>
      </p:graphicFrame>
      <p:sp>
        <p:nvSpPr>
          <p:cNvPr id="7" name="Rectangle 6"/>
          <p:cNvSpPr/>
          <p:nvPr/>
        </p:nvSpPr>
        <p:spPr>
          <a:xfrm>
            <a:off x="4455537" y="3384002"/>
            <a:ext cx="2808316" cy="707887"/>
          </a:xfrm>
          <a:prstGeom prst="rect">
            <a:avLst/>
          </a:prstGeom>
        </p:spPr>
        <p:txBody>
          <a:bodyPr wrap="square">
            <a:spAutoFit/>
          </a:bodyPr>
          <a:lstStyle/>
          <a:p>
            <a:pPr/>
            <a:r>
              <a:rPr sz="4000">
                <a:solidFill>
                  <a:srgbClr val="002060"/>
                </a:solidFill>
                <a:latin typeface="Times New Roman"/>
                <a:cs typeface="Times New Roman"/>
              </a:rPr>
              <a:t>∑ic</a:t>
            </a:r>
            <a:r>
              <a:rPr sz="4000" baseline="-25000">
                <a:solidFill>
                  <a:srgbClr val="002060"/>
                </a:solidFill>
                <a:latin typeface="Times New Roman"/>
                <a:cs typeface="Times New Roman"/>
              </a:rPr>
              <a:t>i </a:t>
            </a:r>
            <a:r>
              <a:rPr sz="4000" baseline="-25000">
                <a:solidFill>
                  <a:srgbClr val="002060"/>
                </a:solidFill>
                <a:latin typeface="Times New Roman"/>
                <a:cs typeface="Times New Roman"/>
              </a:rPr>
              <a:t>= </a:t>
            </a:r>
          </a:p>
        </p:txBody>
      </p:sp>
      <p:sp>
        <p:nvSpPr>
          <p:cNvPr id="8" name="Rectangle 7"/>
          <p:cNvSpPr/>
          <p:nvPr/>
        </p:nvSpPr>
        <p:spPr>
          <a:xfrm>
            <a:off x="5602918" y="3356990"/>
            <a:ext cx="986172" cy="707887"/>
          </a:xfrm>
          <a:prstGeom prst="rect">
            <a:avLst/>
          </a:prstGeom>
        </p:spPr>
        <p:txBody>
          <a:bodyPr wrap="none">
            <a:spAutoFit/>
          </a:bodyPr>
          <a:lstStyle/>
          <a:p>
            <a:pPr/>
            <a:r>
              <a:rPr sz="4000">
                <a:solidFill>
                  <a:srgbClr val="002060"/>
                </a:solidFill>
                <a:latin typeface="Times New Roman"/>
                <a:cs typeface="Times New Roman"/>
              </a:rPr>
              <a:t>∑d</a:t>
            </a:r>
            <a:r>
              <a:rPr sz="4000" baseline="-25000">
                <a:solidFill>
                  <a:srgbClr val="002060"/>
                </a:solidFill>
                <a:latin typeface="Times New Roman"/>
                <a:cs typeface="Times New Roman"/>
              </a:rPr>
              <a:t>i </a:t>
            </a:r>
          </a:p>
        </p:txBody>
      </p:sp>
      <p:sp>
        <p:nvSpPr>
          <p:cNvPr id="12" name="ZoneTexte 11"/>
          <p:cNvSpPr txBox="1"/>
          <p:nvPr/>
        </p:nvSpPr>
        <p:spPr>
          <a:xfrm>
            <a:off x="4485605" y="3880214"/>
            <a:ext cx="468403" cy="369326"/>
          </a:xfrm>
          <a:prstGeom prst="rect">
            <a:avLst/>
          </a:prstGeom>
          <a:noFill/>
        </p:spPr>
        <p:txBody>
          <a:bodyPr wrap="none" rtlCol="0">
            <a:spAutoFit/>
          </a:bodyPr>
          <a:lstStyle/>
          <a:p>
            <a:pPr/>
            <a:r>
              <a:rPr baseline="-25000">
                <a:solidFill>
                  <a:srgbClr val="002060"/>
                </a:solidFill>
                <a:latin typeface="Times New Roman"/>
                <a:cs typeface="Times New Roman"/>
              </a:rPr>
              <a:t>i</a:t>
            </a:r>
            <a:r>
              <a:rPr baseline="-25000">
                <a:solidFill>
                  <a:srgbClr val="002060"/>
                </a:solidFill>
                <a:latin typeface="Times New Roman"/>
                <a:cs typeface="Times New Roman"/>
              </a:rPr>
              <a:t> = 1</a:t>
            </a:r>
          </a:p>
        </p:txBody>
      </p:sp>
      <p:sp>
        <p:nvSpPr>
          <p:cNvPr id="14" name="ZoneTexte 13"/>
          <p:cNvSpPr txBox="1"/>
          <p:nvPr/>
        </p:nvSpPr>
        <p:spPr>
          <a:xfrm>
            <a:off x="5660501" y="3880214"/>
            <a:ext cx="468403" cy="369326"/>
          </a:xfrm>
          <a:prstGeom prst="rect">
            <a:avLst/>
          </a:prstGeom>
          <a:noFill/>
        </p:spPr>
        <p:txBody>
          <a:bodyPr wrap="none" rtlCol="0">
            <a:spAutoFit/>
          </a:bodyPr>
          <a:lstStyle/>
          <a:p>
            <a:pPr/>
            <a:r>
              <a:rPr baseline="-25000">
                <a:solidFill>
                  <a:srgbClr val="002060"/>
                </a:solidFill>
                <a:latin typeface="Times New Roman"/>
                <a:cs typeface="Times New Roman"/>
              </a:rPr>
              <a:t>i</a:t>
            </a:r>
            <a:r>
              <a:rPr baseline="-25000">
                <a:solidFill>
                  <a:srgbClr val="002060"/>
                </a:solidFill>
                <a:latin typeface="Times New Roman"/>
                <a:cs typeface="Times New Roman"/>
              </a:rPr>
              <a:t> = 1</a:t>
            </a:r>
          </a:p>
        </p:txBody>
      </p:sp>
      <p:sp>
        <p:nvSpPr>
          <p:cNvPr id="15" name="ZoneTexte 14"/>
          <p:cNvSpPr txBox="1"/>
          <p:nvPr/>
        </p:nvSpPr>
        <p:spPr>
          <a:xfrm>
            <a:off x="4569600" y="3226351"/>
            <a:ext cx="369005" cy="369326"/>
          </a:xfrm>
          <a:prstGeom prst="rect">
            <a:avLst/>
          </a:prstGeom>
          <a:noFill/>
        </p:spPr>
        <p:txBody>
          <a:bodyPr wrap="none" rtlCol="0">
            <a:spAutoFit/>
          </a:bodyPr>
          <a:lstStyle/>
          <a:p>
            <a:pPr/>
            <a:r>
              <a:rPr/>
              <a:t>m</a:t>
            </a:r>
          </a:p>
        </p:txBody>
      </p:sp>
      <p:sp>
        <p:nvSpPr>
          <p:cNvPr id="16" name="ZoneTexte 15"/>
          <p:cNvSpPr txBox="1"/>
          <p:nvPr/>
        </p:nvSpPr>
        <p:spPr>
          <a:xfrm>
            <a:off x="5698396" y="3226351"/>
            <a:ext cx="369005" cy="369326"/>
          </a:xfrm>
          <a:prstGeom prst="rect">
            <a:avLst/>
          </a:prstGeom>
          <a:noFill/>
        </p:spPr>
        <p:txBody>
          <a:bodyPr wrap="none" rtlCol="0">
            <a:spAutoFit/>
          </a:bodyPr>
          <a:lstStyle/>
          <a:p>
            <a:pPr/>
            <a:r>
              <a:rPr/>
              <a:t>m</a:t>
            </a:r>
          </a:p>
        </p:txBody>
      </p:sp>
      <p:sp>
        <p:nvSpPr>
          <p:cNvPr id="17" name="ZoneTexte 16"/>
          <p:cNvSpPr txBox="1"/>
          <p:nvPr/>
        </p:nvSpPr>
        <p:spPr>
          <a:xfrm>
            <a:off x="1199452" y="5085177"/>
            <a:ext cx="10011072" cy="461664"/>
          </a:xfrm>
          <a:prstGeom prst="rect">
            <a:avLst/>
          </a:prstGeom>
          <a:noFill/>
        </p:spPr>
        <p:txBody>
          <a:bodyPr wrap="none" rtlCol="0">
            <a:spAutoFit/>
          </a:bodyPr>
          <a:lstStyle/>
          <a:p>
            <a:pPr/>
            <a:r>
              <a:rPr sz="2400">
                <a:solidFill>
                  <a:srgbClr val="002060"/>
                </a:solidFill>
                <a:latin typeface="Times New Roman"/>
                <a:cs typeface="Times New Roman"/>
              </a:rPr>
              <a:t>d</a:t>
            </a:r>
            <a:r>
              <a:rPr sz="2400" baseline="-25000">
                <a:solidFill>
                  <a:srgbClr val="002060"/>
                </a:solidFill>
                <a:latin typeface="Times New Roman"/>
                <a:cs typeface="Times New Roman"/>
              </a:rPr>
              <a:t>i</a:t>
            </a:r>
            <a:r>
              <a:rPr sz="2400">
                <a:solidFill>
                  <a:srgbClr val="002060"/>
                </a:solidFill>
                <a:latin typeface="Times New Roman"/>
                <a:cs typeface="Times New Roman"/>
              </a:rPr>
              <a:t> </a:t>
            </a:r>
            <a:r>
              <a:rPr sz="2400">
                <a:solidFill>
                  <a:srgbClr val="002060"/>
                </a:solidFill>
                <a:latin typeface="Times New Roman"/>
                <a:cs typeface="Times New Roman"/>
              </a:rPr>
              <a:t>= c</a:t>
            </a:r>
            <a:r>
              <a:rPr sz="2400" baseline="-25000">
                <a:solidFill>
                  <a:srgbClr val="002060"/>
                </a:solidFill>
                <a:latin typeface="Times New Roman"/>
                <a:cs typeface="Times New Roman"/>
              </a:rPr>
              <a:t>i</a:t>
            </a:r>
            <a:r>
              <a:rPr sz="2400">
                <a:solidFill>
                  <a:srgbClr val="002060"/>
                </a:solidFill>
                <a:latin typeface="Times New Roman"/>
                <a:cs typeface="Times New Roman"/>
              </a:rPr>
              <a:t>+ </a:t>
            </a:r>
            <a:r>
              <a:rPr sz="2400">
                <a:solidFill>
                  <a:srgbClr val="002060"/>
                </a:solidFill>
                <a:latin typeface="Times New Roman"/>
                <a:cs typeface="Times New Roman"/>
              </a:rPr>
              <a:t>… </a:t>
            </a:r>
            <a:r>
              <a:rPr sz="2400">
                <a:solidFill>
                  <a:srgbClr val="002060"/>
                </a:solidFill>
                <a:latin typeface="Times New Roman"/>
                <a:cs typeface="Times New Roman"/>
              </a:rPr>
              <a:t>+c</a:t>
            </a:r>
            <a:r>
              <a:rPr sz="2400" baseline="-25000">
                <a:solidFill>
                  <a:srgbClr val="002060"/>
                </a:solidFill>
                <a:latin typeface="Times New Roman"/>
                <a:cs typeface="Times New Roman"/>
              </a:rPr>
              <a:t>m</a:t>
            </a:r>
            <a:r>
              <a:rPr sz="2400">
                <a:solidFill>
                  <a:srgbClr val="002060"/>
                </a:solidFill>
                <a:latin typeface="Times New Roman"/>
                <a:cs typeface="Times New Roman"/>
              </a:rPr>
              <a:t> est la </a:t>
            </a:r>
            <a:r>
              <a:rPr sz="2400">
                <a:solidFill>
                  <a:srgbClr val="002060"/>
                </a:solidFill>
                <a:latin typeface="Times New Roman"/>
                <a:cs typeface="Times New Roman"/>
              </a:rPr>
              <a:t>probabilité </a:t>
            </a:r>
            <a:r>
              <a:rPr sz="2400">
                <a:solidFill>
                  <a:srgbClr val="002060"/>
                </a:solidFill>
                <a:latin typeface="Times New Roman"/>
                <a:cs typeface="Times New Roman"/>
              </a:rPr>
              <a:t>pour que l'on fasse au moins i comparaisons</a:t>
            </a:r>
            <a:r>
              <a:rPr sz="2400">
                <a:solidFill>
                  <a:srgbClr val="002060"/>
                </a:solidFill>
                <a:latin typeface="Times New Roman"/>
                <a:cs typeface="Times New Roman"/>
              </a:rPr>
              <a:t>.</a:t>
            </a:r>
          </a:p>
        </p:txBody>
      </p:sp>
      <p:sp>
        <p:nvSpPr>
          <p:cNvPr id="3" name="Espace réservé du numéro de diapositive 2"/>
          <p:cNvSpPr>
            <a:spLocks noGrp="1"/>
          </p:cNvSpPr>
          <p:nvPr>
            <p:ph type="sldNum" sz="quarter" idx="12"/>
          </p:nvPr>
        </p:nvSpPr>
        <p:spPr/>
        <p:txBody>
          <a:bodyPr/>
          <a:lstStyle/>
          <a:p>
            <a:pPr/>
            <a:r>
              <a:rPr/>
              <a:t>21</a:t>
            </a:r>
          </a:p>
        </p:txBody>
      </p:sp>
    </p:spTree>
    <p:extLst>
      <p:ext uri="{BB962C8B-B14F-4D97-AF65-F5344CB8AC3E}">
        <p14:creationId xmlns:p14="http://schemas.microsoft.com/office/powerpoint/2010/main" val="25480595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pPr/>
            <a:r>
              <a:rPr>
                <a:solidFill>
                  <a:srgbClr val="0000AF"/>
                </a:solidFill>
                <a:latin typeface="Amiri"/>
                <a:ea typeface="Amiri"/>
                <a:cs typeface="Amiri"/>
              </a:rPr>
              <a:t>Algorithme naïf</a:t>
            </a:r>
          </a:p>
        </p:txBody>
      </p:sp>
      <p:sp>
        <p:nvSpPr>
          <p:cNvPr id="7" name="Rectangle 6"/>
          <p:cNvSpPr/>
          <p:nvPr/>
        </p:nvSpPr>
        <p:spPr>
          <a:xfrm>
            <a:off x="4439812" y="3356990"/>
            <a:ext cx="2808316" cy="707887"/>
          </a:xfrm>
          <a:prstGeom prst="rect">
            <a:avLst/>
          </a:prstGeom>
        </p:spPr>
        <p:txBody>
          <a:bodyPr wrap="square">
            <a:spAutoFit/>
          </a:bodyPr>
          <a:lstStyle/>
          <a:p>
            <a:pPr/>
            <a:r>
              <a:rPr sz="4000" baseline="-25000">
                <a:solidFill>
                  <a:srgbClr val="002060"/>
                </a:solidFill>
                <a:latin typeface="Amiri"/>
                <a:ea typeface="Amiri"/>
                <a:cs typeface="Amiri"/>
              </a:rPr>
              <a:t> </a:t>
            </a:r>
          </a:p>
        </p:txBody>
      </p:sp>
      <p:sp>
        <p:nvSpPr>
          <p:cNvPr id="17" name="ZoneTexte 16"/>
          <p:cNvSpPr txBox="1"/>
          <p:nvPr/>
        </p:nvSpPr>
        <p:spPr>
          <a:xfrm>
            <a:off x="871244" y="2244783"/>
            <a:ext cx="6740560" cy="1200331"/>
          </a:xfrm>
          <a:prstGeom prst="rect">
            <a:avLst/>
          </a:prstGeom>
          <a:noFill/>
        </p:spPr>
        <p:txBody>
          <a:bodyPr wrap="none" rtlCol="0">
            <a:spAutoFit/>
          </a:bodyPr>
          <a:lstStyle/>
          <a:p>
            <a:pPr/>
            <a:r>
              <a:rPr sz="2400">
                <a:solidFill>
                  <a:srgbClr val="002060"/>
                </a:solidFill>
                <a:latin typeface="Amiri"/>
                <a:ea typeface="Amiri"/>
                <a:cs typeface="Amiri"/>
              </a:rPr>
              <a:t>Maintenant</a:t>
            </a:r>
            <a:r>
              <a:rPr sz="2400">
                <a:solidFill>
                  <a:srgbClr val="002060"/>
                </a:solidFill>
                <a:latin typeface="Amiri"/>
                <a:ea typeface="Amiri"/>
                <a:cs typeface="Amiri"/>
              </a:rPr>
              <a:t>, on fait au moins i comparaisons </a:t>
            </a:r>
            <a:r>
              <a:rPr sz="2400">
                <a:solidFill>
                  <a:srgbClr val="002060"/>
                </a:solidFill>
                <a:latin typeface="Amiri"/>
                <a:ea typeface="Amiri"/>
                <a:cs typeface="Amiri"/>
              </a:rPr>
              <a:t>lorsque</a:t>
            </a:r>
          </a:p>
          <a:p>
            <a:pPr/>
          </a:p>
          <a:p>
            <a:pPr/>
          </a:p>
        </p:txBody>
      </p:sp>
      <p:sp>
        <p:nvSpPr>
          <p:cNvPr id="3" name="Rectangle 2"/>
          <p:cNvSpPr/>
          <p:nvPr/>
        </p:nvSpPr>
        <p:spPr>
          <a:xfrm>
            <a:off x="1003348" y="2798787"/>
            <a:ext cx="4320475" cy="646327"/>
          </a:xfrm>
          <a:prstGeom prst="rect">
            <a:avLst/>
          </a:prstGeom>
        </p:spPr>
        <p:txBody>
          <a:bodyPr wrap="square">
            <a:spAutoFit/>
          </a:bodyPr>
          <a:lstStyle/>
          <a:p>
            <a:pPr/>
            <a:r>
              <a:rPr sz="3600">
                <a:solidFill>
                  <a:srgbClr val="002060"/>
                </a:solidFill>
                <a:latin typeface="Amiri"/>
                <a:ea typeface="Amiri"/>
                <a:cs typeface="Amiri"/>
              </a:rPr>
              <a:t>P</a:t>
            </a:r>
            <a:r>
              <a:rPr>
                <a:solidFill>
                  <a:srgbClr val="002060"/>
                </a:solidFill>
                <a:latin typeface="Amiri"/>
                <a:ea typeface="Amiri"/>
                <a:cs typeface="Amiri"/>
              </a:rPr>
              <a:t>1 …</a:t>
            </a:r>
            <a:r>
              <a:rPr sz="3600">
                <a:solidFill>
                  <a:srgbClr val="002060"/>
                </a:solidFill>
                <a:latin typeface="Amiri"/>
                <a:ea typeface="Amiri"/>
                <a:cs typeface="Amiri"/>
              </a:rPr>
              <a:t> </a:t>
            </a:r>
            <a:r>
              <a:rPr sz="3600">
                <a:solidFill>
                  <a:srgbClr val="002060"/>
                </a:solidFill>
                <a:latin typeface="Amiri"/>
                <a:ea typeface="Amiri"/>
                <a:cs typeface="Amiri"/>
              </a:rPr>
              <a:t>P</a:t>
            </a:r>
            <a:r>
              <a:rPr>
                <a:solidFill>
                  <a:srgbClr val="002060"/>
                </a:solidFill>
                <a:latin typeface="Amiri"/>
                <a:ea typeface="Amiri"/>
                <a:cs typeface="Amiri"/>
              </a:rPr>
              <a:t>i+1  </a:t>
            </a:r>
            <a:r>
              <a:rPr sz="3600">
                <a:solidFill>
                  <a:srgbClr val="002060"/>
                </a:solidFill>
                <a:latin typeface="Amiri"/>
                <a:ea typeface="Amiri"/>
                <a:cs typeface="Amiri"/>
              </a:rPr>
              <a:t>= T</a:t>
            </a:r>
            <a:r>
              <a:rPr>
                <a:solidFill>
                  <a:srgbClr val="002060"/>
                </a:solidFill>
                <a:latin typeface="Amiri"/>
                <a:ea typeface="Amiri"/>
                <a:cs typeface="Amiri"/>
              </a:rPr>
              <a:t>k+1 …</a:t>
            </a:r>
            <a:r>
              <a:rPr sz="3600">
                <a:solidFill>
                  <a:srgbClr val="002060"/>
                </a:solidFill>
                <a:latin typeface="Amiri"/>
                <a:ea typeface="Amiri"/>
                <a:cs typeface="Amiri"/>
              </a:rPr>
              <a:t>T</a:t>
            </a:r>
            <a:r>
              <a:rPr>
                <a:solidFill>
                  <a:srgbClr val="002060"/>
                </a:solidFill>
                <a:latin typeface="Amiri"/>
                <a:ea typeface="Amiri"/>
                <a:cs typeface="Amiri"/>
              </a:rPr>
              <a:t>k+i-1</a:t>
            </a:r>
          </a:p>
        </p:txBody>
      </p:sp>
      <p:sp>
        <p:nvSpPr>
          <p:cNvPr id="4" name="ZoneTexte 3"/>
          <p:cNvSpPr txBox="1"/>
          <p:nvPr/>
        </p:nvSpPr>
        <p:spPr>
          <a:xfrm>
            <a:off x="761800" y="3681319"/>
            <a:ext cx="8621264" cy="461664"/>
          </a:xfrm>
          <a:prstGeom prst="rect">
            <a:avLst/>
          </a:prstGeom>
          <a:noFill/>
        </p:spPr>
        <p:txBody>
          <a:bodyPr wrap="none" rtlCol="0">
            <a:spAutoFit/>
          </a:bodyPr>
          <a:lstStyle/>
          <a:p>
            <a:pPr/>
            <a:r>
              <a:rPr sz="2400">
                <a:solidFill>
                  <a:srgbClr val="002060"/>
                </a:solidFill>
                <a:latin typeface="Amiri"/>
                <a:ea typeface="Amiri"/>
                <a:cs typeface="Amiri"/>
              </a:rPr>
              <a:t>de sorte que d</a:t>
            </a:r>
            <a:r>
              <a:rPr sz="2400" baseline="-25000">
                <a:solidFill>
                  <a:srgbClr val="002060"/>
                </a:solidFill>
                <a:latin typeface="Amiri"/>
                <a:ea typeface="Amiri"/>
                <a:cs typeface="Amiri"/>
              </a:rPr>
              <a:t>i</a:t>
            </a:r>
            <a:r>
              <a:rPr sz="2400">
                <a:solidFill>
                  <a:srgbClr val="002060"/>
                </a:solidFill>
                <a:latin typeface="Amiri"/>
                <a:ea typeface="Amiri"/>
                <a:cs typeface="Amiri"/>
              </a:rPr>
              <a:t> = 1</a:t>
            </a:r>
            <a:r>
              <a:rPr sz="2400">
                <a:solidFill>
                  <a:srgbClr val="002060"/>
                </a:solidFill>
                <a:latin typeface="Amiri"/>
                <a:ea typeface="Amiri"/>
                <a:cs typeface="Amiri"/>
              </a:rPr>
              <a:t>/</a:t>
            </a:r>
            <a:r>
              <a:rPr sz="2400">
                <a:solidFill>
                  <a:srgbClr val="002060"/>
                </a:solidFill>
                <a:latin typeface="Amiri"/>
                <a:ea typeface="Amiri"/>
                <a:cs typeface="Amiri"/>
              </a:rPr>
              <a:t>q</a:t>
            </a:r>
            <a:r>
              <a:rPr sz="2400" baseline="30000">
                <a:solidFill>
                  <a:srgbClr val="002060"/>
                </a:solidFill>
                <a:latin typeface="Amiri"/>
                <a:ea typeface="Amiri"/>
                <a:cs typeface="Amiri"/>
              </a:rPr>
              <a:t>i-1</a:t>
            </a:r>
            <a:r>
              <a:rPr sz="2400">
                <a:solidFill>
                  <a:srgbClr val="002060"/>
                </a:solidFill>
                <a:latin typeface="Amiri"/>
                <a:ea typeface="Amiri"/>
                <a:cs typeface="Amiri"/>
              </a:rPr>
              <a:t>. Le nombre moyen de comparaisons est donc</a:t>
            </a:r>
          </a:p>
        </p:txBody>
      </p:sp>
      <p:sp>
        <p:nvSpPr>
          <p:cNvPr id="5" name="ZoneTexte 4"/>
          <p:cNvSpPr txBox="1"/>
          <p:nvPr/>
        </p:nvSpPr>
        <p:spPr>
          <a:xfrm>
            <a:off x="761800" y="4466406"/>
            <a:ext cx="10329513" cy="1692775"/>
          </a:xfrm>
          <a:prstGeom prst="rect">
            <a:avLst/>
          </a:prstGeom>
          <a:noFill/>
        </p:spPr>
        <p:txBody>
          <a:bodyPr wrap="square" rtlCol="0">
            <a:spAutoFit/>
          </a:bodyPr>
          <a:lstStyle/>
          <a:p>
            <a:pPr/>
            <a:r>
              <a:rPr sz="2800">
                <a:solidFill>
                  <a:srgbClr val="002060"/>
                </a:solidFill>
                <a:latin typeface="Amiri"/>
                <a:ea typeface="Amiri"/>
                <a:cs typeface="Amiri"/>
              </a:rPr>
              <a:t>1 + </a:t>
            </a:r>
            <a:r>
              <a:rPr sz="2800">
                <a:solidFill>
                  <a:srgbClr val="002060"/>
                </a:solidFill>
                <a:latin typeface="Amiri"/>
                <a:ea typeface="Amiri"/>
                <a:cs typeface="Amiri"/>
              </a:rPr>
              <a:t>1/q </a:t>
            </a:r>
            <a:r>
              <a:rPr sz="2800">
                <a:solidFill>
                  <a:srgbClr val="002060"/>
                </a:solidFill>
                <a:latin typeface="Amiri"/>
                <a:ea typeface="Amiri"/>
                <a:cs typeface="Amiri"/>
              </a:rPr>
              <a:t>+ </a:t>
            </a:r>
            <a:r>
              <a:rPr sz="2800">
                <a:solidFill>
                  <a:srgbClr val="002060"/>
                </a:solidFill>
                <a:latin typeface="Amiri"/>
                <a:ea typeface="Amiri"/>
                <a:cs typeface="Amiri"/>
              </a:rPr>
              <a:t>…  </a:t>
            </a:r>
            <a:r>
              <a:rPr sz="2800">
                <a:solidFill>
                  <a:srgbClr val="002060"/>
                </a:solidFill>
                <a:latin typeface="Amiri"/>
                <a:ea typeface="Amiri"/>
                <a:cs typeface="Amiri"/>
              </a:rPr>
              <a:t>+ </a:t>
            </a:r>
            <a:r>
              <a:rPr sz="2800">
                <a:solidFill>
                  <a:srgbClr val="002060"/>
                </a:solidFill>
                <a:latin typeface="Amiri"/>
                <a:ea typeface="Amiri"/>
                <a:cs typeface="Amiri"/>
              </a:rPr>
              <a:t>1/q</a:t>
            </a:r>
            <a:r>
              <a:rPr sz="2800" baseline="30000">
                <a:solidFill>
                  <a:srgbClr val="002060"/>
                </a:solidFill>
                <a:latin typeface="Amiri"/>
                <a:ea typeface="Amiri"/>
                <a:cs typeface="Amiri"/>
              </a:rPr>
              <a:t>m-1</a:t>
            </a:r>
            <a:r>
              <a:rPr sz="2800">
                <a:solidFill>
                  <a:srgbClr val="002060"/>
                </a:solidFill>
                <a:latin typeface="Amiri"/>
                <a:ea typeface="Amiri"/>
                <a:cs typeface="Amiri"/>
              </a:rPr>
              <a:t> ≤ 1 + 1/q-1 ≤ 2</a:t>
            </a:r>
          </a:p>
          <a:p>
            <a:pPr/>
          </a:p>
          <a:p>
            <a:pPr/>
            <a:r>
              <a:rPr sz="2400">
                <a:solidFill>
                  <a:srgbClr val="002060"/>
                </a:solidFill>
                <a:latin typeface="Amiri"/>
                <a:ea typeface="Amiri"/>
                <a:cs typeface="Amiri"/>
              </a:rPr>
              <a:t>Il en </a:t>
            </a:r>
            <a:r>
              <a:rPr sz="2400">
                <a:solidFill>
                  <a:srgbClr val="002060"/>
                </a:solidFill>
                <a:latin typeface="Amiri"/>
                <a:ea typeface="Amiri"/>
                <a:cs typeface="Amiri"/>
              </a:rPr>
              <a:t>résulte </a:t>
            </a:r>
            <a:r>
              <a:rPr sz="2400">
                <a:solidFill>
                  <a:srgbClr val="002060"/>
                </a:solidFill>
                <a:latin typeface="Amiri"/>
                <a:ea typeface="Amiri"/>
                <a:cs typeface="Amiri"/>
              </a:rPr>
              <a:t>que le nombre moyen de comparaisons de l'algorithme </a:t>
            </a:r>
            <a:r>
              <a:rPr sz="2400">
                <a:solidFill>
                  <a:srgbClr val="002060"/>
                </a:solidFill>
                <a:latin typeface="Amiri"/>
                <a:ea typeface="Amiri"/>
                <a:cs typeface="Amiri"/>
              </a:rPr>
              <a:t>naïf </a:t>
            </a:r>
            <a:r>
              <a:rPr sz="2400">
                <a:solidFill>
                  <a:srgbClr val="002060"/>
                </a:solidFill>
                <a:latin typeface="Amiri"/>
                <a:ea typeface="Amiri"/>
                <a:cs typeface="Amiri"/>
              </a:rPr>
              <a:t>sur un</a:t>
            </a:r>
          </a:p>
          <a:p>
            <a:pPr/>
            <a:r>
              <a:rPr sz="2400">
                <a:solidFill>
                  <a:srgbClr val="002060"/>
                </a:solidFill>
                <a:latin typeface="Amiri"/>
                <a:ea typeface="Amiri"/>
                <a:cs typeface="Amiri"/>
              </a:rPr>
              <a:t>texte t de longueur n est </a:t>
            </a:r>
            <a:r>
              <a:rPr sz="2400">
                <a:solidFill>
                  <a:srgbClr val="002060"/>
                </a:solidFill>
                <a:latin typeface="Amiri"/>
                <a:ea typeface="Amiri"/>
                <a:cs typeface="Amiri"/>
              </a:rPr>
              <a:t>majoré </a:t>
            </a:r>
            <a:r>
              <a:rPr sz="2400">
                <a:solidFill>
                  <a:srgbClr val="002060"/>
                </a:solidFill>
                <a:latin typeface="Amiri"/>
                <a:ea typeface="Amiri"/>
                <a:cs typeface="Amiri"/>
              </a:rPr>
              <a:t>par 2n.</a:t>
            </a:r>
          </a:p>
        </p:txBody>
      </p:sp>
      <p:sp>
        <p:nvSpPr>
          <p:cNvPr id="8" name="Espace réservé du numéro de diapositive 7"/>
          <p:cNvSpPr>
            <a:spLocks noGrp="1"/>
          </p:cNvSpPr>
          <p:nvPr>
            <p:ph type="sldNum" sz="quarter" idx="12"/>
          </p:nvPr>
        </p:nvSpPr>
        <p:spPr/>
        <p:txBody>
          <a:bodyPr/>
          <a:lstStyle/>
          <a:p>
            <a:pPr/>
            <a:r>
              <a:rPr/>
              <a:t>22</a:t>
            </a:r>
          </a:p>
        </p:txBody>
      </p:sp>
      <p:sp>
        <p:nvSpPr>
          <p:cNvPr id="9" name="Espace réservé du contenu 8"/>
          <p:cNvSpPr>
            <a:spLocks noGrp="1"/>
          </p:cNvSpPr>
          <p:nvPr>
            <p:ph idx="1"/>
          </p:nvPr>
        </p:nvSpPr>
        <p:spPr/>
        <p:txBody>
          <a:bodyPr/>
          <a:lstStyle/>
          <a:p>
            <a:pPr marL="0" indent="0">
              <a:buNone/>
            </a:pPr>
            <a:r>
              <a:rPr/>
              <a:t>  </a:t>
            </a:r>
          </a:p>
        </p:txBody>
      </p:sp>
    </p:spTree>
    <p:extLst>
      <p:ext uri="{BB962C8B-B14F-4D97-AF65-F5344CB8AC3E}">
        <p14:creationId xmlns:p14="http://schemas.microsoft.com/office/powerpoint/2010/main" val="11098649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r>
              <a:rPr>
                <a:solidFill>
                  <a:srgbClr val="0000AF"/>
                </a:solidFill>
                <a:latin typeface="LCMSS8"/>
              </a:rPr>
              <a:t>Plan</a:t>
            </a:r>
          </a:p>
        </p:txBody>
      </p:sp>
      <p:sp>
        <p:nvSpPr>
          <p:cNvPr id="3" name="Espace réservé du contenu 2"/>
          <p:cNvSpPr>
            <a:spLocks noGrp="1"/>
          </p:cNvSpPr>
          <p:nvPr>
            <p:ph idx="1"/>
          </p:nvPr>
        </p:nvSpPr>
        <p:spPr/>
        <p:txBody>
          <a:bodyPr/>
          <a:lstStyle/>
          <a:p>
            <a:pPr/>
            <a:r>
              <a:rPr>
                <a:solidFill>
                  <a:srgbClr val="0000AF"/>
                </a:solidFill>
                <a:latin typeface="CMSY8"/>
              </a:rPr>
              <a:t> </a:t>
            </a:r>
            <a:r>
              <a:rPr>
                <a:solidFill>
                  <a:srgbClr val="B3BEE3"/>
                </a:solidFill>
                <a:latin typeface="LCMSS8"/>
              </a:rPr>
              <a:t>Introduction</a:t>
            </a:r>
          </a:p>
          <a:p>
            <a:pPr/>
            <a:r>
              <a:rPr>
                <a:solidFill>
                  <a:srgbClr val="0000AF"/>
                </a:solidFill>
                <a:latin typeface="CMSY8"/>
              </a:rPr>
              <a:t> </a:t>
            </a:r>
            <a:r>
              <a:rPr>
                <a:solidFill>
                  <a:srgbClr val="B3BEE3"/>
                </a:solidFill>
                <a:latin typeface="LCMSS8"/>
              </a:rPr>
              <a:t>Algorithme naïf</a:t>
            </a:r>
          </a:p>
          <a:p>
            <a:pPr/>
          </a:p>
          <a:p>
            <a:pPr/>
            <a:r>
              <a:rPr sz="4400">
                <a:solidFill>
                  <a:srgbClr val="0000AF"/>
                </a:solidFill>
                <a:latin typeface="LCMSS8"/>
              </a:rPr>
              <a:t>Algorithme MP</a:t>
            </a:r>
          </a:p>
          <a:p>
            <a:pPr marL="0" indent="0">
              <a:buNone/>
            </a:pPr>
          </a:p>
          <a:p>
            <a:pPr/>
            <a:r>
              <a:rPr>
                <a:solidFill>
                  <a:srgbClr val="B3BEE3"/>
                </a:solidFill>
                <a:latin typeface="LCMSS8"/>
              </a:rPr>
              <a:t>Algorithme KMP</a:t>
            </a:r>
          </a:p>
          <a:p>
            <a:pPr/>
            <a:r>
              <a:rPr>
                <a:solidFill>
                  <a:srgbClr val="B3BEE3"/>
                </a:solidFill>
                <a:latin typeface="LCMSS8"/>
              </a:rPr>
              <a:t>Références</a:t>
            </a:r>
          </a:p>
        </p:txBody>
      </p:sp>
      <p:sp>
        <p:nvSpPr>
          <p:cNvPr id="4" name="Espace réservé du numéro de diapositive 3"/>
          <p:cNvSpPr>
            <a:spLocks noGrp="1"/>
          </p:cNvSpPr>
          <p:nvPr>
            <p:ph type="sldNum" sz="quarter" idx="12"/>
          </p:nvPr>
        </p:nvSpPr>
        <p:spPr/>
        <p:txBody>
          <a:bodyPr/>
          <a:lstStyle/>
          <a:p>
            <a:pPr/>
            <a:r>
              <a:rPr/>
              <a:t>23</a:t>
            </a:r>
          </a:p>
        </p:txBody>
      </p:sp>
    </p:spTree>
    <p:extLst>
      <p:ext uri="{BB962C8B-B14F-4D97-AF65-F5344CB8AC3E}">
        <p14:creationId xmlns:p14="http://schemas.microsoft.com/office/powerpoint/2010/main" val="213614700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ormAutofit/>
          </a:bodyPr>
          <a:lstStyle/>
          <a:p>
            <a:pPr/>
            <a:r>
              <a:rPr>
                <a:solidFill>
                  <a:schemeClr val="accent5"/>
                </a:solidFill>
                <a:latin typeface="Amiri"/>
                <a:ea typeface="Amiri"/>
                <a:cs typeface="Amiri"/>
              </a:rPr>
              <a:t>Algorithme </a:t>
            </a:r>
            <a:r>
              <a:rPr>
                <a:solidFill>
                  <a:schemeClr val="accent5"/>
                </a:solidFill>
                <a:latin typeface="Amiri"/>
                <a:ea typeface="Amiri"/>
                <a:cs typeface="Amiri"/>
              </a:rPr>
              <a:t>MP</a:t>
            </a:r>
          </a:p>
        </p:txBody>
      </p:sp>
      <p:sp>
        <p:nvSpPr>
          <p:cNvPr id="3" name="Espace réservé du contenu 2"/>
          <p:cNvSpPr>
            <a:spLocks noGrp="1"/>
          </p:cNvSpPr>
          <p:nvPr>
            <p:ph idx="1"/>
          </p:nvPr>
        </p:nvSpPr>
        <p:sp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pPr marL="0" indent="0">
              <a:buNone/>
            </a:pPr>
          </a:p>
          <a:p>
            <a:pPr marL="0" indent="0">
              <a:buNone/>
            </a:pPr>
            <a:r>
              <a:rPr>
                <a:solidFill>
                  <a:schemeClr val="accent5">
                    <a:lumMod val="75000"/>
                  </a:schemeClr>
                </a:solidFill>
                <a:latin typeface="Times New Roman"/>
              </a:rPr>
              <a:t>Lorsqu'un </a:t>
            </a:r>
            <a:r>
              <a:rPr>
                <a:solidFill>
                  <a:schemeClr val="accent5">
                    <a:lumMod val="75000"/>
                  </a:schemeClr>
                </a:solidFill>
                <a:latin typeface="Times New Roman"/>
              </a:rPr>
              <a:t>échec a lieu dans l'algorithme naïf, c'est-à-dire lorsqu'un un caractère du motif est différent du caractère correspondant dans le texte, la recherche reprend à la position suivante en repartant au début du motif. Si le caractère qui a provoqué l'échec n'est pas au début du motif, cette recherche commence par comparer une partie du motif avec une partie du texte qui a déjà été comparée avec le motif. L'idée de départ de l'algorithme de Morris et Pratt est d'éviter ces comparaisons inutiles</a:t>
            </a:r>
            <a:r>
              <a:rPr>
                <a:solidFill>
                  <a:schemeClr val="accent5">
                    <a:lumMod val="75000"/>
                  </a:schemeClr>
                </a:solidFill>
                <a:latin typeface="Times New Roman"/>
              </a:rPr>
              <a:t>.</a:t>
            </a:r>
            <a:br>
              <a:rPr>
                <a:solidFill>
                  <a:schemeClr val="accent5">
                    <a:lumMod val="75000"/>
                  </a:schemeClr>
                </a:solidFill>
              </a:rPr>
            </a:br>
          </a:p>
        </p:txBody>
      </p:sp>
      <p:sp>
        <p:nvSpPr>
          <p:cNvPr id="4" name="Espace réservé du numéro de diapositive 3"/>
          <p:cNvSpPr>
            <a:spLocks noGrp="1"/>
          </p:cNvSpPr>
          <p:nvPr>
            <p:ph type="sldNum" sz="quarter" idx="12"/>
          </p:nvPr>
        </p:nvSpPr>
        <p:spPr/>
        <p:txBody>
          <a:bodyPr/>
          <a:lstStyle/>
          <a:p>
            <a:pPr/>
            <a:r>
              <a:rPr/>
              <a:t>24</a:t>
            </a:r>
          </a:p>
        </p:txBody>
      </p:sp>
    </p:spTree>
    <p:extLst>
      <p:ext uri="{BB962C8B-B14F-4D97-AF65-F5344CB8AC3E}">
        <p14:creationId xmlns:p14="http://schemas.microsoft.com/office/powerpoint/2010/main" val="41174507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23389" y="500062"/>
            <a:ext cx="10730414" cy="1325556"/>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pPr/>
            <a:r>
              <a:rPr>
                <a:solidFill>
                  <a:schemeClr val="accent5"/>
                </a:solidFill>
                <a:latin typeface="LCMSS8"/>
              </a:rPr>
              <a:t>Algorithme MP</a:t>
            </a:r>
          </a:p>
        </p:txBody>
      </p:sp>
      <p:sp>
        <p:nvSpPr>
          <p:cNvPr id="3" name="Espace réservé du contenu 2"/>
          <p:cNvSpPr>
            <a:spLocks noGrp="1"/>
          </p:cNvSpPr>
          <p:nvPr>
            <p:ph idx="1"/>
          </p:nvPr>
        </p:nvSpPr>
        <p:spPr>
          <a:xfrm>
            <a:off x="623389" y="1825618"/>
            <a:ext cx="10730414" cy="4627712"/>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oAutofit/>
          </a:bodyPr>
          <a:lstStyle/>
          <a:p>
            <a:pPr marL="0" indent="0">
              <a:buNone/>
            </a:pPr>
            <a:r>
              <a:rPr>
                <a:solidFill>
                  <a:schemeClr val="accent5">
                    <a:lumMod val="75000"/>
                  </a:schemeClr>
                </a:solidFill>
                <a:latin typeface="Times New Roman"/>
                <a:ea typeface="Amiri"/>
                <a:cs typeface="Times New Roman"/>
              </a:rPr>
              <a:t> </a:t>
            </a:r>
            <a:r>
              <a:rPr>
                <a:solidFill>
                  <a:schemeClr val="accent5">
                    <a:lumMod val="75000"/>
                  </a:schemeClr>
                </a:solidFill>
                <a:latin typeface="Times New Roman"/>
                <a:ea typeface="Amiri"/>
                <a:cs typeface="Times New Roman"/>
              </a:rPr>
              <a:t>Si l’échec s'est produit à la i-ième lettre du motif P, on a pour un entier k</a:t>
            </a:r>
          </a:p>
          <a:p>
            <a:pPr marL="0" indent="0">
              <a:buNone/>
            </a:pPr>
            <a:r>
              <a:rPr>
                <a:solidFill>
                  <a:schemeClr val="accent5">
                    <a:lumMod val="75000"/>
                  </a:schemeClr>
                </a:solidFill>
                <a:latin typeface="Times New Roman"/>
                <a:ea typeface="Amiri"/>
                <a:cs typeface="Times New Roman"/>
              </a:rPr>
              <a:t>                  P</a:t>
            </a:r>
            <a:r>
              <a:rPr baseline="-25000">
                <a:solidFill>
                  <a:schemeClr val="accent5">
                    <a:lumMod val="75000"/>
                  </a:schemeClr>
                </a:solidFill>
                <a:latin typeface="Times New Roman"/>
                <a:ea typeface="Amiri"/>
                <a:cs typeface="Times New Roman"/>
              </a:rPr>
              <a:t>1</a:t>
            </a:r>
            <a:r>
              <a:rPr>
                <a:solidFill>
                  <a:schemeClr val="accent5">
                    <a:lumMod val="75000"/>
                  </a:schemeClr>
                </a:solidFill>
                <a:latin typeface="Times New Roman"/>
                <a:ea typeface="Amiri"/>
                <a:cs typeface="Times New Roman"/>
              </a:rPr>
              <a:t>….P</a:t>
            </a:r>
            <a:r>
              <a:rPr baseline="-25000">
                <a:solidFill>
                  <a:schemeClr val="accent5">
                    <a:lumMod val="75000"/>
                  </a:schemeClr>
                </a:solidFill>
                <a:latin typeface="Times New Roman"/>
                <a:ea typeface="Amiri"/>
                <a:cs typeface="Times New Roman"/>
              </a:rPr>
              <a:t>i-1</a:t>
            </a:r>
            <a:r>
              <a:rPr>
                <a:solidFill>
                  <a:schemeClr val="accent5">
                    <a:lumMod val="75000"/>
                  </a:schemeClr>
                </a:solidFill>
                <a:latin typeface="Times New Roman"/>
                <a:ea typeface="Amiri"/>
                <a:cs typeface="Times New Roman"/>
              </a:rPr>
              <a:t> =T</a:t>
            </a:r>
            <a:r>
              <a:rPr baseline="-25000">
                <a:solidFill>
                  <a:schemeClr val="accent5">
                    <a:lumMod val="75000"/>
                  </a:schemeClr>
                </a:solidFill>
                <a:latin typeface="Times New Roman"/>
                <a:ea typeface="Amiri"/>
                <a:cs typeface="Times New Roman"/>
              </a:rPr>
              <a:t>k+1</a:t>
            </a:r>
            <a:r>
              <a:rPr>
                <a:solidFill>
                  <a:schemeClr val="accent5">
                    <a:lumMod val="75000"/>
                  </a:schemeClr>
                </a:solidFill>
                <a:latin typeface="Times New Roman"/>
                <a:ea typeface="Amiri"/>
                <a:cs typeface="Times New Roman"/>
              </a:rPr>
              <a:t>    T</a:t>
            </a:r>
            <a:r>
              <a:rPr baseline="-25000">
                <a:solidFill>
                  <a:schemeClr val="accent5">
                    <a:lumMod val="75000"/>
                  </a:schemeClr>
                </a:solidFill>
                <a:latin typeface="Times New Roman"/>
                <a:ea typeface="Amiri"/>
                <a:cs typeface="Times New Roman"/>
              </a:rPr>
              <a:t>k+i-1</a:t>
            </a:r>
            <a:r>
              <a:rPr>
                <a:solidFill>
                  <a:schemeClr val="accent5">
                    <a:lumMod val="75000"/>
                  </a:schemeClr>
                </a:solidFill>
                <a:latin typeface="Times New Roman"/>
                <a:ea typeface="Amiri"/>
                <a:cs typeface="Times New Roman"/>
              </a:rPr>
              <a:t>  et P</a:t>
            </a:r>
            <a:r>
              <a:rPr baseline="-25000">
                <a:solidFill>
                  <a:schemeClr val="accent5">
                    <a:lumMod val="75000"/>
                  </a:schemeClr>
                </a:solidFill>
                <a:latin typeface="Times New Roman"/>
                <a:ea typeface="Amiri"/>
                <a:cs typeface="Times New Roman"/>
              </a:rPr>
              <a:t>i </a:t>
            </a:r>
            <a:r>
              <a:rPr>
                <a:solidFill>
                  <a:schemeClr val="accent5">
                    <a:lumMod val="75000"/>
                  </a:schemeClr>
                </a:solidFill>
                <a:latin typeface="Times New Roman"/>
                <a:ea typeface="Amiri"/>
                <a:cs typeface="Times New Roman"/>
              </a:rPr>
              <a:t>≠T</a:t>
            </a:r>
            <a:r>
              <a:rPr baseline="-25000">
                <a:solidFill>
                  <a:schemeClr val="accent5">
                    <a:lumMod val="75000"/>
                  </a:schemeClr>
                </a:solidFill>
                <a:latin typeface="Times New Roman"/>
                <a:ea typeface="Amiri"/>
                <a:cs typeface="Times New Roman"/>
              </a:rPr>
              <a:t>k+i</a:t>
            </a:r>
          </a:p>
          <a:p>
            <a:pPr marL="0" indent="0">
              <a:buNone/>
            </a:pPr>
            <a:r>
              <a:rPr>
                <a:solidFill>
                  <a:schemeClr val="accent5">
                    <a:lumMod val="75000"/>
                  </a:schemeClr>
                </a:solidFill>
                <a:latin typeface="Times New Roman"/>
                <a:ea typeface="Amiri"/>
                <a:cs typeface="Times New Roman"/>
              </a:rPr>
              <a:t>Toute recherche ultérieure qui commence dans le facteur T</a:t>
            </a:r>
            <a:r>
              <a:rPr baseline="-25000">
                <a:solidFill>
                  <a:schemeClr val="accent5">
                    <a:lumMod val="75000"/>
                  </a:schemeClr>
                </a:solidFill>
                <a:latin typeface="Times New Roman"/>
                <a:ea typeface="Amiri"/>
                <a:cs typeface="Times New Roman"/>
              </a:rPr>
              <a:t>k+1</a:t>
            </a:r>
            <a:r>
              <a:rPr>
                <a:solidFill>
                  <a:schemeClr val="accent5">
                    <a:lumMod val="75000"/>
                  </a:schemeClr>
                </a:solidFill>
                <a:latin typeface="Times New Roman"/>
                <a:ea typeface="Amiri"/>
                <a:cs typeface="Times New Roman"/>
              </a:rPr>
              <a:t>…T</a:t>
            </a:r>
            <a:r>
              <a:rPr baseline="-25000">
                <a:solidFill>
                  <a:schemeClr val="accent5">
                    <a:lumMod val="75000"/>
                  </a:schemeClr>
                </a:solidFill>
                <a:latin typeface="Times New Roman"/>
                <a:ea typeface="Amiri"/>
                <a:cs typeface="Times New Roman"/>
              </a:rPr>
              <a:t>k+i-1</a:t>
            </a:r>
            <a:r>
              <a:rPr>
                <a:solidFill>
                  <a:schemeClr val="accent5">
                    <a:lumMod val="75000"/>
                  </a:schemeClr>
                </a:solidFill>
                <a:latin typeface="Times New Roman"/>
                <a:ea typeface="Amiri"/>
                <a:cs typeface="Times New Roman"/>
              </a:rPr>
              <a:t> peut tirer profit du fait que le mot T</a:t>
            </a:r>
            <a:r>
              <a:rPr baseline="-25000">
                <a:solidFill>
                  <a:schemeClr val="accent5">
                    <a:lumMod val="75000"/>
                  </a:schemeClr>
                </a:solidFill>
                <a:latin typeface="Times New Roman"/>
                <a:ea typeface="Amiri"/>
                <a:cs typeface="Times New Roman"/>
              </a:rPr>
              <a:t>k+1</a:t>
            </a:r>
            <a:r>
              <a:rPr>
                <a:solidFill>
                  <a:schemeClr val="accent5">
                    <a:lumMod val="75000"/>
                  </a:schemeClr>
                </a:solidFill>
                <a:latin typeface="Times New Roman"/>
                <a:ea typeface="Amiri"/>
                <a:cs typeface="Times New Roman"/>
              </a:rPr>
              <a:t>….T</a:t>
            </a:r>
            <a:r>
              <a:rPr baseline="-25000">
                <a:solidFill>
                  <a:schemeClr val="accent5">
                    <a:lumMod val="75000"/>
                  </a:schemeClr>
                </a:solidFill>
                <a:latin typeface="Times New Roman"/>
                <a:ea typeface="Amiri"/>
                <a:cs typeface="Times New Roman"/>
              </a:rPr>
              <a:t>k+i-1</a:t>
            </a:r>
            <a:r>
              <a:rPr>
                <a:solidFill>
                  <a:schemeClr val="accent5">
                    <a:lumMod val="75000"/>
                  </a:schemeClr>
                </a:solidFill>
                <a:latin typeface="Times New Roman"/>
                <a:ea typeface="Amiri"/>
                <a:cs typeface="Times New Roman"/>
              </a:rPr>
              <a:t> est un préfixe du motif P. </a:t>
            </a:r>
          </a:p>
          <a:p>
            <a:pPr marL="0" indent="0">
              <a:buNone/>
            </a:pPr>
            <a:r>
              <a:rPr>
                <a:solidFill>
                  <a:schemeClr val="accent5">
                    <a:lumMod val="75000"/>
                  </a:schemeClr>
                </a:solidFill>
                <a:latin typeface="Times New Roman"/>
                <a:ea typeface="Amiri"/>
                <a:cs typeface="Times New Roman"/>
              </a:rPr>
              <a:t>Si </a:t>
            </a:r>
            <a:r>
              <a:rPr>
                <a:solidFill>
                  <a:schemeClr val="accent5">
                    <a:lumMod val="75000"/>
                  </a:schemeClr>
                </a:solidFill>
                <a:latin typeface="Times New Roman"/>
                <a:ea typeface="Amiri"/>
                <a:cs typeface="Times New Roman"/>
              </a:rPr>
              <a:t>une </a:t>
            </a:r>
            <a:r>
              <a:rPr>
                <a:solidFill>
                  <a:schemeClr val="accent5">
                    <a:lumMod val="75000"/>
                  </a:schemeClr>
                </a:solidFill>
                <a:latin typeface="Times New Roman"/>
                <a:ea typeface="Amiri"/>
                <a:cs typeface="Times New Roman"/>
              </a:rPr>
              <a:t>nouvelle recherche </a:t>
            </a:r>
            <a:r>
              <a:rPr>
                <a:solidFill>
                  <a:schemeClr val="accent5">
                    <a:lumMod val="75000"/>
                  </a:schemeClr>
                </a:solidFill>
                <a:latin typeface="Times New Roman"/>
                <a:ea typeface="Amiri"/>
                <a:cs typeface="Times New Roman"/>
              </a:rPr>
              <a:t>commence en position </a:t>
            </a:r>
            <a:r>
              <a:rPr>
                <a:solidFill>
                  <a:schemeClr val="accent5">
                    <a:lumMod val="75000"/>
                  </a:schemeClr>
                </a:solidFill>
                <a:latin typeface="Times New Roman"/>
                <a:ea typeface="Amiri"/>
                <a:cs typeface="Times New Roman"/>
              </a:rPr>
              <a:t>l </a:t>
            </a:r>
            <a:r>
              <a:rPr>
                <a:solidFill>
                  <a:schemeClr val="accent5">
                    <a:lumMod val="75000"/>
                  </a:schemeClr>
                </a:solidFill>
                <a:latin typeface="Times New Roman"/>
                <a:ea typeface="Amiri"/>
                <a:cs typeface="Times New Roman"/>
              </a:rPr>
              <a:t>+ </a:t>
            </a:r>
            <a:r>
              <a:rPr>
                <a:solidFill>
                  <a:schemeClr val="accent5">
                    <a:lumMod val="75000"/>
                  </a:schemeClr>
                </a:solidFill>
                <a:latin typeface="Times New Roman"/>
                <a:ea typeface="Amiri"/>
                <a:cs typeface="Times New Roman"/>
              </a:rPr>
              <a:t>1</a:t>
            </a:r>
          </a:p>
          <a:p>
            <a:pPr marL="0" indent="0">
              <a:buNone/>
            </a:pPr>
            <a:r>
              <a:rPr>
                <a:solidFill>
                  <a:schemeClr val="accent5">
                    <a:lumMod val="75000"/>
                  </a:schemeClr>
                </a:solidFill>
                <a:latin typeface="Times New Roman"/>
                <a:ea typeface="Amiri"/>
                <a:cs typeface="Times New Roman"/>
              </a:rPr>
              <a:t> </a:t>
            </a:r>
            <a:r>
              <a:rPr>
                <a:solidFill>
                  <a:schemeClr val="accent5">
                    <a:lumMod val="75000"/>
                  </a:schemeClr>
                </a:solidFill>
                <a:latin typeface="Times New Roman"/>
                <a:ea typeface="Amiri"/>
                <a:cs typeface="Times New Roman"/>
              </a:rPr>
              <a:t>(avec k &lt; </a:t>
            </a:r>
            <a:r>
              <a:rPr>
                <a:solidFill>
                  <a:schemeClr val="accent5">
                    <a:lumMod val="75000"/>
                  </a:schemeClr>
                </a:solidFill>
                <a:latin typeface="Times New Roman"/>
                <a:ea typeface="Amiri"/>
                <a:cs typeface="Times New Roman"/>
              </a:rPr>
              <a:t>l </a:t>
            </a:r>
            <a:r>
              <a:rPr>
                <a:solidFill>
                  <a:schemeClr val="accent5">
                    <a:lumMod val="75000"/>
                  </a:schemeClr>
                </a:solidFill>
                <a:latin typeface="Times New Roman"/>
                <a:ea typeface="Amiri"/>
                <a:cs typeface="Times New Roman"/>
              </a:rPr>
              <a:t>&lt; k + i </a:t>
            </a:r>
            <a:r>
              <a:rPr>
                <a:solidFill>
                  <a:schemeClr val="accent5">
                    <a:lumMod val="75000"/>
                  </a:schemeClr>
                </a:solidFill>
                <a:latin typeface="Times New Roman"/>
                <a:ea typeface="Amiri"/>
                <a:cs typeface="Times New Roman"/>
              </a:rPr>
              <a:t>- </a:t>
            </a:r>
            <a:r>
              <a:rPr>
                <a:solidFill>
                  <a:schemeClr val="accent5">
                    <a:lumMod val="75000"/>
                  </a:schemeClr>
                </a:solidFill>
                <a:latin typeface="Times New Roman"/>
                <a:ea typeface="Amiri"/>
                <a:cs typeface="Times New Roman"/>
              </a:rPr>
              <a:t>1), elle </a:t>
            </a:r>
            <a:r>
              <a:rPr>
                <a:solidFill>
                  <a:schemeClr val="accent5">
                    <a:lumMod val="75000"/>
                  </a:schemeClr>
                </a:solidFill>
                <a:latin typeface="Times New Roman"/>
                <a:ea typeface="Amiri"/>
                <a:cs typeface="Times New Roman"/>
              </a:rPr>
              <a:t>compare </a:t>
            </a:r>
            <a:r>
              <a:rPr>
                <a:solidFill>
                  <a:schemeClr val="accent5">
                    <a:lumMod val="75000"/>
                  </a:schemeClr>
                </a:solidFill>
                <a:latin typeface="Times New Roman"/>
                <a:ea typeface="Amiri"/>
                <a:cs typeface="Times New Roman"/>
              </a:rPr>
              <a:t>T</a:t>
            </a:r>
            <a:r>
              <a:rPr baseline="-25000">
                <a:solidFill>
                  <a:schemeClr val="accent5">
                    <a:lumMod val="75000"/>
                  </a:schemeClr>
                </a:solidFill>
                <a:latin typeface="Times New Roman"/>
                <a:ea typeface="Amiri"/>
                <a:cs typeface="Times New Roman"/>
              </a:rPr>
              <a:t>l+1</a:t>
            </a:r>
            <a:r>
              <a:rPr>
                <a:solidFill>
                  <a:schemeClr val="accent5">
                    <a:lumMod val="75000"/>
                  </a:schemeClr>
                </a:solidFill>
                <a:latin typeface="Times New Roman"/>
                <a:ea typeface="Amiri"/>
                <a:cs typeface="Times New Roman"/>
              </a:rPr>
              <a:t>T</a:t>
            </a:r>
            <a:r>
              <a:rPr baseline="-25000">
                <a:solidFill>
                  <a:schemeClr val="accent5">
                    <a:lumMod val="75000"/>
                  </a:schemeClr>
                </a:solidFill>
                <a:latin typeface="Times New Roman"/>
                <a:ea typeface="Amiri"/>
                <a:cs typeface="Times New Roman"/>
              </a:rPr>
              <a:t>l+2 </a:t>
            </a:r>
            <a:r>
              <a:rPr>
                <a:solidFill>
                  <a:schemeClr val="accent5">
                    <a:lumMod val="75000"/>
                  </a:schemeClr>
                </a:solidFill>
                <a:latin typeface="Times New Roman"/>
                <a:ea typeface="Amiri"/>
                <a:cs typeface="Times New Roman"/>
              </a:rPr>
              <a:t> à P</a:t>
            </a:r>
            <a:r>
              <a:rPr baseline="-25000">
                <a:solidFill>
                  <a:schemeClr val="accent5">
                    <a:lumMod val="75000"/>
                  </a:schemeClr>
                </a:solidFill>
                <a:latin typeface="Times New Roman"/>
                <a:ea typeface="Amiri"/>
                <a:cs typeface="Times New Roman"/>
              </a:rPr>
              <a:t>1</a:t>
            </a:r>
            <a:r>
              <a:rPr>
                <a:solidFill>
                  <a:schemeClr val="accent5">
                    <a:lumMod val="75000"/>
                  </a:schemeClr>
                </a:solidFill>
                <a:latin typeface="Times New Roman"/>
                <a:ea typeface="Amiri"/>
                <a:cs typeface="Times New Roman"/>
              </a:rPr>
              <a:t>P</a:t>
            </a:r>
            <a:r>
              <a:rPr baseline="-25000">
                <a:solidFill>
                  <a:schemeClr val="accent5">
                    <a:lumMod val="75000"/>
                  </a:schemeClr>
                </a:solidFill>
                <a:latin typeface="Times New Roman"/>
                <a:ea typeface="Amiri"/>
                <a:cs typeface="Times New Roman"/>
              </a:rPr>
              <a:t>2</a:t>
            </a:r>
            <a:r>
              <a:rPr>
                <a:solidFill>
                  <a:schemeClr val="accent5">
                    <a:lumMod val="75000"/>
                  </a:schemeClr>
                </a:solidFill>
                <a:latin typeface="Times New Roman"/>
                <a:ea typeface="Amiri"/>
                <a:cs typeface="Times New Roman"/>
              </a:rPr>
              <a:t>   </a:t>
            </a:r>
            <a:r>
              <a:rPr>
                <a:solidFill>
                  <a:schemeClr val="accent5">
                    <a:lumMod val="75000"/>
                  </a:schemeClr>
                </a:solidFill>
                <a:latin typeface="Times New Roman"/>
                <a:ea typeface="Amiri"/>
                <a:cs typeface="Times New Roman"/>
              </a:rPr>
              <a:t>. </a:t>
            </a:r>
          </a:p>
          <a:p>
            <a:pPr marL="0" indent="0">
              <a:buNone/>
            </a:pPr>
            <a:r>
              <a:rPr>
                <a:solidFill>
                  <a:schemeClr val="accent5">
                    <a:lumMod val="75000"/>
                  </a:schemeClr>
                </a:solidFill>
                <a:latin typeface="Times New Roman"/>
                <a:ea typeface="Amiri"/>
                <a:cs typeface="Times New Roman"/>
              </a:rPr>
              <a:t>Or T</a:t>
            </a:r>
            <a:r>
              <a:rPr baseline="-25000">
                <a:solidFill>
                  <a:schemeClr val="accent5">
                    <a:lumMod val="75000"/>
                  </a:schemeClr>
                </a:solidFill>
                <a:latin typeface="Times New Roman"/>
                <a:ea typeface="Amiri"/>
                <a:cs typeface="Times New Roman"/>
              </a:rPr>
              <a:t>l+1</a:t>
            </a:r>
            <a:r>
              <a:rPr>
                <a:solidFill>
                  <a:schemeClr val="accent5">
                    <a:lumMod val="75000"/>
                  </a:schemeClr>
                </a:solidFill>
                <a:latin typeface="Times New Roman"/>
                <a:ea typeface="Amiri"/>
                <a:cs typeface="Times New Roman"/>
              </a:rPr>
              <a:t>T</a:t>
            </a:r>
            <a:r>
              <a:rPr baseline="-25000">
                <a:solidFill>
                  <a:schemeClr val="accent5">
                    <a:lumMod val="75000"/>
                  </a:schemeClr>
                </a:solidFill>
                <a:latin typeface="Times New Roman"/>
                <a:ea typeface="Amiri"/>
                <a:cs typeface="Times New Roman"/>
              </a:rPr>
              <a:t>l+2</a:t>
            </a:r>
            <a:r>
              <a:rPr>
                <a:solidFill>
                  <a:schemeClr val="accent5">
                    <a:lumMod val="75000"/>
                  </a:schemeClr>
                </a:solidFill>
                <a:latin typeface="Times New Roman"/>
                <a:ea typeface="Amiri"/>
                <a:cs typeface="Times New Roman"/>
              </a:rPr>
              <a:t> …   </a:t>
            </a:r>
            <a:r>
              <a:rPr>
                <a:solidFill>
                  <a:schemeClr val="accent5">
                    <a:lumMod val="75000"/>
                  </a:schemeClr>
                </a:solidFill>
                <a:latin typeface="Times New Roman"/>
                <a:ea typeface="Amiri"/>
                <a:cs typeface="Times New Roman"/>
              </a:rPr>
              <a:t>est un </a:t>
            </a:r>
            <a:r>
              <a:rPr>
                <a:solidFill>
                  <a:schemeClr val="accent5">
                    <a:lumMod val="75000"/>
                  </a:schemeClr>
                </a:solidFill>
                <a:latin typeface="Times New Roman"/>
                <a:ea typeface="Amiri"/>
                <a:cs typeface="Times New Roman"/>
              </a:rPr>
              <a:t>suffixe </a:t>
            </a:r>
            <a:r>
              <a:rPr>
                <a:solidFill>
                  <a:schemeClr val="accent5">
                    <a:lumMod val="75000"/>
                  </a:schemeClr>
                </a:solidFill>
                <a:latin typeface="Times New Roman"/>
                <a:ea typeface="Amiri"/>
                <a:cs typeface="Times New Roman"/>
              </a:rPr>
              <a:t>de </a:t>
            </a:r>
            <a:r>
              <a:rPr>
                <a:solidFill>
                  <a:schemeClr val="accent5">
                    <a:lumMod val="75000"/>
                  </a:schemeClr>
                </a:solidFill>
                <a:latin typeface="Times New Roman"/>
                <a:ea typeface="Amiri"/>
                <a:cs typeface="Times New Roman"/>
              </a:rPr>
              <a:t>T</a:t>
            </a:r>
            <a:r>
              <a:rPr baseline="-25000">
                <a:solidFill>
                  <a:schemeClr val="accent5">
                    <a:lumMod val="75000"/>
                  </a:schemeClr>
                </a:solidFill>
                <a:latin typeface="Times New Roman"/>
                <a:ea typeface="Amiri"/>
                <a:cs typeface="Times New Roman"/>
              </a:rPr>
              <a:t>k+1</a:t>
            </a:r>
            <a:r>
              <a:rPr>
                <a:solidFill>
                  <a:schemeClr val="accent5">
                    <a:lumMod val="75000"/>
                  </a:schemeClr>
                </a:solidFill>
                <a:latin typeface="Times New Roman"/>
                <a:ea typeface="Amiri"/>
                <a:cs typeface="Times New Roman"/>
              </a:rPr>
              <a:t> … T</a:t>
            </a:r>
            <a:r>
              <a:rPr baseline="-25000">
                <a:solidFill>
                  <a:schemeClr val="accent5">
                    <a:lumMod val="75000"/>
                  </a:schemeClr>
                </a:solidFill>
                <a:latin typeface="Times New Roman"/>
                <a:ea typeface="Amiri"/>
                <a:cs typeface="Times New Roman"/>
              </a:rPr>
              <a:t>k+i-1</a:t>
            </a:r>
            <a:r>
              <a:rPr>
                <a:solidFill>
                  <a:schemeClr val="accent5">
                    <a:lumMod val="75000"/>
                  </a:schemeClr>
                </a:solidFill>
                <a:latin typeface="Times New Roman"/>
                <a:ea typeface="Amiri"/>
                <a:cs typeface="Times New Roman"/>
              </a:rPr>
              <a:t> </a:t>
            </a:r>
            <a:r>
              <a:rPr>
                <a:solidFill>
                  <a:schemeClr val="accent5">
                    <a:lumMod val="75000"/>
                  </a:schemeClr>
                </a:solidFill>
                <a:latin typeface="Times New Roman"/>
                <a:ea typeface="Amiri"/>
                <a:cs typeface="Times New Roman"/>
              </a:rPr>
              <a:t>qui lui est </a:t>
            </a:r>
            <a:r>
              <a:rPr>
                <a:solidFill>
                  <a:schemeClr val="accent5">
                    <a:lumMod val="75000"/>
                  </a:schemeClr>
                </a:solidFill>
                <a:latin typeface="Times New Roman"/>
                <a:ea typeface="Amiri"/>
                <a:cs typeface="Times New Roman"/>
              </a:rPr>
              <a:t>égal 0 P</a:t>
            </a:r>
            <a:r>
              <a:rPr baseline="-25000">
                <a:solidFill>
                  <a:schemeClr val="accent5">
                    <a:lumMod val="75000"/>
                  </a:schemeClr>
                </a:solidFill>
                <a:latin typeface="Times New Roman"/>
                <a:ea typeface="Amiri"/>
                <a:cs typeface="Times New Roman"/>
              </a:rPr>
              <a:t>1</a:t>
            </a:r>
            <a:r>
              <a:rPr>
                <a:solidFill>
                  <a:schemeClr val="accent5">
                    <a:lumMod val="75000"/>
                  </a:schemeClr>
                </a:solidFill>
                <a:latin typeface="Times New Roman"/>
                <a:ea typeface="Amiri"/>
                <a:cs typeface="Times New Roman"/>
              </a:rPr>
              <a:t>…</a:t>
            </a:r>
            <a:r>
              <a:rPr>
                <a:solidFill>
                  <a:schemeClr val="accent5">
                    <a:lumMod val="75000"/>
                  </a:schemeClr>
                </a:solidFill>
                <a:latin typeface="Times New Roman"/>
                <a:ea typeface="Amiri"/>
                <a:cs typeface="Times New Roman"/>
              </a:rPr>
              <a:t>P</a:t>
            </a:r>
            <a:r>
              <a:rPr baseline="-25000">
                <a:solidFill>
                  <a:schemeClr val="accent5">
                    <a:lumMod val="75000"/>
                  </a:schemeClr>
                </a:solidFill>
                <a:latin typeface="Times New Roman"/>
                <a:ea typeface="Amiri"/>
                <a:cs typeface="Times New Roman"/>
              </a:rPr>
              <a:t>i-1</a:t>
            </a:r>
            <a:r>
              <a:rPr>
                <a:solidFill>
                  <a:schemeClr val="accent5">
                    <a:lumMod val="75000"/>
                  </a:schemeClr>
                </a:solidFill>
                <a:latin typeface="Times New Roman"/>
                <a:ea typeface="Amiri"/>
                <a:cs typeface="Times New Roman"/>
              </a:rPr>
              <a:t>. En d'autres termes, on compare </a:t>
            </a:r>
            <a:r>
              <a:rPr>
                <a:solidFill>
                  <a:schemeClr val="accent5">
                    <a:lumMod val="75000"/>
                  </a:schemeClr>
                </a:solidFill>
                <a:latin typeface="Times New Roman"/>
                <a:ea typeface="Amiri"/>
                <a:cs typeface="Times New Roman"/>
              </a:rPr>
              <a:t>x</a:t>
            </a:r>
            <a:r>
              <a:rPr baseline="-25000">
                <a:solidFill>
                  <a:schemeClr val="accent5">
                    <a:lumMod val="75000"/>
                  </a:schemeClr>
                </a:solidFill>
                <a:latin typeface="Times New Roman"/>
                <a:ea typeface="Amiri"/>
                <a:cs typeface="Times New Roman"/>
              </a:rPr>
              <a:t>1</a:t>
            </a:r>
            <a:r>
              <a:rPr>
                <a:solidFill>
                  <a:schemeClr val="accent5">
                    <a:lumMod val="75000"/>
                  </a:schemeClr>
                </a:solidFill>
                <a:latin typeface="Times New Roman"/>
                <a:ea typeface="Amiri"/>
                <a:cs typeface="Times New Roman"/>
              </a:rPr>
              <a:t>x</a:t>
            </a:r>
            <a:r>
              <a:rPr baseline="-25000">
                <a:solidFill>
                  <a:schemeClr val="accent5">
                    <a:lumMod val="75000"/>
                  </a:schemeClr>
                </a:solidFill>
                <a:latin typeface="Times New Roman"/>
                <a:ea typeface="Amiri"/>
                <a:cs typeface="Times New Roman"/>
              </a:rPr>
              <a:t>2</a:t>
            </a:r>
            <a:r>
              <a:rPr>
                <a:solidFill>
                  <a:schemeClr val="accent5">
                    <a:lumMod val="75000"/>
                  </a:schemeClr>
                </a:solidFill>
                <a:latin typeface="Times New Roman"/>
                <a:ea typeface="Amiri"/>
                <a:cs typeface="Times New Roman"/>
              </a:rPr>
              <a:t>… </a:t>
            </a:r>
            <a:r>
              <a:rPr>
                <a:solidFill>
                  <a:schemeClr val="accent5">
                    <a:lumMod val="75000"/>
                  </a:schemeClr>
                </a:solidFill>
                <a:latin typeface="Times New Roman"/>
                <a:ea typeface="Amiri"/>
                <a:cs typeface="Times New Roman"/>
              </a:rPr>
              <a:t>à</a:t>
            </a:r>
            <a:r>
              <a:rPr>
                <a:solidFill>
                  <a:schemeClr val="accent5">
                    <a:lumMod val="75000"/>
                  </a:schemeClr>
                </a:solidFill>
                <a:latin typeface="Times New Roman"/>
                <a:ea typeface="Amiri"/>
                <a:cs typeface="Times New Roman"/>
              </a:rPr>
              <a:t> </a:t>
            </a:r>
            <a:r>
              <a:rPr>
                <a:solidFill>
                  <a:schemeClr val="accent5">
                    <a:lumMod val="75000"/>
                  </a:schemeClr>
                </a:solidFill>
                <a:latin typeface="Times New Roman"/>
                <a:ea typeface="Amiri"/>
                <a:cs typeface="Times New Roman"/>
              </a:rPr>
              <a:t>un </a:t>
            </a:r>
            <a:r>
              <a:rPr>
                <a:solidFill>
                  <a:schemeClr val="accent5">
                    <a:lumMod val="75000"/>
                  </a:schemeClr>
                </a:solidFill>
                <a:latin typeface="Times New Roman"/>
                <a:ea typeface="Amiri"/>
                <a:cs typeface="Times New Roman"/>
              </a:rPr>
              <a:t>suffixe </a:t>
            </a:r>
            <a:r>
              <a:rPr>
                <a:solidFill>
                  <a:schemeClr val="accent5">
                    <a:lumMod val="75000"/>
                  </a:schemeClr>
                </a:solidFill>
                <a:latin typeface="Times New Roman"/>
                <a:ea typeface="Amiri"/>
                <a:cs typeface="Times New Roman"/>
              </a:rPr>
              <a:t>de </a:t>
            </a:r>
            <a:r>
              <a:rPr>
                <a:solidFill>
                  <a:schemeClr val="accent5">
                    <a:lumMod val="75000"/>
                  </a:schemeClr>
                </a:solidFill>
                <a:latin typeface="Times New Roman"/>
                <a:ea typeface="Amiri"/>
                <a:cs typeface="Times New Roman"/>
              </a:rPr>
              <a:t>P</a:t>
            </a:r>
            <a:r>
              <a:rPr baseline="-25000">
                <a:solidFill>
                  <a:schemeClr val="accent5">
                    <a:lumMod val="75000"/>
                  </a:schemeClr>
                </a:solidFill>
                <a:latin typeface="Times New Roman"/>
                <a:ea typeface="Amiri"/>
                <a:cs typeface="Times New Roman"/>
              </a:rPr>
              <a:t>1</a:t>
            </a:r>
            <a:r>
              <a:rPr>
                <a:solidFill>
                  <a:schemeClr val="accent5">
                    <a:lumMod val="75000"/>
                  </a:schemeClr>
                </a:solidFill>
                <a:latin typeface="Times New Roman"/>
                <a:ea typeface="Amiri"/>
                <a:cs typeface="Times New Roman"/>
              </a:rPr>
              <a:t>…</a:t>
            </a:r>
            <a:r>
              <a:rPr>
                <a:solidFill>
                  <a:schemeClr val="accent5">
                    <a:lumMod val="75000"/>
                  </a:schemeClr>
                </a:solidFill>
                <a:latin typeface="Times New Roman"/>
                <a:ea typeface="Amiri"/>
                <a:cs typeface="Times New Roman"/>
              </a:rPr>
              <a:t>P</a:t>
            </a:r>
            <a:r>
              <a:rPr baseline="-25000">
                <a:solidFill>
                  <a:schemeClr val="accent5">
                    <a:lumMod val="75000"/>
                  </a:schemeClr>
                </a:solidFill>
                <a:latin typeface="Times New Roman"/>
                <a:ea typeface="Amiri"/>
                <a:cs typeface="Times New Roman"/>
              </a:rPr>
              <a:t>i-1</a:t>
            </a:r>
            <a:r>
              <a:rPr>
                <a:solidFill>
                  <a:schemeClr val="accent5">
                    <a:lumMod val="75000"/>
                  </a:schemeClr>
                </a:solidFill>
                <a:latin typeface="Times New Roman"/>
                <a:ea typeface="Amiri"/>
                <a:cs typeface="Times New Roman"/>
              </a:rPr>
              <a:t>, donc </a:t>
            </a:r>
            <a:r>
              <a:rPr>
                <a:solidFill>
                  <a:schemeClr val="accent5">
                    <a:lumMod val="75000"/>
                  </a:schemeClr>
                </a:solidFill>
                <a:latin typeface="Times New Roman"/>
                <a:ea typeface="Amiri"/>
                <a:cs typeface="Times New Roman"/>
              </a:rPr>
              <a:t>a un morceau du motif </a:t>
            </a:r>
            <a:r>
              <a:rPr>
                <a:solidFill>
                  <a:schemeClr val="accent5">
                    <a:lumMod val="75000"/>
                  </a:schemeClr>
                </a:solidFill>
                <a:latin typeface="Times New Roman"/>
                <a:ea typeface="Amiri"/>
                <a:cs typeface="Times New Roman"/>
              </a:rPr>
              <a:t>lui-même!</a:t>
            </a:r>
          </a:p>
        </p:txBody>
      </p:sp>
      <p:sp>
        <p:nvSpPr>
          <p:cNvPr id="4" name="Espace réservé du numéro de diapositive 3"/>
          <p:cNvSpPr>
            <a:spLocks noGrp="1"/>
          </p:cNvSpPr>
          <p:nvPr>
            <p:ph type="sldNum" sz="quarter" idx="12"/>
          </p:nvPr>
        </p:nvSpPr>
        <p:spPr/>
        <p:txBody>
          <a:bodyPr/>
          <a:lstStyle/>
          <a:p>
            <a:pPr/>
            <a:r>
              <a:rPr/>
              <a:t>25</a:t>
            </a:r>
          </a:p>
        </p:txBody>
      </p:sp>
    </p:spTree>
    <p:extLst>
      <p:ext uri="{BB962C8B-B14F-4D97-AF65-F5344CB8AC3E}">
        <p14:creationId xmlns:p14="http://schemas.microsoft.com/office/powerpoint/2010/main" val="252110511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pPr/>
            <a:r>
              <a:rPr>
                <a:solidFill>
                  <a:srgbClr val="002060"/>
                </a:solidFill>
                <a:latin typeface="Amiri"/>
                <a:ea typeface="Amiri"/>
                <a:cs typeface="Amiri"/>
              </a:rPr>
              <a:t>Algorithme MP</a:t>
            </a:r>
          </a:p>
        </p:txBody>
      </p:sp>
      <p:sp>
        <p:nvSpPr>
          <p:cNvPr id="3" name="Espace réservé du contenu 2"/>
          <p:cNvSpPr>
            <a:spLocks noGrp="1"/>
          </p:cNvSpPr>
          <p:nvPr>
            <p:ph idx="1"/>
          </p:nvPr>
        </p:nvSpPr>
        <p:sp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oAutofit/>
          </a:bodyPr>
          <a:lstStyle/>
          <a:p>
            <a:pPr marL="0" indent="0">
              <a:buNone/>
            </a:pPr>
            <a:r>
              <a:rPr sz="3600">
                <a:solidFill>
                  <a:schemeClr val="accent5">
                    <a:lumMod val="75000"/>
                  </a:schemeClr>
                </a:solidFill>
                <a:latin typeface="Times New Roman"/>
                <a:ea typeface="Amiri"/>
                <a:cs typeface="Times New Roman"/>
              </a:rPr>
              <a:t>Ces comparaisons sont </a:t>
            </a:r>
            <a:r>
              <a:rPr sz="3600">
                <a:solidFill>
                  <a:schemeClr val="accent5">
                    <a:lumMod val="75000"/>
                  </a:schemeClr>
                </a:solidFill>
                <a:latin typeface="Times New Roman"/>
                <a:ea typeface="Amiri"/>
                <a:cs typeface="Times New Roman"/>
              </a:rPr>
              <a:t>indépendantes </a:t>
            </a:r>
            <a:r>
              <a:rPr sz="3600">
                <a:solidFill>
                  <a:schemeClr val="accent5">
                    <a:lumMod val="75000"/>
                  </a:schemeClr>
                </a:solidFill>
                <a:latin typeface="Times New Roman"/>
                <a:ea typeface="Amiri"/>
                <a:cs typeface="Times New Roman"/>
              </a:rPr>
              <a:t>du texte </a:t>
            </a:r>
            <a:r>
              <a:rPr sz="3600">
                <a:solidFill>
                  <a:schemeClr val="accent5">
                    <a:lumMod val="75000"/>
                  </a:schemeClr>
                </a:solidFill>
                <a:latin typeface="Times New Roman"/>
                <a:ea typeface="Amiri"/>
                <a:cs typeface="Times New Roman"/>
              </a:rPr>
              <a:t>T, </a:t>
            </a:r>
            <a:r>
              <a:rPr sz="3600">
                <a:solidFill>
                  <a:schemeClr val="accent5">
                    <a:lumMod val="75000"/>
                  </a:schemeClr>
                </a:solidFill>
                <a:latin typeface="Times New Roman"/>
                <a:ea typeface="Amiri"/>
                <a:cs typeface="Times New Roman"/>
              </a:rPr>
              <a:t>puisqu'elles ne concernent </a:t>
            </a:r>
            <a:r>
              <a:rPr sz="3600">
                <a:solidFill>
                  <a:schemeClr val="accent5">
                    <a:lumMod val="75000"/>
                  </a:schemeClr>
                </a:solidFill>
                <a:latin typeface="Times New Roman"/>
                <a:ea typeface="Amiri"/>
                <a:cs typeface="Times New Roman"/>
              </a:rPr>
              <a:t>que des </a:t>
            </a:r>
            <a:r>
              <a:rPr sz="3600">
                <a:solidFill>
                  <a:schemeClr val="accent5">
                    <a:lumMod val="75000"/>
                  </a:schemeClr>
                </a:solidFill>
                <a:latin typeface="Times New Roman"/>
                <a:ea typeface="Amiri"/>
                <a:cs typeface="Times New Roman"/>
              </a:rPr>
              <a:t>morceaux du motif. On peut donc les faire avant de </a:t>
            </a:r>
            <a:r>
              <a:rPr sz="3600">
                <a:solidFill>
                  <a:schemeClr val="accent5">
                    <a:lumMod val="75000"/>
                  </a:schemeClr>
                </a:solidFill>
                <a:latin typeface="Times New Roman"/>
                <a:ea typeface="Amiri"/>
                <a:cs typeface="Times New Roman"/>
              </a:rPr>
              <a:t>considérer T, </a:t>
            </a:r>
            <a:r>
              <a:rPr sz="3600">
                <a:solidFill>
                  <a:schemeClr val="accent5">
                    <a:lumMod val="75000"/>
                  </a:schemeClr>
                </a:solidFill>
                <a:latin typeface="Times New Roman"/>
                <a:ea typeface="Amiri"/>
                <a:cs typeface="Times New Roman"/>
              </a:rPr>
              <a:t>et on </a:t>
            </a:r>
            <a:r>
              <a:rPr sz="3600">
                <a:solidFill>
                  <a:schemeClr val="accent5">
                    <a:lumMod val="75000"/>
                  </a:schemeClr>
                </a:solidFill>
                <a:latin typeface="Times New Roman"/>
                <a:ea typeface="Amiri"/>
                <a:cs typeface="Times New Roman"/>
              </a:rPr>
              <a:t>peut en </a:t>
            </a:r>
            <a:r>
              <a:rPr sz="3600">
                <a:solidFill>
                  <a:schemeClr val="accent5">
                    <a:lumMod val="75000"/>
                  </a:schemeClr>
                </a:solidFill>
                <a:latin typeface="Times New Roman"/>
                <a:ea typeface="Amiri"/>
                <a:cs typeface="Times New Roman"/>
              </a:rPr>
              <a:t>attendre un gain de temps substantiel dans la mesure ou ce </a:t>
            </a:r>
            <a:r>
              <a:rPr sz="3600">
                <a:solidFill>
                  <a:schemeClr val="accent5">
                    <a:lumMod val="75000"/>
                  </a:schemeClr>
                </a:solidFill>
                <a:latin typeface="Times New Roman"/>
                <a:ea typeface="Amiri"/>
                <a:cs typeface="Times New Roman"/>
              </a:rPr>
              <a:t>prétraitement sur le </a:t>
            </a:r>
            <a:r>
              <a:rPr sz="3600">
                <a:solidFill>
                  <a:schemeClr val="accent5">
                    <a:lumMod val="75000"/>
                  </a:schemeClr>
                </a:solidFill>
                <a:latin typeface="Times New Roman"/>
                <a:ea typeface="Amiri"/>
                <a:cs typeface="Times New Roman"/>
              </a:rPr>
              <a:t>motif ne sera fait qu'une seule fois et qu'il permettra </a:t>
            </a:r>
            <a:r>
              <a:rPr sz="3600">
                <a:solidFill>
                  <a:schemeClr val="accent5">
                    <a:lumMod val="75000"/>
                  </a:schemeClr>
                </a:solidFill>
                <a:latin typeface="Times New Roman"/>
                <a:ea typeface="Amiri"/>
                <a:cs typeface="Times New Roman"/>
              </a:rPr>
              <a:t>d’éviter</a:t>
            </a:r>
            <a:r>
              <a:rPr sz="3600">
                <a:solidFill>
                  <a:schemeClr val="accent5">
                    <a:lumMod val="75000"/>
                  </a:schemeClr>
                </a:solidFill>
                <a:latin typeface="Times New Roman"/>
                <a:ea typeface="Amiri"/>
                <a:cs typeface="Times New Roman"/>
              </a:rPr>
              <a:t>, lors de </a:t>
            </a:r>
            <a:r>
              <a:rPr sz="3600">
                <a:solidFill>
                  <a:schemeClr val="accent5">
                    <a:lumMod val="75000"/>
                  </a:schemeClr>
                </a:solidFill>
                <a:latin typeface="Times New Roman"/>
                <a:ea typeface="Amiri"/>
                <a:cs typeface="Times New Roman"/>
              </a:rPr>
              <a:t>l'examen du </a:t>
            </a:r>
            <a:r>
              <a:rPr sz="3600">
                <a:solidFill>
                  <a:schemeClr val="accent5">
                    <a:lumMod val="75000"/>
                  </a:schemeClr>
                </a:solidFill>
                <a:latin typeface="Times New Roman"/>
                <a:ea typeface="Amiri"/>
                <a:cs typeface="Times New Roman"/>
              </a:rPr>
              <a:t>texte, de </a:t>
            </a:r>
            <a:r>
              <a:rPr sz="3600">
                <a:solidFill>
                  <a:schemeClr val="accent5">
                    <a:lumMod val="75000"/>
                  </a:schemeClr>
                </a:solidFill>
                <a:latin typeface="Times New Roman"/>
                <a:ea typeface="Amiri"/>
                <a:cs typeface="Times New Roman"/>
              </a:rPr>
              <a:t>répéter </a:t>
            </a:r>
            <a:r>
              <a:rPr sz="3600">
                <a:solidFill>
                  <a:schemeClr val="accent5">
                    <a:lumMod val="75000"/>
                  </a:schemeClr>
                </a:solidFill>
                <a:latin typeface="Times New Roman"/>
                <a:ea typeface="Amiri"/>
                <a:cs typeface="Times New Roman"/>
              </a:rPr>
              <a:t>des comparaisons identiques a plusieurs endroits </a:t>
            </a:r>
            <a:r>
              <a:rPr sz="3600">
                <a:solidFill>
                  <a:schemeClr val="accent5">
                    <a:lumMod val="75000"/>
                  </a:schemeClr>
                </a:solidFill>
                <a:latin typeface="Times New Roman"/>
                <a:ea typeface="Amiri"/>
                <a:cs typeface="Times New Roman"/>
              </a:rPr>
              <a:t>différents du </a:t>
            </a:r>
            <a:r>
              <a:rPr sz="3600">
                <a:solidFill>
                  <a:schemeClr val="accent5">
                    <a:lumMod val="75000"/>
                  </a:schemeClr>
                </a:solidFill>
                <a:latin typeface="Times New Roman"/>
                <a:ea typeface="Amiri"/>
                <a:cs typeface="Times New Roman"/>
              </a:rPr>
              <a:t>texte.</a:t>
            </a:r>
          </a:p>
          <a:p>
            <a:pPr marL="0" indent="0">
              <a:buNone/>
            </a:pPr>
            <a:r>
              <a:rPr sz="3600">
                <a:solidFill>
                  <a:schemeClr val="accent5">
                    <a:lumMod val="75000"/>
                  </a:schemeClr>
                </a:solidFill>
                <a:latin typeface="Times New Roman"/>
                <a:ea typeface="Amiri"/>
                <a:cs typeface="Times New Roman"/>
              </a:rPr>
              <a:t>  </a:t>
            </a:r>
          </a:p>
        </p:txBody>
      </p:sp>
      <p:sp>
        <p:nvSpPr>
          <p:cNvPr id="4" name="Espace réservé du numéro de diapositive 3"/>
          <p:cNvSpPr>
            <a:spLocks noGrp="1"/>
          </p:cNvSpPr>
          <p:nvPr>
            <p:ph type="sldNum" sz="quarter" idx="12"/>
          </p:nvPr>
        </p:nvSpPr>
        <p:spPr/>
        <p:txBody>
          <a:bodyPr/>
          <a:lstStyle/>
          <a:p>
            <a:pPr/>
            <a:r>
              <a:rPr/>
              <a:t>26</a:t>
            </a:r>
          </a:p>
        </p:txBody>
      </p:sp>
    </p:spTree>
    <p:extLst>
      <p:ext uri="{BB962C8B-B14F-4D97-AF65-F5344CB8AC3E}">
        <p14:creationId xmlns:p14="http://schemas.microsoft.com/office/powerpoint/2010/main" val="104939395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pPr/>
            <a:r>
              <a:rPr>
                <a:solidFill>
                  <a:schemeClr val="accent5">
                    <a:lumMod val="75000"/>
                  </a:schemeClr>
                </a:solidFill>
                <a:latin typeface="Amiri"/>
                <a:ea typeface="Amiri"/>
                <a:cs typeface="Amiri"/>
              </a:rPr>
              <a:t>Algorithme MP</a:t>
            </a:r>
          </a:p>
        </p:txBody>
      </p:sp>
      <p:sp>
        <p:nvSpPr>
          <p:cNvPr id="3" name="Espace réservé du contenu 2"/>
          <p:cNvSpPr>
            <a:spLocks noGrp="1"/>
          </p:cNvSpPr>
          <p:nvPr>
            <p:ph idx="1"/>
          </p:nvPr>
        </p:nvSpPr>
        <p:sp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oAutofit/>
          </a:bodyPr>
          <a:lstStyle/>
          <a:p>
            <a:pPr marL="0" indent="0">
              <a:buNone/>
            </a:pPr>
            <a:r>
              <a:rPr sz="3600">
                <a:solidFill>
                  <a:schemeClr val="accent5">
                    <a:lumMod val="75000"/>
                  </a:schemeClr>
                </a:solidFill>
                <a:latin typeface="Times New Roman"/>
                <a:ea typeface="Amiri"/>
                <a:cs typeface="Times New Roman"/>
              </a:rPr>
              <a:t>Le </a:t>
            </a:r>
            <a:r>
              <a:rPr sz="3600">
                <a:solidFill>
                  <a:schemeClr val="accent5">
                    <a:lumMod val="75000"/>
                  </a:schemeClr>
                </a:solidFill>
                <a:latin typeface="Times New Roman"/>
                <a:ea typeface="Amiri"/>
                <a:cs typeface="Times New Roman"/>
              </a:rPr>
              <a:t>prétraitement </a:t>
            </a:r>
            <a:r>
              <a:rPr sz="3600">
                <a:solidFill>
                  <a:schemeClr val="accent5">
                    <a:lumMod val="75000"/>
                  </a:schemeClr>
                </a:solidFill>
                <a:latin typeface="Times New Roman"/>
                <a:ea typeface="Amiri"/>
                <a:cs typeface="Times New Roman"/>
              </a:rPr>
              <a:t>sur le motif </a:t>
            </a:r>
            <a:r>
              <a:rPr sz="3600">
                <a:solidFill>
                  <a:schemeClr val="accent5">
                    <a:lumMod val="75000"/>
                  </a:schemeClr>
                </a:solidFill>
                <a:latin typeface="Times New Roman"/>
                <a:ea typeface="Amiri"/>
                <a:cs typeface="Times New Roman"/>
              </a:rPr>
              <a:t>P </a:t>
            </a:r>
            <a:r>
              <a:rPr sz="3600">
                <a:solidFill>
                  <a:schemeClr val="accent5">
                    <a:lumMod val="75000"/>
                  </a:schemeClr>
                </a:solidFill>
                <a:latin typeface="Times New Roman"/>
                <a:ea typeface="Amiri"/>
                <a:cs typeface="Times New Roman"/>
              </a:rPr>
              <a:t>que nous allons </a:t>
            </a:r>
            <a:r>
              <a:rPr sz="3600">
                <a:solidFill>
                  <a:schemeClr val="accent5">
                    <a:lumMod val="75000"/>
                  </a:schemeClr>
                </a:solidFill>
                <a:latin typeface="Times New Roman"/>
                <a:ea typeface="Amiri"/>
                <a:cs typeface="Times New Roman"/>
              </a:rPr>
              <a:t>réaliser </a:t>
            </a:r>
            <a:r>
              <a:rPr sz="3600">
                <a:solidFill>
                  <a:schemeClr val="accent5">
                    <a:lumMod val="75000"/>
                  </a:schemeClr>
                </a:solidFill>
                <a:latin typeface="Times New Roman"/>
                <a:ea typeface="Amiri"/>
                <a:cs typeface="Times New Roman"/>
              </a:rPr>
              <a:t>permettra de </a:t>
            </a:r>
            <a:r>
              <a:rPr sz="3600">
                <a:solidFill>
                  <a:schemeClr val="accent5">
                    <a:lumMod val="75000"/>
                  </a:schemeClr>
                </a:solidFill>
                <a:latin typeface="Times New Roman"/>
                <a:ea typeface="Amiri"/>
                <a:cs typeface="Times New Roman"/>
              </a:rPr>
              <a:t>reconnaitre rapidement </a:t>
            </a:r>
            <a:r>
              <a:rPr sz="3600">
                <a:solidFill>
                  <a:schemeClr val="accent5">
                    <a:lumMod val="75000"/>
                  </a:schemeClr>
                </a:solidFill>
                <a:latin typeface="Times New Roman"/>
                <a:ea typeface="Amiri"/>
                <a:cs typeface="Times New Roman"/>
              </a:rPr>
              <a:t>les seules </a:t>
            </a:r>
            <a:r>
              <a:rPr sz="3600">
                <a:solidFill>
                  <a:schemeClr val="accent5">
                    <a:lumMod val="75000"/>
                  </a:schemeClr>
                </a:solidFill>
                <a:latin typeface="Times New Roman"/>
                <a:ea typeface="Amiri"/>
                <a:cs typeface="Times New Roman"/>
              </a:rPr>
              <a:t>configurations ou </a:t>
            </a:r>
            <a:r>
              <a:rPr sz="3600">
                <a:solidFill>
                  <a:schemeClr val="accent5">
                    <a:lumMod val="75000"/>
                  </a:schemeClr>
                </a:solidFill>
                <a:latin typeface="Times New Roman"/>
                <a:ea typeface="Amiri"/>
                <a:cs typeface="Times New Roman"/>
              </a:rPr>
              <a:t>la recherche d'une occurrence vaut </a:t>
            </a:r>
            <a:r>
              <a:rPr sz="3600">
                <a:solidFill>
                  <a:schemeClr val="accent5">
                    <a:lumMod val="75000"/>
                  </a:schemeClr>
                </a:solidFill>
                <a:latin typeface="Times New Roman"/>
                <a:ea typeface="Amiri"/>
                <a:cs typeface="Times New Roman"/>
              </a:rPr>
              <a:t>la peine d'être continuée. </a:t>
            </a:r>
            <a:r>
              <a:rPr sz="3600">
                <a:solidFill>
                  <a:schemeClr val="accent5">
                    <a:lumMod val="75000"/>
                  </a:schemeClr>
                </a:solidFill>
                <a:latin typeface="Times New Roman"/>
                <a:ea typeface="Amiri"/>
                <a:cs typeface="Times New Roman"/>
              </a:rPr>
              <a:t>Pour cela, il s'agit de </a:t>
            </a:r>
            <a:r>
              <a:rPr sz="3600">
                <a:solidFill>
                  <a:schemeClr val="accent5">
                    <a:lumMod val="75000"/>
                  </a:schemeClr>
                </a:solidFill>
                <a:latin typeface="Times New Roman"/>
                <a:ea typeface="Amiri"/>
                <a:cs typeface="Times New Roman"/>
              </a:rPr>
              <a:t>déterminer </a:t>
            </a:r>
            <a:r>
              <a:rPr sz="3600">
                <a:solidFill>
                  <a:schemeClr val="accent5">
                    <a:lumMod val="75000"/>
                  </a:schemeClr>
                </a:solidFill>
                <a:latin typeface="Times New Roman"/>
                <a:ea typeface="Amiri"/>
                <a:cs typeface="Times New Roman"/>
              </a:rPr>
              <a:t>les indices i ou le </a:t>
            </a:r>
            <a:r>
              <a:rPr sz="3600">
                <a:solidFill>
                  <a:schemeClr val="accent5">
                    <a:lumMod val="75000"/>
                  </a:schemeClr>
                </a:solidFill>
                <a:latin typeface="Times New Roman"/>
                <a:ea typeface="Amiri"/>
                <a:cs typeface="Times New Roman"/>
              </a:rPr>
              <a:t>mot P</a:t>
            </a:r>
            <a:r>
              <a:rPr sz="3600" baseline="-25000">
                <a:solidFill>
                  <a:schemeClr val="accent5">
                    <a:lumMod val="75000"/>
                  </a:schemeClr>
                </a:solidFill>
                <a:latin typeface="Times New Roman"/>
                <a:ea typeface="Amiri"/>
                <a:cs typeface="Times New Roman"/>
              </a:rPr>
              <a:t>1</a:t>
            </a:r>
            <a:r>
              <a:rPr sz="3600">
                <a:solidFill>
                  <a:schemeClr val="accent5">
                    <a:lumMod val="75000"/>
                  </a:schemeClr>
                </a:solidFill>
                <a:latin typeface="Times New Roman"/>
                <a:ea typeface="Amiri"/>
                <a:cs typeface="Times New Roman"/>
              </a:rPr>
              <a:t>…P</a:t>
            </a:r>
            <a:r>
              <a:rPr sz="3600" baseline="-25000">
                <a:solidFill>
                  <a:schemeClr val="accent5">
                    <a:lumMod val="75000"/>
                  </a:schemeClr>
                </a:solidFill>
                <a:latin typeface="Times New Roman"/>
                <a:ea typeface="Amiri"/>
                <a:cs typeface="Times New Roman"/>
              </a:rPr>
              <a:t>i-1</a:t>
            </a:r>
            <a:r>
              <a:rPr sz="3600">
                <a:solidFill>
                  <a:schemeClr val="accent5">
                    <a:lumMod val="75000"/>
                  </a:schemeClr>
                </a:solidFill>
                <a:latin typeface="Times New Roman"/>
                <a:ea typeface="Amiri"/>
                <a:cs typeface="Times New Roman"/>
              </a:rPr>
              <a:t> </a:t>
            </a:r>
            <a:r>
              <a:rPr sz="3600">
                <a:solidFill>
                  <a:schemeClr val="accent5">
                    <a:lumMod val="75000"/>
                  </a:schemeClr>
                </a:solidFill>
                <a:latin typeface="Times New Roman"/>
                <a:ea typeface="Amiri"/>
                <a:cs typeface="Times New Roman"/>
              </a:rPr>
              <a:t>se termine par un </a:t>
            </a:r>
            <a:r>
              <a:rPr sz="3600">
                <a:solidFill>
                  <a:schemeClr val="accent5">
                    <a:lumMod val="75000"/>
                  </a:schemeClr>
                </a:solidFill>
                <a:latin typeface="Times New Roman"/>
                <a:ea typeface="Amiri"/>
                <a:cs typeface="Times New Roman"/>
              </a:rPr>
              <a:t>préfixe </a:t>
            </a:r>
            <a:r>
              <a:rPr sz="3600">
                <a:solidFill>
                  <a:schemeClr val="accent5">
                    <a:lumMod val="75000"/>
                  </a:schemeClr>
                </a:solidFill>
                <a:latin typeface="Times New Roman"/>
                <a:ea typeface="Amiri"/>
                <a:cs typeface="Times New Roman"/>
              </a:rPr>
              <a:t>de </a:t>
            </a:r>
            <a:r>
              <a:rPr sz="3600">
                <a:solidFill>
                  <a:schemeClr val="accent5">
                    <a:lumMod val="75000"/>
                  </a:schemeClr>
                </a:solidFill>
                <a:latin typeface="Times New Roman"/>
                <a:ea typeface="Amiri"/>
                <a:cs typeface="Times New Roman"/>
              </a:rPr>
              <a:t>T. </a:t>
            </a:r>
            <a:r>
              <a:rPr sz="3600">
                <a:solidFill>
                  <a:schemeClr val="accent5">
                    <a:lumMod val="75000"/>
                  </a:schemeClr>
                </a:solidFill>
                <a:latin typeface="Times New Roman"/>
                <a:ea typeface="Amiri"/>
                <a:cs typeface="Times New Roman"/>
              </a:rPr>
              <a:t>Introduisons une </a:t>
            </a:r>
            <a:r>
              <a:rPr sz="3600">
                <a:solidFill>
                  <a:schemeClr val="accent5">
                    <a:lumMod val="75000"/>
                  </a:schemeClr>
                </a:solidFill>
                <a:latin typeface="Times New Roman"/>
                <a:ea typeface="Amiri"/>
                <a:cs typeface="Times New Roman"/>
              </a:rPr>
              <a:t>définition</a:t>
            </a:r>
            <a:r>
              <a:rPr sz="3600">
                <a:solidFill>
                  <a:schemeClr val="accent5">
                    <a:lumMod val="75000"/>
                  </a:schemeClr>
                </a:solidFill>
                <a:latin typeface="Times New Roman"/>
                <a:ea typeface="Amiri"/>
                <a:cs typeface="Times New Roman"/>
              </a:rPr>
              <a:t>. Soit u </a:t>
            </a:r>
            <a:r>
              <a:rPr sz="3600">
                <a:solidFill>
                  <a:schemeClr val="accent5">
                    <a:lumMod val="75000"/>
                  </a:schemeClr>
                </a:solidFill>
                <a:latin typeface="Times New Roman"/>
                <a:ea typeface="Amiri"/>
                <a:cs typeface="Times New Roman"/>
              </a:rPr>
              <a:t>un mot </a:t>
            </a:r>
            <a:r>
              <a:rPr sz="3600">
                <a:solidFill>
                  <a:schemeClr val="accent5">
                    <a:lumMod val="75000"/>
                  </a:schemeClr>
                </a:solidFill>
                <a:latin typeface="Times New Roman"/>
                <a:ea typeface="Amiri"/>
                <a:cs typeface="Times New Roman"/>
              </a:rPr>
              <a:t>quelconque non vide; un bord de u est un mot distinct de u qui est a la </a:t>
            </a:r>
            <a:r>
              <a:rPr sz="3600">
                <a:solidFill>
                  <a:schemeClr val="accent5">
                    <a:lumMod val="75000"/>
                  </a:schemeClr>
                </a:solidFill>
                <a:latin typeface="Times New Roman"/>
                <a:ea typeface="Amiri"/>
                <a:cs typeface="Times New Roman"/>
              </a:rPr>
              <a:t>fois préfixe </a:t>
            </a:r>
            <a:r>
              <a:rPr sz="3600">
                <a:solidFill>
                  <a:schemeClr val="accent5">
                    <a:lumMod val="75000"/>
                  </a:schemeClr>
                </a:solidFill>
                <a:latin typeface="Times New Roman"/>
                <a:ea typeface="Amiri"/>
                <a:cs typeface="Times New Roman"/>
              </a:rPr>
              <a:t>et </a:t>
            </a:r>
            <a:r>
              <a:rPr sz="3600">
                <a:solidFill>
                  <a:schemeClr val="accent5">
                    <a:lumMod val="75000"/>
                  </a:schemeClr>
                </a:solidFill>
                <a:latin typeface="Times New Roman"/>
                <a:ea typeface="Amiri"/>
                <a:cs typeface="Times New Roman"/>
              </a:rPr>
              <a:t>suffixe </a:t>
            </a:r>
            <a:r>
              <a:rPr sz="3600">
                <a:solidFill>
                  <a:schemeClr val="accent5">
                    <a:lumMod val="75000"/>
                  </a:schemeClr>
                </a:solidFill>
                <a:latin typeface="Times New Roman"/>
                <a:ea typeface="Amiri"/>
                <a:cs typeface="Times New Roman"/>
              </a:rPr>
              <a:t>de u.</a:t>
            </a:r>
          </a:p>
        </p:txBody>
      </p:sp>
      <p:sp>
        <p:nvSpPr>
          <p:cNvPr id="4" name="Espace réservé du numéro de diapositive 3"/>
          <p:cNvSpPr>
            <a:spLocks noGrp="1"/>
          </p:cNvSpPr>
          <p:nvPr>
            <p:ph type="sldNum" sz="quarter" idx="12"/>
          </p:nvPr>
        </p:nvSpPr>
        <p:spPr/>
        <p:txBody>
          <a:bodyPr/>
          <a:lstStyle/>
          <a:p>
            <a:pPr/>
            <a:r>
              <a:rPr/>
              <a:t>27</a:t>
            </a:r>
          </a:p>
        </p:txBody>
      </p:sp>
    </p:spTree>
    <p:extLst>
      <p:ext uri="{BB962C8B-B14F-4D97-AF65-F5344CB8AC3E}">
        <p14:creationId xmlns:p14="http://schemas.microsoft.com/office/powerpoint/2010/main" val="194641172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pPr/>
            <a:r>
              <a:rPr>
                <a:solidFill>
                  <a:srgbClr val="002060"/>
                </a:solidFill>
                <a:latin typeface="Amiri"/>
                <a:ea typeface="Amiri"/>
                <a:cs typeface="Amiri"/>
              </a:rPr>
              <a:t>Algorithme MP</a:t>
            </a:r>
          </a:p>
        </p:txBody>
      </p:sp>
      <p:sp>
        <p:nvSpPr>
          <p:cNvPr id="3" name="Espace réservé du contenu 2"/>
          <p:cNvSpPr>
            <a:spLocks noGrp="1"/>
          </p:cNvSpPr>
          <p:nvPr>
            <p:ph idx="1"/>
          </p:nvPr>
        </p:nvSpPr>
        <p:spPr>
          <a:xfrm>
            <a:off x="838204" y="1690682"/>
            <a:ext cx="10874419" cy="4620164"/>
          </a:xfrm>
        </p:spPr>
        <p:txBody>
          <a:bodyPr>
            <a:normAutofit fontScale="92500" lnSpcReduction="10000"/>
          </a:bodyPr>
          <a:lstStyle/>
          <a:p>
            <a:pPr marL="0" indent="0">
              <a:buNone/>
            </a:pPr>
            <a:r>
              <a:rPr>
                <a:solidFill>
                  <a:srgbClr val="002060"/>
                </a:solidFill>
                <a:latin typeface="Amiri"/>
                <a:ea typeface="Amiri"/>
                <a:cs typeface="Amiri"/>
              </a:rPr>
              <a:t>Par exemple, le </a:t>
            </a:r>
            <a:r>
              <a:rPr>
                <a:solidFill>
                  <a:srgbClr val="002060"/>
                </a:solidFill>
                <a:latin typeface="Amiri"/>
                <a:ea typeface="Amiri"/>
                <a:cs typeface="Amiri"/>
              </a:rPr>
              <a:t>mot u = abacaba </a:t>
            </a:r>
            <a:r>
              <a:rPr>
                <a:solidFill>
                  <a:srgbClr val="002060"/>
                </a:solidFill>
                <a:latin typeface="Amiri"/>
                <a:ea typeface="Amiri"/>
                <a:cs typeface="Amiri"/>
              </a:rPr>
              <a:t>possède </a:t>
            </a:r>
            <a:r>
              <a:rPr>
                <a:solidFill>
                  <a:srgbClr val="002060"/>
                </a:solidFill>
                <a:latin typeface="Amiri"/>
                <a:ea typeface="Amiri"/>
                <a:cs typeface="Amiri"/>
              </a:rPr>
              <a:t>les trois </a:t>
            </a:r>
            <a:r>
              <a:rPr>
                <a:solidFill>
                  <a:srgbClr val="002060"/>
                </a:solidFill>
                <a:latin typeface="Amiri"/>
                <a:ea typeface="Amiri"/>
                <a:cs typeface="Amiri"/>
              </a:rPr>
              <a:t>bords </a:t>
            </a:r>
            <a:r>
              <a:rPr>
                <a:solidFill>
                  <a:srgbClr val="002060"/>
                </a:solidFill>
              </a:rPr>
              <a:t>ε</a:t>
            </a:r>
            <a:r>
              <a:rPr>
                <a:solidFill>
                  <a:srgbClr val="002060"/>
                </a:solidFill>
                <a:latin typeface="Amiri"/>
                <a:ea typeface="Amiri"/>
                <a:cs typeface="Amiri"/>
              </a:rPr>
              <a:t> , </a:t>
            </a:r>
            <a:r>
              <a:rPr>
                <a:solidFill>
                  <a:srgbClr val="002060"/>
                </a:solidFill>
                <a:latin typeface="Amiri"/>
                <a:ea typeface="Amiri"/>
                <a:cs typeface="Amiri"/>
              </a:rPr>
              <a:t>a, et aba</a:t>
            </a:r>
            <a:r>
              <a:rPr>
                <a:solidFill>
                  <a:srgbClr val="002060"/>
                </a:solidFill>
                <a:latin typeface="Amiri"/>
                <a:ea typeface="Amiri"/>
                <a:cs typeface="Amiri"/>
              </a:rPr>
              <a:t>.</a:t>
            </a:r>
          </a:p>
          <a:p>
            <a:pPr marL="0" indent="0">
              <a:buNone/>
            </a:pPr>
            <a:r>
              <a:rPr>
                <a:solidFill>
                  <a:srgbClr val="002060"/>
                </a:solidFill>
                <a:latin typeface="Amiri"/>
                <a:ea typeface="Amiri"/>
                <a:cs typeface="Amiri"/>
              </a:rPr>
              <a:t> </a:t>
            </a:r>
            <a:r>
              <a:rPr>
                <a:solidFill>
                  <a:srgbClr val="002060"/>
                </a:solidFill>
                <a:latin typeface="Amiri"/>
                <a:ea typeface="Amiri"/>
                <a:cs typeface="Amiri"/>
              </a:rPr>
              <a:t>Le </a:t>
            </a:r>
            <a:r>
              <a:rPr>
                <a:solidFill>
                  <a:srgbClr val="002060"/>
                </a:solidFill>
                <a:latin typeface="Amiri"/>
                <a:ea typeface="Amiri"/>
                <a:cs typeface="Amiri"/>
              </a:rPr>
              <a:t>mot u </a:t>
            </a:r>
            <a:r>
              <a:rPr>
                <a:solidFill>
                  <a:srgbClr val="002060"/>
                </a:solidFill>
                <a:latin typeface="Amiri"/>
                <a:ea typeface="Amiri"/>
                <a:cs typeface="Amiri"/>
              </a:rPr>
              <a:t>= abcabcab </a:t>
            </a:r>
            <a:r>
              <a:rPr>
                <a:solidFill>
                  <a:srgbClr val="002060"/>
                </a:solidFill>
                <a:latin typeface="Amiri"/>
                <a:ea typeface="Amiri"/>
                <a:cs typeface="Amiri"/>
              </a:rPr>
              <a:t>possède </a:t>
            </a:r>
            <a:r>
              <a:rPr>
                <a:solidFill>
                  <a:srgbClr val="002060"/>
                </a:solidFill>
                <a:latin typeface="Amiri"/>
                <a:ea typeface="Amiri"/>
                <a:cs typeface="Amiri"/>
              </a:rPr>
              <a:t>les bords </a:t>
            </a:r>
            <a:r>
              <a:rPr>
                <a:solidFill>
                  <a:srgbClr val="002060"/>
                </a:solidFill>
              </a:rPr>
              <a:t>ε</a:t>
            </a:r>
            <a:r>
              <a:rPr>
                <a:solidFill>
                  <a:srgbClr val="002060"/>
                </a:solidFill>
                <a:latin typeface="Amiri"/>
                <a:ea typeface="Amiri"/>
                <a:cs typeface="Amiri"/>
              </a:rPr>
              <a:t>, </a:t>
            </a:r>
            <a:r>
              <a:rPr>
                <a:solidFill>
                  <a:srgbClr val="002060"/>
                </a:solidFill>
                <a:latin typeface="Amiri"/>
                <a:ea typeface="Amiri"/>
                <a:cs typeface="Amiri"/>
              </a:rPr>
              <a:t>ab et abcab.</a:t>
            </a:r>
          </a:p>
          <a:p>
            <a:pPr marL="0" indent="0">
              <a:buNone/>
            </a:pPr>
            <a:r>
              <a:rPr>
                <a:solidFill>
                  <a:srgbClr val="002060"/>
                </a:solidFill>
                <a:latin typeface="Amiri"/>
                <a:ea typeface="Amiri"/>
                <a:cs typeface="Amiri"/>
              </a:rPr>
              <a:t>On note </a:t>
            </a:r>
            <a:r>
              <a:rPr>
                <a:solidFill>
                  <a:srgbClr val="002060"/>
                </a:solidFill>
                <a:latin typeface="Amiri"/>
                <a:ea typeface="Amiri"/>
                <a:cs typeface="Amiri"/>
              </a:rPr>
              <a:t>Bord(P) </a:t>
            </a:r>
            <a:r>
              <a:rPr>
                <a:solidFill>
                  <a:srgbClr val="002060"/>
                </a:solidFill>
                <a:latin typeface="Amiri"/>
                <a:ea typeface="Amiri"/>
                <a:cs typeface="Amiri"/>
              </a:rPr>
              <a:t>et on appelle bord maximal le bord le plus long d'un mot </a:t>
            </a:r>
            <a:r>
              <a:rPr>
                <a:solidFill>
                  <a:srgbClr val="002060"/>
                </a:solidFill>
                <a:latin typeface="Amiri"/>
                <a:ea typeface="Amiri"/>
                <a:cs typeface="Amiri"/>
              </a:rPr>
              <a:t>non</a:t>
            </a:r>
          </a:p>
          <a:p>
            <a:pPr marL="0" indent="0">
              <a:buNone/>
            </a:pPr>
            <a:r>
              <a:rPr>
                <a:solidFill>
                  <a:srgbClr val="002060"/>
                </a:solidFill>
                <a:latin typeface="Amiri"/>
                <a:ea typeface="Amiri"/>
                <a:cs typeface="Amiri"/>
              </a:rPr>
              <a:t> vide P. Si P est de longueur m, on définit une fonction</a:t>
            </a:r>
          </a:p>
          <a:p>
            <a:pPr marL="0" indent="0">
              <a:buNone/>
            </a:pPr>
          </a:p>
          <a:p>
            <a:pPr marL="0" indent="0">
              <a:buNone/>
            </a:pPr>
          </a:p>
          <a:p>
            <a:pPr marL="0" indent="0">
              <a:buNone/>
            </a:pPr>
            <a:r>
              <a:rPr>
                <a:solidFill>
                  <a:srgbClr val="002060"/>
                </a:solidFill>
                <a:latin typeface="Times New Roman"/>
                <a:ea typeface="Amiri"/>
                <a:cs typeface="Times New Roman"/>
              </a:rPr>
              <a:t>β</a:t>
            </a:r>
            <a:r>
              <a:rPr>
                <a:solidFill>
                  <a:srgbClr val="002060"/>
                </a:solidFill>
                <a:latin typeface="Amiri"/>
                <a:ea typeface="Amiri"/>
                <a:cs typeface="Amiri"/>
              </a:rPr>
              <a:t>:      0,1,… m              -1,… m-1 </a:t>
            </a:r>
          </a:p>
          <a:p>
            <a:pPr marL="0" indent="0">
              <a:buNone/>
            </a:pPr>
          </a:p>
          <a:p>
            <a:pPr marL="0" indent="0">
              <a:buNone/>
            </a:pPr>
          </a:p>
          <a:p>
            <a:pPr marL="0" indent="0">
              <a:buNone/>
            </a:pPr>
            <a:r>
              <a:rPr>
                <a:solidFill>
                  <a:srgbClr val="002060"/>
                </a:solidFill>
                <a:latin typeface="Amiri"/>
                <a:ea typeface="Amiri"/>
                <a:cs typeface="Amiri"/>
              </a:rPr>
              <a:t>dépendant de P par </a:t>
            </a:r>
            <a:r>
              <a:rPr>
                <a:solidFill>
                  <a:srgbClr val="002060"/>
                </a:solidFill>
                <a:latin typeface="Times New Roman"/>
                <a:ea typeface="Amiri"/>
                <a:cs typeface="Times New Roman"/>
              </a:rPr>
              <a:t>β</a:t>
            </a:r>
            <a:r>
              <a:rPr>
                <a:solidFill>
                  <a:srgbClr val="002060"/>
                </a:solidFill>
                <a:latin typeface="Amiri"/>
                <a:ea typeface="Amiri"/>
                <a:cs typeface="Amiri"/>
              </a:rPr>
              <a:t>(0) = -1 et pour i &gt; 0, par </a:t>
            </a:r>
            <a:r>
              <a:rPr>
                <a:solidFill>
                  <a:srgbClr val="002060"/>
                </a:solidFill>
                <a:latin typeface="Times New Roman"/>
                <a:ea typeface="Amiri"/>
                <a:cs typeface="Times New Roman"/>
              </a:rPr>
              <a:t>β</a:t>
            </a:r>
            <a:r>
              <a:rPr>
                <a:solidFill>
                  <a:srgbClr val="002060"/>
                </a:solidFill>
                <a:latin typeface="Amiri"/>
                <a:ea typeface="Amiri"/>
                <a:cs typeface="Amiri"/>
              </a:rPr>
              <a:t>(i) =  </a:t>
            </a:r>
            <a:r>
              <a:rPr sz="3500">
                <a:solidFill>
                  <a:srgbClr val="002060"/>
                </a:solidFill>
                <a:latin typeface="CMMI12"/>
              </a:rPr>
              <a:t>I</a:t>
            </a:r>
            <a:r>
              <a:rPr>
                <a:solidFill>
                  <a:srgbClr val="002060"/>
                </a:solidFill>
                <a:latin typeface="Amiri"/>
                <a:ea typeface="Amiri"/>
                <a:cs typeface="Amiri"/>
              </a:rPr>
              <a:t>Bord(P</a:t>
            </a:r>
            <a:r>
              <a:rPr sz="3000" baseline="-25000">
                <a:solidFill>
                  <a:srgbClr val="002060"/>
                </a:solidFill>
                <a:latin typeface="Amiri"/>
                <a:ea typeface="Amiri"/>
                <a:cs typeface="Amiri"/>
              </a:rPr>
              <a:t>1</a:t>
            </a:r>
            <a:r>
              <a:rPr sz="1400">
                <a:solidFill>
                  <a:srgbClr val="002060"/>
                </a:solidFill>
                <a:latin typeface="Amiri"/>
                <a:ea typeface="Amiri"/>
                <a:cs typeface="Amiri"/>
              </a:rPr>
              <a:t> …</a:t>
            </a:r>
            <a:r>
              <a:rPr>
                <a:solidFill>
                  <a:srgbClr val="002060"/>
                </a:solidFill>
                <a:latin typeface="Amiri"/>
                <a:ea typeface="Amiri"/>
                <a:cs typeface="Amiri"/>
              </a:rPr>
              <a:t> P</a:t>
            </a:r>
            <a:r>
              <a:rPr sz="3000" baseline="-25000">
                <a:solidFill>
                  <a:srgbClr val="002060"/>
                </a:solidFill>
                <a:latin typeface="Amiri"/>
                <a:ea typeface="Amiri"/>
                <a:cs typeface="Amiri"/>
              </a:rPr>
              <a:t>i</a:t>
            </a:r>
            <a:r>
              <a:rPr>
                <a:solidFill>
                  <a:srgbClr val="002060"/>
                </a:solidFill>
                <a:latin typeface="Amiri"/>
                <a:ea typeface="Amiri"/>
                <a:cs typeface="Amiri"/>
              </a:rPr>
              <a:t>)</a:t>
            </a:r>
            <a:r>
              <a:rPr sz="3500">
                <a:solidFill>
                  <a:srgbClr val="002060"/>
                </a:solidFill>
                <a:latin typeface="CMMI12"/>
              </a:rPr>
              <a:t>I</a:t>
            </a:r>
          </a:p>
        </p:txBody>
      </p:sp>
      <p:sp>
        <p:nvSpPr>
          <p:cNvPr id="4" name="Accolades 3"/>
          <p:cNvSpPr/>
          <p:nvPr/>
        </p:nvSpPr>
        <p:spPr>
          <a:xfrm>
            <a:off x="1606925" y="4172829"/>
            <a:ext cx="1425792" cy="648072"/>
          </a:xfrm>
          <a:prstGeom prst="brace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p>
        </p:txBody>
      </p:sp>
      <p:sp>
        <p:nvSpPr>
          <p:cNvPr id="5" name="Accolades 4"/>
          <p:cNvSpPr/>
          <p:nvPr/>
        </p:nvSpPr>
        <p:spPr>
          <a:xfrm>
            <a:off x="4079778" y="4149095"/>
            <a:ext cx="1584182" cy="648072"/>
          </a:xfrm>
          <a:prstGeom prst="brace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p>
        </p:txBody>
      </p:sp>
      <p:cxnSp>
        <p:nvCxnSpPr>
          <p:cNvPr id="7" name="Connecteur droit avec flèche 6"/>
          <p:cNvCxnSpPr/>
          <p:nvPr/>
        </p:nvCxnSpPr>
        <p:spPr>
          <a:xfrm>
            <a:off x="3232212" y="4480917"/>
            <a:ext cx="648072" cy="159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Espace réservé du numéro de diapositive 5"/>
          <p:cNvSpPr>
            <a:spLocks noGrp="1"/>
          </p:cNvSpPr>
          <p:nvPr>
            <p:ph type="sldNum" sz="quarter" idx="12"/>
          </p:nvPr>
        </p:nvSpPr>
        <p:spPr/>
        <p:txBody>
          <a:bodyPr/>
          <a:lstStyle/>
          <a:p>
            <a:pPr/>
            <a:r>
              <a:rPr/>
              <a:t>28</a:t>
            </a:r>
          </a:p>
        </p:txBody>
      </p:sp>
    </p:spTree>
    <p:extLst>
      <p:ext uri="{BB962C8B-B14F-4D97-AF65-F5344CB8AC3E}">
        <p14:creationId xmlns:p14="http://schemas.microsoft.com/office/powerpoint/2010/main" val="311274477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pPr/>
            <a:r>
              <a:rPr>
                <a:solidFill>
                  <a:srgbClr val="0000AF"/>
                </a:solidFill>
                <a:latin typeface="LCMSS8"/>
              </a:rPr>
              <a:t>Algorithme MP</a:t>
            </a:r>
          </a:p>
        </p:txBody>
      </p:sp>
      <p:sp>
        <p:nvSpPr>
          <p:cNvPr id="3" name="Espace réservé du contenu 2"/>
          <p:cNvSpPr>
            <a:spLocks noGrp="1"/>
          </p:cNvSpPr>
          <p:nvPr>
            <p:ph idx="1"/>
          </p:nvPr>
        </p:nvSpPr>
        <p:sp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pPr marL="0" indent="0">
              <a:buNone/>
            </a:pPr>
            <a:r>
              <a:rPr>
                <a:solidFill>
                  <a:srgbClr val="002060"/>
                </a:solidFill>
                <a:latin typeface="Amiri"/>
                <a:ea typeface="Amiri"/>
                <a:cs typeface="Amiri"/>
              </a:rPr>
              <a:t>Voici par exemple les bords maximaux et </a:t>
            </a:r>
            <a:r>
              <a:rPr>
                <a:solidFill>
                  <a:srgbClr val="002060"/>
                </a:solidFill>
                <a:latin typeface="Amiri"/>
                <a:ea typeface="Amiri"/>
                <a:cs typeface="Amiri"/>
              </a:rPr>
              <a:t>leurs longueurs</a:t>
            </a:r>
            <a:r>
              <a:rPr>
                <a:solidFill>
                  <a:srgbClr val="002060"/>
                </a:solidFill>
                <a:latin typeface="Amiri"/>
                <a:ea typeface="Amiri"/>
                <a:cs typeface="Amiri"/>
              </a:rPr>
              <a:t>, pour les </a:t>
            </a:r>
            <a:r>
              <a:rPr>
                <a:solidFill>
                  <a:srgbClr val="002060"/>
                </a:solidFill>
                <a:latin typeface="Amiri"/>
                <a:ea typeface="Amiri"/>
                <a:cs typeface="Amiri"/>
              </a:rPr>
              <a:t>préfixes </a:t>
            </a:r>
            <a:r>
              <a:rPr>
                <a:solidFill>
                  <a:srgbClr val="002060"/>
                </a:solidFill>
                <a:latin typeface="Amiri"/>
                <a:ea typeface="Amiri"/>
                <a:cs typeface="Amiri"/>
              </a:rPr>
              <a:t>du mot abacabac :</a:t>
            </a:r>
          </a:p>
        </p:txBody>
      </p:sp>
      <p:graphicFrame>
        <p:nvGraphicFramePr>
          <p:cNvPr id="4" name="Tableau 3"/>
          <p:cNvGraphicFramePr>
            <a:graphicFrameLocks noGrp="1"/>
          </p:cNvGraphicFramePr>
          <p:nvPr>
            <p:extLst>
              <p:ext uri="{D42A27DB-BD31-4B8C-83A1-F6EECF244321}">
                <p14:modId xmlns:p14="http://schemas.microsoft.com/office/powerpoint/2010/main" val="3812278519"/>
              </p:ext>
            </p:extLst>
          </p:nvPr>
        </p:nvGraphicFramePr>
        <p:xfrm>
          <a:off x="1199456" y="3429000"/>
          <a:ext cx="7719258" cy="1478280"/>
        </p:xfrm>
        <a:graphic>
          <a:graphicData uri="http://schemas.openxmlformats.org/drawingml/2006/table">
            <a:tbl>
              <a:tblPr firstRow="1" bandRow="1">
                <a:tableStyleId>{5C22544A-7EE6-4342-B048-85BDC9FD1C3A}</a:tableStyleId>
              </a:tblPr>
              <a:tblGrid>
                <a:gridCol w="810917"/>
                <a:gridCol w="810917"/>
                <a:gridCol w="810917"/>
                <a:gridCol w="591585"/>
                <a:gridCol w="640337"/>
                <a:gridCol w="810917"/>
                <a:gridCol w="810917"/>
                <a:gridCol w="810917"/>
                <a:gridCol w="810917"/>
                <a:gridCol w="810917"/>
              </a:tblGrid>
              <a:tr h="0">
                <a:tc>
                  <a:txBody>
                    <a:bodyPr/>
                    <a:lstStyle/>
                    <a:p>
                      <a:endParaRPr lang="fr-FR" dirty="0">
                        <a:solidFill>
                          <a:srgbClr val="002060"/>
                        </a:solidFill>
                        <a:latin typeface="Amiri" panose="00000500000000000000" pitchFamily="2" charset="-78"/>
                        <a:ea typeface="Amiri" panose="00000500000000000000" pitchFamily="2" charset="-78"/>
                        <a:cs typeface="Amiri" panose="00000500000000000000" pitchFamily="2" charset="-78"/>
                      </a:endParaRPr>
                    </a:p>
                  </a:txBody>
                  <a:tcPr/>
                </a:tc>
                <a:tc>
                  <a:txBody>
                    <a:bodyPr/>
                    <a:lstStyle/>
                    <a:p>
                      <a:endParaRPr lang="fr-FR" dirty="0">
                        <a:solidFill>
                          <a:srgbClr val="002060"/>
                        </a:solidFill>
                        <a:latin typeface="Amiri" panose="00000500000000000000" pitchFamily="2" charset="-78"/>
                        <a:ea typeface="Amiri" panose="00000500000000000000" pitchFamily="2" charset="-78"/>
                        <a:cs typeface="Amiri" panose="00000500000000000000" pitchFamily="2" charset="-78"/>
                      </a:endParaRPr>
                    </a:p>
                  </a:txBody>
                  <a:tcPr/>
                </a:tc>
                <a:tc>
                  <a:txBody>
                    <a:bodyPr/>
                    <a:lstStyle/>
                    <a:p>
                      <a:r>
                        <a:rPr lang="fr-FR" dirty="0" smtClean="0">
                          <a:solidFill>
                            <a:srgbClr val="002060"/>
                          </a:solidFill>
                          <a:latin typeface="Amiri" panose="00000500000000000000" pitchFamily="2" charset="-78"/>
                          <a:ea typeface="Amiri" panose="00000500000000000000" pitchFamily="2" charset="-78"/>
                          <a:cs typeface="Amiri" panose="00000500000000000000" pitchFamily="2" charset="-78"/>
                        </a:rPr>
                        <a:t>a</a:t>
                      </a:r>
                      <a:endParaRPr lang="fr-FR" dirty="0">
                        <a:solidFill>
                          <a:srgbClr val="002060"/>
                        </a:solidFill>
                        <a:latin typeface="Amiri" panose="00000500000000000000" pitchFamily="2" charset="-78"/>
                        <a:ea typeface="Amiri" panose="00000500000000000000" pitchFamily="2" charset="-78"/>
                        <a:cs typeface="Amiri" panose="00000500000000000000" pitchFamily="2" charset="-78"/>
                      </a:endParaRPr>
                    </a:p>
                  </a:txBody>
                  <a:tcPr/>
                </a:tc>
                <a:tc>
                  <a:txBody>
                    <a:bodyPr/>
                    <a:lstStyle/>
                    <a:p>
                      <a:r>
                        <a:rPr lang="fr-FR" dirty="0" smtClean="0">
                          <a:solidFill>
                            <a:srgbClr val="002060"/>
                          </a:solidFill>
                          <a:latin typeface="Amiri" panose="00000500000000000000" pitchFamily="2" charset="-78"/>
                          <a:ea typeface="Amiri" panose="00000500000000000000" pitchFamily="2" charset="-78"/>
                          <a:cs typeface="Amiri" panose="00000500000000000000" pitchFamily="2" charset="-78"/>
                        </a:rPr>
                        <a:t>b</a:t>
                      </a:r>
                      <a:endParaRPr lang="fr-FR" dirty="0">
                        <a:solidFill>
                          <a:srgbClr val="002060"/>
                        </a:solidFill>
                        <a:latin typeface="Amiri" panose="00000500000000000000" pitchFamily="2" charset="-78"/>
                        <a:ea typeface="Amiri" panose="00000500000000000000" pitchFamily="2" charset="-78"/>
                        <a:cs typeface="Amiri" panose="00000500000000000000" pitchFamily="2" charset="-78"/>
                      </a:endParaRPr>
                    </a:p>
                  </a:txBody>
                  <a:tcPr/>
                </a:tc>
                <a:tc>
                  <a:txBody>
                    <a:bodyPr/>
                    <a:lstStyle/>
                    <a:p>
                      <a:r>
                        <a:rPr lang="fr-FR" dirty="0" smtClean="0">
                          <a:solidFill>
                            <a:srgbClr val="002060"/>
                          </a:solidFill>
                          <a:latin typeface="Amiri" panose="00000500000000000000" pitchFamily="2" charset="-78"/>
                          <a:ea typeface="Amiri" panose="00000500000000000000" pitchFamily="2" charset="-78"/>
                          <a:cs typeface="Amiri" panose="00000500000000000000" pitchFamily="2" charset="-78"/>
                        </a:rPr>
                        <a:t>a</a:t>
                      </a:r>
                      <a:endParaRPr lang="fr-FR" dirty="0">
                        <a:solidFill>
                          <a:srgbClr val="002060"/>
                        </a:solidFill>
                        <a:latin typeface="Amiri" panose="00000500000000000000" pitchFamily="2" charset="-78"/>
                        <a:ea typeface="Amiri" panose="00000500000000000000" pitchFamily="2" charset="-78"/>
                        <a:cs typeface="Amiri" panose="00000500000000000000" pitchFamily="2" charset="-78"/>
                      </a:endParaRPr>
                    </a:p>
                  </a:txBody>
                  <a:tcPr/>
                </a:tc>
                <a:tc>
                  <a:txBody>
                    <a:bodyPr/>
                    <a:lstStyle/>
                    <a:p>
                      <a:r>
                        <a:rPr lang="fr-FR" dirty="0" smtClean="0">
                          <a:solidFill>
                            <a:srgbClr val="002060"/>
                          </a:solidFill>
                          <a:latin typeface="Amiri" panose="00000500000000000000" pitchFamily="2" charset="-78"/>
                          <a:ea typeface="Amiri" panose="00000500000000000000" pitchFamily="2" charset="-78"/>
                          <a:cs typeface="Amiri" panose="00000500000000000000" pitchFamily="2" charset="-78"/>
                        </a:rPr>
                        <a:t>c</a:t>
                      </a:r>
                      <a:endParaRPr lang="fr-FR" dirty="0">
                        <a:solidFill>
                          <a:srgbClr val="002060"/>
                        </a:solidFill>
                        <a:latin typeface="Amiri" panose="00000500000000000000" pitchFamily="2" charset="-78"/>
                        <a:ea typeface="Amiri" panose="00000500000000000000" pitchFamily="2" charset="-78"/>
                        <a:cs typeface="Amiri" panose="00000500000000000000" pitchFamily="2" charset="-78"/>
                      </a:endParaRPr>
                    </a:p>
                  </a:txBody>
                  <a:tcPr/>
                </a:tc>
                <a:tc>
                  <a:txBody>
                    <a:bodyPr/>
                    <a:lstStyle/>
                    <a:p>
                      <a:r>
                        <a:rPr lang="fr-FR" dirty="0" smtClean="0">
                          <a:solidFill>
                            <a:srgbClr val="002060"/>
                          </a:solidFill>
                          <a:latin typeface="Amiri" panose="00000500000000000000" pitchFamily="2" charset="-78"/>
                          <a:ea typeface="Amiri" panose="00000500000000000000" pitchFamily="2" charset="-78"/>
                          <a:cs typeface="Amiri" panose="00000500000000000000" pitchFamily="2" charset="-78"/>
                        </a:rPr>
                        <a:t>a</a:t>
                      </a:r>
                      <a:endParaRPr lang="fr-FR" dirty="0">
                        <a:solidFill>
                          <a:srgbClr val="002060"/>
                        </a:solidFill>
                        <a:latin typeface="Amiri" panose="00000500000000000000" pitchFamily="2" charset="-78"/>
                        <a:ea typeface="Amiri" panose="00000500000000000000" pitchFamily="2" charset="-78"/>
                        <a:cs typeface="Amiri" panose="00000500000000000000" pitchFamily="2" charset="-78"/>
                      </a:endParaRPr>
                    </a:p>
                  </a:txBody>
                  <a:tcPr/>
                </a:tc>
                <a:tc>
                  <a:txBody>
                    <a:bodyPr/>
                    <a:lstStyle/>
                    <a:p>
                      <a:r>
                        <a:rPr lang="fr-FR" dirty="0" smtClean="0">
                          <a:solidFill>
                            <a:srgbClr val="002060"/>
                          </a:solidFill>
                          <a:latin typeface="Amiri" panose="00000500000000000000" pitchFamily="2" charset="-78"/>
                          <a:ea typeface="Amiri" panose="00000500000000000000" pitchFamily="2" charset="-78"/>
                          <a:cs typeface="Amiri" panose="00000500000000000000" pitchFamily="2" charset="-78"/>
                        </a:rPr>
                        <a:t>b</a:t>
                      </a:r>
                      <a:endParaRPr lang="fr-FR" dirty="0">
                        <a:solidFill>
                          <a:srgbClr val="002060"/>
                        </a:solidFill>
                        <a:latin typeface="Amiri" panose="00000500000000000000" pitchFamily="2" charset="-78"/>
                        <a:ea typeface="Amiri" panose="00000500000000000000" pitchFamily="2" charset="-78"/>
                        <a:cs typeface="Amiri" panose="00000500000000000000" pitchFamily="2" charset="-78"/>
                      </a:endParaRPr>
                    </a:p>
                  </a:txBody>
                  <a:tcPr/>
                </a:tc>
                <a:tc>
                  <a:txBody>
                    <a:bodyPr/>
                    <a:lstStyle/>
                    <a:p>
                      <a:r>
                        <a:rPr lang="fr-FR" dirty="0" smtClean="0">
                          <a:solidFill>
                            <a:srgbClr val="002060"/>
                          </a:solidFill>
                          <a:latin typeface="Amiri" panose="00000500000000000000" pitchFamily="2" charset="-78"/>
                          <a:ea typeface="Amiri" panose="00000500000000000000" pitchFamily="2" charset="-78"/>
                          <a:cs typeface="Amiri" panose="00000500000000000000" pitchFamily="2" charset="-78"/>
                        </a:rPr>
                        <a:t>a</a:t>
                      </a:r>
                      <a:endParaRPr lang="fr-FR" dirty="0">
                        <a:solidFill>
                          <a:srgbClr val="002060"/>
                        </a:solidFill>
                        <a:latin typeface="Amiri" panose="00000500000000000000" pitchFamily="2" charset="-78"/>
                        <a:ea typeface="Amiri" panose="00000500000000000000" pitchFamily="2" charset="-78"/>
                        <a:cs typeface="Amiri" panose="00000500000000000000" pitchFamily="2" charset="-78"/>
                      </a:endParaRPr>
                    </a:p>
                  </a:txBody>
                  <a:tcPr/>
                </a:tc>
                <a:tc>
                  <a:txBody>
                    <a:bodyPr/>
                    <a:lstStyle/>
                    <a:p>
                      <a:r>
                        <a:rPr lang="fr-FR" dirty="0" smtClean="0">
                          <a:solidFill>
                            <a:srgbClr val="002060"/>
                          </a:solidFill>
                          <a:latin typeface="Amiri" panose="00000500000000000000" pitchFamily="2" charset="-78"/>
                          <a:ea typeface="Amiri" panose="00000500000000000000" pitchFamily="2" charset="-78"/>
                          <a:cs typeface="Amiri" panose="00000500000000000000" pitchFamily="2" charset="-78"/>
                        </a:rPr>
                        <a:t>c</a:t>
                      </a:r>
                      <a:endParaRPr lang="fr-FR" dirty="0">
                        <a:solidFill>
                          <a:srgbClr val="002060"/>
                        </a:solidFill>
                        <a:latin typeface="Amiri" panose="00000500000000000000" pitchFamily="2" charset="-78"/>
                        <a:ea typeface="Amiri" panose="00000500000000000000" pitchFamily="2" charset="-78"/>
                        <a:cs typeface="Amiri" panose="00000500000000000000" pitchFamily="2" charset="-78"/>
                      </a:endParaRPr>
                    </a:p>
                  </a:txBody>
                  <a:tcPr/>
                </a:tc>
              </a:tr>
              <a:tr h="370840">
                <a:tc>
                  <a:txBody>
                    <a:bodyPr/>
                    <a:lstStyle/>
                    <a:p>
                      <a:r>
                        <a:rPr lang="fr-FR" sz="1800" b="0" i="0" u="none" strike="noStrike" kern="1200" baseline="0" dirty="0" smtClean="0">
                          <a:solidFill>
                            <a:srgbClr val="002060"/>
                          </a:solidFill>
                          <a:latin typeface="Amiri" panose="00000500000000000000" pitchFamily="2" charset="-78"/>
                          <a:ea typeface="Amiri" panose="00000500000000000000" pitchFamily="2" charset="-78"/>
                          <a:cs typeface="Amiri" panose="00000500000000000000" pitchFamily="2" charset="-78"/>
                        </a:rPr>
                        <a:t>Indice</a:t>
                      </a:r>
                      <a:endParaRPr lang="fr-FR" dirty="0">
                        <a:solidFill>
                          <a:srgbClr val="002060"/>
                        </a:solidFill>
                        <a:latin typeface="Amiri" panose="00000500000000000000" pitchFamily="2" charset="-78"/>
                        <a:ea typeface="Amiri" panose="00000500000000000000" pitchFamily="2" charset="-78"/>
                        <a:cs typeface="Amiri" panose="00000500000000000000" pitchFamily="2" charset="-78"/>
                      </a:endParaRPr>
                    </a:p>
                  </a:txBody>
                  <a:tcPr/>
                </a:tc>
                <a:tc>
                  <a:txBody>
                    <a:bodyPr/>
                    <a:lstStyle/>
                    <a:p>
                      <a:r>
                        <a:rPr lang="fr-FR" dirty="0" smtClean="0">
                          <a:solidFill>
                            <a:srgbClr val="002060"/>
                          </a:solidFill>
                          <a:latin typeface="Amiri" panose="00000500000000000000" pitchFamily="2" charset="-78"/>
                          <a:ea typeface="Amiri" panose="00000500000000000000" pitchFamily="2" charset="-78"/>
                          <a:cs typeface="Amiri" panose="00000500000000000000" pitchFamily="2" charset="-78"/>
                        </a:rPr>
                        <a:t>0</a:t>
                      </a:r>
                      <a:endParaRPr lang="fr-FR" dirty="0">
                        <a:solidFill>
                          <a:srgbClr val="002060"/>
                        </a:solidFill>
                        <a:latin typeface="Amiri" panose="00000500000000000000" pitchFamily="2" charset="-78"/>
                        <a:ea typeface="Amiri" panose="00000500000000000000" pitchFamily="2" charset="-78"/>
                        <a:cs typeface="Amiri" panose="00000500000000000000" pitchFamily="2" charset="-78"/>
                      </a:endParaRPr>
                    </a:p>
                  </a:txBody>
                  <a:tcPr/>
                </a:tc>
                <a:tc>
                  <a:txBody>
                    <a:bodyPr/>
                    <a:lstStyle/>
                    <a:p>
                      <a:r>
                        <a:rPr lang="fr-FR" dirty="0" smtClean="0">
                          <a:solidFill>
                            <a:srgbClr val="002060"/>
                          </a:solidFill>
                          <a:latin typeface="Amiri" panose="00000500000000000000" pitchFamily="2" charset="-78"/>
                          <a:ea typeface="Amiri" panose="00000500000000000000" pitchFamily="2" charset="-78"/>
                          <a:cs typeface="Amiri" panose="00000500000000000000" pitchFamily="2" charset="-78"/>
                        </a:rPr>
                        <a:t>1</a:t>
                      </a:r>
                      <a:endParaRPr lang="fr-FR" dirty="0">
                        <a:solidFill>
                          <a:srgbClr val="002060"/>
                        </a:solidFill>
                        <a:latin typeface="Amiri" panose="00000500000000000000" pitchFamily="2" charset="-78"/>
                        <a:ea typeface="Amiri" panose="00000500000000000000" pitchFamily="2" charset="-78"/>
                        <a:cs typeface="Amiri" panose="00000500000000000000" pitchFamily="2" charset="-78"/>
                      </a:endParaRPr>
                    </a:p>
                  </a:txBody>
                  <a:tcPr/>
                </a:tc>
                <a:tc>
                  <a:txBody>
                    <a:bodyPr/>
                    <a:lstStyle/>
                    <a:p>
                      <a:r>
                        <a:rPr lang="fr-FR" dirty="0" smtClean="0">
                          <a:solidFill>
                            <a:srgbClr val="002060"/>
                          </a:solidFill>
                          <a:latin typeface="Amiri" panose="00000500000000000000" pitchFamily="2" charset="-78"/>
                          <a:ea typeface="Amiri" panose="00000500000000000000" pitchFamily="2" charset="-78"/>
                          <a:cs typeface="Amiri" panose="00000500000000000000" pitchFamily="2" charset="-78"/>
                        </a:rPr>
                        <a:t>2</a:t>
                      </a:r>
                      <a:endParaRPr lang="fr-FR" dirty="0">
                        <a:solidFill>
                          <a:srgbClr val="002060"/>
                        </a:solidFill>
                        <a:latin typeface="Amiri" panose="00000500000000000000" pitchFamily="2" charset="-78"/>
                        <a:ea typeface="Amiri" panose="00000500000000000000" pitchFamily="2" charset="-78"/>
                        <a:cs typeface="Amiri" panose="00000500000000000000" pitchFamily="2" charset="-78"/>
                      </a:endParaRPr>
                    </a:p>
                  </a:txBody>
                  <a:tcPr/>
                </a:tc>
                <a:tc>
                  <a:txBody>
                    <a:bodyPr/>
                    <a:lstStyle/>
                    <a:p>
                      <a:r>
                        <a:rPr lang="fr-FR" dirty="0" smtClean="0">
                          <a:solidFill>
                            <a:srgbClr val="002060"/>
                          </a:solidFill>
                          <a:latin typeface="Amiri" panose="00000500000000000000" pitchFamily="2" charset="-78"/>
                          <a:ea typeface="Amiri" panose="00000500000000000000" pitchFamily="2" charset="-78"/>
                          <a:cs typeface="Amiri" panose="00000500000000000000" pitchFamily="2" charset="-78"/>
                        </a:rPr>
                        <a:t>3</a:t>
                      </a:r>
                      <a:endParaRPr lang="fr-FR" dirty="0">
                        <a:solidFill>
                          <a:srgbClr val="002060"/>
                        </a:solidFill>
                        <a:latin typeface="Amiri" panose="00000500000000000000" pitchFamily="2" charset="-78"/>
                        <a:ea typeface="Amiri" panose="00000500000000000000" pitchFamily="2" charset="-78"/>
                        <a:cs typeface="Amiri" panose="00000500000000000000" pitchFamily="2" charset="-78"/>
                      </a:endParaRPr>
                    </a:p>
                  </a:txBody>
                  <a:tcPr/>
                </a:tc>
                <a:tc>
                  <a:txBody>
                    <a:bodyPr/>
                    <a:lstStyle/>
                    <a:p>
                      <a:r>
                        <a:rPr lang="fr-FR" dirty="0" smtClean="0">
                          <a:solidFill>
                            <a:srgbClr val="002060"/>
                          </a:solidFill>
                          <a:latin typeface="Amiri" panose="00000500000000000000" pitchFamily="2" charset="-78"/>
                          <a:ea typeface="Amiri" panose="00000500000000000000" pitchFamily="2" charset="-78"/>
                          <a:cs typeface="Amiri" panose="00000500000000000000" pitchFamily="2" charset="-78"/>
                        </a:rPr>
                        <a:t>4</a:t>
                      </a:r>
                      <a:endParaRPr lang="fr-FR" dirty="0">
                        <a:solidFill>
                          <a:srgbClr val="002060"/>
                        </a:solidFill>
                        <a:latin typeface="Amiri" panose="00000500000000000000" pitchFamily="2" charset="-78"/>
                        <a:ea typeface="Amiri" panose="00000500000000000000" pitchFamily="2" charset="-78"/>
                        <a:cs typeface="Amiri" panose="00000500000000000000" pitchFamily="2" charset="-78"/>
                      </a:endParaRPr>
                    </a:p>
                  </a:txBody>
                  <a:tcPr/>
                </a:tc>
                <a:tc>
                  <a:txBody>
                    <a:bodyPr/>
                    <a:lstStyle/>
                    <a:p>
                      <a:r>
                        <a:rPr lang="fr-FR" dirty="0" smtClean="0">
                          <a:solidFill>
                            <a:srgbClr val="002060"/>
                          </a:solidFill>
                          <a:latin typeface="Amiri" panose="00000500000000000000" pitchFamily="2" charset="-78"/>
                          <a:ea typeface="Amiri" panose="00000500000000000000" pitchFamily="2" charset="-78"/>
                          <a:cs typeface="Amiri" panose="00000500000000000000" pitchFamily="2" charset="-78"/>
                        </a:rPr>
                        <a:t>5</a:t>
                      </a:r>
                      <a:endParaRPr lang="fr-FR" dirty="0">
                        <a:solidFill>
                          <a:srgbClr val="002060"/>
                        </a:solidFill>
                        <a:latin typeface="Amiri" panose="00000500000000000000" pitchFamily="2" charset="-78"/>
                        <a:ea typeface="Amiri" panose="00000500000000000000" pitchFamily="2" charset="-78"/>
                        <a:cs typeface="Amiri" panose="00000500000000000000" pitchFamily="2" charset="-78"/>
                      </a:endParaRPr>
                    </a:p>
                  </a:txBody>
                  <a:tcPr/>
                </a:tc>
                <a:tc>
                  <a:txBody>
                    <a:bodyPr/>
                    <a:lstStyle/>
                    <a:p>
                      <a:r>
                        <a:rPr lang="fr-FR" dirty="0" smtClean="0">
                          <a:solidFill>
                            <a:srgbClr val="002060"/>
                          </a:solidFill>
                          <a:latin typeface="Amiri" panose="00000500000000000000" pitchFamily="2" charset="-78"/>
                          <a:ea typeface="Amiri" panose="00000500000000000000" pitchFamily="2" charset="-78"/>
                          <a:cs typeface="Amiri" panose="00000500000000000000" pitchFamily="2" charset="-78"/>
                        </a:rPr>
                        <a:t>6</a:t>
                      </a:r>
                      <a:endParaRPr lang="fr-FR" dirty="0">
                        <a:solidFill>
                          <a:srgbClr val="002060"/>
                        </a:solidFill>
                        <a:latin typeface="Amiri" panose="00000500000000000000" pitchFamily="2" charset="-78"/>
                        <a:ea typeface="Amiri" panose="00000500000000000000" pitchFamily="2" charset="-78"/>
                        <a:cs typeface="Amiri" panose="00000500000000000000" pitchFamily="2" charset="-78"/>
                      </a:endParaRPr>
                    </a:p>
                  </a:txBody>
                  <a:tcPr/>
                </a:tc>
                <a:tc>
                  <a:txBody>
                    <a:bodyPr/>
                    <a:lstStyle/>
                    <a:p>
                      <a:r>
                        <a:rPr lang="fr-FR" dirty="0" smtClean="0">
                          <a:solidFill>
                            <a:srgbClr val="002060"/>
                          </a:solidFill>
                          <a:latin typeface="Amiri" panose="00000500000000000000" pitchFamily="2" charset="-78"/>
                          <a:ea typeface="Amiri" panose="00000500000000000000" pitchFamily="2" charset="-78"/>
                          <a:cs typeface="Amiri" panose="00000500000000000000" pitchFamily="2" charset="-78"/>
                        </a:rPr>
                        <a:t>7</a:t>
                      </a:r>
                      <a:endParaRPr lang="fr-FR" dirty="0">
                        <a:solidFill>
                          <a:srgbClr val="002060"/>
                        </a:solidFill>
                        <a:latin typeface="Amiri" panose="00000500000000000000" pitchFamily="2" charset="-78"/>
                        <a:ea typeface="Amiri" panose="00000500000000000000" pitchFamily="2" charset="-78"/>
                        <a:cs typeface="Amiri" panose="00000500000000000000" pitchFamily="2" charset="-78"/>
                      </a:endParaRPr>
                    </a:p>
                  </a:txBody>
                  <a:tcPr/>
                </a:tc>
                <a:tc>
                  <a:txBody>
                    <a:bodyPr/>
                    <a:lstStyle/>
                    <a:p>
                      <a:r>
                        <a:rPr lang="fr-FR" dirty="0" smtClean="0">
                          <a:solidFill>
                            <a:srgbClr val="002060"/>
                          </a:solidFill>
                          <a:latin typeface="Amiri" panose="00000500000000000000" pitchFamily="2" charset="-78"/>
                          <a:ea typeface="Amiri" panose="00000500000000000000" pitchFamily="2" charset="-78"/>
                          <a:cs typeface="Amiri" panose="00000500000000000000" pitchFamily="2" charset="-78"/>
                        </a:rPr>
                        <a:t>8</a:t>
                      </a:r>
                      <a:endParaRPr lang="fr-FR" dirty="0">
                        <a:solidFill>
                          <a:srgbClr val="002060"/>
                        </a:solidFill>
                        <a:latin typeface="Amiri" panose="00000500000000000000" pitchFamily="2" charset="-78"/>
                        <a:ea typeface="Amiri" panose="00000500000000000000" pitchFamily="2" charset="-78"/>
                        <a:cs typeface="Amiri" panose="00000500000000000000" pitchFamily="2" charset="-78"/>
                      </a:endParaRPr>
                    </a:p>
                  </a:txBody>
                  <a:tcPr/>
                </a:tc>
              </a:tr>
              <a:tr h="370840">
                <a:tc>
                  <a:txBody>
                    <a:bodyPr/>
                    <a:lstStyle/>
                    <a:p>
                      <a:r>
                        <a:rPr lang="fr-FR" dirty="0" smtClean="0">
                          <a:solidFill>
                            <a:srgbClr val="002060"/>
                          </a:solidFill>
                          <a:latin typeface="Amiri" panose="00000500000000000000" pitchFamily="2" charset="-78"/>
                          <a:ea typeface="Amiri" panose="00000500000000000000" pitchFamily="2" charset="-78"/>
                          <a:cs typeface="Amiri" panose="00000500000000000000" pitchFamily="2" charset="-78"/>
                        </a:rPr>
                        <a:t>Bord</a:t>
                      </a:r>
                      <a:endParaRPr lang="fr-FR" dirty="0">
                        <a:solidFill>
                          <a:srgbClr val="002060"/>
                        </a:solidFill>
                        <a:latin typeface="Amiri" panose="00000500000000000000" pitchFamily="2" charset="-78"/>
                        <a:ea typeface="Amiri" panose="00000500000000000000" pitchFamily="2" charset="-78"/>
                        <a:cs typeface="Amiri" panose="00000500000000000000" pitchFamily="2" charset="-78"/>
                      </a:endParaRPr>
                    </a:p>
                  </a:txBody>
                  <a:tcPr/>
                </a:tc>
                <a:tc>
                  <a:txBody>
                    <a:bodyPr/>
                    <a:lstStyle/>
                    <a:p>
                      <a:r>
                        <a:rPr lang="fr-FR" dirty="0" smtClean="0">
                          <a:solidFill>
                            <a:srgbClr val="002060"/>
                          </a:solidFill>
                          <a:latin typeface="Amiri" panose="00000500000000000000" pitchFamily="2" charset="-78"/>
                          <a:ea typeface="Amiri" panose="00000500000000000000" pitchFamily="2" charset="-78"/>
                          <a:cs typeface="Amiri" panose="00000500000000000000" pitchFamily="2" charset="-78"/>
                        </a:rPr>
                        <a:t>  -</a:t>
                      </a:r>
                      <a:endParaRPr lang="fr-FR" dirty="0">
                        <a:solidFill>
                          <a:srgbClr val="002060"/>
                        </a:solidFill>
                        <a:latin typeface="Amiri" panose="00000500000000000000" pitchFamily="2" charset="-78"/>
                        <a:ea typeface="Amiri" panose="00000500000000000000" pitchFamily="2" charset="-78"/>
                        <a:cs typeface="Amiri" panose="00000500000000000000" pitchFamily="2" charset="-78"/>
                      </a:endParaRPr>
                    </a:p>
                  </a:txBody>
                  <a:tcPr/>
                </a:tc>
                <a:tc>
                  <a:txBody>
                    <a:bodyPr/>
                    <a:lstStyle/>
                    <a:p>
                      <a:r>
                        <a:rPr lang="el-GR" dirty="0" smtClean="0">
                          <a:solidFill>
                            <a:srgbClr val="002060"/>
                          </a:solidFill>
                          <a:ea typeface="Amiri" panose="00000500000000000000" pitchFamily="2" charset="-78"/>
                          <a:cs typeface="Amiri" panose="00000500000000000000" pitchFamily="2" charset="-78"/>
                        </a:rPr>
                        <a:t>ε</a:t>
                      </a:r>
                      <a:r>
                        <a:rPr lang="fr-FR" dirty="0" smtClean="0">
                          <a:solidFill>
                            <a:srgbClr val="002060"/>
                          </a:solidFill>
                          <a:latin typeface="Amiri" panose="00000500000000000000" pitchFamily="2" charset="-78"/>
                          <a:ea typeface="Amiri" panose="00000500000000000000" pitchFamily="2" charset="-78"/>
                          <a:cs typeface="Amiri" panose="00000500000000000000" pitchFamily="2" charset="-78"/>
                        </a:rPr>
                        <a:t> </a:t>
                      </a:r>
                      <a:endParaRPr lang="fr-FR" dirty="0">
                        <a:solidFill>
                          <a:srgbClr val="002060"/>
                        </a:solidFill>
                        <a:latin typeface="Amiri" panose="00000500000000000000" pitchFamily="2" charset="-78"/>
                        <a:ea typeface="Amiri" panose="00000500000000000000" pitchFamily="2" charset="-78"/>
                        <a:cs typeface="Amiri" panose="00000500000000000000" pitchFamily="2" charset="-78"/>
                      </a:endParaRPr>
                    </a:p>
                  </a:txBody>
                  <a:tcPr/>
                </a:tc>
                <a:tc>
                  <a:txBody>
                    <a:bodyPr/>
                    <a:lstStyle/>
                    <a:p>
                      <a:r>
                        <a:rPr lang="el-GR" dirty="0" smtClean="0">
                          <a:solidFill>
                            <a:srgbClr val="002060"/>
                          </a:solidFill>
                          <a:ea typeface="Amiri" panose="00000500000000000000" pitchFamily="2" charset="-78"/>
                          <a:cs typeface="Amiri" panose="00000500000000000000" pitchFamily="2" charset="-78"/>
                        </a:rPr>
                        <a:t>ε</a:t>
                      </a:r>
                      <a:r>
                        <a:rPr lang="fr-FR" dirty="0" smtClean="0">
                          <a:solidFill>
                            <a:srgbClr val="002060"/>
                          </a:solidFill>
                          <a:latin typeface="Amiri" panose="00000500000000000000" pitchFamily="2" charset="-78"/>
                          <a:ea typeface="Amiri" panose="00000500000000000000" pitchFamily="2" charset="-78"/>
                          <a:cs typeface="Amiri" panose="00000500000000000000" pitchFamily="2" charset="-78"/>
                        </a:rPr>
                        <a:t> </a:t>
                      </a:r>
                      <a:endParaRPr lang="fr-FR" dirty="0">
                        <a:solidFill>
                          <a:srgbClr val="002060"/>
                        </a:solidFill>
                        <a:latin typeface="Amiri" panose="00000500000000000000" pitchFamily="2" charset="-78"/>
                        <a:ea typeface="Amiri" panose="00000500000000000000" pitchFamily="2" charset="-78"/>
                        <a:cs typeface="Amiri" panose="00000500000000000000" pitchFamily="2" charset="-78"/>
                      </a:endParaRPr>
                    </a:p>
                  </a:txBody>
                  <a:tcPr/>
                </a:tc>
                <a:tc>
                  <a:txBody>
                    <a:bodyPr/>
                    <a:lstStyle/>
                    <a:p>
                      <a:r>
                        <a:rPr lang="fr-FR" dirty="0" smtClean="0">
                          <a:solidFill>
                            <a:srgbClr val="002060"/>
                          </a:solidFill>
                          <a:latin typeface="Amiri" panose="00000500000000000000" pitchFamily="2" charset="-78"/>
                          <a:ea typeface="Amiri" panose="00000500000000000000" pitchFamily="2" charset="-78"/>
                          <a:cs typeface="Amiri" panose="00000500000000000000" pitchFamily="2" charset="-78"/>
                        </a:rPr>
                        <a:t>a</a:t>
                      </a:r>
                      <a:endParaRPr lang="fr-FR" dirty="0">
                        <a:solidFill>
                          <a:srgbClr val="002060"/>
                        </a:solidFill>
                        <a:latin typeface="Amiri" panose="00000500000000000000" pitchFamily="2" charset="-78"/>
                        <a:ea typeface="Amiri" panose="00000500000000000000" pitchFamily="2" charset="-78"/>
                        <a:cs typeface="Amiri" panose="00000500000000000000" pitchFamily="2" charset="-78"/>
                      </a:endParaRPr>
                    </a:p>
                  </a:txBody>
                  <a:tcPr/>
                </a:tc>
                <a:tc>
                  <a:txBody>
                    <a:bodyPr/>
                    <a:lstStyle/>
                    <a:p>
                      <a:r>
                        <a:rPr lang="el-GR" dirty="0" smtClean="0">
                          <a:solidFill>
                            <a:srgbClr val="002060"/>
                          </a:solidFill>
                          <a:ea typeface="Amiri" panose="00000500000000000000" pitchFamily="2" charset="-78"/>
                          <a:cs typeface="Amiri" panose="00000500000000000000" pitchFamily="2" charset="-78"/>
                        </a:rPr>
                        <a:t>ε</a:t>
                      </a:r>
                      <a:r>
                        <a:rPr lang="fr-FR" dirty="0" smtClean="0">
                          <a:solidFill>
                            <a:srgbClr val="002060"/>
                          </a:solidFill>
                          <a:latin typeface="Amiri" panose="00000500000000000000" pitchFamily="2" charset="-78"/>
                          <a:ea typeface="Amiri" panose="00000500000000000000" pitchFamily="2" charset="-78"/>
                          <a:cs typeface="Amiri" panose="00000500000000000000" pitchFamily="2" charset="-78"/>
                        </a:rPr>
                        <a:t> </a:t>
                      </a:r>
                      <a:endParaRPr lang="fr-FR" dirty="0">
                        <a:solidFill>
                          <a:srgbClr val="002060"/>
                        </a:solidFill>
                        <a:latin typeface="Amiri" panose="00000500000000000000" pitchFamily="2" charset="-78"/>
                        <a:ea typeface="Amiri" panose="00000500000000000000" pitchFamily="2" charset="-78"/>
                        <a:cs typeface="Amiri" panose="00000500000000000000" pitchFamily="2" charset="-78"/>
                      </a:endParaRPr>
                    </a:p>
                  </a:txBody>
                  <a:tcPr/>
                </a:tc>
                <a:tc>
                  <a:txBody>
                    <a:bodyPr/>
                    <a:lstStyle/>
                    <a:p>
                      <a:r>
                        <a:rPr lang="fr-FR" dirty="0" smtClean="0">
                          <a:solidFill>
                            <a:srgbClr val="002060"/>
                          </a:solidFill>
                          <a:latin typeface="Amiri" panose="00000500000000000000" pitchFamily="2" charset="-78"/>
                          <a:ea typeface="Amiri" panose="00000500000000000000" pitchFamily="2" charset="-78"/>
                          <a:cs typeface="Amiri" panose="00000500000000000000" pitchFamily="2" charset="-78"/>
                        </a:rPr>
                        <a:t>a</a:t>
                      </a:r>
                      <a:endParaRPr lang="fr-FR" dirty="0">
                        <a:solidFill>
                          <a:srgbClr val="002060"/>
                        </a:solidFill>
                        <a:latin typeface="Amiri" panose="00000500000000000000" pitchFamily="2" charset="-78"/>
                        <a:ea typeface="Amiri" panose="00000500000000000000" pitchFamily="2" charset="-78"/>
                        <a:cs typeface="Amiri" panose="00000500000000000000" pitchFamily="2" charset="-78"/>
                      </a:endParaRPr>
                    </a:p>
                  </a:txBody>
                  <a:tcPr/>
                </a:tc>
                <a:tc>
                  <a:txBody>
                    <a:bodyPr/>
                    <a:lstStyle/>
                    <a:p>
                      <a:r>
                        <a:rPr lang="fr-FR" dirty="0" smtClean="0">
                          <a:solidFill>
                            <a:srgbClr val="002060"/>
                          </a:solidFill>
                          <a:latin typeface="Amiri" panose="00000500000000000000" pitchFamily="2" charset="-78"/>
                          <a:ea typeface="Amiri" panose="00000500000000000000" pitchFamily="2" charset="-78"/>
                          <a:cs typeface="Amiri" panose="00000500000000000000" pitchFamily="2" charset="-78"/>
                        </a:rPr>
                        <a:t>ab</a:t>
                      </a:r>
                      <a:endParaRPr lang="fr-FR" dirty="0">
                        <a:solidFill>
                          <a:srgbClr val="002060"/>
                        </a:solidFill>
                        <a:latin typeface="Amiri" panose="00000500000000000000" pitchFamily="2" charset="-78"/>
                        <a:ea typeface="Amiri" panose="00000500000000000000" pitchFamily="2" charset="-78"/>
                        <a:cs typeface="Amiri" panose="00000500000000000000" pitchFamily="2" charset="-78"/>
                      </a:endParaRPr>
                    </a:p>
                  </a:txBody>
                  <a:tcPr/>
                </a:tc>
                <a:tc>
                  <a:txBody>
                    <a:bodyPr/>
                    <a:lstStyle/>
                    <a:p>
                      <a:r>
                        <a:rPr lang="fr-FR" dirty="0" smtClean="0">
                          <a:solidFill>
                            <a:srgbClr val="002060"/>
                          </a:solidFill>
                          <a:latin typeface="Amiri" panose="00000500000000000000" pitchFamily="2" charset="-78"/>
                          <a:ea typeface="Amiri" panose="00000500000000000000" pitchFamily="2" charset="-78"/>
                          <a:cs typeface="Amiri" panose="00000500000000000000" pitchFamily="2" charset="-78"/>
                        </a:rPr>
                        <a:t>aba</a:t>
                      </a:r>
                      <a:endParaRPr lang="fr-FR" dirty="0">
                        <a:solidFill>
                          <a:srgbClr val="002060"/>
                        </a:solidFill>
                        <a:latin typeface="Amiri" panose="00000500000000000000" pitchFamily="2" charset="-78"/>
                        <a:ea typeface="Amiri" panose="00000500000000000000" pitchFamily="2" charset="-78"/>
                        <a:cs typeface="Amiri" panose="00000500000000000000" pitchFamily="2" charset="-78"/>
                      </a:endParaRPr>
                    </a:p>
                  </a:txBody>
                  <a:tcPr/>
                </a:tc>
                <a:tc>
                  <a:txBody>
                    <a:bodyPr/>
                    <a:lstStyle/>
                    <a:p>
                      <a:r>
                        <a:rPr lang="fr-FR" dirty="0" smtClean="0">
                          <a:solidFill>
                            <a:srgbClr val="002060"/>
                          </a:solidFill>
                          <a:latin typeface="Amiri" panose="00000500000000000000" pitchFamily="2" charset="-78"/>
                          <a:ea typeface="Amiri" panose="00000500000000000000" pitchFamily="2" charset="-78"/>
                          <a:cs typeface="Amiri" panose="00000500000000000000" pitchFamily="2" charset="-78"/>
                        </a:rPr>
                        <a:t>abac</a:t>
                      </a:r>
                      <a:endParaRPr lang="fr-FR" dirty="0">
                        <a:solidFill>
                          <a:srgbClr val="002060"/>
                        </a:solidFill>
                        <a:latin typeface="Amiri" panose="00000500000000000000" pitchFamily="2" charset="-78"/>
                        <a:ea typeface="Amiri" panose="00000500000000000000" pitchFamily="2" charset="-78"/>
                        <a:cs typeface="Amiri" panose="00000500000000000000" pitchFamily="2" charset="-78"/>
                      </a:endParaRPr>
                    </a:p>
                  </a:txBody>
                  <a:tcPr/>
                </a:tc>
              </a:tr>
              <a:tr h="370840">
                <a:tc>
                  <a:txBody>
                    <a:bodyPr/>
                    <a:lstStyle/>
                    <a:p>
                      <a:r>
                        <a:rPr lang="el-GR" dirty="0" smtClean="0">
                          <a:solidFill>
                            <a:srgbClr val="002060"/>
                          </a:solidFill>
                          <a:latin typeface="Times New Roman" panose="02020603050405020304" pitchFamily="18" charset="0"/>
                          <a:ea typeface="Amiri" panose="00000500000000000000" pitchFamily="2" charset="-78"/>
                          <a:cs typeface="Amiri" panose="00000500000000000000" pitchFamily="2" charset="-78"/>
                        </a:rPr>
                        <a:t>β</a:t>
                      </a:r>
                      <a:endParaRPr lang="fr-FR" dirty="0">
                        <a:solidFill>
                          <a:srgbClr val="002060"/>
                        </a:solidFill>
                        <a:latin typeface="Amiri" panose="00000500000000000000" pitchFamily="2" charset="-78"/>
                        <a:ea typeface="Amiri" panose="00000500000000000000" pitchFamily="2" charset="-78"/>
                        <a:cs typeface="Amiri" panose="00000500000000000000" pitchFamily="2" charset="-78"/>
                      </a:endParaRPr>
                    </a:p>
                  </a:txBody>
                  <a:tcPr/>
                </a:tc>
                <a:tc>
                  <a:txBody>
                    <a:bodyPr/>
                    <a:lstStyle/>
                    <a:p>
                      <a:r>
                        <a:rPr lang="fr-FR" dirty="0" smtClean="0">
                          <a:solidFill>
                            <a:srgbClr val="002060"/>
                          </a:solidFill>
                          <a:latin typeface="Amiri" panose="00000500000000000000" pitchFamily="2" charset="-78"/>
                          <a:ea typeface="Amiri" panose="00000500000000000000" pitchFamily="2" charset="-78"/>
                          <a:cs typeface="Amiri" panose="00000500000000000000" pitchFamily="2" charset="-78"/>
                        </a:rPr>
                        <a:t>-1</a:t>
                      </a:r>
                      <a:endParaRPr lang="fr-FR" dirty="0">
                        <a:solidFill>
                          <a:srgbClr val="002060"/>
                        </a:solidFill>
                        <a:latin typeface="Amiri" panose="00000500000000000000" pitchFamily="2" charset="-78"/>
                        <a:ea typeface="Amiri" panose="00000500000000000000" pitchFamily="2" charset="-78"/>
                        <a:cs typeface="Amiri" panose="00000500000000000000" pitchFamily="2" charset="-78"/>
                      </a:endParaRPr>
                    </a:p>
                  </a:txBody>
                  <a:tcPr/>
                </a:tc>
                <a:tc>
                  <a:txBody>
                    <a:bodyPr/>
                    <a:lstStyle/>
                    <a:p>
                      <a:r>
                        <a:rPr lang="fr-FR" dirty="0" smtClean="0">
                          <a:solidFill>
                            <a:srgbClr val="002060"/>
                          </a:solidFill>
                          <a:latin typeface="Amiri" panose="00000500000000000000" pitchFamily="2" charset="-78"/>
                          <a:ea typeface="Amiri" panose="00000500000000000000" pitchFamily="2" charset="-78"/>
                          <a:cs typeface="Amiri" panose="00000500000000000000" pitchFamily="2" charset="-78"/>
                        </a:rPr>
                        <a:t>0</a:t>
                      </a:r>
                      <a:endParaRPr lang="fr-FR" dirty="0">
                        <a:solidFill>
                          <a:srgbClr val="002060"/>
                        </a:solidFill>
                        <a:latin typeface="Amiri" panose="00000500000000000000" pitchFamily="2" charset="-78"/>
                        <a:ea typeface="Amiri" panose="00000500000000000000" pitchFamily="2" charset="-78"/>
                        <a:cs typeface="Amiri" panose="00000500000000000000" pitchFamily="2" charset="-78"/>
                      </a:endParaRPr>
                    </a:p>
                  </a:txBody>
                  <a:tcPr/>
                </a:tc>
                <a:tc>
                  <a:txBody>
                    <a:bodyPr/>
                    <a:lstStyle/>
                    <a:p>
                      <a:r>
                        <a:rPr lang="fr-FR" dirty="0" smtClean="0">
                          <a:solidFill>
                            <a:srgbClr val="002060"/>
                          </a:solidFill>
                          <a:latin typeface="Amiri" panose="00000500000000000000" pitchFamily="2" charset="-78"/>
                          <a:ea typeface="Amiri" panose="00000500000000000000" pitchFamily="2" charset="-78"/>
                          <a:cs typeface="Amiri" panose="00000500000000000000" pitchFamily="2" charset="-78"/>
                        </a:rPr>
                        <a:t>0</a:t>
                      </a:r>
                      <a:endParaRPr lang="fr-FR" dirty="0">
                        <a:solidFill>
                          <a:srgbClr val="002060"/>
                        </a:solidFill>
                        <a:latin typeface="Amiri" panose="00000500000000000000" pitchFamily="2" charset="-78"/>
                        <a:ea typeface="Amiri" panose="00000500000000000000" pitchFamily="2" charset="-78"/>
                        <a:cs typeface="Amiri" panose="00000500000000000000" pitchFamily="2" charset="-78"/>
                      </a:endParaRPr>
                    </a:p>
                  </a:txBody>
                  <a:tcPr/>
                </a:tc>
                <a:tc>
                  <a:txBody>
                    <a:bodyPr/>
                    <a:lstStyle/>
                    <a:p>
                      <a:r>
                        <a:rPr lang="fr-FR" dirty="0" smtClean="0">
                          <a:solidFill>
                            <a:srgbClr val="002060"/>
                          </a:solidFill>
                          <a:latin typeface="Amiri" panose="00000500000000000000" pitchFamily="2" charset="-78"/>
                          <a:ea typeface="Amiri" panose="00000500000000000000" pitchFamily="2" charset="-78"/>
                          <a:cs typeface="Amiri" panose="00000500000000000000" pitchFamily="2" charset="-78"/>
                        </a:rPr>
                        <a:t>1</a:t>
                      </a:r>
                      <a:endParaRPr lang="fr-FR" dirty="0">
                        <a:solidFill>
                          <a:srgbClr val="002060"/>
                        </a:solidFill>
                        <a:latin typeface="Amiri" panose="00000500000000000000" pitchFamily="2" charset="-78"/>
                        <a:ea typeface="Amiri" panose="00000500000000000000" pitchFamily="2" charset="-78"/>
                        <a:cs typeface="Amiri" panose="00000500000000000000" pitchFamily="2" charset="-78"/>
                      </a:endParaRPr>
                    </a:p>
                  </a:txBody>
                  <a:tcPr/>
                </a:tc>
                <a:tc>
                  <a:txBody>
                    <a:bodyPr/>
                    <a:lstStyle/>
                    <a:p>
                      <a:r>
                        <a:rPr lang="fr-FR" dirty="0" smtClean="0">
                          <a:solidFill>
                            <a:srgbClr val="002060"/>
                          </a:solidFill>
                          <a:latin typeface="Amiri" panose="00000500000000000000" pitchFamily="2" charset="-78"/>
                          <a:ea typeface="Amiri" panose="00000500000000000000" pitchFamily="2" charset="-78"/>
                          <a:cs typeface="Amiri" panose="00000500000000000000" pitchFamily="2" charset="-78"/>
                        </a:rPr>
                        <a:t>0</a:t>
                      </a:r>
                      <a:endParaRPr lang="fr-FR" dirty="0">
                        <a:solidFill>
                          <a:srgbClr val="002060"/>
                        </a:solidFill>
                        <a:latin typeface="Amiri" panose="00000500000000000000" pitchFamily="2" charset="-78"/>
                        <a:ea typeface="Amiri" panose="00000500000000000000" pitchFamily="2" charset="-78"/>
                        <a:cs typeface="Amiri" panose="00000500000000000000" pitchFamily="2" charset="-78"/>
                      </a:endParaRPr>
                    </a:p>
                  </a:txBody>
                  <a:tcPr/>
                </a:tc>
                <a:tc>
                  <a:txBody>
                    <a:bodyPr/>
                    <a:lstStyle/>
                    <a:p>
                      <a:r>
                        <a:rPr lang="fr-FR" dirty="0" smtClean="0">
                          <a:solidFill>
                            <a:srgbClr val="002060"/>
                          </a:solidFill>
                          <a:latin typeface="Amiri" panose="00000500000000000000" pitchFamily="2" charset="-78"/>
                          <a:ea typeface="Amiri" panose="00000500000000000000" pitchFamily="2" charset="-78"/>
                          <a:cs typeface="Amiri" panose="00000500000000000000" pitchFamily="2" charset="-78"/>
                        </a:rPr>
                        <a:t>1</a:t>
                      </a:r>
                      <a:endParaRPr lang="fr-FR" dirty="0">
                        <a:solidFill>
                          <a:srgbClr val="002060"/>
                        </a:solidFill>
                        <a:latin typeface="Amiri" panose="00000500000000000000" pitchFamily="2" charset="-78"/>
                        <a:ea typeface="Amiri" panose="00000500000000000000" pitchFamily="2" charset="-78"/>
                        <a:cs typeface="Amiri" panose="00000500000000000000" pitchFamily="2" charset="-78"/>
                      </a:endParaRPr>
                    </a:p>
                  </a:txBody>
                  <a:tcPr/>
                </a:tc>
                <a:tc>
                  <a:txBody>
                    <a:bodyPr/>
                    <a:lstStyle/>
                    <a:p>
                      <a:r>
                        <a:rPr lang="fr-FR" dirty="0" smtClean="0">
                          <a:solidFill>
                            <a:srgbClr val="002060"/>
                          </a:solidFill>
                          <a:latin typeface="Amiri" panose="00000500000000000000" pitchFamily="2" charset="-78"/>
                          <a:ea typeface="Amiri" panose="00000500000000000000" pitchFamily="2" charset="-78"/>
                          <a:cs typeface="Amiri" panose="00000500000000000000" pitchFamily="2" charset="-78"/>
                        </a:rPr>
                        <a:t>2</a:t>
                      </a:r>
                      <a:endParaRPr lang="fr-FR" dirty="0">
                        <a:solidFill>
                          <a:srgbClr val="002060"/>
                        </a:solidFill>
                        <a:latin typeface="Amiri" panose="00000500000000000000" pitchFamily="2" charset="-78"/>
                        <a:ea typeface="Amiri" panose="00000500000000000000" pitchFamily="2" charset="-78"/>
                        <a:cs typeface="Amiri" panose="00000500000000000000" pitchFamily="2" charset="-78"/>
                      </a:endParaRPr>
                    </a:p>
                  </a:txBody>
                  <a:tcPr/>
                </a:tc>
                <a:tc>
                  <a:txBody>
                    <a:bodyPr/>
                    <a:lstStyle/>
                    <a:p>
                      <a:r>
                        <a:rPr lang="fr-FR" dirty="0" smtClean="0">
                          <a:solidFill>
                            <a:srgbClr val="002060"/>
                          </a:solidFill>
                          <a:latin typeface="Amiri" panose="00000500000000000000" pitchFamily="2" charset="-78"/>
                          <a:ea typeface="Amiri" panose="00000500000000000000" pitchFamily="2" charset="-78"/>
                          <a:cs typeface="Amiri" panose="00000500000000000000" pitchFamily="2" charset="-78"/>
                        </a:rPr>
                        <a:t>3</a:t>
                      </a:r>
                      <a:endParaRPr lang="fr-FR" dirty="0">
                        <a:solidFill>
                          <a:srgbClr val="002060"/>
                        </a:solidFill>
                        <a:latin typeface="Amiri" panose="00000500000000000000" pitchFamily="2" charset="-78"/>
                        <a:ea typeface="Amiri" panose="00000500000000000000" pitchFamily="2" charset="-78"/>
                        <a:cs typeface="Amiri" panose="00000500000000000000" pitchFamily="2" charset="-78"/>
                      </a:endParaRPr>
                    </a:p>
                  </a:txBody>
                  <a:tcPr/>
                </a:tc>
                <a:tc>
                  <a:txBody>
                    <a:bodyPr/>
                    <a:lstStyle/>
                    <a:p>
                      <a:r>
                        <a:rPr lang="fr-FR" dirty="0" smtClean="0">
                          <a:solidFill>
                            <a:srgbClr val="002060"/>
                          </a:solidFill>
                          <a:latin typeface="Amiri" panose="00000500000000000000" pitchFamily="2" charset="-78"/>
                          <a:ea typeface="Amiri" panose="00000500000000000000" pitchFamily="2" charset="-78"/>
                          <a:cs typeface="Amiri" panose="00000500000000000000" pitchFamily="2" charset="-78"/>
                        </a:rPr>
                        <a:t>4</a:t>
                      </a:r>
                      <a:endParaRPr lang="fr-FR" dirty="0">
                        <a:solidFill>
                          <a:srgbClr val="002060"/>
                        </a:solidFill>
                        <a:latin typeface="Amiri" panose="00000500000000000000" pitchFamily="2" charset="-78"/>
                        <a:ea typeface="Amiri" panose="00000500000000000000" pitchFamily="2" charset="-78"/>
                        <a:cs typeface="Amiri" panose="00000500000000000000" pitchFamily="2" charset="-78"/>
                      </a:endParaRPr>
                    </a:p>
                  </a:txBody>
                  <a:tcPr/>
                </a:tc>
              </a:tr>
            </a:tbl>
          </a:graphicData>
        </a:graphic>
      </p:graphicFrame>
      <p:sp>
        <p:nvSpPr>
          <p:cNvPr id="5" name="Espace réservé du numéro de diapositive 4"/>
          <p:cNvSpPr>
            <a:spLocks noGrp="1"/>
          </p:cNvSpPr>
          <p:nvPr>
            <p:ph type="sldNum" sz="quarter" idx="12"/>
          </p:nvPr>
        </p:nvSpPr>
        <p:spPr/>
        <p:txBody>
          <a:bodyPr/>
          <a:lstStyle/>
          <a:p>
            <a:pPr/>
            <a:r>
              <a:rPr/>
              <a:t>29</a:t>
            </a:r>
          </a:p>
        </p:txBody>
      </p:sp>
    </p:spTree>
    <p:extLst>
      <p:ext uri="{BB962C8B-B14F-4D97-AF65-F5344CB8AC3E}">
        <p14:creationId xmlns:p14="http://schemas.microsoft.com/office/powerpoint/2010/main" val="40581839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pPr/>
            <a:r>
              <a:rPr>
                <a:solidFill>
                  <a:schemeClr val="accent5"/>
                </a:solidFill>
              </a:rPr>
              <a:t>Présentation</a:t>
            </a:r>
          </a:p>
        </p:txBody>
      </p:sp>
      <p:sp>
        <p:nvSpPr>
          <p:cNvPr id="3" name="Espace réservé du contenu 2"/>
          <p:cNvSpPr>
            <a:spLocks noGrp="1"/>
          </p:cNvSpPr>
          <p:nvPr>
            <p:ph idx="1"/>
          </p:nvPr>
        </p:nvSpPr>
        <p:spPr/>
        <p:txBody>
          <a:bodyPr>
            <a:normAutofit/>
          </a:bodyPr>
          <a:lstStyle/>
          <a:p>
            <a:pPr marL="0" indent="0">
              <a:buNone/>
            </a:pPr>
            <a:r>
              <a:rPr>
                <a:solidFill>
                  <a:schemeClr val="accent1">
                    <a:lumMod val="50000"/>
                  </a:schemeClr>
                </a:solidFill>
                <a:latin typeface="Times New Roman"/>
                <a:cs typeface="Times New Roman"/>
              </a:rPr>
              <a:t>La recherche de motifs dans un texte est un </a:t>
            </a:r>
            <a:r>
              <a:rPr>
                <a:solidFill>
                  <a:schemeClr val="accent1">
                    <a:lumMod val="50000"/>
                  </a:schemeClr>
                </a:solidFill>
                <a:latin typeface="Times New Roman"/>
                <a:cs typeface="Times New Roman"/>
              </a:rPr>
              <a:t>problème </a:t>
            </a:r>
            <a:r>
              <a:rPr>
                <a:solidFill>
                  <a:schemeClr val="accent1">
                    <a:lumMod val="50000"/>
                  </a:schemeClr>
                </a:solidFill>
                <a:latin typeface="Times New Roman"/>
                <a:cs typeface="Times New Roman"/>
              </a:rPr>
              <a:t>important qui </a:t>
            </a:r>
            <a:r>
              <a:rPr>
                <a:solidFill>
                  <a:schemeClr val="accent1">
                    <a:lumMod val="50000"/>
                  </a:schemeClr>
                </a:solidFill>
                <a:latin typeface="Times New Roman"/>
                <a:cs typeface="Times New Roman"/>
              </a:rPr>
              <a:t>apparaît dans de </a:t>
            </a:r>
            <a:r>
              <a:rPr>
                <a:solidFill>
                  <a:schemeClr val="accent1">
                    <a:lumMod val="50000"/>
                  </a:schemeClr>
                </a:solidFill>
                <a:latin typeface="Times New Roman"/>
                <a:cs typeface="Times New Roman"/>
              </a:rPr>
              <a:t>nombreux domaines </a:t>
            </a:r>
            <a:r>
              <a:rPr>
                <a:solidFill>
                  <a:schemeClr val="accent1">
                    <a:lumMod val="50000"/>
                  </a:schemeClr>
                </a:solidFill>
                <a:latin typeface="Times New Roman"/>
                <a:cs typeface="Times New Roman"/>
              </a:rPr>
              <a:t>scientifiques</a:t>
            </a:r>
            <a:r>
              <a:rPr>
                <a:solidFill>
                  <a:schemeClr val="accent1">
                    <a:lumMod val="50000"/>
                  </a:schemeClr>
                </a:solidFill>
                <a:latin typeface="Times New Roman"/>
                <a:cs typeface="Times New Roman"/>
              </a:rPr>
              <a:t>. En informatique, </a:t>
            </a:r>
            <a:r>
              <a:rPr>
                <a:solidFill>
                  <a:schemeClr val="accent1">
                    <a:lumMod val="50000"/>
                  </a:schemeClr>
                </a:solidFill>
                <a:latin typeface="Times New Roman"/>
                <a:cs typeface="Times New Roman"/>
              </a:rPr>
              <a:t>on </a:t>
            </a:r>
            <a:r>
              <a:rPr>
                <a:solidFill>
                  <a:schemeClr val="accent1">
                    <a:lumMod val="50000"/>
                  </a:schemeClr>
                </a:solidFill>
                <a:latin typeface="Times New Roman"/>
                <a:cs typeface="Times New Roman"/>
              </a:rPr>
              <a:t>le </a:t>
            </a:r>
            <a:r>
              <a:rPr>
                <a:solidFill>
                  <a:schemeClr val="accent1">
                    <a:lumMod val="50000"/>
                  </a:schemeClr>
                </a:solidFill>
                <a:latin typeface="Times New Roman"/>
                <a:cs typeface="Times New Roman"/>
              </a:rPr>
              <a:t>rencontre naturellement en </a:t>
            </a:r>
            <a:r>
              <a:rPr>
                <a:solidFill>
                  <a:schemeClr val="accent1">
                    <a:lumMod val="50000"/>
                  </a:schemeClr>
                </a:solidFill>
                <a:latin typeface="Times New Roman"/>
                <a:cs typeface="Times New Roman"/>
              </a:rPr>
              <a:t>traitement des </a:t>
            </a:r>
            <a:r>
              <a:rPr>
                <a:solidFill>
                  <a:schemeClr val="accent1">
                    <a:lumMod val="50000"/>
                  </a:schemeClr>
                </a:solidFill>
                <a:latin typeface="Times New Roman"/>
                <a:cs typeface="Times New Roman"/>
              </a:rPr>
              <a:t>données, dans l’édition </a:t>
            </a:r>
            <a:r>
              <a:rPr>
                <a:solidFill>
                  <a:schemeClr val="accent1">
                    <a:lumMod val="50000"/>
                  </a:schemeClr>
                </a:solidFill>
                <a:latin typeface="Times New Roman"/>
                <a:cs typeface="Times New Roman"/>
              </a:rPr>
              <a:t>de textes, en </a:t>
            </a:r>
            <a:r>
              <a:rPr>
                <a:solidFill>
                  <a:schemeClr val="accent1">
                    <a:lumMod val="50000"/>
                  </a:schemeClr>
                </a:solidFill>
                <a:latin typeface="Times New Roman"/>
                <a:cs typeface="Times New Roman"/>
              </a:rPr>
              <a:t>analyse syntaxique ou </a:t>
            </a:r>
            <a:r>
              <a:rPr>
                <a:solidFill>
                  <a:schemeClr val="accent1">
                    <a:lumMod val="50000"/>
                  </a:schemeClr>
                </a:solidFill>
                <a:latin typeface="Times New Roman"/>
                <a:cs typeface="Times New Roman"/>
              </a:rPr>
              <a:t>en recherche d'informations; en particulier, </a:t>
            </a:r>
            <a:r>
              <a:rPr>
                <a:solidFill>
                  <a:schemeClr val="accent1">
                    <a:lumMod val="50000"/>
                  </a:schemeClr>
                </a:solidFill>
                <a:latin typeface="Times New Roman"/>
                <a:cs typeface="Times New Roman"/>
              </a:rPr>
              <a:t>tous les éditeurs </a:t>
            </a:r>
            <a:r>
              <a:rPr>
                <a:solidFill>
                  <a:schemeClr val="accent1">
                    <a:lumMod val="50000"/>
                  </a:schemeClr>
                </a:solidFill>
                <a:latin typeface="Times New Roman"/>
                <a:cs typeface="Times New Roman"/>
              </a:rPr>
              <a:t>de textes et </a:t>
            </a:r>
            <a:r>
              <a:rPr>
                <a:solidFill>
                  <a:schemeClr val="accent1">
                    <a:lumMod val="50000"/>
                  </a:schemeClr>
                </a:solidFill>
                <a:latin typeface="Times New Roman"/>
                <a:cs typeface="Times New Roman"/>
              </a:rPr>
              <a:t>de nombreux </a:t>
            </a:r>
            <a:r>
              <a:rPr>
                <a:solidFill>
                  <a:schemeClr val="accent1">
                    <a:lumMod val="50000"/>
                  </a:schemeClr>
                </a:solidFill>
                <a:latin typeface="Times New Roman"/>
                <a:cs typeface="Times New Roman"/>
              </a:rPr>
              <a:t>langages de programmation </a:t>
            </a:r>
            <a:r>
              <a:rPr>
                <a:solidFill>
                  <a:schemeClr val="accent1">
                    <a:lumMod val="50000"/>
                  </a:schemeClr>
                </a:solidFill>
                <a:latin typeface="Times New Roman"/>
                <a:cs typeface="Times New Roman"/>
              </a:rPr>
              <a:t>offre des possibilités </a:t>
            </a:r>
            <a:r>
              <a:rPr>
                <a:solidFill>
                  <a:schemeClr val="accent1">
                    <a:lumMod val="50000"/>
                  </a:schemeClr>
                </a:solidFill>
                <a:latin typeface="Times New Roman"/>
                <a:cs typeface="Times New Roman"/>
              </a:rPr>
              <a:t>de recherche </a:t>
            </a:r>
            <a:r>
              <a:rPr>
                <a:solidFill>
                  <a:schemeClr val="accent1">
                    <a:lumMod val="50000"/>
                  </a:schemeClr>
                </a:solidFill>
                <a:latin typeface="Times New Roman"/>
                <a:cs typeface="Times New Roman"/>
              </a:rPr>
              <a:t>de  motifs. Dans </a:t>
            </a:r>
            <a:r>
              <a:rPr>
                <a:solidFill>
                  <a:schemeClr val="accent1">
                    <a:lumMod val="50000"/>
                  </a:schemeClr>
                </a:solidFill>
                <a:latin typeface="Times New Roman"/>
                <a:cs typeface="Times New Roman"/>
              </a:rPr>
              <a:t>sa forme la plus </a:t>
            </a:r>
            <a:r>
              <a:rPr>
                <a:solidFill>
                  <a:schemeClr val="accent1">
                    <a:lumMod val="50000"/>
                  </a:schemeClr>
                </a:solidFill>
                <a:latin typeface="Times New Roman"/>
                <a:cs typeface="Times New Roman"/>
              </a:rPr>
              <a:t>simple</a:t>
            </a:r>
            <a:r>
              <a:rPr>
                <a:solidFill>
                  <a:schemeClr val="accent1">
                    <a:lumMod val="50000"/>
                  </a:schemeClr>
                </a:solidFill>
                <a:latin typeface="Times New Roman"/>
                <a:cs typeface="Times New Roman"/>
              </a:rPr>
              <a:t>, </a:t>
            </a:r>
            <a:r>
              <a:rPr>
                <a:solidFill>
                  <a:schemeClr val="accent1">
                    <a:lumMod val="50000"/>
                  </a:schemeClr>
                </a:solidFill>
                <a:latin typeface="Times New Roman"/>
                <a:cs typeface="Times New Roman"/>
              </a:rPr>
              <a:t>le problème </a:t>
            </a:r>
            <a:r>
              <a:rPr>
                <a:solidFill>
                  <a:schemeClr val="accent1">
                    <a:lumMod val="50000"/>
                  </a:schemeClr>
                </a:solidFill>
                <a:latin typeface="Times New Roman"/>
                <a:cs typeface="Times New Roman"/>
              </a:rPr>
              <a:t>se </a:t>
            </a:r>
            <a:r>
              <a:rPr>
                <a:solidFill>
                  <a:schemeClr val="accent1">
                    <a:lumMod val="50000"/>
                  </a:schemeClr>
                </a:solidFill>
                <a:latin typeface="Times New Roman"/>
                <a:cs typeface="Times New Roman"/>
              </a:rPr>
              <a:t>ramène </a:t>
            </a:r>
            <a:r>
              <a:rPr>
                <a:solidFill>
                  <a:schemeClr val="accent1">
                    <a:lumMod val="50000"/>
                  </a:schemeClr>
                </a:solidFill>
                <a:latin typeface="Times New Roman"/>
                <a:cs typeface="Times New Roman"/>
              </a:rPr>
              <a:t>à</a:t>
            </a:r>
            <a:r>
              <a:rPr>
                <a:solidFill>
                  <a:schemeClr val="accent1">
                    <a:lumMod val="50000"/>
                  </a:schemeClr>
                </a:solidFill>
                <a:latin typeface="Times New Roman"/>
                <a:cs typeface="Times New Roman"/>
              </a:rPr>
              <a:t> </a:t>
            </a:r>
            <a:r>
              <a:rPr>
                <a:solidFill>
                  <a:schemeClr val="accent1">
                    <a:lumMod val="50000"/>
                  </a:schemeClr>
                </a:solidFill>
                <a:latin typeface="Times New Roman"/>
                <a:cs typeface="Times New Roman"/>
              </a:rPr>
              <a:t>localiser une </a:t>
            </a:r>
            <a:r>
              <a:rPr>
                <a:solidFill>
                  <a:schemeClr val="accent1">
                    <a:lumMod val="50000"/>
                  </a:schemeClr>
                </a:solidFill>
                <a:latin typeface="Times New Roman"/>
                <a:cs typeface="Times New Roman"/>
              </a:rPr>
              <a:t>occurrence d'un </a:t>
            </a:r>
            <a:r>
              <a:rPr>
                <a:solidFill>
                  <a:schemeClr val="accent1">
                    <a:lumMod val="50000"/>
                  </a:schemeClr>
                </a:solidFill>
                <a:latin typeface="Times New Roman"/>
                <a:cs typeface="Times New Roman"/>
              </a:rPr>
              <a:t>mot, le motif, dans une </a:t>
            </a:r>
            <a:r>
              <a:rPr>
                <a:solidFill>
                  <a:schemeClr val="accent1">
                    <a:lumMod val="50000"/>
                  </a:schemeClr>
                </a:solidFill>
                <a:latin typeface="Times New Roman"/>
                <a:cs typeface="Times New Roman"/>
              </a:rPr>
              <a:t>chaîne </a:t>
            </a:r>
            <a:r>
              <a:rPr>
                <a:solidFill>
                  <a:schemeClr val="accent1">
                    <a:lumMod val="50000"/>
                  </a:schemeClr>
                </a:solidFill>
                <a:latin typeface="Times New Roman"/>
                <a:cs typeface="Times New Roman"/>
              </a:rPr>
              <a:t>de </a:t>
            </a:r>
            <a:r>
              <a:rPr>
                <a:solidFill>
                  <a:schemeClr val="accent1">
                    <a:lumMod val="50000"/>
                  </a:schemeClr>
                </a:solidFill>
                <a:latin typeface="Times New Roman"/>
                <a:cs typeface="Times New Roman"/>
              </a:rPr>
              <a:t>caractères, </a:t>
            </a:r>
            <a:r>
              <a:rPr>
                <a:solidFill>
                  <a:schemeClr val="accent1">
                    <a:lumMod val="50000"/>
                  </a:schemeClr>
                </a:solidFill>
                <a:latin typeface="Times New Roman"/>
                <a:cs typeface="Times New Roman"/>
              </a:rPr>
              <a:t>le texte</a:t>
            </a:r>
            <a:r>
              <a:rPr>
                <a:solidFill>
                  <a:schemeClr val="accent1">
                    <a:lumMod val="50000"/>
                  </a:schemeClr>
                </a:solidFill>
                <a:latin typeface="Times New Roman"/>
                <a:cs typeface="Times New Roman"/>
              </a:rPr>
              <a:t>.</a:t>
            </a:r>
          </a:p>
        </p:txBody>
      </p:sp>
      <p:sp>
        <p:nvSpPr>
          <p:cNvPr id="4" name="Espace réservé du numéro de diapositive 3"/>
          <p:cNvSpPr>
            <a:spLocks noGrp="1"/>
          </p:cNvSpPr>
          <p:nvPr>
            <p:ph type="sldNum" sz="quarter" idx="12"/>
          </p:nvPr>
        </p:nvSpPr>
        <p:spPr/>
        <p:txBody>
          <a:bodyPr/>
          <a:lstStyle/>
          <a:p>
            <a:pPr/>
            <a:r>
              <a:rPr/>
              <a:t>3</a:t>
            </a:r>
          </a:p>
        </p:txBody>
      </p:sp>
    </p:spTree>
    <p:extLst>
      <p:ext uri="{BB962C8B-B14F-4D97-AF65-F5344CB8AC3E}">
        <p14:creationId xmlns:p14="http://schemas.microsoft.com/office/powerpoint/2010/main" val="5993651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r>
              <a:rPr>
                <a:solidFill>
                  <a:srgbClr val="0000AF"/>
                </a:solidFill>
                <a:latin typeface="Amiri"/>
                <a:ea typeface="Amiri"/>
                <a:cs typeface="Amiri"/>
              </a:rPr>
              <a:t>Algorithme MP</a:t>
            </a:r>
          </a:p>
        </p:txBody>
      </p:sp>
      <p:sp>
        <p:nvSpPr>
          <p:cNvPr id="3" name="Espace réservé du contenu 2"/>
          <p:cNvSpPr>
            <a:spLocks noGrp="1"/>
          </p:cNvSpPr>
          <p:nvPr>
            <p:ph idx="1"/>
          </p:nvPr>
        </p:nvSpPr>
        <p:spPr/>
        <p:txBody>
          <a:bodyPr>
            <a:normAutofit/>
          </a:bodyPr>
          <a:lstStyle/>
          <a:p>
            <a:pPr marL="0" indent="0">
              <a:buNone/>
            </a:pPr>
            <a:r>
              <a:rPr>
                <a:solidFill>
                  <a:srgbClr val="002060"/>
                </a:solidFill>
                <a:latin typeface="Times New Roman"/>
                <a:ea typeface="Amiri"/>
                <a:cs typeface="Times New Roman"/>
              </a:rPr>
              <a:t>Revenons </a:t>
            </a:r>
            <a:r>
              <a:rPr>
                <a:solidFill>
                  <a:srgbClr val="002060"/>
                </a:solidFill>
                <a:latin typeface="Times New Roman"/>
                <a:ea typeface="Amiri"/>
                <a:cs typeface="Times New Roman"/>
              </a:rPr>
              <a:t>à l'amélioration </a:t>
            </a:r>
            <a:r>
              <a:rPr>
                <a:solidFill>
                  <a:srgbClr val="002060"/>
                </a:solidFill>
                <a:latin typeface="Times New Roman"/>
                <a:ea typeface="Amiri"/>
                <a:cs typeface="Times New Roman"/>
              </a:rPr>
              <a:t>de l'algorithme </a:t>
            </a:r>
            <a:r>
              <a:rPr>
                <a:solidFill>
                  <a:srgbClr val="002060"/>
                </a:solidFill>
                <a:latin typeface="Times New Roman"/>
                <a:ea typeface="Amiri"/>
                <a:cs typeface="Times New Roman"/>
              </a:rPr>
              <a:t>naïf. Si P</a:t>
            </a:r>
            <a:r>
              <a:rPr baseline="-25000">
                <a:solidFill>
                  <a:srgbClr val="002060"/>
                </a:solidFill>
                <a:latin typeface="Times New Roman"/>
                <a:ea typeface="Amiri"/>
                <a:cs typeface="Times New Roman"/>
              </a:rPr>
              <a:t>1</a:t>
            </a:r>
            <a:r>
              <a:rPr>
                <a:solidFill>
                  <a:srgbClr val="002060"/>
                </a:solidFill>
                <a:latin typeface="Times New Roman"/>
                <a:ea typeface="Amiri"/>
                <a:cs typeface="Times New Roman"/>
              </a:rPr>
              <a:t>…P</a:t>
            </a:r>
            <a:r>
              <a:rPr baseline="-28000">
                <a:solidFill>
                  <a:srgbClr val="002060"/>
                </a:solidFill>
                <a:latin typeface="Times New Roman"/>
                <a:ea typeface="Amiri"/>
                <a:cs typeface="Times New Roman"/>
              </a:rPr>
              <a:t>i-1</a:t>
            </a:r>
            <a:r>
              <a:rPr>
                <a:solidFill>
                  <a:srgbClr val="002060"/>
                </a:solidFill>
                <a:latin typeface="Times New Roman"/>
                <a:ea typeface="Amiri"/>
                <a:cs typeface="Times New Roman"/>
              </a:rPr>
              <a:t> </a:t>
            </a:r>
            <a:r>
              <a:rPr>
                <a:solidFill>
                  <a:srgbClr val="002060"/>
                </a:solidFill>
                <a:latin typeface="Times New Roman"/>
                <a:ea typeface="Amiri"/>
                <a:cs typeface="Times New Roman"/>
              </a:rPr>
              <a:t>= </a:t>
            </a:r>
            <a:r>
              <a:rPr>
                <a:solidFill>
                  <a:srgbClr val="002060"/>
                </a:solidFill>
                <a:latin typeface="Times New Roman"/>
                <a:ea typeface="Amiri"/>
                <a:cs typeface="Times New Roman"/>
              </a:rPr>
              <a:t>T</a:t>
            </a:r>
            <a:r>
              <a:rPr baseline="-25000">
                <a:solidFill>
                  <a:srgbClr val="002060"/>
                </a:solidFill>
                <a:latin typeface="Times New Roman"/>
                <a:ea typeface="Amiri"/>
                <a:cs typeface="Times New Roman"/>
              </a:rPr>
              <a:t>k+1</a:t>
            </a:r>
            <a:r>
              <a:rPr>
                <a:solidFill>
                  <a:srgbClr val="002060"/>
                </a:solidFill>
                <a:latin typeface="Times New Roman"/>
                <a:ea typeface="Amiri"/>
                <a:cs typeface="Times New Roman"/>
              </a:rPr>
              <a:t>…T</a:t>
            </a:r>
            <a:r>
              <a:rPr baseline="-25000">
                <a:solidFill>
                  <a:srgbClr val="002060"/>
                </a:solidFill>
                <a:latin typeface="Times New Roman"/>
                <a:ea typeface="Amiri"/>
                <a:cs typeface="Times New Roman"/>
              </a:rPr>
              <a:t>k+i-1</a:t>
            </a:r>
            <a:r>
              <a:rPr>
                <a:solidFill>
                  <a:srgbClr val="002060"/>
                </a:solidFill>
                <a:latin typeface="Times New Roman"/>
                <a:ea typeface="Amiri"/>
                <a:cs typeface="Times New Roman"/>
              </a:rPr>
              <a:t> </a:t>
            </a:r>
            <a:r>
              <a:rPr>
                <a:solidFill>
                  <a:srgbClr val="002060"/>
                </a:solidFill>
                <a:latin typeface="Times New Roman"/>
                <a:ea typeface="Amiri"/>
                <a:cs typeface="Times New Roman"/>
              </a:rPr>
              <a:t>et </a:t>
            </a:r>
            <a:r>
              <a:rPr>
                <a:solidFill>
                  <a:srgbClr val="002060"/>
                </a:solidFill>
                <a:latin typeface="Times New Roman"/>
                <a:ea typeface="Amiri"/>
                <a:cs typeface="Times New Roman"/>
              </a:rPr>
              <a:t>P</a:t>
            </a:r>
            <a:r>
              <a:rPr baseline="-25000">
                <a:solidFill>
                  <a:srgbClr val="002060"/>
                </a:solidFill>
                <a:latin typeface="Times New Roman"/>
                <a:ea typeface="Amiri"/>
                <a:cs typeface="Times New Roman"/>
              </a:rPr>
              <a:t>i </a:t>
            </a:r>
            <a:r>
              <a:rPr>
                <a:solidFill>
                  <a:srgbClr val="002060"/>
                </a:solidFill>
                <a:latin typeface="Times New Roman"/>
                <a:ea typeface="Amiri"/>
                <a:cs typeface="Times New Roman"/>
              </a:rPr>
              <a:t>≠ T</a:t>
            </a:r>
            <a:r>
              <a:rPr baseline="-25000">
                <a:solidFill>
                  <a:srgbClr val="002060"/>
                </a:solidFill>
                <a:latin typeface="Times New Roman"/>
                <a:ea typeface="Amiri"/>
                <a:cs typeface="Times New Roman"/>
              </a:rPr>
              <a:t>k+i</a:t>
            </a:r>
            <a:r>
              <a:rPr>
                <a:solidFill>
                  <a:srgbClr val="002060"/>
                </a:solidFill>
                <a:latin typeface="Times New Roman"/>
                <a:ea typeface="Amiri"/>
                <a:cs typeface="Times New Roman"/>
              </a:rPr>
              <a:t>; alors </a:t>
            </a:r>
            <a:r>
              <a:rPr>
                <a:solidFill>
                  <a:srgbClr val="002060"/>
                </a:solidFill>
                <a:latin typeface="Times New Roman"/>
                <a:ea typeface="Amiri"/>
                <a:cs typeface="Times New Roman"/>
              </a:rPr>
              <a:t>le mot </a:t>
            </a:r>
            <a:r>
              <a:rPr>
                <a:solidFill>
                  <a:srgbClr val="002060"/>
                </a:solidFill>
                <a:latin typeface="Times New Roman"/>
                <a:ea typeface="Amiri"/>
                <a:cs typeface="Times New Roman"/>
              </a:rPr>
              <a:t>T</a:t>
            </a:r>
            <a:r>
              <a:rPr baseline="-25000">
                <a:solidFill>
                  <a:srgbClr val="002060"/>
                </a:solidFill>
                <a:latin typeface="Times New Roman"/>
                <a:ea typeface="Amiri"/>
                <a:cs typeface="Times New Roman"/>
              </a:rPr>
              <a:t>k+p+1</a:t>
            </a:r>
            <a:r>
              <a:rPr>
                <a:solidFill>
                  <a:srgbClr val="002060"/>
                </a:solidFill>
                <a:latin typeface="Times New Roman"/>
                <a:ea typeface="Amiri"/>
                <a:cs typeface="Times New Roman"/>
              </a:rPr>
              <a:t>…T</a:t>
            </a:r>
            <a:r>
              <a:rPr baseline="-25000">
                <a:solidFill>
                  <a:srgbClr val="002060"/>
                </a:solidFill>
                <a:latin typeface="Times New Roman"/>
                <a:ea typeface="Amiri"/>
                <a:cs typeface="Times New Roman"/>
              </a:rPr>
              <a:t>k+i-1</a:t>
            </a:r>
            <a:r>
              <a:rPr>
                <a:solidFill>
                  <a:srgbClr val="002060"/>
                </a:solidFill>
                <a:latin typeface="Times New Roman"/>
                <a:ea typeface="Amiri"/>
                <a:cs typeface="Times New Roman"/>
              </a:rPr>
              <a:t> ne</a:t>
            </a:r>
          </a:p>
          <a:p>
            <a:pPr marL="0" indent="0">
              <a:buNone/>
            </a:pPr>
            <a:r>
              <a:rPr>
                <a:solidFill>
                  <a:srgbClr val="002060"/>
                </a:solidFill>
                <a:latin typeface="Times New Roman"/>
                <a:ea typeface="Amiri"/>
                <a:cs typeface="Times New Roman"/>
              </a:rPr>
              <a:t> </a:t>
            </a:r>
            <a:r>
              <a:rPr>
                <a:solidFill>
                  <a:srgbClr val="002060"/>
                </a:solidFill>
                <a:latin typeface="Times New Roman"/>
                <a:ea typeface="Amiri"/>
                <a:cs typeface="Times New Roman"/>
              </a:rPr>
              <a:t>peut </a:t>
            </a:r>
            <a:r>
              <a:rPr>
                <a:solidFill>
                  <a:srgbClr val="002060"/>
                </a:solidFill>
                <a:latin typeface="Times New Roman"/>
                <a:ea typeface="Amiri"/>
                <a:cs typeface="Times New Roman"/>
              </a:rPr>
              <a:t>être début </a:t>
            </a:r>
            <a:r>
              <a:rPr>
                <a:solidFill>
                  <a:srgbClr val="002060"/>
                </a:solidFill>
                <a:latin typeface="Times New Roman"/>
                <a:ea typeface="Amiri"/>
                <a:cs typeface="Times New Roman"/>
              </a:rPr>
              <a:t>d'une occurrence de </a:t>
            </a:r>
            <a:r>
              <a:rPr>
                <a:solidFill>
                  <a:srgbClr val="002060"/>
                </a:solidFill>
                <a:latin typeface="Times New Roman"/>
                <a:ea typeface="Amiri"/>
                <a:cs typeface="Times New Roman"/>
              </a:rPr>
              <a:t>P </a:t>
            </a:r>
            <a:r>
              <a:rPr>
                <a:solidFill>
                  <a:srgbClr val="002060"/>
                </a:solidFill>
                <a:latin typeface="Times New Roman"/>
                <a:ea typeface="Amiri"/>
                <a:cs typeface="Times New Roman"/>
              </a:rPr>
              <a:t>que s'il </a:t>
            </a:r>
            <a:r>
              <a:rPr>
                <a:solidFill>
                  <a:srgbClr val="002060"/>
                </a:solidFill>
                <a:latin typeface="Times New Roman"/>
                <a:ea typeface="Amiri"/>
                <a:cs typeface="Times New Roman"/>
              </a:rPr>
              <a:t>est un </a:t>
            </a:r>
            <a:r>
              <a:rPr>
                <a:solidFill>
                  <a:srgbClr val="002060"/>
                </a:solidFill>
                <a:latin typeface="Times New Roman"/>
                <a:ea typeface="Amiri"/>
                <a:cs typeface="Times New Roman"/>
              </a:rPr>
              <a:t>bord de </a:t>
            </a:r>
            <a:r>
              <a:rPr>
                <a:solidFill>
                  <a:srgbClr val="002060"/>
                </a:solidFill>
                <a:latin typeface="Times New Roman"/>
                <a:ea typeface="Amiri"/>
                <a:cs typeface="Times New Roman"/>
              </a:rPr>
              <a:t>P</a:t>
            </a:r>
            <a:r>
              <a:rPr baseline="-25000">
                <a:solidFill>
                  <a:srgbClr val="002060"/>
                </a:solidFill>
                <a:latin typeface="Times New Roman"/>
                <a:ea typeface="Amiri"/>
                <a:cs typeface="Times New Roman"/>
              </a:rPr>
              <a:t>1</a:t>
            </a:r>
            <a:r>
              <a:rPr>
                <a:solidFill>
                  <a:srgbClr val="002060"/>
                </a:solidFill>
                <a:latin typeface="Times New Roman"/>
                <a:ea typeface="Amiri"/>
                <a:cs typeface="Times New Roman"/>
              </a:rPr>
              <a:t>…P</a:t>
            </a:r>
            <a:r>
              <a:rPr baseline="-28000">
                <a:solidFill>
                  <a:srgbClr val="002060"/>
                </a:solidFill>
                <a:latin typeface="Times New Roman"/>
                <a:ea typeface="Amiri"/>
                <a:cs typeface="Times New Roman"/>
              </a:rPr>
              <a:t>i-1</a:t>
            </a:r>
            <a:r>
              <a:rPr>
                <a:solidFill>
                  <a:srgbClr val="002060"/>
                </a:solidFill>
                <a:latin typeface="Times New Roman"/>
                <a:ea typeface="Amiri"/>
                <a:cs typeface="Times New Roman"/>
              </a:rPr>
              <a:t>. Il</a:t>
            </a:r>
          </a:p>
          <a:p>
            <a:pPr marL="0" indent="0">
              <a:buNone/>
            </a:pPr>
            <a:r>
              <a:rPr>
                <a:solidFill>
                  <a:srgbClr val="002060"/>
                </a:solidFill>
                <a:latin typeface="Times New Roman"/>
                <a:ea typeface="Amiri"/>
                <a:cs typeface="Times New Roman"/>
              </a:rPr>
              <a:t> suffit </a:t>
            </a:r>
            <a:r>
              <a:rPr>
                <a:solidFill>
                  <a:srgbClr val="002060"/>
                </a:solidFill>
                <a:latin typeface="Times New Roman"/>
                <a:ea typeface="Amiri"/>
                <a:cs typeface="Times New Roman"/>
              </a:rPr>
              <a:t>donc, pour chercher une occurrence, de </a:t>
            </a:r>
            <a:r>
              <a:rPr>
                <a:solidFill>
                  <a:srgbClr val="002060"/>
                </a:solidFill>
                <a:latin typeface="Times New Roman"/>
                <a:ea typeface="Amiri"/>
                <a:cs typeface="Times New Roman"/>
              </a:rPr>
              <a:t>(décaler) P d'une </a:t>
            </a:r>
          </a:p>
          <a:p>
            <a:pPr marL="0" indent="0">
              <a:buNone/>
            </a:pPr>
            <a:r>
              <a:rPr>
                <a:solidFill>
                  <a:srgbClr val="002060"/>
                </a:solidFill>
                <a:latin typeface="Times New Roman"/>
                <a:ea typeface="Amiri"/>
                <a:cs typeface="Times New Roman"/>
              </a:rPr>
              <a:t>longueur appropriée </a:t>
            </a:r>
            <a:r>
              <a:rPr>
                <a:solidFill>
                  <a:srgbClr val="002060"/>
                </a:solidFill>
                <a:latin typeface="Times New Roman"/>
                <a:ea typeface="Amiri"/>
                <a:cs typeface="Times New Roman"/>
              </a:rPr>
              <a:t>pour superposer </a:t>
            </a:r>
            <a:r>
              <a:rPr>
                <a:solidFill>
                  <a:srgbClr val="002060"/>
                </a:solidFill>
                <a:latin typeface="Times New Roman"/>
                <a:ea typeface="Amiri"/>
                <a:cs typeface="Times New Roman"/>
              </a:rPr>
              <a:t>P</a:t>
            </a:r>
            <a:r>
              <a:rPr baseline="-25000">
                <a:solidFill>
                  <a:srgbClr val="002060"/>
                </a:solidFill>
                <a:latin typeface="Times New Roman"/>
                <a:ea typeface="Amiri"/>
                <a:cs typeface="Times New Roman"/>
              </a:rPr>
              <a:t>1</a:t>
            </a:r>
            <a:r>
              <a:rPr>
                <a:solidFill>
                  <a:srgbClr val="002060"/>
                </a:solidFill>
                <a:latin typeface="Times New Roman"/>
                <a:ea typeface="Amiri"/>
                <a:cs typeface="Times New Roman"/>
              </a:rPr>
              <a:t>…P</a:t>
            </a:r>
            <a:r>
              <a:rPr baseline="-28000">
                <a:solidFill>
                  <a:srgbClr val="002060"/>
                </a:solidFill>
                <a:latin typeface="Times New Roman"/>
                <a:ea typeface="Amiri"/>
                <a:cs typeface="Times New Roman"/>
              </a:rPr>
              <a:t>i-1</a:t>
            </a:r>
            <a:r>
              <a:rPr>
                <a:solidFill>
                  <a:srgbClr val="002060"/>
                </a:solidFill>
                <a:latin typeface="Times New Roman"/>
                <a:ea typeface="Amiri"/>
                <a:cs typeface="Times New Roman"/>
              </a:rPr>
              <a:t> </a:t>
            </a:r>
            <a:r>
              <a:rPr>
                <a:solidFill>
                  <a:srgbClr val="002060"/>
                </a:solidFill>
                <a:latin typeface="Times New Roman"/>
                <a:ea typeface="Amiri"/>
                <a:cs typeface="Times New Roman"/>
              </a:rPr>
              <a:t>avec son plus grand </a:t>
            </a:r>
            <a:r>
              <a:rPr>
                <a:solidFill>
                  <a:srgbClr val="002060"/>
                </a:solidFill>
                <a:latin typeface="Times New Roman"/>
                <a:ea typeface="Amiri"/>
                <a:cs typeface="Times New Roman"/>
              </a:rPr>
              <a:t>bord. </a:t>
            </a:r>
          </a:p>
          <a:p>
            <a:pPr marL="0" indent="0">
              <a:buNone/>
            </a:pPr>
            <a:r>
              <a:rPr>
                <a:solidFill>
                  <a:srgbClr val="002060"/>
                </a:solidFill>
                <a:latin typeface="Times New Roman"/>
                <a:ea typeface="Amiri"/>
                <a:cs typeface="Times New Roman"/>
              </a:rPr>
              <a:t>Le décalage </a:t>
            </a:r>
            <a:r>
              <a:rPr>
                <a:solidFill>
                  <a:srgbClr val="002060"/>
                </a:solidFill>
                <a:latin typeface="Times New Roman"/>
                <a:ea typeface="Amiri"/>
                <a:cs typeface="Times New Roman"/>
              </a:rPr>
              <a:t>se </a:t>
            </a:r>
            <a:r>
              <a:rPr>
                <a:solidFill>
                  <a:srgbClr val="002060"/>
                </a:solidFill>
                <a:latin typeface="Times New Roman"/>
                <a:ea typeface="Amiri"/>
                <a:cs typeface="Times New Roman"/>
              </a:rPr>
              <a:t>réalise </a:t>
            </a:r>
            <a:r>
              <a:rPr>
                <a:solidFill>
                  <a:srgbClr val="002060"/>
                </a:solidFill>
                <a:latin typeface="Times New Roman"/>
                <a:ea typeface="Amiri"/>
                <a:cs typeface="Times New Roman"/>
              </a:rPr>
              <a:t>en poursuivant les </a:t>
            </a:r>
            <a:r>
              <a:rPr>
                <a:solidFill>
                  <a:srgbClr val="002060"/>
                </a:solidFill>
                <a:latin typeface="Times New Roman"/>
                <a:ea typeface="Amiri"/>
                <a:cs typeface="Times New Roman"/>
              </a:rPr>
              <a:t>comparaisons </a:t>
            </a:r>
            <a:r>
              <a:rPr>
                <a:solidFill>
                  <a:srgbClr val="002060"/>
                </a:solidFill>
                <a:latin typeface="Times New Roman"/>
                <a:ea typeface="Amiri"/>
                <a:cs typeface="Times New Roman"/>
              </a:rPr>
              <a:t>entre la lettre </a:t>
            </a:r>
          </a:p>
          <a:p>
            <a:pPr marL="0" indent="0">
              <a:buNone/>
            </a:pPr>
            <a:r>
              <a:rPr>
                <a:solidFill>
                  <a:srgbClr val="002060"/>
                </a:solidFill>
                <a:latin typeface="Times New Roman"/>
                <a:ea typeface="Amiri"/>
                <a:cs typeface="Times New Roman"/>
              </a:rPr>
              <a:t>T</a:t>
            </a:r>
            <a:r>
              <a:rPr baseline="-25000">
                <a:solidFill>
                  <a:srgbClr val="002060"/>
                </a:solidFill>
                <a:latin typeface="Times New Roman"/>
                <a:ea typeface="Amiri"/>
                <a:cs typeface="Times New Roman"/>
              </a:rPr>
              <a:t>k+1</a:t>
            </a:r>
            <a:r>
              <a:rPr>
                <a:solidFill>
                  <a:srgbClr val="002060"/>
                </a:solidFill>
                <a:latin typeface="Times New Roman"/>
                <a:ea typeface="Amiri"/>
                <a:cs typeface="Times New Roman"/>
              </a:rPr>
              <a:t> </a:t>
            </a:r>
            <a:r>
              <a:rPr>
                <a:solidFill>
                  <a:srgbClr val="002060"/>
                </a:solidFill>
                <a:latin typeface="Times New Roman"/>
                <a:ea typeface="Amiri"/>
                <a:cs typeface="Times New Roman"/>
              </a:rPr>
              <a:t>et </a:t>
            </a:r>
            <a:r>
              <a:rPr>
                <a:solidFill>
                  <a:srgbClr val="002060"/>
                </a:solidFill>
                <a:latin typeface="Times New Roman"/>
                <a:ea typeface="Amiri"/>
                <a:cs typeface="Times New Roman"/>
              </a:rPr>
              <a:t>la lettre P</a:t>
            </a:r>
            <a:r>
              <a:rPr baseline="-25000">
                <a:solidFill>
                  <a:srgbClr val="002060"/>
                </a:solidFill>
                <a:latin typeface="Times New Roman"/>
                <a:ea typeface="Amiri"/>
                <a:cs typeface="Times New Roman"/>
              </a:rPr>
              <a:t>1</a:t>
            </a:r>
            <a:r>
              <a:rPr>
                <a:solidFill>
                  <a:srgbClr val="002060"/>
                </a:solidFill>
                <a:latin typeface="Times New Roman"/>
                <a:ea typeface="Amiri"/>
                <a:cs typeface="Times New Roman"/>
              </a:rPr>
              <a:t>+</a:t>
            </a:r>
            <a:r>
              <a:rPr>
                <a:solidFill>
                  <a:srgbClr val="002060"/>
                </a:solidFill>
                <a:latin typeface="Times New Roman"/>
                <a:ea typeface="Amiri"/>
                <a:cs typeface="Times New Roman"/>
              </a:rPr>
              <a:t>β</a:t>
            </a:r>
            <a:r>
              <a:rPr>
                <a:solidFill>
                  <a:srgbClr val="002060"/>
                </a:solidFill>
                <a:latin typeface="Times New Roman"/>
                <a:ea typeface="Amiri"/>
                <a:cs typeface="Times New Roman"/>
              </a:rPr>
              <a:t>(i-1).</a:t>
            </a:r>
          </a:p>
        </p:txBody>
      </p:sp>
      <p:sp>
        <p:nvSpPr>
          <p:cNvPr id="4" name="Espace réservé du numéro de diapositive 3"/>
          <p:cNvSpPr>
            <a:spLocks noGrp="1"/>
          </p:cNvSpPr>
          <p:nvPr>
            <p:ph type="sldNum" sz="quarter" idx="12"/>
          </p:nvPr>
        </p:nvSpPr>
        <p:spPr/>
        <p:txBody>
          <a:bodyPr/>
          <a:lstStyle/>
          <a:p>
            <a:pPr/>
            <a:r>
              <a:rPr/>
              <a:t>30</a:t>
            </a:r>
          </a:p>
        </p:txBody>
      </p:sp>
    </p:spTree>
    <p:extLst>
      <p:ext uri="{BB962C8B-B14F-4D97-AF65-F5344CB8AC3E}">
        <p14:creationId xmlns:p14="http://schemas.microsoft.com/office/powerpoint/2010/main" val="37328099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r>
              <a:rPr>
                <a:solidFill>
                  <a:srgbClr val="0000AF"/>
                </a:solidFill>
                <a:latin typeface="Amiri"/>
                <a:ea typeface="Amiri"/>
                <a:cs typeface="Amiri"/>
              </a:rPr>
              <a:t>Algorithme MP</a:t>
            </a:r>
          </a:p>
        </p:txBody>
      </p:sp>
      <p:sp>
        <p:nvSpPr>
          <p:cNvPr id="3" name="Espace réservé du contenu 2"/>
          <p:cNvSpPr>
            <a:spLocks noGrp="1"/>
          </p:cNvSpPr>
          <p:nvPr>
            <p:ph idx="1"/>
          </p:nvPr>
        </p:nvSpPr>
        <p:spPr/>
        <p:txBody>
          <a:bodyPr>
            <a:normAutofit/>
          </a:bodyPr>
          <a:lstStyle/>
          <a:p>
            <a:pPr/>
            <a:r>
              <a:rPr>
                <a:solidFill>
                  <a:srgbClr val="002060"/>
                </a:solidFill>
                <a:latin typeface="Amiri"/>
                <a:ea typeface="Amiri"/>
                <a:cs typeface="Amiri"/>
              </a:rPr>
              <a:t>Dans la pratique, on utilise </a:t>
            </a:r>
            <a:r>
              <a:rPr>
                <a:solidFill>
                  <a:srgbClr val="002060"/>
                </a:solidFill>
                <a:latin typeface="Amiri"/>
                <a:ea typeface="Amiri"/>
                <a:cs typeface="Amiri"/>
              </a:rPr>
              <a:t>à </a:t>
            </a:r>
            <a:r>
              <a:rPr>
                <a:solidFill>
                  <a:srgbClr val="002060"/>
                </a:solidFill>
                <a:latin typeface="Amiri"/>
                <a:ea typeface="Amiri"/>
                <a:cs typeface="Amiri"/>
              </a:rPr>
              <a:t>la place </a:t>
            </a:r>
            <a:r>
              <a:rPr>
                <a:solidFill>
                  <a:srgbClr val="002060"/>
                </a:solidFill>
                <a:latin typeface="Amiri"/>
                <a:ea typeface="Amiri"/>
                <a:cs typeface="Amiri"/>
              </a:rPr>
              <a:t>de </a:t>
            </a:r>
            <a:r>
              <a:rPr>
                <a:solidFill>
                  <a:srgbClr val="002060"/>
                </a:solidFill>
                <a:latin typeface="Times New Roman"/>
                <a:ea typeface="Amiri"/>
                <a:cs typeface="Amiri"/>
              </a:rPr>
              <a:t>β</a:t>
            </a:r>
            <a:r>
              <a:rPr>
                <a:solidFill>
                  <a:srgbClr val="002060"/>
                </a:solidFill>
                <a:latin typeface="Amiri"/>
                <a:ea typeface="Amiri"/>
                <a:cs typeface="Amiri"/>
              </a:rPr>
              <a:t>  </a:t>
            </a:r>
            <a:r>
              <a:rPr>
                <a:solidFill>
                  <a:srgbClr val="002060"/>
                </a:solidFill>
                <a:latin typeface="Amiri"/>
                <a:ea typeface="Amiri"/>
                <a:cs typeface="Amiri"/>
              </a:rPr>
              <a:t>une </a:t>
            </a:r>
            <a:r>
              <a:rPr>
                <a:solidFill>
                  <a:srgbClr val="002060"/>
                </a:solidFill>
                <a:latin typeface="Amiri"/>
                <a:ea typeface="Amiri"/>
                <a:cs typeface="Amiri"/>
              </a:rPr>
              <a:t>fonctions</a:t>
            </a:r>
          </a:p>
          <a:p>
            <a:pPr marL="0" indent="0">
              <a:buNone/>
            </a:pPr>
          </a:p>
          <a:p>
            <a:pPr marL="0" indent="0">
              <a:buNone/>
            </a:pPr>
            <a:r>
              <a:rPr>
                <a:solidFill>
                  <a:srgbClr val="002060"/>
                </a:solidFill>
                <a:latin typeface="Amiri"/>
                <a:ea typeface="Amiri"/>
                <a:cs typeface="Amiri"/>
              </a:rPr>
              <a:t>S </a:t>
            </a:r>
            <a:r>
              <a:rPr>
                <a:solidFill>
                  <a:srgbClr val="002060"/>
                </a:solidFill>
                <a:latin typeface="Amiri"/>
                <a:ea typeface="Amiri"/>
                <a:cs typeface="Amiri"/>
              </a:rPr>
              <a:t>: </a:t>
            </a:r>
            <a:r>
              <a:rPr>
                <a:solidFill>
                  <a:srgbClr val="002060"/>
                </a:solidFill>
                <a:latin typeface="Amiri"/>
                <a:ea typeface="Amiri"/>
                <a:cs typeface="Amiri"/>
              </a:rPr>
              <a:t>    1,…m </a:t>
            </a:r>
            <a:r>
              <a:rPr>
                <a:solidFill>
                  <a:srgbClr val="002060"/>
                </a:solidFill>
                <a:latin typeface="Amiri"/>
                <a:ea typeface="Amiri"/>
                <a:cs typeface="Amiri"/>
              </a:rPr>
              <a:t> </a:t>
            </a:r>
            <a:r>
              <a:rPr>
                <a:solidFill>
                  <a:srgbClr val="002060"/>
                </a:solidFill>
                <a:latin typeface="Amiri"/>
                <a:ea typeface="Amiri"/>
                <a:cs typeface="Amiri"/>
              </a:rPr>
              <a:t>           0</a:t>
            </a:r>
            <a:r>
              <a:rPr>
                <a:solidFill>
                  <a:srgbClr val="002060"/>
                </a:solidFill>
                <a:latin typeface="Amiri"/>
                <a:ea typeface="Amiri"/>
                <a:cs typeface="Amiri"/>
              </a:rPr>
              <a:t>,…,m </a:t>
            </a:r>
          </a:p>
          <a:p>
            <a:pPr marL="0" indent="0">
              <a:buNone/>
            </a:pPr>
          </a:p>
          <a:p>
            <a:pPr marL="0" indent="0">
              <a:buNone/>
            </a:pPr>
            <a:r>
              <a:rPr>
                <a:solidFill>
                  <a:srgbClr val="002060"/>
                </a:solidFill>
                <a:latin typeface="Amiri"/>
                <a:ea typeface="Amiri"/>
                <a:cs typeface="Amiri"/>
              </a:rPr>
              <a:t>définie </a:t>
            </a:r>
            <a:r>
              <a:rPr>
                <a:solidFill>
                  <a:srgbClr val="002060"/>
                </a:solidFill>
                <a:latin typeface="Amiri"/>
                <a:ea typeface="Amiri"/>
                <a:cs typeface="Amiri"/>
              </a:rPr>
              <a:t>pour i = </a:t>
            </a:r>
            <a:r>
              <a:rPr>
                <a:solidFill>
                  <a:srgbClr val="002060"/>
                </a:solidFill>
                <a:latin typeface="Amiri"/>
                <a:ea typeface="Amiri"/>
                <a:cs typeface="Amiri"/>
              </a:rPr>
              <a:t>1….;m par </a:t>
            </a:r>
            <a:r>
              <a:rPr>
                <a:solidFill>
                  <a:srgbClr val="002060"/>
                </a:solidFill>
                <a:latin typeface="Amiri"/>
                <a:ea typeface="Amiri"/>
                <a:cs typeface="Amiri"/>
              </a:rPr>
              <a:t>s(i</a:t>
            </a:r>
            <a:r>
              <a:rPr>
                <a:solidFill>
                  <a:srgbClr val="002060"/>
                </a:solidFill>
                <a:latin typeface="Amiri"/>
                <a:ea typeface="Amiri"/>
                <a:cs typeface="Amiri"/>
              </a:rPr>
              <a:t>) = 1 + </a:t>
            </a:r>
            <a:r>
              <a:rPr>
                <a:solidFill>
                  <a:srgbClr val="002060"/>
                </a:solidFill>
                <a:latin typeface="Times New Roman"/>
                <a:ea typeface="Amiri"/>
                <a:cs typeface="Amiri"/>
              </a:rPr>
              <a:t>β</a:t>
            </a:r>
            <a:r>
              <a:rPr>
                <a:solidFill>
                  <a:srgbClr val="002060"/>
                </a:solidFill>
                <a:latin typeface="Times New Roman"/>
                <a:ea typeface="Amiri"/>
                <a:cs typeface="Amiri"/>
              </a:rPr>
              <a:t>(i-1)</a:t>
            </a:r>
          </a:p>
          <a:p>
            <a:pPr marL="0" indent="0">
              <a:buNone/>
            </a:pPr>
          </a:p>
          <a:p>
            <a:pPr marL="0" indent="0">
              <a:buNone/>
            </a:pPr>
            <a:r>
              <a:rPr>
                <a:solidFill>
                  <a:srgbClr val="002060"/>
                </a:solidFill>
                <a:latin typeface="Amiri"/>
                <a:ea typeface="Amiri"/>
                <a:cs typeface="Amiri"/>
              </a:rPr>
              <a:t>de sorte que le </a:t>
            </a:r>
            <a:r>
              <a:rPr>
                <a:solidFill>
                  <a:srgbClr val="002060"/>
                </a:solidFill>
                <a:latin typeface="Amiri"/>
                <a:ea typeface="Amiri"/>
                <a:cs typeface="Amiri"/>
              </a:rPr>
              <a:t>décalage </a:t>
            </a:r>
            <a:r>
              <a:rPr>
                <a:solidFill>
                  <a:srgbClr val="002060"/>
                </a:solidFill>
                <a:latin typeface="Amiri"/>
                <a:ea typeface="Amiri"/>
                <a:cs typeface="Amiri"/>
              </a:rPr>
              <a:t>consiste </a:t>
            </a:r>
            <a:r>
              <a:rPr>
                <a:solidFill>
                  <a:srgbClr val="002060"/>
                </a:solidFill>
                <a:latin typeface="Amiri"/>
                <a:ea typeface="Amiri"/>
                <a:cs typeface="Amiri"/>
              </a:rPr>
              <a:t>à </a:t>
            </a:r>
            <a:r>
              <a:rPr>
                <a:solidFill>
                  <a:srgbClr val="002060"/>
                </a:solidFill>
                <a:latin typeface="Amiri"/>
                <a:ea typeface="Amiri"/>
                <a:cs typeface="Amiri"/>
              </a:rPr>
              <a:t>remplacer i par s(i). La fonction s est </a:t>
            </a:r>
            <a:r>
              <a:rPr>
                <a:solidFill>
                  <a:srgbClr val="002060"/>
                </a:solidFill>
                <a:latin typeface="Amiri"/>
                <a:ea typeface="Amiri"/>
                <a:cs typeface="Amiri"/>
              </a:rPr>
              <a:t>appelée</a:t>
            </a:r>
            <a:r>
              <a:rPr>
                <a:solidFill>
                  <a:srgbClr val="002060"/>
                </a:solidFill>
                <a:latin typeface="Amiri"/>
                <a:ea typeface="Amiri"/>
                <a:cs typeface="Amiri"/>
              </a:rPr>
              <a:t> </a:t>
            </a:r>
            <a:r>
              <a:rPr>
                <a:solidFill>
                  <a:srgbClr val="002060"/>
                </a:solidFill>
                <a:latin typeface="Amiri"/>
                <a:ea typeface="Amiri"/>
                <a:cs typeface="Amiri"/>
              </a:rPr>
              <a:t>la </a:t>
            </a:r>
            <a:r>
              <a:rPr>
                <a:solidFill>
                  <a:srgbClr val="002060"/>
                </a:solidFill>
                <a:latin typeface="Amiri"/>
                <a:ea typeface="Amiri"/>
                <a:cs typeface="Amiri"/>
              </a:rPr>
              <a:t>fonction de </a:t>
            </a:r>
            <a:r>
              <a:rPr>
                <a:solidFill>
                  <a:srgbClr val="002060"/>
                </a:solidFill>
                <a:latin typeface="Amiri"/>
                <a:ea typeface="Amiri"/>
                <a:cs typeface="Amiri"/>
              </a:rPr>
              <a:t>suppléance </a:t>
            </a:r>
            <a:r>
              <a:rPr>
                <a:solidFill>
                  <a:srgbClr val="002060"/>
                </a:solidFill>
                <a:latin typeface="Amiri"/>
                <a:ea typeface="Amiri"/>
                <a:cs typeface="Amiri"/>
              </a:rPr>
              <a:t>du motif x. </a:t>
            </a:r>
          </a:p>
          <a:p>
            <a:pPr marL="0" indent="0">
              <a:buNone/>
            </a:pPr>
          </a:p>
        </p:txBody>
      </p:sp>
      <p:sp>
        <p:nvSpPr>
          <p:cNvPr id="4" name="Accolades 3"/>
          <p:cNvSpPr/>
          <p:nvPr/>
        </p:nvSpPr>
        <p:spPr>
          <a:xfrm>
            <a:off x="1631509" y="2719857"/>
            <a:ext cx="1152125" cy="709142"/>
          </a:xfrm>
          <a:prstGeom prst="brace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p>
        </p:txBody>
      </p:sp>
      <p:cxnSp>
        <p:nvCxnSpPr>
          <p:cNvPr id="6" name="Connecteur droit avec flèche 5"/>
          <p:cNvCxnSpPr/>
          <p:nvPr/>
        </p:nvCxnSpPr>
        <p:spPr>
          <a:xfrm>
            <a:off x="2927653" y="3068966"/>
            <a:ext cx="64928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Accolades 7"/>
          <p:cNvSpPr/>
          <p:nvPr/>
        </p:nvSpPr>
        <p:spPr>
          <a:xfrm>
            <a:off x="3791740" y="2708918"/>
            <a:ext cx="1366939" cy="720081"/>
          </a:xfrm>
          <a:prstGeom prst="brace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p>
        </p:txBody>
      </p:sp>
      <p:sp>
        <p:nvSpPr>
          <p:cNvPr id="5" name="Espace réservé du numéro de diapositive 4"/>
          <p:cNvSpPr>
            <a:spLocks noGrp="1"/>
          </p:cNvSpPr>
          <p:nvPr>
            <p:ph type="sldNum" sz="quarter" idx="12"/>
          </p:nvPr>
        </p:nvSpPr>
        <p:spPr/>
        <p:txBody>
          <a:bodyPr/>
          <a:lstStyle/>
          <a:p>
            <a:pPr/>
            <a:r>
              <a:rPr/>
              <a:t>31</a:t>
            </a:r>
          </a:p>
        </p:txBody>
      </p:sp>
    </p:spTree>
    <p:extLst>
      <p:ext uri="{BB962C8B-B14F-4D97-AF65-F5344CB8AC3E}">
        <p14:creationId xmlns:p14="http://schemas.microsoft.com/office/powerpoint/2010/main" val="4448742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r>
              <a:rPr>
                <a:solidFill>
                  <a:srgbClr val="0000AF"/>
                </a:solidFill>
                <a:latin typeface="Amiri"/>
                <a:ea typeface="Amiri"/>
                <a:cs typeface="Amiri"/>
              </a:rPr>
              <a:t>Algorithme MP</a:t>
            </a:r>
          </a:p>
        </p:txBody>
      </p:sp>
      <p:sp>
        <p:nvSpPr>
          <p:cNvPr id="3" name="Espace réservé du contenu 2"/>
          <p:cNvSpPr>
            <a:spLocks noGrp="1"/>
          </p:cNvSpPr>
          <p:nvPr>
            <p:ph idx="1"/>
          </p:nvPr>
        </p:nvSpPr>
        <p:spPr/>
        <p:txBody>
          <a:bodyPr>
            <a:normAutofit/>
          </a:bodyPr>
          <a:lstStyle/>
          <a:p>
            <a:pPr/>
            <a:r>
              <a:rPr>
                <a:solidFill>
                  <a:schemeClr val="accent5">
                    <a:lumMod val="75000"/>
                  </a:schemeClr>
                </a:solidFill>
                <a:latin typeface="Times New Roman"/>
                <a:ea typeface="Amiri"/>
                <a:cs typeface="Times New Roman"/>
              </a:rPr>
              <a:t>Voici par exemple les fonctions </a:t>
            </a:r>
            <a:r>
              <a:rPr>
                <a:solidFill>
                  <a:srgbClr val="002060"/>
                </a:solidFill>
                <a:latin typeface="Times New Roman"/>
                <a:ea typeface="Amiri"/>
                <a:cs typeface="Amiri"/>
              </a:rPr>
              <a:t>β</a:t>
            </a:r>
            <a:r>
              <a:rPr>
                <a:solidFill>
                  <a:schemeClr val="accent5">
                    <a:lumMod val="75000"/>
                  </a:schemeClr>
                </a:solidFill>
                <a:latin typeface="Times New Roman"/>
                <a:ea typeface="Amiri"/>
                <a:cs typeface="Times New Roman"/>
              </a:rPr>
              <a:t> et </a:t>
            </a:r>
            <a:r>
              <a:rPr>
                <a:solidFill>
                  <a:schemeClr val="accent5">
                    <a:lumMod val="75000"/>
                  </a:schemeClr>
                </a:solidFill>
                <a:latin typeface="Times New Roman"/>
                <a:ea typeface="Amiri"/>
                <a:cs typeface="Times New Roman"/>
              </a:rPr>
              <a:t>S</a:t>
            </a:r>
            <a:r>
              <a:rPr>
                <a:solidFill>
                  <a:schemeClr val="accent5">
                    <a:lumMod val="75000"/>
                  </a:schemeClr>
                </a:solidFill>
                <a:latin typeface="Times New Roman"/>
                <a:ea typeface="Amiri"/>
                <a:cs typeface="Times New Roman"/>
              </a:rPr>
              <a:t> pour le </a:t>
            </a:r>
            <a:r>
              <a:rPr>
                <a:solidFill>
                  <a:schemeClr val="accent5">
                    <a:lumMod val="75000"/>
                  </a:schemeClr>
                </a:solidFill>
                <a:latin typeface="Times New Roman"/>
                <a:ea typeface="Amiri"/>
                <a:cs typeface="Times New Roman"/>
              </a:rPr>
              <a:t>mot abacabac :</a:t>
            </a:r>
          </a:p>
          <a:p>
            <a:pPr marL="0" indent="0">
              <a:buNone/>
            </a:pPr>
          </a:p>
        </p:txBody>
      </p:sp>
      <p:graphicFrame>
        <p:nvGraphicFramePr>
          <p:cNvPr id="4" name="Tableau 3"/>
          <p:cNvGraphicFramePr>
            <a:graphicFrameLocks noGrp="1"/>
          </p:cNvGraphicFramePr>
          <p:nvPr>
            <p:extLst>
              <p:ext uri="{D42A27DB-BD31-4B8C-83A1-F6EECF244321}">
                <p14:modId xmlns:p14="http://schemas.microsoft.com/office/powerpoint/2010/main" val="1959354572"/>
              </p:ext>
            </p:extLst>
          </p:nvPr>
        </p:nvGraphicFramePr>
        <p:xfrm>
          <a:off x="1343472" y="2636912"/>
          <a:ext cx="8128000" cy="1933452"/>
        </p:xfrm>
        <a:graphic>
          <a:graphicData uri="http://schemas.openxmlformats.org/drawingml/2006/table">
            <a:tbl>
              <a:tblPr firstRow="1" bandRow="1">
                <a:tableStyleId>{5C22544A-7EE6-4342-B048-85BDC9FD1C3A}</a:tableStyleId>
              </a:tblPr>
              <a:tblGrid>
                <a:gridCol w="812800"/>
                <a:gridCol w="812800"/>
                <a:gridCol w="812800"/>
                <a:gridCol w="812800"/>
                <a:gridCol w="812800"/>
                <a:gridCol w="812800"/>
                <a:gridCol w="812800"/>
                <a:gridCol w="812800"/>
                <a:gridCol w="812800"/>
                <a:gridCol w="812800"/>
              </a:tblGrid>
              <a:tr h="232509">
                <a:tc>
                  <a:txBody>
                    <a:bodyPr/>
                    <a:lstStyle/>
                    <a:p>
                      <a:endParaRPr lang="fr-FR" dirty="0"/>
                    </a:p>
                  </a:txBody>
                  <a:tcPr/>
                </a:tc>
                <a:tc>
                  <a:txBody>
                    <a:bodyPr/>
                    <a:lstStyle/>
                    <a:p>
                      <a:endParaRPr lang="fr-FR" dirty="0"/>
                    </a:p>
                  </a:txBody>
                  <a:tcPr/>
                </a:tc>
                <a:tc>
                  <a:txBody>
                    <a:bodyPr/>
                    <a:lstStyle/>
                    <a:p>
                      <a:r>
                        <a:rPr lang="fr-FR" dirty="0" smtClean="0"/>
                        <a:t>a</a:t>
                      </a:r>
                      <a:endParaRPr lang="fr-FR" dirty="0"/>
                    </a:p>
                  </a:txBody>
                  <a:tcPr/>
                </a:tc>
                <a:tc>
                  <a:txBody>
                    <a:bodyPr/>
                    <a:lstStyle/>
                    <a:p>
                      <a:r>
                        <a:rPr lang="fr-FR" dirty="0" smtClean="0"/>
                        <a:t>b</a:t>
                      </a:r>
                      <a:endParaRPr lang="fr-FR" dirty="0"/>
                    </a:p>
                  </a:txBody>
                  <a:tcPr/>
                </a:tc>
                <a:tc>
                  <a:txBody>
                    <a:bodyPr/>
                    <a:lstStyle/>
                    <a:p>
                      <a:r>
                        <a:rPr lang="fr-FR" dirty="0" smtClean="0"/>
                        <a:t>a</a:t>
                      </a:r>
                      <a:endParaRPr lang="fr-FR" dirty="0"/>
                    </a:p>
                  </a:txBody>
                  <a:tcPr/>
                </a:tc>
                <a:tc>
                  <a:txBody>
                    <a:bodyPr/>
                    <a:lstStyle/>
                    <a:p>
                      <a:r>
                        <a:rPr lang="fr-FR" dirty="0" smtClean="0"/>
                        <a:t>c</a:t>
                      </a:r>
                      <a:endParaRPr lang="fr-FR" dirty="0"/>
                    </a:p>
                  </a:txBody>
                  <a:tcPr/>
                </a:tc>
                <a:tc>
                  <a:txBody>
                    <a:bodyPr/>
                    <a:lstStyle/>
                    <a:p>
                      <a:r>
                        <a:rPr lang="fr-FR" dirty="0" smtClean="0"/>
                        <a:t>a</a:t>
                      </a:r>
                      <a:endParaRPr lang="fr-FR" dirty="0"/>
                    </a:p>
                  </a:txBody>
                  <a:tcPr/>
                </a:tc>
                <a:tc>
                  <a:txBody>
                    <a:bodyPr/>
                    <a:lstStyle/>
                    <a:p>
                      <a:r>
                        <a:rPr lang="fr-FR" dirty="0" smtClean="0"/>
                        <a:t>b</a:t>
                      </a:r>
                      <a:endParaRPr lang="fr-FR" dirty="0"/>
                    </a:p>
                  </a:txBody>
                  <a:tcPr/>
                </a:tc>
                <a:tc>
                  <a:txBody>
                    <a:bodyPr/>
                    <a:lstStyle/>
                    <a:p>
                      <a:r>
                        <a:rPr lang="fr-FR" dirty="0" smtClean="0"/>
                        <a:t>a</a:t>
                      </a:r>
                      <a:endParaRPr lang="fr-FR" dirty="0"/>
                    </a:p>
                  </a:txBody>
                  <a:tcPr/>
                </a:tc>
                <a:tc>
                  <a:txBody>
                    <a:bodyPr/>
                    <a:lstStyle/>
                    <a:p>
                      <a:r>
                        <a:rPr lang="fr-FR" dirty="0" smtClean="0"/>
                        <a:t>c</a:t>
                      </a:r>
                      <a:endParaRPr lang="fr-FR" dirty="0"/>
                    </a:p>
                  </a:txBody>
                  <a:tcPr/>
                </a:tc>
              </a:tr>
              <a:tr h="448533">
                <a:tc>
                  <a:txBody>
                    <a:bodyPr/>
                    <a:lstStyle/>
                    <a:p>
                      <a:endParaRPr lang="fr-FR"/>
                    </a:p>
                  </a:txBody>
                  <a:tcPr/>
                </a:tc>
                <a:tc>
                  <a:txBody>
                    <a:bodyPr/>
                    <a:lstStyle/>
                    <a:p>
                      <a:r>
                        <a:rPr lang="fr-FR" dirty="0" smtClean="0"/>
                        <a:t>0</a:t>
                      </a:r>
                      <a:endParaRPr lang="fr-FR" dirty="0"/>
                    </a:p>
                  </a:txBody>
                  <a:tcPr/>
                </a:tc>
                <a:tc>
                  <a:txBody>
                    <a:bodyPr/>
                    <a:lstStyle/>
                    <a:p>
                      <a:r>
                        <a:rPr lang="fr-FR" dirty="0" smtClean="0"/>
                        <a:t>1</a:t>
                      </a:r>
                      <a:endParaRPr lang="fr-FR" dirty="0"/>
                    </a:p>
                  </a:txBody>
                  <a:tcPr/>
                </a:tc>
                <a:tc>
                  <a:txBody>
                    <a:bodyPr/>
                    <a:lstStyle/>
                    <a:p>
                      <a:r>
                        <a:rPr lang="fr-FR" dirty="0" smtClean="0"/>
                        <a:t>2</a:t>
                      </a:r>
                      <a:endParaRPr lang="fr-FR" dirty="0"/>
                    </a:p>
                  </a:txBody>
                  <a:tcPr/>
                </a:tc>
                <a:tc>
                  <a:txBody>
                    <a:bodyPr/>
                    <a:lstStyle/>
                    <a:p>
                      <a:r>
                        <a:rPr lang="fr-FR" dirty="0" smtClean="0"/>
                        <a:t>3</a:t>
                      </a:r>
                      <a:endParaRPr lang="fr-FR" dirty="0"/>
                    </a:p>
                  </a:txBody>
                  <a:tcPr/>
                </a:tc>
                <a:tc>
                  <a:txBody>
                    <a:bodyPr/>
                    <a:lstStyle/>
                    <a:p>
                      <a:r>
                        <a:rPr lang="fr-FR" dirty="0" smtClean="0"/>
                        <a:t>4</a:t>
                      </a:r>
                      <a:endParaRPr lang="fr-FR" dirty="0"/>
                    </a:p>
                  </a:txBody>
                  <a:tcPr/>
                </a:tc>
                <a:tc>
                  <a:txBody>
                    <a:bodyPr/>
                    <a:lstStyle/>
                    <a:p>
                      <a:r>
                        <a:rPr lang="fr-FR" dirty="0" smtClean="0"/>
                        <a:t>5</a:t>
                      </a:r>
                      <a:endParaRPr lang="fr-FR" dirty="0"/>
                    </a:p>
                  </a:txBody>
                  <a:tcPr/>
                </a:tc>
                <a:tc>
                  <a:txBody>
                    <a:bodyPr/>
                    <a:lstStyle/>
                    <a:p>
                      <a:r>
                        <a:rPr lang="fr-FR" dirty="0" smtClean="0"/>
                        <a:t>6</a:t>
                      </a:r>
                      <a:endParaRPr lang="fr-FR" dirty="0"/>
                    </a:p>
                  </a:txBody>
                  <a:tcPr/>
                </a:tc>
                <a:tc>
                  <a:txBody>
                    <a:bodyPr/>
                    <a:lstStyle/>
                    <a:p>
                      <a:r>
                        <a:rPr lang="fr-FR" dirty="0" smtClean="0"/>
                        <a:t>7</a:t>
                      </a:r>
                      <a:endParaRPr lang="fr-FR" dirty="0"/>
                    </a:p>
                  </a:txBody>
                  <a:tcPr/>
                </a:tc>
                <a:tc>
                  <a:txBody>
                    <a:bodyPr/>
                    <a:lstStyle/>
                    <a:p>
                      <a:r>
                        <a:rPr lang="fr-FR" dirty="0" smtClean="0"/>
                        <a:t>8</a:t>
                      </a:r>
                      <a:endParaRPr lang="fr-FR" dirty="0"/>
                    </a:p>
                  </a:txBody>
                  <a:tcPr/>
                </a:tc>
              </a:tr>
              <a:tr h="670626">
                <a:tc>
                  <a:txBody>
                    <a:bodyPr/>
                    <a:lstStyle/>
                    <a:p>
                      <a:r>
                        <a:rPr lang="el-GR" dirty="0" smtClean="0">
                          <a:latin typeface="Times New Roman" panose="02020603050405020304" pitchFamily="18" charset="0"/>
                          <a:cs typeface="Times New Roman" panose="02020603050405020304" pitchFamily="18" charset="0"/>
                        </a:rPr>
                        <a:t>β</a:t>
                      </a:r>
                      <a:endParaRPr lang="fr-FR" dirty="0"/>
                    </a:p>
                  </a:txBody>
                  <a:tcPr/>
                </a:tc>
                <a:tc>
                  <a:txBody>
                    <a:bodyPr/>
                    <a:lstStyle/>
                    <a:p>
                      <a:r>
                        <a:rPr lang="fr-FR" dirty="0" smtClean="0"/>
                        <a:t>-1</a:t>
                      </a:r>
                      <a:endParaRPr lang="fr-FR" dirty="0"/>
                    </a:p>
                  </a:txBody>
                  <a:tcPr/>
                </a:tc>
                <a:tc>
                  <a:txBody>
                    <a:bodyPr/>
                    <a:lstStyle/>
                    <a:p>
                      <a:r>
                        <a:rPr lang="fr-FR" dirty="0" smtClean="0"/>
                        <a:t>0</a:t>
                      </a:r>
                      <a:endParaRPr lang="fr-FR" dirty="0"/>
                    </a:p>
                  </a:txBody>
                  <a:tcPr/>
                </a:tc>
                <a:tc>
                  <a:txBody>
                    <a:bodyPr/>
                    <a:lstStyle/>
                    <a:p>
                      <a:r>
                        <a:rPr lang="fr-FR" dirty="0" smtClean="0"/>
                        <a:t>0</a:t>
                      </a:r>
                      <a:endParaRPr lang="fr-FR" dirty="0"/>
                    </a:p>
                  </a:txBody>
                  <a:tcPr/>
                </a:tc>
                <a:tc>
                  <a:txBody>
                    <a:bodyPr/>
                    <a:lstStyle/>
                    <a:p>
                      <a:r>
                        <a:rPr lang="fr-FR" dirty="0" smtClean="0"/>
                        <a:t>1</a:t>
                      </a:r>
                      <a:endParaRPr lang="fr-FR" dirty="0"/>
                    </a:p>
                  </a:txBody>
                  <a:tcPr/>
                </a:tc>
                <a:tc>
                  <a:txBody>
                    <a:bodyPr/>
                    <a:lstStyle/>
                    <a:p>
                      <a:r>
                        <a:rPr lang="fr-FR" dirty="0" smtClean="0"/>
                        <a:t>0</a:t>
                      </a:r>
                      <a:endParaRPr lang="fr-FR" dirty="0"/>
                    </a:p>
                  </a:txBody>
                  <a:tcPr/>
                </a:tc>
                <a:tc>
                  <a:txBody>
                    <a:bodyPr/>
                    <a:lstStyle/>
                    <a:p>
                      <a:r>
                        <a:rPr lang="fr-FR" dirty="0" smtClean="0"/>
                        <a:t>1</a:t>
                      </a:r>
                      <a:endParaRPr lang="fr-FR" dirty="0"/>
                    </a:p>
                  </a:txBody>
                  <a:tcPr/>
                </a:tc>
                <a:tc>
                  <a:txBody>
                    <a:bodyPr/>
                    <a:lstStyle/>
                    <a:p>
                      <a:r>
                        <a:rPr lang="fr-FR" dirty="0" smtClean="0"/>
                        <a:t>2</a:t>
                      </a:r>
                      <a:endParaRPr lang="fr-FR" dirty="0"/>
                    </a:p>
                  </a:txBody>
                  <a:tcPr/>
                </a:tc>
                <a:tc>
                  <a:txBody>
                    <a:bodyPr/>
                    <a:lstStyle/>
                    <a:p>
                      <a:r>
                        <a:rPr lang="fr-FR" dirty="0" smtClean="0"/>
                        <a:t>3</a:t>
                      </a:r>
                      <a:endParaRPr lang="fr-FR" dirty="0"/>
                    </a:p>
                  </a:txBody>
                  <a:tcPr/>
                </a:tc>
                <a:tc>
                  <a:txBody>
                    <a:bodyPr/>
                    <a:lstStyle/>
                    <a:p>
                      <a:r>
                        <a:rPr lang="fr-FR" dirty="0" smtClean="0"/>
                        <a:t>4</a:t>
                      </a:r>
                      <a:endParaRPr lang="fr-FR" dirty="0"/>
                    </a:p>
                  </a:txBody>
                  <a:tcPr/>
                </a:tc>
              </a:tr>
              <a:tr h="448533">
                <a:tc>
                  <a:txBody>
                    <a:bodyPr/>
                    <a:lstStyle/>
                    <a:p>
                      <a:r>
                        <a:rPr lang="fr-FR" dirty="0" smtClean="0"/>
                        <a:t>s</a:t>
                      </a:r>
                      <a:endParaRPr lang="fr-FR" dirty="0"/>
                    </a:p>
                  </a:txBody>
                  <a:tcPr/>
                </a:tc>
                <a:tc>
                  <a:txBody>
                    <a:bodyPr/>
                    <a:lstStyle/>
                    <a:p>
                      <a:endParaRPr lang="fr-FR" dirty="0"/>
                    </a:p>
                  </a:txBody>
                  <a:tcPr/>
                </a:tc>
                <a:tc>
                  <a:txBody>
                    <a:bodyPr/>
                    <a:lstStyle/>
                    <a:p>
                      <a:r>
                        <a:rPr lang="fr-FR" dirty="0" smtClean="0"/>
                        <a:t>0</a:t>
                      </a:r>
                      <a:endParaRPr lang="fr-FR" dirty="0"/>
                    </a:p>
                  </a:txBody>
                  <a:tcPr/>
                </a:tc>
                <a:tc>
                  <a:txBody>
                    <a:bodyPr/>
                    <a:lstStyle/>
                    <a:p>
                      <a:r>
                        <a:rPr lang="fr-FR" dirty="0" smtClean="0"/>
                        <a:t>1</a:t>
                      </a:r>
                      <a:endParaRPr lang="fr-FR" dirty="0"/>
                    </a:p>
                  </a:txBody>
                  <a:tcPr/>
                </a:tc>
                <a:tc>
                  <a:txBody>
                    <a:bodyPr/>
                    <a:lstStyle/>
                    <a:p>
                      <a:r>
                        <a:rPr lang="fr-FR" dirty="0" smtClean="0"/>
                        <a:t>1</a:t>
                      </a:r>
                      <a:endParaRPr lang="fr-FR" dirty="0"/>
                    </a:p>
                  </a:txBody>
                  <a:tcPr/>
                </a:tc>
                <a:tc>
                  <a:txBody>
                    <a:bodyPr/>
                    <a:lstStyle/>
                    <a:p>
                      <a:r>
                        <a:rPr lang="fr-FR" dirty="0" smtClean="0"/>
                        <a:t>2</a:t>
                      </a:r>
                      <a:endParaRPr lang="fr-FR" dirty="0"/>
                    </a:p>
                  </a:txBody>
                  <a:tcPr/>
                </a:tc>
                <a:tc>
                  <a:txBody>
                    <a:bodyPr/>
                    <a:lstStyle/>
                    <a:p>
                      <a:r>
                        <a:rPr lang="fr-FR" dirty="0" smtClean="0"/>
                        <a:t>1</a:t>
                      </a:r>
                      <a:endParaRPr lang="fr-FR" dirty="0"/>
                    </a:p>
                  </a:txBody>
                  <a:tcPr/>
                </a:tc>
                <a:tc>
                  <a:txBody>
                    <a:bodyPr/>
                    <a:lstStyle/>
                    <a:p>
                      <a:r>
                        <a:rPr lang="fr-FR" dirty="0" smtClean="0"/>
                        <a:t>2</a:t>
                      </a:r>
                      <a:endParaRPr lang="fr-FR" dirty="0"/>
                    </a:p>
                  </a:txBody>
                  <a:tcPr/>
                </a:tc>
                <a:tc>
                  <a:txBody>
                    <a:bodyPr/>
                    <a:lstStyle/>
                    <a:p>
                      <a:r>
                        <a:rPr lang="fr-FR" dirty="0" smtClean="0"/>
                        <a:t>3</a:t>
                      </a:r>
                      <a:endParaRPr lang="fr-FR" dirty="0"/>
                    </a:p>
                  </a:txBody>
                  <a:tcPr/>
                </a:tc>
                <a:tc>
                  <a:txBody>
                    <a:bodyPr/>
                    <a:lstStyle/>
                    <a:p>
                      <a:r>
                        <a:rPr lang="fr-FR" dirty="0" smtClean="0"/>
                        <a:t>4</a:t>
                      </a:r>
                      <a:endParaRPr lang="fr-FR" dirty="0"/>
                    </a:p>
                  </a:txBody>
                  <a:tcPr/>
                </a:tc>
              </a:tr>
            </a:tbl>
          </a:graphicData>
        </a:graphic>
      </p:graphicFrame>
      <p:sp>
        <p:nvSpPr>
          <p:cNvPr id="5" name="Espace réservé du numéro de diapositive 4"/>
          <p:cNvSpPr>
            <a:spLocks noGrp="1"/>
          </p:cNvSpPr>
          <p:nvPr>
            <p:ph type="sldNum" sz="quarter" idx="12"/>
          </p:nvPr>
        </p:nvSpPr>
        <p:spPr/>
        <p:txBody>
          <a:bodyPr/>
          <a:lstStyle/>
          <a:p>
            <a:pPr/>
            <a:r>
              <a:rPr/>
              <a:t>32</a:t>
            </a:r>
          </a:p>
        </p:txBody>
      </p:sp>
    </p:spTree>
    <p:extLst>
      <p:ext uri="{BB962C8B-B14F-4D97-AF65-F5344CB8AC3E}">
        <p14:creationId xmlns:p14="http://schemas.microsoft.com/office/powerpoint/2010/main" val="26851670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pPr/>
            <a:r>
              <a:rPr>
                <a:solidFill>
                  <a:srgbClr val="0000AF"/>
                </a:solidFill>
                <a:latin typeface="Amiri"/>
                <a:ea typeface="Amiri"/>
                <a:cs typeface="Amiri"/>
              </a:rPr>
              <a:t>Algorithme MP</a:t>
            </a:r>
          </a:p>
        </p:txBody>
      </p:sp>
      <p:graphicFrame>
        <p:nvGraphicFramePr>
          <p:cNvPr id="4" name="Espace réservé du contenu 3"/>
          <p:cNvGraphicFramePr>
            <a:graphicFrameLocks noGrp="1"/>
          </p:cNvGraphicFramePr>
          <p:nvPr>
            <p:ph idx="1"/>
            <p:extLst>
              <p:ext uri="{D42A27DB-BD31-4B8C-83A1-F6EECF244321}">
                <p14:modId xmlns:p14="http://schemas.microsoft.com/office/powerpoint/2010/main" val="4119559119"/>
              </p:ext>
            </p:extLst>
          </p:nvPr>
        </p:nvGraphicFramePr>
        <p:xfrm>
          <a:off x="838200" y="1825625"/>
          <a:ext cx="1441376" cy="370840"/>
        </p:xfrm>
        <a:graphic>
          <a:graphicData uri="http://schemas.openxmlformats.org/drawingml/2006/table">
            <a:tbl>
              <a:tblPr firstRow="1" bandRow="1">
                <a:tableStyleId>{5C22544A-7EE6-4342-B048-85BDC9FD1C3A}</a:tableStyleId>
              </a:tblPr>
              <a:tblGrid>
                <a:gridCol w="1441376"/>
              </a:tblGrid>
              <a:tr h="370840">
                <a:tc>
                  <a:txBody>
                    <a:bodyPr/>
                    <a:lstStyle/>
                    <a:p>
                      <a:r>
                        <a:rPr lang="fr-FR" sz="1800" b="0" i="0" u="none" strike="noStrike" kern="1200" baseline="0" dirty="0" smtClean="0">
                          <a:solidFill>
                            <a:schemeClr val="accent5">
                              <a:lumMod val="75000"/>
                            </a:schemeClr>
                          </a:solidFill>
                          <a:latin typeface="Times New Roman" panose="02020603050405020304" pitchFamily="18" charset="0"/>
                          <a:ea typeface="+mn-ea"/>
                          <a:cs typeface="Times New Roman" panose="02020603050405020304" pitchFamily="18" charset="0"/>
                        </a:rPr>
                        <a:t>Proposition</a:t>
                      </a:r>
                      <a:endParaRPr lang="fr-FR" dirty="0">
                        <a:solidFill>
                          <a:schemeClr val="accent5">
                            <a:lumMod val="75000"/>
                          </a:schemeClr>
                        </a:solidFill>
                        <a:latin typeface="Times New Roman" panose="02020603050405020304" pitchFamily="18" charset="0"/>
                        <a:cs typeface="Times New Roman" panose="02020603050405020304" pitchFamily="18" charset="0"/>
                      </a:endParaRPr>
                    </a:p>
                  </a:txBody>
                  <a:tc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r>
            </a:tbl>
          </a:graphicData>
        </a:graphic>
      </p:graphicFrame>
      <p:sp>
        <p:nvSpPr>
          <p:cNvPr id="3" name="ZoneTexte 2"/>
          <p:cNvSpPr txBox="1"/>
          <p:nvPr/>
        </p:nvSpPr>
        <p:spPr>
          <a:xfrm>
            <a:off x="838204" y="2196465"/>
            <a:ext cx="11353804" cy="267765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rtlCol="0">
            <a:spAutoFit/>
          </a:bodyPr>
          <a:lstStyle/>
          <a:p>
            <a:pPr/>
            <a:r>
              <a:rPr sz="3200">
                <a:solidFill>
                  <a:schemeClr val="accent5">
                    <a:lumMod val="75000"/>
                  </a:schemeClr>
                </a:solidFill>
                <a:latin typeface="Times New Roman"/>
                <a:cs typeface="Times New Roman"/>
              </a:rPr>
              <a:t>L'algorithme de Morris et Pratt </a:t>
            </a:r>
            <a:r>
              <a:rPr sz="3200">
                <a:solidFill>
                  <a:schemeClr val="accent5">
                    <a:lumMod val="75000"/>
                  </a:schemeClr>
                </a:solidFill>
                <a:latin typeface="Times New Roman"/>
                <a:cs typeface="Times New Roman"/>
              </a:rPr>
              <a:t>calcule </a:t>
            </a:r>
            <a:r>
              <a:rPr sz="3200">
                <a:solidFill>
                  <a:schemeClr val="accent5">
                    <a:lumMod val="75000"/>
                  </a:schemeClr>
                </a:solidFill>
                <a:latin typeface="Times New Roman"/>
                <a:cs typeface="Times New Roman"/>
              </a:rPr>
              <a:t>une occurrence </a:t>
            </a:r>
            <a:r>
              <a:rPr sz="3200">
                <a:solidFill>
                  <a:schemeClr val="accent5">
                    <a:lumMod val="75000"/>
                  </a:schemeClr>
                </a:solidFill>
                <a:latin typeface="Times New Roman"/>
                <a:cs typeface="Times New Roman"/>
              </a:rPr>
              <a:t>d'un</a:t>
            </a:r>
          </a:p>
          <a:p>
            <a:pPr/>
          </a:p>
          <a:p>
            <a:pPr/>
            <a:r>
              <a:rPr sz="3200">
                <a:solidFill>
                  <a:schemeClr val="accent5">
                    <a:lumMod val="75000"/>
                  </a:schemeClr>
                </a:solidFill>
                <a:latin typeface="Times New Roman"/>
                <a:cs typeface="Times New Roman"/>
              </a:rPr>
              <a:t>motif P dans un texte T en au plus 2</a:t>
            </a:r>
            <a:r>
              <a:rPr sz="4000">
                <a:solidFill>
                  <a:schemeClr val="accent5">
                    <a:lumMod val="75000"/>
                  </a:schemeClr>
                </a:solidFill>
                <a:latin typeface="Times New Roman"/>
                <a:cs typeface="Times New Roman"/>
              </a:rPr>
              <a:t>I</a:t>
            </a:r>
            <a:r>
              <a:rPr sz="3200">
                <a:solidFill>
                  <a:schemeClr val="accent5">
                    <a:lumMod val="75000"/>
                  </a:schemeClr>
                </a:solidFill>
                <a:latin typeface="Times New Roman"/>
                <a:cs typeface="Times New Roman"/>
              </a:rPr>
              <a:t>T</a:t>
            </a:r>
            <a:r>
              <a:rPr sz="4000">
                <a:solidFill>
                  <a:schemeClr val="accent5">
                    <a:lumMod val="75000"/>
                  </a:schemeClr>
                </a:solidFill>
                <a:latin typeface="Times New Roman"/>
                <a:cs typeface="Times New Roman"/>
              </a:rPr>
              <a:t>I</a:t>
            </a:r>
            <a:r>
              <a:rPr sz="3200">
                <a:solidFill>
                  <a:schemeClr val="accent5">
                    <a:lumMod val="75000"/>
                  </a:schemeClr>
                </a:solidFill>
                <a:latin typeface="Times New Roman"/>
                <a:cs typeface="Times New Roman"/>
              </a:rPr>
              <a:t> -1 comparaisons de </a:t>
            </a:r>
          </a:p>
          <a:p>
            <a:pPr/>
          </a:p>
          <a:p>
            <a:pPr/>
            <a:r>
              <a:rPr sz="3200">
                <a:solidFill>
                  <a:schemeClr val="accent5">
                    <a:lumMod val="75000"/>
                  </a:schemeClr>
                </a:solidFill>
                <a:latin typeface="Times New Roman"/>
                <a:cs typeface="Times New Roman"/>
              </a:rPr>
              <a:t>caractères, </a:t>
            </a:r>
            <a:r>
              <a:rPr sz="3200">
                <a:solidFill>
                  <a:schemeClr val="accent5">
                    <a:lumMod val="75000"/>
                  </a:schemeClr>
                </a:solidFill>
                <a:latin typeface="Times New Roman"/>
                <a:cs typeface="Times New Roman"/>
              </a:rPr>
              <a:t>si </a:t>
            </a:r>
            <a:r>
              <a:rPr sz="3200">
                <a:solidFill>
                  <a:schemeClr val="accent5">
                    <a:lumMod val="75000"/>
                  </a:schemeClr>
                </a:solidFill>
                <a:latin typeface="Times New Roman"/>
                <a:cs typeface="Times New Roman"/>
              </a:rPr>
              <a:t>l'on dispose </a:t>
            </a:r>
            <a:r>
              <a:rPr sz="3200">
                <a:solidFill>
                  <a:schemeClr val="accent5">
                    <a:lumMod val="75000"/>
                  </a:schemeClr>
                </a:solidFill>
                <a:latin typeface="Times New Roman"/>
                <a:cs typeface="Times New Roman"/>
              </a:rPr>
              <a:t>de la fonction de </a:t>
            </a:r>
            <a:r>
              <a:rPr sz="3200">
                <a:solidFill>
                  <a:schemeClr val="accent5">
                    <a:lumMod val="75000"/>
                  </a:schemeClr>
                </a:solidFill>
                <a:latin typeface="Times New Roman"/>
                <a:cs typeface="Times New Roman"/>
              </a:rPr>
              <a:t>suppléance </a:t>
            </a:r>
            <a:r>
              <a:rPr sz="3200">
                <a:solidFill>
                  <a:schemeClr val="accent5">
                    <a:lumMod val="75000"/>
                  </a:schemeClr>
                </a:solidFill>
                <a:latin typeface="Times New Roman"/>
                <a:cs typeface="Times New Roman"/>
              </a:rPr>
              <a:t>sur </a:t>
            </a:r>
            <a:r>
              <a:rPr sz="3200">
                <a:solidFill>
                  <a:schemeClr val="accent5">
                    <a:lumMod val="75000"/>
                  </a:schemeClr>
                </a:solidFill>
                <a:latin typeface="Times New Roman"/>
                <a:cs typeface="Times New Roman"/>
              </a:rPr>
              <a:t>P.</a:t>
            </a:r>
          </a:p>
        </p:txBody>
      </p:sp>
      <p:sp>
        <p:nvSpPr>
          <p:cNvPr id="5" name="Espace réservé du numéro de diapositive 4"/>
          <p:cNvSpPr>
            <a:spLocks noGrp="1"/>
          </p:cNvSpPr>
          <p:nvPr>
            <p:ph type="sldNum" sz="quarter" idx="12"/>
          </p:nvPr>
        </p:nvSpPr>
        <p:spPr/>
        <p:txBody>
          <a:bodyPr/>
          <a:lstStyle/>
          <a:p>
            <a:pPr/>
            <a:r>
              <a:rPr/>
              <a:t>33</a:t>
            </a:r>
          </a:p>
        </p:txBody>
      </p:sp>
    </p:spTree>
    <p:extLst>
      <p:ext uri="{BB962C8B-B14F-4D97-AF65-F5344CB8AC3E}">
        <p14:creationId xmlns:p14="http://schemas.microsoft.com/office/powerpoint/2010/main" val="24001732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pPr/>
            <a:r>
              <a:rPr>
                <a:solidFill>
                  <a:srgbClr val="0000AF"/>
                </a:solidFill>
                <a:latin typeface="Amiri"/>
                <a:ea typeface="Amiri"/>
                <a:cs typeface="Amiri"/>
              </a:rPr>
              <a:t>Algorithme MP</a:t>
            </a:r>
          </a:p>
        </p:txBody>
      </p:sp>
      <p:sp>
        <p:nvSpPr>
          <p:cNvPr id="3" name="Espace réservé du contenu 2"/>
          <p:cNvSpPr>
            <a:spLocks noGrp="1"/>
          </p:cNvSpPr>
          <p:nvPr>
            <p:ph idx="1"/>
          </p:nvPr>
        </p:nvSpPr>
        <p:spPr>
          <a:xfrm>
            <a:off x="838204" y="1825618"/>
            <a:ext cx="10515600" cy="5032381"/>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oAutofit/>
          </a:bodyPr>
          <a:lstStyle/>
          <a:p>
            <a:pPr marL="0" indent="0">
              <a:buNone/>
            </a:pPr>
          </a:p>
          <a:p>
            <a:pPr marL="0" indent="0">
              <a:buNone/>
            </a:pPr>
            <a:r>
              <a:rPr>
                <a:solidFill>
                  <a:srgbClr val="002060"/>
                </a:solidFill>
                <a:latin typeface="Times New Roman"/>
                <a:ea typeface="Amiri"/>
                <a:cs typeface="Times New Roman"/>
              </a:rPr>
              <a:t>Posons </a:t>
            </a:r>
            <a:r>
              <a:rPr>
                <a:solidFill>
                  <a:srgbClr val="002060"/>
                </a:solidFill>
                <a:latin typeface="Times New Roman"/>
                <a:ea typeface="Amiri"/>
                <a:cs typeface="Times New Roman"/>
              </a:rPr>
              <a:t>n = </a:t>
            </a:r>
            <a:r>
              <a:rPr>
                <a:solidFill>
                  <a:srgbClr val="002060"/>
                </a:solidFill>
                <a:latin typeface="Times New Roman"/>
                <a:cs typeface="Times New Roman"/>
              </a:rPr>
              <a:t> </a:t>
            </a:r>
            <a:r>
              <a:rPr sz="3600">
                <a:solidFill>
                  <a:srgbClr val="002060"/>
                </a:solidFill>
                <a:latin typeface="Times New Roman"/>
                <a:cs typeface="Times New Roman"/>
              </a:rPr>
              <a:t>I</a:t>
            </a:r>
            <a:r>
              <a:rPr>
                <a:solidFill>
                  <a:srgbClr val="002060"/>
                </a:solidFill>
                <a:latin typeface="Times New Roman"/>
                <a:ea typeface="Amiri"/>
                <a:cs typeface="Times New Roman"/>
              </a:rPr>
              <a:t>T</a:t>
            </a:r>
            <a:r>
              <a:rPr sz="3600">
                <a:solidFill>
                  <a:srgbClr val="002060"/>
                </a:solidFill>
                <a:latin typeface="Times New Roman"/>
                <a:cs typeface="Times New Roman"/>
              </a:rPr>
              <a:t>I</a:t>
            </a:r>
            <a:r>
              <a:rPr>
                <a:solidFill>
                  <a:srgbClr val="002060"/>
                </a:solidFill>
                <a:latin typeface="Times New Roman"/>
                <a:ea typeface="Amiri"/>
                <a:cs typeface="Times New Roman"/>
              </a:rPr>
              <a:t>. </a:t>
            </a:r>
            <a:r>
              <a:rPr>
                <a:solidFill>
                  <a:srgbClr val="002060"/>
                </a:solidFill>
                <a:latin typeface="Times New Roman"/>
                <a:ea typeface="Amiri"/>
                <a:cs typeface="Times New Roman"/>
              </a:rPr>
              <a:t>Appelons test positif un test pour lequel </a:t>
            </a:r>
            <a:r>
              <a:rPr>
                <a:solidFill>
                  <a:srgbClr val="002060"/>
                </a:solidFill>
                <a:latin typeface="Times New Roman"/>
                <a:ea typeface="Amiri"/>
                <a:cs typeface="Times New Roman"/>
              </a:rPr>
              <a:t>T[ j] </a:t>
            </a:r>
            <a:r>
              <a:rPr>
                <a:solidFill>
                  <a:srgbClr val="002060"/>
                </a:solidFill>
                <a:latin typeface="Times New Roman"/>
                <a:ea typeface="Amiri"/>
                <a:cs typeface="Times New Roman"/>
              </a:rPr>
              <a:t>= </a:t>
            </a:r>
            <a:r>
              <a:rPr>
                <a:solidFill>
                  <a:srgbClr val="002060"/>
                </a:solidFill>
                <a:latin typeface="Times New Roman"/>
                <a:ea typeface="Amiri"/>
                <a:cs typeface="Times New Roman"/>
              </a:rPr>
              <a:t>P[i</a:t>
            </a:r>
            <a:r>
              <a:rPr>
                <a:solidFill>
                  <a:srgbClr val="002060"/>
                </a:solidFill>
                <a:latin typeface="Times New Roman"/>
                <a:ea typeface="Amiri"/>
                <a:cs typeface="Times New Roman"/>
              </a:rPr>
              <a:t>], </a:t>
            </a:r>
            <a:r>
              <a:rPr>
                <a:solidFill>
                  <a:srgbClr val="002060"/>
                </a:solidFill>
                <a:latin typeface="Times New Roman"/>
                <a:ea typeface="Amiri"/>
                <a:cs typeface="Times New Roman"/>
              </a:rPr>
              <a:t>et</a:t>
            </a:r>
          </a:p>
          <a:p>
            <a:pPr marL="0" indent="0">
              <a:buNone/>
            </a:pPr>
            <a:r>
              <a:rPr>
                <a:solidFill>
                  <a:srgbClr val="002060"/>
                </a:solidFill>
                <a:latin typeface="Times New Roman"/>
                <a:ea typeface="Amiri"/>
                <a:cs typeface="Times New Roman"/>
              </a:rPr>
              <a:t> </a:t>
            </a:r>
            <a:r>
              <a:rPr>
                <a:solidFill>
                  <a:srgbClr val="002060"/>
                </a:solidFill>
                <a:latin typeface="Times New Roman"/>
                <a:ea typeface="Amiri"/>
                <a:cs typeface="Times New Roman"/>
              </a:rPr>
              <a:t>test </a:t>
            </a:r>
            <a:r>
              <a:rPr>
                <a:solidFill>
                  <a:srgbClr val="002060"/>
                </a:solidFill>
                <a:latin typeface="Times New Roman"/>
                <a:ea typeface="Amiri"/>
                <a:cs typeface="Times New Roman"/>
              </a:rPr>
              <a:t>négatif </a:t>
            </a:r>
            <a:r>
              <a:rPr>
                <a:solidFill>
                  <a:srgbClr val="002060"/>
                </a:solidFill>
                <a:latin typeface="Times New Roman"/>
                <a:ea typeface="Amiri"/>
                <a:cs typeface="Times New Roman"/>
              </a:rPr>
              <a:t>un test pour lequel T[ j] ≠ P[i]. </a:t>
            </a:r>
            <a:r>
              <a:rPr>
                <a:solidFill>
                  <a:srgbClr val="002060"/>
                </a:solidFill>
                <a:latin typeface="Times New Roman"/>
                <a:ea typeface="Amiri"/>
                <a:cs typeface="Times New Roman"/>
              </a:rPr>
              <a:t>Chaque </a:t>
            </a:r>
            <a:r>
              <a:rPr>
                <a:solidFill>
                  <a:srgbClr val="002060"/>
                </a:solidFill>
                <a:latin typeface="Times New Roman"/>
                <a:ea typeface="Amiri"/>
                <a:cs typeface="Times New Roman"/>
              </a:rPr>
              <a:t>test </a:t>
            </a:r>
            <a:r>
              <a:rPr>
                <a:solidFill>
                  <a:srgbClr val="002060"/>
                </a:solidFill>
                <a:latin typeface="Times New Roman"/>
                <a:ea typeface="Amiri"/>
                <a:cs typeface="Times New Roman"/>
              </a:rPr>
              <a:t>positif incrémente </a:t>
            </a:r>
            <a:r>
              <a:rPr>
                <a:solidFill>
                  <a:srgbClr val="002060"/>
                </a:solidFill>
                <a:latin typeface="Times New Roman"/>
                <a:ea typeface="Amiri"/>
                <a:cs typeface="Times New Roman"/>
              </a:rPr>
              <a:t>i </a:t>
            </a:r>
            <a:r>
              <a:rPr>
                <a:solidFill>
                  <a:srgbClr val="002060"/>
                </a:solidFill>
                <a:latin typeface="Times New Roman"/>
                <a:ea typeface="Amiri"/>
                <a:cs typeface="Times New Roman"/>
              </a:rPr>
              <a:t>et j</a:t>
            </a:r>
            <a:r>
              <a:rPr>
                <a:solidFill>
                  <a:srgbClr val="002060"/>
                </a:solidFill>
                <a:latin typeface="Times New Roman"/>
                <a:ea typeface="Amiri"/>
                <a:cs typeface="Times New Roman"/>
              </a:rPr>
              <a:t>, et chaque test </a:t>
            </a:r>
            <a:r>
              <a:rPr>
                <a:solidFill>
                  <a:srgbClr val="002060"/>
                </a:solidFill>
                <a:latin typeface="Times New Roman"/>
                <a:ea typeface="Amiri"/>
                <a:cs typeface="Times New Roman"/>
              </a:rPr>
              <a:t>négatif </a:t>
            </a:r>
            <a:r>
              <a:rPr>
                <a:solidFill>
                  <a:srgbClr val="002060"/>
                </a:solidFill>
                <a:latin typeface="Times New Roman"/>
                <a:ea typeface="Amiri"/>
                <a:cs typeface="Times New Roman"/>
              </a:rPr>
              <a:t>diminue i, </a:t>
            </a:r>
            <a:r>
              <a:rPr>
                <a:solidFill>
                  <a:srgbClr val="002060"/>
                </a:solidFill>
                <a:latin typeface="Times New Roman"/>
                <a:ea typeface="Amiri"/>
                <a:cs typeface="Times New Roman"/>
              </a:rPr>
              <a:t>éventuellement </a:t>
            </a:r>
            <a:r>
              <a:rPr>
                <a:solidFill>
                  <a:srgbClr val="002060"/>
                </a:solidFill>
                <a:latin typeface="Times New Roman"/>
                <a:ea typeface="Amiri"/>
                <a:cs typeface="Times New Roman"/>
              </a:rPr>
              <a:t>de plus d'une </a:t>
            </a:r>
            <a:r>
              <a:rPr>
                <a:solidFill>
                  <a:srgbClr val="002060"/>
                </a:solidFill>
                <a:latin typeface="Times New Roman"/>
                <a:ea typeface="Amiri"/>
                <a:cs typeface="Times New Roman"/>
              </a:rPr>
              <a:t>unité. Comme chaque </a:t>
            </a:r>
            <a:r>
              <a:rPr>
                <a:solidFill>
                  <a:srgbClr val="002060"/>
                </a:solidFill>
                <a:latin typeface="Times New Roman"/>
                <a:ea typeface="Amiri"/>
                <a:cs typeface="Times New Roman"/>
              </a:rPr>
              <a:t>test positif augmente j, il y a au plus n tests positifs. Il n'y a n </a:t>
            </a:r>
            <a:r>
              <a:rPr>
                <a:solidFill>
                  <a:srgbClr val="002060"/>
                </a:solidFill>
                <a:latin typeface="Times New Roman"/>
                <a:ea typeface="Amiri"/>
                <a:cs typeface="Times New Roman"/>
              </a:rPr>
              <a:t>tests positifs </a:t>
            </a:r>
            <a:r>
              <a:rPr>
                <a:solidFill>
                  <a:srgbClr val="002060"/>
                </a:solidFill>
                <a:latin typeface="Times New Roman"/>
                <a:ea typeface="Amiri"/>
                <a:cs typeface="Times New Roman"/>
              </a:rPr>
              <a:t>que si i ne s'annule </a:t>
            </a:r>
            <a:r>
              <a:rPr>
                <a:solidFill>
                  <a:srgbClr val="002060"/>
                </a:solidFill>
                <a:latin typeface="Times New Roman"/>
                <a:ea typeface="Amiri"/>
                <a:cs typeface="Times New Roman"/>
              </a:rPr>
              <a:t>pas.</a:t>
            </a:r>
          </a:p>
          <a:p>
            <a:pPr marL="0" indent="0">
              <a:buNone/>
            </a:pPr>
            <a:r>
              <a:rPr>
                <a:solidFill>
                  <a:srgbClr val="002060"/>
                </a:solidFill>
                <a:latin typeface="Times New Roman"/>
                <a:ea typeface="Amiri"/>
                <a:cs typeface="Times New Roman"/>
              </a:rPr>
              <a:t> Pour </a:t>
            </a:r>
            <a:r>
              <a:rPr>
                <a:solidFill>
                  <a:srgbClr val="002060"/>
                </a:solidFill>
                <a:latin typeface="Times New Roman"/>
                <a:ea typeface="Amiri"/>
                <a:cs typeface="Times New Roman"/>
              </a:rPr>
              <a:t>compter le nombre de tests </a:t>
            </a:r>
            <a:r>
              <a:rPr>
                <a:solidFill>
                  <a:srgbClr val="002060"/>
                </a:solidFill>
                <a:latin typeface="Times New Roman"/>
                <a:ea typeface="Amiri"/>
                <a:cs typeface="Times New Roman"/>
              </a:rPr>
              <a:t>négatifs, considérons </a:t>
            </a:r>
            <a:r>
              <a:rPr>
                <a:solidFill>
                  <a:srgbClr val="002060"/>
                </a:solidFill>
                <a:latin typeface="Times New Roman"/>
                <a:ea typeface="Amiri"/>
                <a:cs typeface="Times New Roman"/>
              </a:rPr>
              <a:t>l'entier </a:t>
            </a:r>
            <a:r>
              <a:rPr>
                <a:solidFill>
                  <a:srgbClr val="002060"/>
                </a:solidFill>
                <a:latin typeface="Times New Roman"/>
                <a:ea typeface="Amiri"/>
                <a:cs typeface="Times New Roman"/>
              </a:rPr>
              <a:t>j-i</a:t>
            </a:r>
            <a:r>
              <a:rPr>
                <a:solidFill>
                  <a:srgbClr val="002060"/>
                </a:solidFill>
                <a:latin typeface="Times New Roman"/>
                <a:ea typeface="Amiri"/>
                <a:cs typeface="Times New Roman"/>
              </a:rPr>
              <a:t>. Au </a:t>
            </a:r>
            <a:r>
              <a:rPr>
                <a:solidFill>
                  <a:srgbClr val="002060"/>
                </a:solidFill>
                <a:latin typeface="Times New Roman"/>
                <a:ea typeface="Amiri"/>
                <a:cs typeface="Times New Roman"/>
              </a:rPr>
              <a:t>début,</a:t>
            </a:r>
            <a:r>
              <a:rPr>
                <a:solidFill>
                  <a:srgbClr val="002060"/>
                </a:solidFill>
                <a:latin typeface="Times New Roman"/>
                <a:ea typeface="Amiri"/>
                <a:cs typeface="Times New Roman"/>
              </a:rPr>
              <a:t> </a:t>
            </a:r>
            <a:r>
              <a:rPr>
                <a:solidFill>
                  <a:srgbClr val="002060"/>
                </a:solidFill>
                <a:latin typeface="Times New Roman"/>
                <a:ea typeface="Amiri"/>
                <a:cs typeface="Times New Roman"/>
              </a:rPr>
              <a:t>j-i </a:t>
            </a:r>
            <a:r>
              <a:rPr>
                <a:solidFill>
                  <a:srgbClr val="002060"/>
                </a:solidFill>
                <a:latin typeface="Times New Roman"/>
                <a:ea typeface="Amiri"/>
                <a:cs typeface="Times New Roman"/>
              </a:rPr>
              <a:t>= 0. Un test positif ne change pas la valeur de </a:t>
            </a:r>
            <a:r>
              <a:rPr>
                <a:solidFill>
                  <a:srgbClr val="002060"/>
                </a:solidFill>
                <a:latin typeface="Times New Roman"/>
                <a:ea typeface="Amiri"/>
                <a:cs typeface="Times New Roman"/>
              </a:rPr>
              <a:t>j-i</a:t>
            </a:r>
            <a:r>
              <a:rPr>
                <a:solidFill>
                  <a:srgbClr val="002060"/>
                </a:solidFill>
                <a:latin typeface="Times New Roman"/>
                <a:ea typeface="Amiri"/>
                <a:cs typeface="Times New Roman"/>
              </a:rPr>
              <a:t>, un test </a:t>
            </a:r>
            <a:r>
              <a:rPr>
                <a:solidFill>
                  <a:srgbClr val="002060"/>
                </a:solidFill>
                <a:latin typeface="Times New Roman"/>
                <a:ea typeface="Amiri"/>
                <a:cs typeface="Times New Roman"/>
              </a:rPr>
              <a:t>négatif l'augmente strictement</a:t>
            </a:r>
            <a:r>
              <a:rPr>
                <a:solidFill>
                  <a:srgbClr val="002060"/>
                </a:solidFill>
                <a:latin typeface="Times New Roman"/>
                <a:ea typeface="Amiri"/>
                <a:cs typeface="Times New Roman"/>
              </a:rPr>
              <a:t>. Donc le nombre de tests </a:t>
            </a:r>
            <a:r>
              <a:rPr>
                <a:solidFill>
                  <a:srgbClr val="002060"/>
                </a:solidFill>
                <a:latin typeface="Times New Roman"/>
                <a:ea typeface="Amiri"/>
                <a:cs typeface="Times New Roman"/>
              </a:rPr>
              <a:t>négatifs </a:t>
            </a:r>
            <a:r>
              <a:rPr>
                <a:solidFill>
                  <a:srgbClr val="002060"/>
                </a:solidFill>
                <a:latin typeface="Times New Roman"/>
                <a:ea typeface="Amiri"/>
                <a:cs typeface="Times New Roman"/>
              </a:rPr>
              <a:t>est </a:t>
            </a:r>
            <a:r>
              <a:rPr>
                <a:solidFill>
                  <a:srgbClr val="002060"/>
                </a:solidFill>
                <a:latin typeface="Times New Roman"/>
                <a:ea typeface="Amiri"/>
                <a:cs typeface="Times New Roman"/>
              </a:rPr>
              <a:t>majoré </a:t>
            </a:r>
            <a:r>
              <a:rPr>
                <a:solidFill>
                  <a:srgbClr val="002060"/>
                </a:solidFill>
                <a:latin typeface="Times New Roman"/>
                <a:ea typeface="Amiri"/>
                <a:cs typeface="Times New Roman"/>
              </a:rPr>
              <a:t>par la </a:t>
            </a:r>
            <a:r>
              <a:rPr>
                <a:solidFill>
                  <a:srgbClr val="002060"/>
                </a:solidFill>
                <a:latin typeface="Times New Roman"/>
                <a:ea typeface="Amiri"/>
                <a:cs typeface="Times New Roman"/>
              </a:rPr>
              <a:t>valeur qu'a j-i à </a:t>
            </a:r>
            <a:r>
              <a:rPr>
                <a:solidFill>
                  <a:srgbClr val="002060"/>
                </a:solidFill>
                <a:latin typeface="Times New Roman"/>
                <a:ea typeface="Amiri"/>
                <a:cs typeface="Times New Roman"/>
              </a:rPr>
              <a:t>la </a:t>
            </a:r>
            <a:r>
              <a:rPr>
                <a:solidFill>
                  <a:srgbClr val="002060"/>
                </a:solidFill>
                <a:latin typeface="Times New Roman"/>
                <a:ea typeface="Amiri"/>
                <a:cs typeface="Times New Roman"/>
              </a:rPr>
              <a:t>fin </a:t>
            </a:r>
            <a:r>
              <a:rPr>
                <a:solidFill>
                  <a:srgbClr val="002060"/>
                </a:solidFill>
                <a:latin typeface="Times New Roman"/>
                <a:ea typeface="Amiri"/>
                <a:cs typeface="Times New Roman"/>
              </a:rPr>
              <a:t>du calcul, donc par n ou par n </a:t>
            </a:r>
            <a:r>
              <a:rPr>
                <a:solidFill>
                  <a:srgbClr val="002060"/>
                </a:solidFill>
                <a:latin typeface="Times New Roman"/>
                <a:ea typeface="Amiri"/>
                <a:cs typeface="Times New Roman"/>
              </a:rPr>
              <a:t>-1 </a:t>
            </a:r>
            <a:r>
              <a:rPr>
                <a:solidFill>
                  <a:srgbClr val="002060"/>
                </a:solidFill>
                <a:latin typeface="Times New Roman"/>
                <a:ea typeface="Amiri"/>
                <a:cs typeface="Times New Roman"/>
              </a:rPr>
              <a:t>selon que i s'annule ou non.</a:t>
            </a:r>
          </a:p>
        </p:txBody>
      </p:sp>
      <p:graphicFrame>
        <p:nvGraphicFramePr>
          <p:cNvPr id="4" name="Tableau 3"/>
          <p:cNvGraphicFramePr>
            <a:graphicFrameLocks noGrp="1"/>
          </p:cNvGraphicFramePr>
          <p:nvPr>
            <p:extLst>
              <p:ext uri="{D42A27DB-BD31-4B8C-83A1-F6EECF244321}">
                <p14:modId xmlns:p14="http://schemas.microsoft.com/office/powerpoint/2010/main" val="1278721853"/>
              </p:ext>
            </p:extLst>
          </p:nvPr>
        </p:nvGraphicFramePr>
        <p:xfrm>
          <a:off x="838200" y="1825624"/>
          <a:ext cx="1076218" cy="370840"/>
        </p:xfrm>
        <a:graphic>
          <a:graphicData uri="http://schemas.openxmlformats.org/drawingml/2006/table">
            <a:tbl>
              <a:tblPr firstRow="1" bandRow="1">
                <a:tableStyleId>{5C22544A-7EE6-4342-B048-85BDC9FD1C3A}</a:tableStyleId>
              </a:tblPr>
              <a:tblGrid>
                <a:gridCol w="1076218"/>
              </a:tblGrid>
              <a:tr h="370840">
                <a:tc>
                  <a:txBody>
                    <a:bodyPr/>
                    <a:lstStyle/>
                    <a:p>
                      <a:r>
                        <a:rPr lang="fr-FR" dirty="0" smtClean="0">
                          <a:solidFill>
                            <a:srgbClr val="002060"/>
                          </a:solidFill>
                          <a:latin typeface="Times New Roman" panose="02020603050405020304" pitchFamily="18" charset="0"/>
                          <a:ea typeface="Amiri" panose="00000500000000000000" pitchFamily="2" charset="-78"/>
                          <a:cs typeface="Times New Roman" panose="02020603050405020304" pitchFamily="18" charset="0"/>
                        </a:rPr>
                        <a:t>Preuve</a:t>
                      </a:r>
                      <a:endParaRPr lang="fr-FR" dirty="0">
                        <a:solidFill>
                          <a:srgbClr val="002060"/>
                        </a:solidFill>
                        <a:latin typeface="Times New Roman" panose="02020603050405020304" pitchFamily="18" charset="0"/>
                        <a:ea typeface="Amiri" panose="00000500000000000000" pitchFamily="2" charset="-78"/>
                        <a:cs typeface="Times New Roman" panose="02020603050405020304" pitchFamily="18" charset="0"/>
                      </a:endParaRPr>
                    </a:p>
                  </a:txBody>
                  <a:tc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r>
            </a:tbl>
          </a:graphicData>
        </a:graphic>
      </p:graphicFrame>
      <p:sp>
        <p:nvSpPr>
          <p:cNvPr id="5" name="Espace réservé du numéro de diapositive 4"/>
          <p:cNvSpPr>
            <a:spLocks noGrp="1"/>
          </p:cNvSpPr>
          <p:nvPr>
            <p:ph type="sldNum" sz="quarter" idx="12"/>
          </p:nvPr>
        </p:nvSpPr>
        <p:spPr/>
        <p:txBody>
          <a:bodyPr/>
          <a:lstStyle/>
          <a:p>
            <a:pPr/>
            <a:r>
              <a:rPr/>
              <a:t>34</a:t>
            </a:r>
          </a:p>
        </p:txBody>
      </p:sp>
    </p:spTree>
    <p:extLst>
      <p:ext uri="{BB962C8B-B14F-4D97-AF65-F5344CB8AC3E}">
        <p14:creationId xmlns:p14="http://schemas.microsoft.com/office/powerpoint/2010/main" val="16745071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r>
              <a:rPr>
                <a:solidFill>
                  <a:srgbClr val="0000AF"/>
                </a:solidFill>
                <a:latin typeface="Amiri"/>
                <a:ea typeface="Amiri"/>
                <a:cs typeface="Amiri"/>
              </a:rPr>
              <a:t>Algorithme MP</a:t>
            </a:r>
          </a:p>
        </p:txBody>
      </p:sp>
      <p:graphicFrame>
        <p:nvGraphicFramePr>
          <p:cNvPr id="6" name="Espace réservé du contenu 5"/>
          <p:cNvGraphicFramePr>
            <a:graphicFrameLocks noGrp="1"/>
          </p:cNvGraphicFramePr>
          <p:nvPr>
            <p:ph idx="1"/>
            <p:extLst>
              <p:ext uri="{D42A27DB-BD31-4B8C-83A1-F6EECF244321}">
                <p14:modId xmlns:p14="http://schemas.microsoft.com/office/powerpoint/2010/main" val="3367050382"/>
              </p:ext>
            </p:extLst>
          </p:nvPr>
        </p:nvGraphicFramePr>
        <p:xfrm>
          <a:off x="847725" y="1711325"/>
          <a:ext cx="1143819" cy="365760"/>
        </p:xfrm>
        <a:graphic>
          <a:graphicData uri="http://schemas.openxmlformats.org/drawingml/2006/table">
            <a:tbl>
              <a:tblPr firstRow="1" bandRow="1">
                <a:tableStyleId>{5C22544A-7EE6-4342-B048-85BDC9FD1C3A}</a:tableStyleId>
              </a:tblPr>
              <a:tblGrid>
                <a:gridCol w="1143819"/>
              </a:tblGrid>
              <a:tr h="358602">
                <a:tc>
                  <a:txBody>
                    <a:bodyPr/>
                    <a:lstStyle/>
                    <a:p>
                      <a:r>
                        <a:rPr lang="fr-FR" dirty="0" smtClean="0">
                          <a:solidFill>
                            <a:schemeClr val="accent5">
                              <a:lumMod val="75000"/>
                            </a:schemeClr>
                          </a:solidFill>
                        </a:rPr>
                        <a:t>Exemple</a:t>
                      </a:r>
                      <a:endParaRPr lang="fr-FR" dirty="0">
                        <a:solidFill>
                          <a:schemeClr val="accent5">
                            <a:lumMod val="75000"/>
                          </a:schemeClr>
                        </a:solidFill>
                      </a:endParaRPr>
                    </a:p>
                  </a:txBody>
                  <a:tc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r>
            </a:tbl>
          </a:graphicData>
        </a:graphic>
      </p:graphicFrame>
      <p:sp>
        <p:nvSpPr>
          <p:cNvPr id="4" name="Rectangle 3"/>
          <p:cNvSpPr/>
          <p:nvPr/>
        </p:nvSpPr>
        <p:spPr>
          <a:xfrm>
            <a:off x="854598" y="2204865"/>
            <a:ext cx="9777910" cy="1200331"/>
          </a:xfrm>
          <a:prstGeom prst="rect">
            <a:avLst/>
          </a:prstGeom>
        </p:spPr>
        <p:txBody>
          <a:bodyPr wrap="square">
            <a:spAutoFit/>
          </a:bodyPr>
          <a:lstStyle/>
          <a:p>
            <a:pPr/>
            <a:r>
              <a:rPr sz="2400">
                <a:solidFill>
                  <a:schemeClr val="accent5">
                    <a:lumMod val="75000"/>
                  </a:schemeClr>
                </a:solidFill>
                <a:latin typeface="Amiri"/>
                <a:ea typeface="Amiri"/>
                <a:cs typeface="Amiri"/>
              </a:rPr>
              <a:t> La table suivante donne, pour la recherche du motif P = abacabac</a:t>
            </a:r>
          </a:p>
          <a:p>
            <a:pPr/>
            <a:r>
              <a:rPr sz="2400">
                <a:solidFill>
                  <a:schemeClr val="accent5">
                    <a:lumMod val="75000"/>
                  </a:schemeClr>
                </a:solidFill>
                <a:latin typeface="Amiri"/>
                <a:ea typeface="Amiri"/>
                <a:cs typeface="Amiri"/>
              </a:rPr>
              <a:t>dans le texte  T = babacacabacaab, la suite des valeurs que prend l'indice i dans</a:t>
            </a:r>
          </a:p>
          <a:p>
            <a:pPr/>
            <a:r>
              <a:rPr sz="2400">
                <a:solidFill>
                  <a:schemeClr val="accent5">
                    <a:lumMod val="75000"/>
                  </a:schemeClr>
                </a:solidFill>
                <a:latin typeface="Amiri"/>
                <a:ea typeface="Amiri"/>
                <a:cs typeface="Amiri"/>
              </a:rPr>
              <a:t>l'algorithme </a:t>
            </a:r>
            <a:r>
              <a:rPr sz="2400">
                <a:solidFill>
                  <a:schemeClr val="accent5">
                    <a:lumMod val="75000"/>
                  </a:schemeClr>
                </a:solidFill>
                <a:latin typeface="Amiri"/>
                <a:ea typeface="Amiri"/>
                <a:cs typeface="Amiri"/>
              </a:rPr>
              <a:t>:</a:t>
            </a:r>
          </a:p>
        </p:txBody>
      </p:sp>
      <p:graphicFrame>
        <p:nvGraphicFramePr>
          <p:cNvPr id="5" name="Tableau 4"/>
          <p:cNvGraphicFramePr>
            <a:graphicFrameLocks noGrp="1"/>
          </p:cNvGraphicFramePr>
          <p:nvPr>
            <p:extLst>
              <p:ext uri="{D42A27DB-BD31-4B8C-83A1-F6EECF244321}">
                <p14:modId xmlns:p14="http://schemas.microsoft.com/office/powerpoint/2010/main" val="3310834249"/>
              </p:ext>
            </p:extLst>
          </p:nvPr>
        </p:nvGraphicFramePr>
        <p:xfrm>
          <a:off x="1199456" y="3507433"/>
          <a:ext cx="9433050" cy="2225040"/>
        </p:xfrm>
        <a:graphic>
          <a:graphicData uri="http://schemas.openxmlformats.org/drawingml/2006/table">
            <a:tbl>
              <a:tblPr firstRow="1" bandRow="1">
                <a:tableStyleId>{5C22544A-7EE6-4342-B048-85BDC9FD1C3A}</a:tableStyleId>
              </a:tblPr>
              <a:tblGrid>
                <a:gridCol w="628870"/>
                <a:gridCol w="628870"/>
                <a:gridCol w="628870"/>
                <a:gridCol w="628870"/>
                <a:gridCol w="628870"/>
                <a:gridCol w="628870"/>
                <a:gridCol w="628870"/>
                <a:gridCol w="628870"/>
                <a:gridCol w="628870"/>
                <a:gridCol w="628870"/>
                <a:gridCol w="628870"/>
                <a:gridCol w="628870"/>
                <a:gridCol w="628870"/>
                <a:gridCol w="628870"/>
                <a:gridCol w="628870"/>
              </a:tblGrid>
              <a:tr h="370840">
                <a:tc>
                  <a:txBody>
                    <a:bodyPr/>
                    <a:lstStyle/>
                    <a:p>
                      <a:r>
                        <a:rPr lang="fr-FR" dirty="0" smtClean="0"/>
                        <a:t>j</a:t>
                      </a:r>
                      <a:endParaRPr lang="fr-FR" dirty="0"/>
                    </a:p>
                  </a:txBody>
                  <a:tcPr/>
                </a:tc>
                <a:tc>
                  <a:txBody>
                    <a:bodyPr/>
                    <a:lstStyle/>
                    <a:p>
                      <a:r>
                        <a:rPr lang="fr-FR" dirty="0" smtClean="0"/>
                        <a:t>1</a:t>
                      </a:r>
                      <a:endParaRPr lang="fr-FR" dirty="0"/>
                    </a:p>
                  </a:txBody>
                  <a:tcPr/>
                </a:tc>
                <a:tc>
                  <a:txBody>
                    <a:bodyPr/>
                    <a:lstStyle/>
                    <a:p>
                      <a:r>
                        <a:rPr lang="fr-FR" dirty="0" smtClean="0"/>
                        <a:t>2</a:t>
                      </a:r>
                      <a:endParaRPr lang="fr-FR" dirty="0"/>
                    </a:p>
                  </a:txBody>
                  <a:tcPr/>
                </a:tc>
                <a:tc>
                  <a:txBody>
                    <a:bodyPr/>
                    <a:lstStyle/>
                    <a:p>
                      <a:r>
                        <a:rPr lang="fr-FR" dirty="0" smtClean="0"/>
                        <a:t>3</a:t>
                      </a:r>
                      <a:endParaRPr lang="fr-FR" dirty="0"/>
                    </a:p>
                  </a:txBody>
                  <a:tcPr/>
                </a:tc>
                <a:tc>
                  <a:txBody>
                    <a:bodyPr/>
                    <a:lstStyle/>
                    <a:p>
                      <a:r>
                        <a:rPr lang="fr-FR" dirty="0" smtClean="0"/>
                        <a:t>4</a:t>
                      </a:r>
                      <a:endParaRPr lang="fr-FR" dirty="0"/>
                    </a:p>
                  </a:txBody>
                  <a:tcPr/>
                </a:tc>
                <a:tc>
                  <a:txBody>
                    <a:bodyPr/>
                    <a:lstStyle/>
                    <a:p>
                      <a:r>
                        <a:rPr lang="fr-FR" dirty="0" smtClean="0"/>
                        <a:t>5</a:t>
                      </a:r>
                      <a:endParaRPr lang="fr-FR" dirty="0"/>
                    </a:p>
                  </a:txBody>
                  <a:tcPr/>
                </a:tc>
                <a:tc>
                  <a:txBody>
                    <a:bodyPr/>
                    <a:lstStyle/>
                    <a:p>
                      <a:r>
                        <a:rPr lang="fr-FR" dirty="0" smtClean="0"/>
                        <a:t>6</a:t>
                      </a:r>
                      <a:endParaRPr lang="fr-FR" dirty="0"/>
                    </a:p>
                  </a:txBody>
                  <a:tcPr/>
                </a:tc>
                <a:tc>
                  <a:txBody>
                    <a:bodyPr/>
                    <a:lstStyle/>
                    <a:p>
                      <a:r>
                        <a:rPr lang="fr-FR" dirty="0" smtClean="0"/>
                        <a:t>7</a:t>
                      </a:r>
                      <a:endParaRPr lang="fr-FR" dirty="0"/>
                    </a:p>
                  </a:txBody>
                  <a:tcPr/>
                </a:tc>
                <a:tc>
                  <a:txBody>
                    <a:bodyPr/>
                    <a:lstStyle/>
                    <a:p>
                      <a:r>
                        <a:rPr lang="fr-FR" dirty="0" smtClean="0"/>
                        <a:t>8</a:t>
                      </a:r>
                      <a:endParaRPr lang="fr-FR" dirty="0"/>
                    </a:p>
                  </a:txBody>
                  <a:tcPr/>
                </a:tc>
                <a:tc>
                  <a:txBody>
                    <a:bodyPr/>
                    <a:lstStyle/>
                    <a:p>
                      <a:r>
                        <a:rPr lang="fr-FR" dirty="0" smtClean="0"/>
                        <a:t>9</a:t>
                      </a:r>
                      <a:endParaRPr lang="fr-FR" dirty="0"/>
                    </a:p>
                  </a:txBody>
                  <a:tcPr/>
                </a:tc>
                <a:tc>
                  <a:txBody>
                    <a:bodyPr/>
                    <a:lstStyle/>
                    <a:p>
                      <a:r>
                        <a:rPr lang="fr-FR" dirty="0" smtClean="0"/>
                        <a:t>10</a:t>
                      </a:r>
                      <a:endParaRPr lang="fr-FR" dirty="0"/>
                    </a:p>
                  </a:txBody>
                  <a:tcPr/>
                </a:tc>
                <a:tc>
                  <a:txBody>
                    <a:bodyPr/>
                    <a:lstStyle/>
                    <a:p>
                      <a:r>
                        <a:rPr lang="fr-FR" dirty="0" smtClean="0"/>
                        <a:t>11</a:t>
                      </a:r>
                      <a:endParaRPr lang="fr-FR" dirty="0"/>
                    </a:p>
                  </a:txBody>
                  <a:tcPr/>
                </a:tc>
                <a:tc>
                  <a:txBody>
                    <a:bodyPr/>
                    <a:lstStyle/>
                    <a:p>
                      <a:r>
                        <a:rPr lang="fr-FR" dirty="0" smtClean="0"/>
                        <a:t>12</a:t>
                      </a:r>
                      <a:endParaRPr lang="fr-FR" dirty="0"/>
                    </a:p>
                  </a:txBody>
                  <a:tcPr/>
                </a:tc>
                <a:tc>
                  <a:txBody>
                    <a:bodyPr/>
                    <a:lstStyle/>
                    <a:p>
                      <a:r>
                        <a:rPr lang="fr-FR" dirty="0" smtClean="0"/>
                        <a:t>13</a:t>
                      </a:r>
                      <a:endParaRPr lang="fr-FR" dirty="0"/>
                    </a:p>
                  </a:txBody>
                  <a:tcPr/>
                </a:tc>
                <a:tc>
                  <a:txBody>
                    <a:bodyPr/>
                    <a:lstStyle/>
                    <a:p>
                      <a:r>
                        <a:rPr lang="fr-FR" dirty="0" smtClean="0"/>
                        <a:t>14</a:t>
                      </a:r>
                      <a:endParaRPr lang="fr-FR" dirty="0"/>
                    </a:p>
                  </a:txBody>
                  <a:tcPr/>
                </a:tc>
              </a:tr>
              <a:tr h="370840">
                <a:tc>
                  <a:txBody>
                    <a:bodyPr/>
                    <a:lstStyle/>
                    <a:p>
                      <a:endParaRPr lang="fr-FR" dirty="0"/>
                    </a:p>
                  </a:txBody>
                  <a:tcPr/>
                </a:tc>
                <a:tc>
                  <a:txBody>
                    <a:bodyPr/>
                    <a:lstStyle/>
                    <a:p>
                      <a:r>
                        <a:rPr lang="fr-FR" dirty="0" smtClean="0"/>
                        <a:t>b</a:t>
                      </a:r>
                      <a:endParaRPr lang="fr-FR" dirty="0"/>
                    </a:p>
                  </a:txBody>
                  <a:tcPr/>
                </a:tc>
                <a:tc>
                  <a:txBody>
                    <a:bodyPr/>
                    <a:lstStyle/>
                    <a:p>
                      <a:r>
                        <a:rPr lang="fr-FR" dirty="0" smtClean="0"/>
                        <a:t>a</a:t>
                      </a:r>
                      <a:endParaRPr lang="fr-FR" dirty="0"/>
                    </a:p>
                  </a:txBody>
                  <a:tcPr/>
                </a:tc>
                <a:tc>
                  <a:txBody>
                    <a:bodyPr/>
                    <a:lstStyle/>
                    <a:p>
                      <a:r>
                        <a:rPr lang="fr-FR" dirty="0" smtClean="0"/>
                        <a:t>b</a:t>
                      </a:r>
                      <a:endParaRPr lang="fr-FR" dirty="0"/>
                    </a:p>
                  </a:txBody>
                  <a:tcPr/>
                </a:tc>
                <a:tc>
                  <a:txBody>
                    <a:bodyPr/>
                    <a:lstStyle/>
                    <a:p>
                      <a:r>
                        <a:rPr lang="fr-FR" dirty="0" smtClean="0"/>
                        <a:t>a</a:t>
                      </a:r>
                      <a:endParaRPr lang="fr-FR" dirty="0"/>
                    </a:p>
                  </a:txBody>
                  <a:tcPr/>
                </a:tc>
                <a:tc>
                  <a:txBody>
                    <a:bodyPr/>
                    <a:lstStyle/>
                    <a:p>
                      <a:r>
                        <a:rPr lang="fr-FR" dirty="0" smtClean="0"/>
                        <a:t>c</a:t>
                      </a:r>
                      <a:endParaRPr lang="fr-FR" dirty="0"/>
                    </a:p>
                  </a:txBody>
                  <a:tcPr/>
                </a:tc>
                <a:tc>
                  <a:txBody>
                    <a:bodyPr/>
                    <a:lstStyle/>
                    <a:p>
                      <a:r>
                        <a:rPr lang="fr-FR" dirty="0" smtClean="0"/>
                        <a:t>a</a:t>
                      </a:r>
                      <a:endParaRPr lang="fr-FR" dirty="0"/>
                    </a:p>
                  </a:txBody>
                  <a:tcPr/>
                </a:tc>
                <a:tc>
                  <a:txBody>
                    <a:bodyPr/>
                    <a:lstStyle/>
                    <a:p>
                      <a:r>
                        <a:rPr lang="fr-FR" dirty="0" smtClean="0"/>
                        <a:t>c</a:t>
                      </a:r>
                      <a:endParaRPr lang="fr-FR" dirty="0"/>
                    </a:p>
                  </a:txBody>
                  <a:tcPr/>
                </a:tc>
                <a:tc>
                  <a:txBody>
                    <a:bodyPr/>
                    <a:lstStyle/>
                    <a:p>
                      <a:r>
                        <a:rPr lang="fr-FR" dirty="0" smtClean="0"/>
                        <a:t>a</a:t>
                      </a:r>
                      <a:endParaRPr lang="fr-FR" dirty="0"/>
                    </a:p>
                  </a:txBody>
                  <a:tcPr/>
                </a:tc>
                <a:tc>
                  <a:txBody>
                    <a:bodyPr/>
                    <a:lstStyle/>
                    <a:p>
                      <a:r>
                        <a:rPr lang="fr-FR" dirty="0" smtClean="0"/>
                        <a:t>b</a:t>
                      </a:r>
                      <a:endParaRPr lang="fr-FR" dirty="0"/>
                    </a:p>
                  </a:txBody>
                  <a:tcPr/>
                </a:tc>
                <a:tc>
                  <a:txBody>
                    <a:bodyPr/>
                    <a:lstStyle/>
                    <a:p>
                      <a:r>
                        <a:rPr lang="fr-FR" dirty="0" smtClean="0"/>
                        <a:t>a</a:t>
                      </a:r>
                      <a:endParaRPr lang="fr-FR" dirty="0"/>
                    </a:p>
                  </a:txBody>
                  <a:tcPr/>
                </a:tc>
                <a:tc>
                  <a:txBody>
                    <a:bodyPr/>
                    <a:lstStyle/>
                    <a:p>
                      <a:r>
                        <a:rPr lang="fr-FR" dirty="0" smtClean="0"/>
                        <a:t>c</a:t>
                      </a:r>
                      <a:endParaRPr lang="fr-FR" dirty="0"/>
                    </a:p>
                  </a:txBody>
                  <a:tcPr/>
                </a:tc>
                <a:tc>
                  <a:txBody>
                    <a:bodyPr/>
                    <a:lstStyle/>
                    <a:p>
                      <a:r>
                        <a:rPr lang="fr-FR" dirty="0" smtClean="0"/>
                        <a:t>a</a:t>
                      </a:r>
                      <a:endParaRPr lang="fr-FR" dirty="0"/>
                    </a:p>
                  </a:txBody>
                  <a:tcPr/>
                </a:tc>
                <a:tc>
                  <a:txBody>
                    <a:bodyPr/>
                    <a:lstStyle/>
                    <a:p>
                      <a:r>
                        <a:rPr lang="fr-FR" dirty="0" smtClean="0"/>
                        <a:t>a</a:t>
                      </a:r>
                      <a:endParaRPr lang="fr-FR" dirty="0"/>
                    </a:p>
                  </a:txBody>
                  <a:tcPr/>
                </a:tc>
                <a:tc>
                  <a:txBody>
                    <a:bodyPr/>
                    <a:lstStyle/>
                    <a:p>
                      <a:r>
                        <a:rPr lang="fr-FR" dirty="0" smtClean="0"/>
                        <a:t>b</a:t>
                      </a:r>
                      <a:endParaRPr lang="fr-FR" dirty="0"/>
                    </a:p>
                  </a:txBody>
                  <a:tcPr/>
                </a:tc>
              </a:tr>
              <a:tr h="370840">
                <a:tc>
                  <a:txBody>
                    <a:bodyPr/>
                    <a:lstStyle/>
                    <a:p>
                      <a:r>
                        <a:rPr lang="fr-FR" dirty="0" smtClean="0"/>
                        <a:t>i</a:t>
                      </a:r>
                      <a:endParaRPr lang="fr-FR" dirty="0"/>
                    </a:p>
                  </a:txBody>
                  <a:tcPr/>
                </a:tc>
                <a:tc>
                  <a:txBody>
                    <a:bodyPr/>
                    <a:lstStyle/>
                    <a:p>
                      <a:r>
                        <a:rPr lang="fr-FR" dirty="0" smtClean="0"/>
                        <a:t>1</a:t>
                      </a:r>
                      <a:endParaRPr lang="fr-FR" dirty="0"/>
                    </a:p>
                  </a:txBody>
                  <a:tcPr/>
                </a:tc>
                <a:tc>
                  <a:txBody>
                    <a:bodyPr/>
                    <a:lstStyle/>
                    <a:p>
                      <a:r>
                        <a:rPr lang="fr-FR" dirty="0" smtClean="0"/>
                        <a:t>1</a:t>
                      </a:r>
                      <a:endParaRPr lang="fr-FR" dirty="0"/>
                    </a:p>
                  </a:txBody>
                  <a:tcPr/>
                </a:tc>
                <a:tc>
                  <a:txBody>
                    <a:bodyPr/>
                    <a:lstStyle/>
                    <a:p>
                      <a:r>
                        <a:rPr lang="fr-FR" dirty="0" smtClean="0"/>
                        <a:t>2</a:t>
                      </a:r>
                      <a:endParaRPr lang="fr-FR" dirty="0"/>
                    </a:p>
                  </a:txBody>
                  <a:tcPr/>
                </a:tc>
                <a:tc>
                  <a:txBody>
                    <a:bodyPr/>
                    <a:lstStyle/>
                    <a:p>
                      <a:r>
                        <a:rPr lang="fr-FR" dirty="0" smtClean="0"/>
                        <a:t>3</a:t>
                      </a:r>
                      <a:endParaRPr lang="fr-FR" dirty="0"/>
                    </a:p>
                  </a:txBody>
                  <a:tcPr/>
                </a:tc>
                <a:tc>
                  <a:txBody>
                    <a:bodyPr/>
                    <a:lstStyle/>
                    <a:p>
                      <a:r>
                        <a:rPr lang="fr-FR" dirty="0" smtClean="0"/>
                        <a:t>4</a:t>
                      </a:r>
                      <a:endParaRPr lang="fr-FR" dirty="0"/>
                    </a:p>
                  </a:txBody>
                  <a:tcPr/>
                </a:tc>
                <a:tc>
                  <a:txBody>
                    <a:bodyPr/>
                    <a:lstStyle/>
                    <a:p>
                      <a:r>
                        <a:rPr lang="fr-FR" dirty="0" smtClean="0"/>
                        <a:t>5</a:t>
                      </a:r>
                      <a:endParaRPr lang="fr-FR" dirty="0"/>
                    </a:p>
                  </a:txBody>
                  <a:tcPr/>
                </a:tc>
                <a:tc>
                  <a:txBody>
                    <a:bodyPr/>
                    <a:lstStyle/>
                    <a:p>
                      <a:r>
                        <a:rPr lang="fr-FR" dirty="0" smtClean="0"/>
                        <a:t>6</a:t>
                      </a:r>
                      <a:endParaRPr lang="fr-FR" dirty="0"/>
                    </a:p>
                  </a:txBody>
                  <a:tcPr/>
                </a:tc>
                <a:tc>
                  <a:txBody>
                    <a:bodyPr/>
                    <a:lstStyle/>
                    <a:p>
                      <a:r>
                        <a:rPr lang="fr-FR" dirty="0" smtClean="0"/>
                        <a:t>1</a:t>
                      </a:r>
                      <a:endParaRPr lang="fr-FR" dirty="0"/>
                    </a:p>
                  </a:txBody>
                  <a:tcPr/>
                </a:tc>
                <a:tc>
                  <a:txBody>
                    <a:bodyPr/>
                    <a:lstStyle/>
                    <a:p>
                      <a:r>
                        <a:rPr lang="fr-FR" dirty="0" smtClean="0"/>
                        <a:t>2</a:t>
                      </a:r>
                      <a:endParaRPr lang="fr-FR" dirty="0"/>
                    </a:p>
                  </a:txBody>
                  <a:tcPr/>
                </a:tc>
                <a:tc>
                  <a:txBody>
                    <a:bodyPr/>
                    <a:lstStyle/>
                    <a:p>
                      <a:r>
                        <a:rPr lang="fr-FR" dirty="0" smtClean="0"/>
                        <a:t>3</a:t>
                      </a:r>
                      <a:endParaRPr lang="fr-FR" dirty="0"/>
                    </a:p>
                  </a:txBody>
                  <a:tcPr/>
                </a:tc>
                <a:tc>
                  <a:txBody>
                    <a:bodyPr/>
                    <a:lstStyle/>
                    <a:p>
                      <a:r>
                        <a:rPr lang="fr-FR" dirty="0" smtClean="0"/>
                        <a:t>4</a:t>
                      </a:r>
                      <a:endParaRPr lang="fr-FR" dirty="0"/>
                    </a:p>
                  </a:txBody>
                  <a:tcPr/>
                </a:tc>
                <a:tc>
                  <a:txBody>
                    <a:bodyPr/>
                    <a:lstStyle/>
                    <a:p>
                      <a:r>
                        <a:rPr lang="fr-FR" dirty="0" smtClean="0"/>
                        <a:t>5</a:t>
                      </a:r>
                      <a:endParaRPr lang="fr-FR" dirty="0"/>
                    </a:p>
                  </a:txBody>
                  <a:tcPr/>
                </a:tc>
                <a:tc>
                  <a:txBody>
                    <a:bodyPr/>
                    <a:lstStyle/>
                    <a:p>
                      <a:r>
                        <a:rPr lang="fr-FR" dirty="0" smtClean="0"/>
                        <a:t>6</a:t>
                      </a:r>
                      <a:endParaRPr lang="fr-FR" dirty="0"/>
                    </a:p>
                  </a:txBody>
                  <a:tcPr/>
                </a:tc>
                <a:tc>
                  <a:txBody>
                    <a:bodyPr/>
                    <a:lstStyle/>
                    <a:p>
                      <a:r>
                        <a:rPr lang="fr-FR" dirty="0" smtClean="0"/>
                        <a:t>2</a:t>
                      </a:r>
                      <a:endParaRPr lang="fr-FR" dirty="0"/>
                    </a:p>
                  </a:txBody>
                  <a:tcPr/>
                </a:tc>
              </a:tr>
              <a:tr h="370840">
                <a:tc>
                  <a:txBody>
                    <a:bodyPr/>
                    <a:lstStyle/>
                    <a:p>
                      <a:endParaRPr lang="fr-FR"/>
                    </a:p>
                  </a:txBody>
                  <a:tcPr/>
                </a:tc>
                <a:tc>
                  <a:txBody>
                    <a:bodyPr/>
                    <a:lstStyle/>
                    <a:p>
                      <a:r>
                        <a:rPr lang="fr-FR" dirty="0" smtClean="0"/>
                        <a:t>0</a:t>
                      </a:r>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r>
                        <a:rPr lang="fr-FR" dirty="0" smtClean="0"/>
                        <a:t>2</a:t>
                      </a:r>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r>
                        <a:rPr lang="fr-FR" dirty="0" smtClean="0"/>
                        <a:t>2</a:t>
                      </a:r>
                      <a:endParaRPr lang="fr-FR" dirty="0"/>
                    </a:p>
                  </a:txBody>
                  <a:tcPr/>
                </a:tc>
                <a:tc>
                  <a:txBody>
                    <a:bodyPr/>
                    <a:lstStyle/>
                    <a:p>
                      <a:endParaRPr lang="fr-FR"/>
                    </a:p>
                  </a:txBody>
                  <a:tcPr/>
                </a:tc>
              </a:tr>
              <a:tr h="370840">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a:p>
                  </a:txBody>
                  <a:tcPr/>
                </a:tc>
                <a:tc>
                  <a:txBody>
                    <a:bodyPr/>
                    <a:lstStyle/>
                    <a:p>
                      <a:r>
                        <a:rPr lang="fr-FR" dirty="0" smtClean="0"/>
                        <a:t>1</a:t>
                      </a:r>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r>
                        <a:rPr lang="fr-FR" dirty="0" smtClean="0"/>
                        <a:t>1</a:t>
                      </a:r>
                      <a:endParaRPr lang="fr-FR" dirty="0"/>
                    </a:p>
                  </a:txBody>
                  <a:tcPr/>
                </a:tc>
                <a:tc>
                  <a:txBody>
                    <a:bodyPr/>
                    <a:lstStyle/>
                    <a:p>
                      <a:endParaRPr lang="fr-FR"/>
                    </a:p>
                  </a:txBody>
                  <a:tcPr/>
                </a:tc>
              </a:tr>
              <a:tr h="370840">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a:p>
                  </a:txBody>
                  <a:tcPr/>
                </a:tc>
                <a:tc>
                  <a:txBody>
                    <a:bodyPr/>
                    <a:lstStyle/>
                    <a:p>
                      <a:r>
                        <a:rPr lang="fr-FR" dirty="0" smtClean="0"/>
                        <a:t>0</a:t>
                      </a:r>
                      <a:endParaRPr lang="fr-FR" dirty="0"/>
                    </a:p>
                  </a:txBody>
                  <a:tcPr/>
                </a:tc>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dirty="0"/>
                    </a:p>
                  </a:txBody>
                  <a:tcPr/>
                </a:tc>
              </a:tr>
            </a:tbl>
          </a:graphicData>
        </a:graphic>
      </p:graphicFrame>
      <p:sp>
        <p:nvSpPr>
          <p:cNvPr id="3" name="Espace réservé du numéro de diapositive 2"/>
          <p:cNvSpPr>
            <a:spLocks noGrp="1"/>
          </p:cNvSpPr>
          <p:nvPr>
            <p:ph type="sldNum" sz="quarter" idx="12"/>
          </p:nvPr>
        </p:nvSpPr>
        <p:spPr/>
        <p:txBody>
          <a:bodyPr/>
          <a:lstStyle/>
          <a:p>
            <a:pPr/>
            <a:r>
              <a:rPr/>
              <a:t>35</a:t>
            </a:r>
          </a:p>
        </p:txBody>
      </p:sp>
    </p:spTree>
    <p:extLst>
      <p:ext uri="{BB962C8B-B14F-4D97-AF65-F5344CB8AC3E}">
        <p14:creationId xmlns:p14="http://schemas.microsoft.com/office/powerpoint/2010/main" val="4831996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p:txBody>
          <a:bodyPr/>
          <a:lstStyle/>
          <a:p>
            <a:pPr/>
            <a:r>
              <a:rPr>
                <a:solidFill>
                  <a:srgbClr val="0000AF"/>
                </a:solidFill>
                <a:latin typeface="Amiri"/>
                <a:ea typeface="Amiri"/>
                <a:cs typeface="Amiri"/>
              </a:rPr>
              <a:t>Algorithme MP</a:t>
            </a:r>
          </a:p>
        </p:txBody>
      </p:sp>
      <p:graphicFrame>
        <p:nvGraphicFramePr>
          <p:cNvPr id="7" name="Espace réservé du contenu 6"/>
          <p:cNvGraphicFramePr>
            <a:graphicFrameLocks noGrp="1"/>
          </p:cNvGraphicFramePr>
          <p:nvPr>
            <p:ph idx="1"/>
            <p:extLst>
              <p:ext uri="{D42A27DB-BD31-4B8C-83A1-F6EECF244321}">
                <p14:modId xmlns:p14="http://schemas.microsoft.com/office/powerpoint/2010/main" val="1382035689"/>
              </p:ext>
            </p:extLst>
          </p:nvPr>
        </p:nvGraphicFramePr>
        <p:xfrm>
          <a:off x="1415480" y="2348880"/>
          <a:ext cx="7360920" cy="741680"/>
        </p:xfrm>
        <a:graphic>
          <a:graphicData uri="http://schemas.openxmlformats.org/drawingml/2006/table">
            <a:tbl>
              <a:tblPr firstRow="1" bandRow="1">
                <a:tableStyleId>{5C22544A-7EE6-4342-B048-85BDC9FD1C3A}</a:tableStyleId>
              </a:tblPr>
              <a:tblGrid>
                <a:gridCol w="525780"/>
                <a:gridCol w="525780"/>
                <a:gridCol w="525780"/>
                <a:gridCol w="525780"/>
                <a:gridCol w="525780"/>
                <a:gridCol w="525780"/>
                <a:gridCol w="525780"/>
                <a:gridCol w="525780"/>
                <a:gridCol w="525780"/>
                <a:gridCol w="525780"/>
                <a:gridCol w="525780"/>
                <a:gridCol w="525780"/>
                <a:gridCol w="525780"/>
                <a:gridCol w="525780"/>
              </a:tblGrid>
              <a:tr h="370840">
                <a:tc>
                  <a:txBody>
                    <a:bodyPr/>
                    <a:lstStyle/>
                    <a:p>
                      <a:r>
                        <a:rPr lang="fr-FR" dirty="0" smtClean="0"/>
                        <a:t>1</a:t>
                      </a:r>
                      <a:endParaRPr lang="fr-FR" dirty="0"/>
                    </a:p>
                  </a:txBody>
                  <a:tcPr>
                    <a:solidFill>
                      <a:schemeClr val="accent6">
                        <a:lumMod val="40000"/>
                        <a:lumOff val="60000"/>
                      </a:schemeClr>
                    </a:solidFill>
                  </a:tcPr>
                </a:tc>
                <a:tc>
                  <a:txBody>
                    <a:bodyPr/>
                    <a:lstStyle/>
                    <a:p>
                      <a:r>
                        <a:rPr lang="fr-FR" dirty="0" smtClean="0"/>
                        <a:t>2</a:t>
                      </a:r>
                      <a:endParaRPr lang="fr-FR" dirty="0"/>
                    </a:p>
                  </a:txBody>
                  <a:tcPr>
                    <a:solidFill>
                      <a:schemeClr val="accent6">
                        <a:lumMod val="40000"/>
                        <a:lumOff val="60000"/>
                      </a:schemeClr>
                    </a:solidFill>
                  </a:tcPr>
                </a:tc>
                <a:tc>
                  <a:txBody>
                    <a:bodyPr/>
                    <a:lstStyle/>
                    <a:p>
                      <a:r>
                        <a:rPr lang="fr-FR" dirty="0" smtClean="0"/>
                        <a:t>3</a:t>
                      </a:r>
                      <a:endParaRPr lang="fr-FR" dirty="0"/>
                    </a:p>
                  </a:txBody>
                  <a:tcPr>
                    <a:solidFill>
                      <a:schemeClr val="accent6">
                        <a:lumMod val="40000"/>
                        <a:lumOff val="60000"/>
                      </a:schemeClr>
                    </a:solidFill>
                  </a:tcPr>
                </a:tc>
                <a:tc>
                  <a:txBody>
                    <a:bodyPr/>
                    <a:lstStyle/>
                    <a:p>
                      <a:r>
                        <a:rPr lang="fr-FR" dirty="0" smtClean="0"/>
                        <a:t>4</a:t>
                      </a:r>
                      <a:endParaRPr lang="fr-FR" dirty="0"/>
                    </a:p>
                  </a:txBody>
                  <a:tcPr>
                    <a:solidFill>
                      <a:schemeClr val="accent6">
                        <a:lumMod val="40000"/>
                        <a:lumOff val="60000"/>
                      </a:schemeClr>
                    </a:solidFill>
                  </a:tcPr>
                </a:tc>
                <a:tc>
                  <a:txBody>
                    <a:bodyPr/>
                    <a:lstStyle/>
                    <a:p>
                      <a:r>
                        <a:rPr lang="fr-FR" dirty="0" smtClean="0"/>
                        <a:t>5</a:t>
                      </a:r>
                      <a:endParaRPr lang="fr-FR" dirty="0"/>
                    </a:p>
                  </a:txBody>
                  <a:tcPr>
                    <a:solidFill>
                      <a:schemeClr val="accent6">
                        <a:lumMod val="40000"/>
                        <a:lumOff val="60000"/>
                      </a:schemeClr>
                    </a:solidFill>
                  </a:tcPr>
                </a:tc>
                <a:tc>
                  <a:txBody>
                    <a:bodyPr/>
                    <a:lstStyle/>
                    <a:p>
                      <a:r>
                        <a:rPr lang="fr-FR" dirty="0" smtClean="0"/>
                        <a:t>6</a:t>
                      </a:r>
                      <a:endParaRPr lang="fr-FR" dirty="0"/>
                    </a:p>
                  </a:txBody>
                  <a:tcPr>
                    <a:solidFill>
                      <a:schemeClr val="accent6">
                        <a:lumMod val="40000"/>
                        <a:lumOff val="60000"/>
                      </a:schemeClr>
                    </a:solidFill>
                  </a:tcPr>
                </a:tc>
                <a:tc>
                  <a:txBody>
                    <a:bodyPr/>
                    <a:lstStyle/>
                    <a:p>
                      <a:r>
                        <a:rPr lang="fr-FR" dirty="0" smtClean="0"/>
                        <a:t>7</a:t>
                      </a:r>
                      <a:endParaRPr lang="fr-FR" dirty="0"/>
                    </a:p>
                  </a:txBody>
                  <a:tcPr>
                    <a:solidFill>
                      <a:schemeClr val="accent6">
                        <a:lumMod val="40000"/>
                        <a:lumOff val="60000"/>
                      </a:schemeClr>
                    </a:solidFill>
                  </a:tcPr>
                </a:tc>
                <a:tc>
                  <a:txBody>
                    <a:bodyPr/>
                    <a:lstStyle/>
                    <a:p>
                      <a:r>
                        <a:rPr lang="fr-FR" dirty="0" smtClean="0"/>
                        <a:t>8</a:t>
                      </a:r>
                      <a:endParaRPr lang="fr-FR" dirty="0"/>
                    </a:p>
                  </a:txBody>
                  <a:tcPr>
                    <a:solidFill>
                      <a:schemeClr val="accent6">
                        <a:lumMod val="40000"/>
                        <a:lumOff val="60000"/>
                      </a:schemeClr>
                    </a:solidFill>
                  </a:tcPr>
                </a:tc>
                <a:tc>
                  <a:txBody>
                    <a:bodyPr/>
                    <a:lstStyle/>
                    <a:p>
                      <a:r>
                        <a:rPr lang="fr-FR" dirty="0" smtClean="0"/>
                        <a:t>9</a:t>
                      </a:r>
                      <a:endParaRPr lang="fr-FR" dirty="0"/>
                    </a:p>
                  </a:txBody>
                  <a:tcPr>
                    <a:solidFill>
                      <a:schemeClr val="accent6">
                        <a:lumMod val="40000"/>
                        <a:lumOff val="60000"/>
                      </a:schemeClr>
                    </a:solidFill>
                  </a:tcPr>
                </a:tc>
                <a:tc>
                  <a:txBody>
                    <a:bodyPr/>
                    <a:lstStyle/>
                    <a:p>
                      <a:r>
                        <a:rPr lang="fr-FR" dirty="0" smtClean="0"/>
                        <a:t>10</a:t>
                      </a:r>
                      <a:endParaRPr lang="fr-FR" dirty="0"/>
                    </a:p>
                  </a:txBody>
                  <a:tcPr>
                    <a:solidFill>
                      <a:schemeClr val="accent6">
                        <a:lumMod val="40000"/>
                        <a:lumOff val="60000"/>
                      </a:schemeClr>
                    </a:solidFill>
                  </a:tcPr>
                </a:tc>
                <a:tc>
                  <a:txBody>
                    <a:bodyPr/>
                    <a:lstStyle/>
                    <a:p>
                      <a:r>
                        <a:rPr lang="fr-FR" dirty="0" smtClean="0"/>
                        <a:t>11</a:t>
                      </a:r>
                      <a:endParaRPr lang="fr-FR" dirty="0"/>
                    </a:p>
                  </a:txBody>
                  <a:tcPr>
                    <a:solidFill>
                      <a:schemeClr val="accent6">
                        <a:lumMod val="40000"/>
                        <a:lumOff val="60000"/>
                      </a:schemeClr>
                    </a:solidFill>
                  </a:tcPr>
                </a:tc>
                <a:tc>
                  <a:txBody>
                    <a:bodyPr/>
                    <a:lstStyle/>
                    <a:p>
                      <a:r>
                        <a:rPr lang="fr-FR" dirty="0" smtClean="0"/>
                        <a:t>12</a:t>
                      </a:r>
                      <a:endParaRPr lang="fr-FR" dirty="0"/>
                    </a:p>
                  </a:txBody>
                  <a:tcPr>
                    <a:solidFill>
                      <a:schemeClr val="accent6">
                        <a:lumMod val="40000"/>
                        <a:lumOff val="60000"/>
                      </a:schemeClr>
                    </a:solidFill>
                  </a:tcPr>
                </a:tc>
                <a:tc>
                  <a:txBody>
                    <a:bodyPr/>
                    <a:lstStyle/>
                    <a:p>
                      <a:r>
                        <a:rPr lang="fr-FR" dirty="0" smtClean="0"/>
                        <a:t>13</a:t>
                      </a:r>
                      <a:endParaRPr lang="fr-FR" dirty="0"/>
                    </a:p>
                  </a:txBody>
                  <a:tcPr>
                    <a:solidFill>
                      <a:schemeClr val="accent6">
                        <a:lumMod val="40000"/>
                        <a:lumOff val="60000"/>
                      </a:schemeClr>
                    </a:solidFill>
                  </a:tcPr>
                </a:tc>
                <a:tc>
                  <a:txBody>
                    <a:bodyPr/>
                    <a:lstStyle/>
                    <a:p>
                      <a:r>
                        <a:rPr lang="fr-FR" dirty="0" smtClean="0"/>
                        <a:t>14</a:t>
                      </a:r>
                      <a:endParaRPr lang="fr-FR" dirty="0"/>
                    </a:p>
                  </a:txBody>
                  <a:tcPr>
                    <a:solidFill>
                      <a:schemeClr val="accent6">
                        <a:lumMod val="40000"/>
                        <a:lumOff val="60000"/>
                      </a:schemeClr>
                    </a:solidFill>
                  </a:tcPr>
                </a:tc>
              </a:tr>
              <a:tr h="370840">
                <a:tc>
                  <a:txBody>
                    <a:bodyPr/>
                    <a:lstStyle/>
                    <a:p>
                      <a:r>
                        <a:rPr lang="fr-FR" dirty="0" smtClean="0"/>
                        <a:t>b</a:t>
                      </a:r>
                      <a:endParaRPr lang="fr-FR" dirty="0"/>
                    </a:p>
                  </a:txBody>
                  <a:tcPr>
                    <a:solidFill>
                      <a:schemeClr val="accent1"/>
                    </a:solidFill>
                  </a:tcPr>
                </a:tc>
                <a:tc>
                  <a:txBody>
                    <a:bodyPr/>
                    <a:lstStyle/>
                    <a:p>
                      <a:endParaRPr lang="fr-FR" dirty="0"/>
                    </a:p>
                  </a:txBody>
                  <a:tcPr/>
                </a:tc>
                <a:tc>
                  <a:txBody>
                    <a:bodyPr/>
                    <a:lstStyle/>
                    <a:p>
                      <a:r>
                        <a:rPr lang="fr-FR" dirty="0" smtClean="0"/>
                        <a:t>b</a:t>
                      </a:r>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solidFill>
                      <a:schemeClr val="accent1"/>
                    </a:solidFill>
                  </a:tcPr>
                </a:tc>
                <a:tc>
                  <a:txBody>
                    <a:bodyPr/>
                    <a:lstStyle/>
                    <a:p>
                      <a:endParaRPr lang="fr-FR" dirty="0"/>
                    </a:p>
                  </a:txBody>
                  <a:tcPr/>
                </a:tc>
                <a:tc>
                  <a:txBody>
                    <a:bodyPr/>
                    <a:lstStyle/>
                    <a:p>
                      <a:r>
                        <a:rPr lang="fr-FR" dirty="0" smtClean="0"/>
                        <a:t>b</a:t>
                      </a:r>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solidFill>
                      <a:schemeClr val="accent1"/>
                    </a:solidFill>
                  </a:tcPr>
                </a:tc>
                <a:tc>
                  <a:txBody>
                    <a:bodyPr/>
                    <a:lstStyle/>
                    <a:p>
                      <a:r>
                        <a:rPr lang="fr-FR" dirty="0" smtClean="0"/>
                        <a:t>b</a:t>
                      </a:r>
                      <a:endParaRPr lang="fr-FR" dirty="0"/>
                    </a:p>
                  </a:txBody>
                  <a:tcPr/>
                </a:tc>
              </a:tr>
            </a:tbl>
          </a:graphicData>
        </a:graphic>
      </p:graphicFrame>
      <p:graphicFrame>
        <p:nvGraphicFramePr>
          <p:cNvPr id="2" name="Tableau 1"/>
          <p:cNvGraphicFramePr>
            <a:graphicFrameLocks noGrp="1"/>
          </p:cNvGraphicFramePr>
          <p:nvPr>
            <p:extLst>
              <p:ext uri="{D42A27DB-BD31-4B8C-83A1-F6EECF244321}">
                <p14:modId xmlns:p14="http://schemas.microsoft.com/office/powerpoint/2010/main" val="232678728"/>
              </p:ext>
            </p:extLst>
          </p:nvPr>
        </p:nvGraphicFramePr>
        <p:xfrm>
          <a:off x="1443286" y="3356992"/>
          <a:ext cx="10413360" cy="2595880"/>
        </p:xfrm>
        <a:graphic>
          <a:graphicData uri="http://schemas.openxmlformats.org/drawingml/2006/table">
            <a:tbl>
              <a:tblPr firstRow="1" bandRow="1">
                <a:tableStyleId>{5C22544A-7EE6-4342-B048-85BDC9FD1C3A}</a:tableStyleId>
              </a:tblPr>
              <a:tblGrid>
                <a:gridCol w="404242"/>
                <a:gridCol w="637094"/>
                <a:gridCol w="520668"/>
                <a:gridCol w="520668"/>
                <a:gridCol w="520668"/>
                <a:gridCol w="520668"/>
                <a:gridCol w="520668"/>
                <a:gridCol w="520668"/>
                <a:gridCol w="520668"/>
                <a:gridCol w="520668"/>
                <a:gridCol w="520668"/>
                <a:gridCol w="520668"/>
                <a:gridCol w="520668"/>
                <a:gridCol w="520668"/>
                <a:gridCol w="520668"/>
                <a:gridCol w="520668"/>
                <a:gridCol w="520668"/>
                <a:gridCol w="520668"/>
                <a:gridCol w="520668"/>
                <a:gridCol w="520668"/>
              </a:tblGrid>
              <a:tr h="370840">
                <a:tc>
                  <a:txBody>
                    <a:bodyPr/>
                    <a:lstStyle/>
                    <a:p>
                      <a:endParaRPr lang="fr-FR" dirty="0">
                        <a:solidFill>
                          <a:schemeClr val="accent1"/>
                        </a:solidFill>
                      </a:endParaRPr>
                    </a:p>
                  </a:txBody>
                  <a:tcPr>
                    <a:solidFill>
                      <a:schemeClr val="accent1">
                        <a:lumMod val="75000"/>
                      </a:schemeClr>
                    </a:solidFill>
                  </a:tcPr>
                </a:tc>
                <a:tc>
                  <a:txBody>
                    <a:bodyPr/>
                    <a:lstStyle/>
                    <a:p>
                      <a:r>
                        <a:rPr lang="fr-FR" dirty="0" smtClean="0">
                          <a:solidFill>
                            <a:schemeClr val="tx1"/>
                          </a:solidFill>
                        </a:rPr>
                        <a:t>b</a:t>
                      </a:r>
                      <a:endParaRPr lang="fr-FR" dirty="0">
                        <a:solidFill>
                          <a:schemeClr val="tx1"/>
                        </a:solidFill>
                      </a:endParaRPr>
                    </a:p>
                  </a:txBody>
                  <a:tcPr>
                    <a:solidFill>
                      <a:schemeClr val="accent6">
                        <a:lumMod val="60000"/>
                        <a:lumOff val="40000"/>
                      </a:schemeClr>
                    </a:solidFill>
                  </a:tcPr>
                </a:tc>
                <a:tc>
                  <a:txBody>
                    <a:bodyPr/>
                    <a:lstStyle/>
                    <a:p>
                      <a:endParaRPr lang="fr-FR" dirty="0">
                        <a:solidFill>
                          <a:schemeClr val="accent1"/>
                        </a:solidFill>
                      </a:endParaRPr>
                    </a:p>
                  </a:txBody>
                  <a:tcPr>
                    <a:solidFill>
                      <a:schemeClr val="accent6">
                        <a:lumMod val="60000"/>
                        <a:lumOff val="40000"/>
                      </a:schemeClr>
                    </a:solidFill>
                  </a:tcPr>
                </a:tc>
                <a:tc>
                  <a:txBody>
                    <a:bodyPr/>
                    <a:lstStyle/>
                    <a:p>
                      <a:endParaRPr lang="fr-FR" dirty="0">
                        <a:solidFill>
                          <a:schemeClr val="accent1"/>
                        </a:solidFill>
                      </a:endParaRPr>
                    </a:p>
                  </a:txBody>
                  <a:tcPr>
                    <a:solidFill>
                      <a:schemeClr val="accent6">
                        <a:lumMod val="60000"/>
                        <a:lumOff val="40000"/>
                      </a:schemeClr>
                    </a:solidFill>
                  </a:tcPr>
                </a:tc>
                <a:tc>
                  <a:txBody>
                    <a:bodyPr/>
                    <a:lstStyle/>
                    <a:p>
                      <a:endParaRPr lang="fr-FR" dirty="0">
                        <a:solidFill>
                          <a:schemeClr val="accent1"/>
                        </a:solidFill>
                      </a:endParaRPr>
                    </a:p>
                  </a:txBody>
                  <a:tcPr>
                    <a:solidFill>
                      <a:schemeClr val="accent6">
                        <a:lumMod val="60000"/>
                        <a:lumOff val="40000"/>
                      </a:schemeClr>
                    </a:solidFill>
                  </a:tcPr>
                </a:tc>
                <a:tc>
                  <a:txBody>
                    <a:bodyPr/>
                    <a:lstStyle/>
                    <a:p>
                      <a:r>
                        <a:rPr lang="fr-FR" dirty="0" smtClean="0">
                          <a:solidFill>
                            <a:schemeClr val="tx1"/>
                          </a:solidFill>
                        </a:rPr>
                        <a:t>b</a:t>
                      </a:r>
                      <a:endParaRPr lang="fr-FR" dirty="0">
                        <a:solidFill>
                          <a:schemeClr val="tx1"/>
                        </a:solidFill>
                      </a:endParaRPr>
                    </a:p>
                  </a:txBody>
                  <a:tcPr>
                    <a:solidFill>
                      <a:schemeClr val="accent6">
                        <a:lumMod val="60000"/>
                        <a:lumOff val="40000"/>
                      </a:schemeClr>
                    </a:solidFill>
                  </a:tcPr>
                </a:tc>
                <a:tc>
                  <a:txBody>
                    <a:bodyPr/>
                    <a:lstStyle/>
                    <a:p>
                      <a:endParaRPr lang="fr-FR" dirty="0">
                        <a:solidFill>
                          <a:schemeClr val="accent1"/>
                        </a:solidFill>
                      </a:endParaRPr>
                    </a:p>
                  </a:txBody>
                  <a:tcPr>
                    <a:solidFill>
                      <a:schemeClr val="accent6">
                        <a:lumMod val="60000"/>
                        <a:lumOff val="40000"/>
                      </a:schemeClr>
                    </a:solidFill>
                  </a:tcPr>
                </a:tc>
                <a:tc>
                  <a:txBody>
                    <a:bodyPr/>
                    <a:lstStyle/>
                    <a:p>
                      <a:endParaRPr lang="fr-FR" dirty="0">
                        <a:solidFill>
                          <a:schemeClr val="accent1"/>
                        </a:solidFill>
                      </a:endParaRPr>
                    </a:p>
                  </a:txBody>
                  <a:tcPr>
                    <a:solidFill>
                      <a:schemeClr val="accent6">
                        <a:lumMod val="60000"/>
                        <a:lumOff val="40000"/>
                      </a:schemeClr>
                    </a:solidFill>
                  </a:tcPr>
                </a:tc>
                <a:tc>
                  <a:txBody>
                    <a:bodyPr/>
                    <a:lstStyle/>
                    <a:p>
                      <a:endParaRPr lang="fr-FR" dirty="0"/>
                    </a:p>
                  </a:txBody>
                  <a:tcPr>
                    <a:noFill/>
                  </a:tcPr>
                </a:tc>
                <a:tc>
                  <a:txBody>
                    <a:bodyPr/>
                    <a:lstStyle/>
                    <a:p>
                      <a:endParaRPr lang="fr-FR"/>
                    </a:p>
                  </a:txBody>
                  <a:tcPr>
                    <a:noFill/>
                  </a:tcPr>
                </a:tc>
                <a:tc>
                  <a:txBody>
                    <a:bodyPr/>
                    <a:lstStyle/>
                    <a:p>
                      <a:endParaRPr lang="fr-FR"/>
                    </a:p>
                  </a:txBody>
                  <a:tcPr>
                    <a:noFill/>
                  </a:tcPr>
                </a:tc>
                <a:tc>
                  <a:txBody>
                    <a:bodyPr/>
                    <a:lstStyle/>
                    <a:p>
                      <a:endParaRPr lang="fr-FR"/>
                    </a:p>
                  </a:txBody>
                  <a:tcPr>
                    <a:noFill/>
                  </a:tcPr>
                </a:tc>
                <a:tc>
                  <a:txBody>
                    <a:bodyPr/>
                    <a:lstStyle/>
                    <a:p>
                      <a:endParaRPr lang="fr-FR"/>
                    </a:p>
                  </a:txBody>
                  <a:tcPr>
                    <a:noFill/>
                  </a:tcPr>
                </a:tc>
                <a:tc>
                  <a:txBody>
                    <a:bodyPr/>
                    <a:lstStyle/>
                    <a:p>
                      <a:endParaRPr lang="fr-FR"/>
                    </a:p>
                  </a:txBody>
                  <a:tcPr>
                    <a:noFill/>
                  </a:tcPr>
                </a:tc>
                <a:tc>
                  <a:txBody>
                    <a:bodyPr/>
                    <a:lstStyle/>
                    <a:p>
                      <a:endParaRPr lang="fr-FR"/>
                    </a:p>
                  </a:txBody>
                  <a:tcPr>
                    <a:noFill/>
                  </a:tcPr>
                </a:tc>
                <a:tc>
                  <a:txBody>
                    <a:bodyPr/>
                    <a:lstStyle/>
                    <a:p>
                      <a:endParaRPr lang="fr-FR"/>
                    </a:p>
                  </a:txBody>
                  <a:tcPr>
                    <a:noFill/>
                  </a:tcPr>
                </a:tc>
                <a:tc>
                  <a:txBody>
                    <a:bodyPr/>
                    <a:lstStyle/>
                    <a:p>
                      <a:endParaRPr lang="fr-FR" dirty="0"/>
                    </a:p>
                  </a:txBody>
                  <a:tcPr>
                    <a:noFill/>
                  </a:tcPr>
                </a:tc>
                <a:tc>
                  <a:txBody>
                    <a:bodyPr/>
                    <a:lstStyle/>
                    <a:p>
                      <a:endParaRPr lang="fr-FR" dirty="0"/>
                    </a:p>
                  </a:txBody>
                  <a:tcPr>
                    <a:noFill/>
                  </a:tcPr>
                </a:tc>
                <a:tc>
                  <a:txBody>
                    <a:bodyPr/>
                    <a:lstStyle/>
                    <a:p>
                      <a:endParaRPr lang="fr-FR" dirty="0"/>
                    </a:p>
                  </a:txBody>
                  <a:tcPr>
                    <a:noFill/>
                  </a:tcPr>
                </a:tc>
                <a:tc>
                  <a:txBody>
                    <a:bodyPr/>
                    <a:lstStyle/>
                    <a:p>
                      <a:endParaRPr lang="fr-FR" dirty="0"/>
                    </a:p>
                  </a:txBody>
                  <a:tcPr>
                    <a:noFill/>
                  </a:tcPr>
                </a:tc>
              </a:tr>
              <a:tr h="370840">
                <a:tc>
                  <a:txBody>
                    <a:bodyPr/>
                    <a:lstStyle/>
                    <a:p>
                      <a:endParaRPr lang="fr-FR" dirty="0"/>
                    </a:p>
                  </a:txBody>
                  <a:tcPr>
                    <a:solidFill>
                      <a:schemeClr val="accent1">
                        <a:lumMod val="40000"/>
                        <a:lumOff val="60000"/>
                      </a:schemeClr>
                    </a:solidFill>
                  </a:tcPr>
                </a:tc>
                <a:tc>
                  <a:txBody>
                    <a:bodyPr/>
                    <a:lstStyle/>
                    <a:p>
                      <a:endParaRPr lang="fr-FR" dirty="0"/>
                    </a:p>
                  </a:txBody>
                  <a:tcPr>
                    <a:solidFill>
                      <a:schemeClr val="accent6">
                        <a:lumMod val="60000"/>
                        <a:lumOff val="40000"/>
                      </a:schemeClr>
                    </a:solidFill>
                  </a:tcPr>
                </a:tc>
                <a:tc>
                  <a:txBody>
                    <a:bodyPr/>
                    <a:lstStyle/>
                    <a:p>
                      <a:r>
                        <a:rPr lang="fr-FR" dirty="0" smtClean="0"/>
                        <a:t>b</a:t>
                      </a:r>
                      <a:endParaRPr lang="fr-FR" dirty="0"/>
                    </a:p>
                  </a:txBody>
                  <a:tcPr>
                    <a:solidFill>
                      <a:schemeClr val="accent6">
                        <a:lumMod val="60000"/>
                        <a:lumOff val="40000"/>
                      </a:schemeClr>
                    </a:solidFill>
                  </a:tcPr>
                </a:tc>
                <a:tc>
                  <a:txBody>
                    <a:bodyPr/>
                    <a:lstStyle/>
                    <a:p>
                      <a:endParaRPr lang="fr-FR" dirty="0"/>
                    </a:p>
                  </a:txBody>
                  <a:tcPr>
                    <a:solidFill>
                      <a:schemeClr val="accent6">
                        <a:lumMod val="60000"/>
                        <a:lumOff val="40000"/>
                      </a:schemeClr>
                    </a:solidFill>
                  </a:tcPr>
                </a:tc>
                <a:tc>
                  <a:txBody>
                    <a:bodyPr/>
                    <a:lstStyle/>
                    <a:p>
                      <a:endParaRPr lang="fr-FR" dirty="0"/>
                    </a:p>
                  </a:txBody>
                  <a:tcPr>
                    <a:solidFill>
                      <a:schemeClr val="accent6">
                        <a:lumMod val="60000"/>
                        <a:lumOff val="40000"/>
                      </a:schemeClr>
                    </a:solidFill>
                  </a:tcPr>
                </a:tc>
                <a:tc>
                  <a:txBody>
                    <a:bodyPr/>
                    <a:lstStyle/>
                    <a:p>
                      <a:endParaRPr lang="fr-FR" dirty="0"/>
                    </a:p>
                  </a:txBody>
                  <a:tcPr>
                    <a:solidFill>
                      <a:schemeClr val="accent6">
                        <a:lumMod val="60000"/>
                        <a:lumOff val="40000"/>
                      </a:schemeClr>
                    </a:solidFill>
                  </a:tcPr>
                </a:tc>
                <a:tc>
                  <a:txBody>
                    <a:bodyPr/>
                    <a:lstStyle/>
                    <a:p>
                      <a:r>
                        <a:rPr lang="fr-FR" dirty="0" smtClean="0"/>
                        <a:t>b</a:t>
                      </a:r>
                      <a:endParaRPr lang="fr-FR" dirty="0"/>
                    </a:p>
                  </a:txBody>
                  <a:tcPr>
                    <a:solidFill>
                      <a:schemeClr val="accent1"/>
                    </a:solidFill>
                  </a:tcPr>
                </a:tc>
                <a:tc>
                  <a:txBody>
                    <a:bodyPr/>
                    <a:lstStyle/>
                    <a:p>
                      <a:endParaRPr lang="fr-FR" dirty="0"/>
                    </a:p>
                  </a:txBody>
                  <a:tcPr>
                    <a:solidFill>
                      <a:schemeClr val="accent6">
                        <a:lumMod val="60000"/>
                        <a:lumOff val="40000"/>
                      </a:schemeClr>
                    </a:solidFill>
                  </a:tcPr>
                </a:tc>
                <a:tc>
                  <a:txBody>
                    <a:bodyPr/>
                    <a:lstStyle/>
                    <a:p>
                      <a:endParaRPr lang="fr-FR" dirty="0"/>
                    </a:p>
                  </a:txBody>
                  <a:tcPr>
                    <a:solidFill>
                      <a:schemeClr val="accent6">
                        <a:lumMod val="60000"/>
                        <a:lumOff val="40000"/>
                      </a:schemeClr>
                    </a:solidFill>
                  </a:tcPr>
                </a:tc>
                <a:tc>
                  <a:txBody>
                    <a:bodyPr/>
                    <a:lstStyle/>
                    <a:p>
                      <a:endParaRPr lang="fr-FR"/>
                    </a:p>
                  </a:txBody>
                  <a:tcPr>
                    <a:noFill/>
                  </a:tcPr>
                </a:tc>
                <a:tc>
                  <a:txBody>
                    <a:bodyPr/>
                    <a:lstStyle/>
                    <a:p>
                      <a:endParaRPr lang="fr-FR" dirty="0"/>
                    </a:p>
                  </a:txBody>
                  <a:tcPr>
                    <a:noFill/>
                  </a:tcPr>
                </a:tc>
                <a:tc>
                  <a:txBody>
                    <a:bodyPr/>
                    <a:lstStyle/>
                    <a:p>
                      <a:endParaRPr lang="fr-FR" dirty="0"/>
                    </a:p>
                  </a:txBody>
                  <a:tcPr>
                    <a:noFill/>
                  </a:tcPr>
                </a:tc>
                <a:tc>
                  <a:txBody>
                    <a:bodyPr/>
                    <a:lstStyle/>
                    <a:p>
                      <a:endParaRPr lang="fr-FR"/>
                    </a:p>
                  </a:txBody>
                  <a:tcPr>
                    <a:noFill/>
                  </a:tcPr>
                </a:tc>
                <a:tc>
                  <a:txBody>
                    <a:bodyPr/>
                    <a:lstStyle/>
                    <a:p>
                      <a:endParaRPr lang="fr-FR" dirty="0"/>
                    </a:p>
                  </a:txBody>
                  <a:tcPr>
                    <a:noFill/>
                  </a:tcPr>
                </a:tc>
                <a:tc>
                  <a:txBody>
                    <a:bodyPr/>
                    <a:lstStyle/>
                    <a:p>
                      <a:endParaRPr lang="fr-FR" dirty="0"/>
                    </a:p>
                  </a:txBody>
                  <a:tcPr>
                    <a:noFill/>
                  </a:tcPr>
                </a:tc>
                <a:tc>
                  <a:txBody>
                    <a:bodyPr/>
                    <a:lstStyle/>
                    <a:p>
                      <a:endParaRPr lang="fr-FR" dirty="0"/>
                    </a:p>
                  </a:txBody>
                  <a:tcPr>
                    <a:noFill/>
                  </a:tcPr>
                </a:tc>
                <a:tc>
                  <a:txBody>
                    <a:bodyPr/>
                    <a:lstStyle/>
                    <a:p>
                      <a:endParaRPr lang="fr-FR" dirty="0"/>
                    </a:p>
                  </a:txBody>
                  <a:tcPr>
                    <a:noFill/>
                  </a:tcPr>
                </a:tc>
                <a:tc>
                  <a:txBody>
                    <a:bodyPr/>
                    <a:lstStyle/>
                    <a:p>
                      <a:endParaRPr lang="fr-FR"/>
                    </a:p>
                  </a:txBody>
                  <a:tcPr>
                    <a:noFill/>
                  </a:tcPr>
                </a:tc>
                <a:tc>
                  <a:txBody>
                    <a:bodyPr/>
                    <a:lstStyle/>
                    <a:p>
                      <a:endParaRPr lang="fr-FR"/>
                    </a:p>
                  </a:txBody>
                  <a:tcPr>
                    <a:noFill/>
                  </a:tcPr>
                </a:tc>
                <a:tc>
                  <a:txBody>
                    <a:bodyPr/>
                    <a:lstStyle/>
                    <a:p>
                      <a:endParaRPr lang="fr-FR"/>
                    </a:p>
                  </a:txBody>
                  <a:tcPr>
                    <a:noFill/>
                  </a:tcPr>
                </a:tc>
              </a:tr>
              <a:tr h="370840">
                <a:tc>
                  <a:txBody>
                    <a:bodyPr/>
                    <a:lstStyle/>
                    <a:p>
                      <a:endParaRPr lang="fr-FR"/>
                    </a:p>
                  </a:txBody>
                  <a:tcPr>
                    <a:noFill/>
                  </a:tcPr>
                </a:tc>
                <a:tc>
                  <a:txBody>
                    <a:bodyPr/>
                    <a:lstStyle/>
                    <a:p>
                      <a:endParaRPr lang="fr-FR"/>
                    </a:p>
                  </a:txBody>
                  <a:tcPr>
                    <a:noFill/>
                  </a:tcPr>
                </a:tc>
                <a:tc>
                  <a:txBody>
                    <a:bodyPr/>
                    <a:lstStyle/>
                    <a:p>
                      <a:endParaRPr lang="fr-FR" dirty="0"/>
                    </a:p>
                  </a:txBody>
                  <a:tcPr>
                    <a:noFill/>
                  </a:tcPr>
                </a:tc>
                <a:tc>
                  <a:txBody>
                    <a:bodyPr/>
                    <a:lstStyle/>
                    <a:p>
                      <a:endParaRPr lang="fr-FR" dirty="0"/>
                    </a:p>
                  </a:txBody>
                  <a:tcPr>
                    <a:noFill/>
                  </a:tcPr>
                </a:tc>
                <a:tc>
                  <a:txBody>
                    <a:bodyPr/>
                    <a:lstStyle/>
                    <a:p>
                      <a:endParaRPr lang="fr-FR" dirty="0"/>
                    </a:p>
                  </a:txBody>
                  <a:tcPr>
                    <a:noFill/>
                  </a:tcPr>
                </a:tc>
                <a:tc>
                  <a:txBody>
                    <a:bodyPr/>
                    <a:lstStyle/>
                    <a:p>
                      <a:endParaRPr lang="fr-FR" dirty="0"/>
                    </a:p>
                  </a:txBody>
                  <a:tcPr>
                    <a:solidFill>
                      <a:schemeClr val="accent6">
                        <a:lumMod val="60000"/>
                        <a:lumOff val="40000"/>
                      </a:schemeClr>
                    </a:solidFill>
                  </a:tcPr>
                </a:tc>
                <a:tc>
                  <a:txBody>
                    <a:bodyPr/>
                    <a:lstStyle/>
                    <a:p>
                      <a:r>
                        <a:rPr lang="fr-FR" dirty="0" smtClean="0"/>
                        <a:t>b</a:t>
                      </a:r>
                      <a:endParaRPr lang="fr-FR" dirty="0"/>
                    </a:p>
                  </a:txBody>
                  <a:tcPr>
                    <a:solidFill>
                      <a:schemeClr val="accent1"/>
                    </a:solidFill>
                  </a:tcPr>
                </a:tc>
                <a:tc>
                  <a:txBody>
                    <a:bodyPr/>
                    <a:lstStyle/>
                    <a:p>
                      <a:endParaRPr lang="fr-FR" dirty="0"/>
                    </a:p>
                  </a:txBody>
                  <a:tcPr>
                    <a:solidFill>
                      <a:schemeClr val="accent6">
                        <a:lumMod val="60000"/>
                        <a:lumOff val="40000"/>
                      </a:schemeClr>
                    </a:solidFill>
                  </a:tcPr>
                </a:tc>
                <a:tc>
                  <a:txBody>
                    <a:bodyPr/>
                    <a:lstStyle/>
                    <a:p>
                      <a:endParaRPr lang="fr-FR" dirty="0"/>
                    </a:p>
                  </a:txBody>
                  <a:tcPr>
                    <a:solidFill>
                      <a:schemeClr val="accent6">
                        <a:lumMod val="60000"/>
                        <a:lumOff val="40000"/>
                      </a:schemeClr>
                    </a:solidFill>
                  </a:tcPr>
                </a:tc>
                <a:tc>
                  <a:txBody>
                    <a:bodyPr/>
                    <a:lstStyle/>
                    <a:p>
                      <a:endParaRPr lang="fr-FR" dirty="0"/>
                    </a:p>
                  </a:txBody>
                  <a:tcPr>
                    <a:solidFill>
                      <a:schemeClr val="accent6">
                        <a:lumMod val="60000"/>
                        <a:lumOff val="40000"/>
                      </a:schemeClr>
                    </a:solidFill>
                  </a:tcPr>
                </a:tc>
                <a:tc>
                  <a:txBody>
                    <a:bodyPr/>
                    <a:lstStyle/>
                    <a:p>
                      <a:r>
                        <a:rPr lang="fr-FR" dirty="0" smtClean="0"/>
                        <a:t>b</a:t>
                      </a:r>
                      <a:endParaRPr lang="fr-FR" dirty="0"/>
                    </a:p>
                  </a:txBody>
                  <a:tcPr>
                    <a:solidFill>
                      <a:schemeClr val="accent6">
                        <a:lumMod val="60000"/>
                        <a:lumOff val="40000"/>
                      </a:schemeClr>
                    </a:solidFill>
                  </a:tcPr>
                </a:tc>
                <a:tc>
                  <a:txBody>
                    <a:bodyPr/>
                    <a:lstStyle/>
                    <a:p>
                      <a:endParaRPr lang="fr-FR" dirty="0"/>
                    </a:p>
                  </a:txBody>
                  <a:tcPr>
                    <a:solidFill>
                      <a:schemeClr val="accent6">
                        <a:lumMod val="60000"/>
                        <a:lumOff val="40000"/>
                      </a:schemeClr>
                    </a:solidFill>
                  </a:tcPr>
                </a:tc>
                <a:tc>
                  <a:txBody>
                    <a:bodyPr/>
                    <a:lstStyle/>
                    <a:p>
                      <a:endParaRPr lang="fr-FR" dirty="0"/>
                    </a:p>
                  </a:txBody>
                  <a:tcPr>
                    <a:solidFill>
                      <a:schemeClr val="accent6">
                        <a:lumMod val="60000"/>
                        <a:lumOff val="40000"/>
                      </a:schemeClr>
                    </a:solidFill>
                  </a:tcPr>
                </a:tc>
                <a:tc>
                  <a:txBody>
                    <a:bodyPr/>
                    <a:lstStyle/>
                    <a:p>
                      <a:endParaRPr lang="fr-FR"/>
                    </a:p>
                  </a:txBody>
                  <a:tcPr>
                    <a:noFill/>
                  </a:tcPr>
                </a:tc>
                <a:tc>
                  <a:txBody>
                    <a:bodyPr/>
                    <a:lstStyle/>
                    <a:p>
                      <a:endParaRPr lang="fr-FR"/>
                    </a:p>
                  </a:txBody>
                  <a:tcPr>
                    <a:noFill/>
                  </a:tcPr>
                </a:tc>
                <a:tc>
                  <a:txBody>
                    <a:bodyPr/>
                    <a:lstStyle/>
                    <a:p>
                      <a:endParaRPr lang="fr-FR"/>
                    </a:p>
                  </a:txBody>
                  <a:tcPr>
                    <a:noFill/>
                  </a:tcPr>
                </a:tc>
                <a:tc>
                  <a:txBody>
                    <a:bodyPr/>
                    <a:lstStyle/>
                    <a:p>
                      <a:endParaRPr lang="fr-FR"/>
                    </a:p>
                  </a:txBody>
                  <a:tcPr>
                    <a:noFill/>
                  </a:tcPr>
                </a:tc>
                <a:tc>
                  <a:txBody>
                    <a:bodyPr/>
                    <a:lstStyle/>
                    <a:p>
                      <a:endParaRPr lang="fr-FR"/>
                    </a:p>
                  </a:txBody>
                  <a:tcPr>
                    <a:noFill/>
                  </a:tcPr>
                </a:tc>
                <a:tc>
                  <a:txBody>
                    <a:bodyPr/>
                    <a:lstStyle/>
                    <a:p>
                      <a:endParaRPr lang="fr-FR"/>
                    </a:p>
                  </a:txBody>
                  <a:tcPr>
                    <a:noFill/>
                  </a:tcPr>
                </a:tc>
                <a:tc>
                  <a:txBody>
                    <a:bodyPr/>
                    <a:lstStyle/>
                    <a:p>
                      <a:endParaRPr lang="fr-FR" dirty="0"/>
                    </a:p>
                  </a:txBody>
                  <a:tcPr>
                    <a:noFill/>
                  </a:tcPr>
                </a:tc>
              </a:tr>
              <a:tr h="370840">
                <a:tc>
                  <a:txBody>
                    <a:bodyPr/>
                    <a:lstStyle/>
                    <a:p>
                      <a:endParaRPr lang="fr-FR"/>
                    </a:p>
                  </a:txBody>
                  <a:tcPr>
                    <a:noFill/>
                  </a:tcPr>
                </a:tc>
                <a:tc>
                  <a:txBody>
                    <a:bodyPr/>
                    <a:lstStyle/>
                    <a:p>
                      <a:endParaRPr lang="fr-FR"/>
                    </a:p>
                  </a:txBody>
                  <a:tcPr>
                    <a:noFill/>
                  </a:tcPr>
                </a:tc>
                <a:tc>
                  <a:txBody>
                    <a:bodyPr/>
                    <a:lstStyle/>
                    <a:p>
                      <a:endParaRPr lang="fr-FR"/>
                    </a:p>
                  </a:txBody>
                  <a:tcPr>
                    <a:noFill/>
                  </a:tcPr>
                </a:tc>
                <a:tc>
                  <a:txBody>
                    <a:bodyPr/>
                    <a:lstStyle/>
                    <a:p>
                      <a:endParaRPr lang="fr-FR" dirty="0"/>
                    </a:p>
                  </a:txBody>
                  <a:tcPr>
                    <a:noFill/>
                  </a:tcPr>
                </a:tc>
                <a:tc>
                  <a:txBody>
                    <a:bodyPr/>
                    <a:lstStyle/>
                    <a:p>
                      <a:endParaRPr lang="fr-FR"/>
                    </a:p>
                  </a:txBody>
                  <a:tcPr>
                    <a:noFill/>
                  </a:tcPr>
                </a:tc>
                <a:tc>
                  <a:txBody>
                    <a:bodyPr/>
                    <a:lstStyle/>
                    <a:p>
                      <a:endParaRPr lang="fr-FR"/>
                    </a:p>
                  </a:txBody>
                  <a:tcPr>
                    <a:noFill/>
                  </a:tcPr>
                </a:tc>
                <a:tc>
                  <a:txBody>
                    <a:bodyPr/>
                    <a:lstStyle/>
                    <a:p>
                      <a:endParaRPr lang="fr-FR" dirty="0"/>
                    </a:p>
                  </a:txBody>
                  <a:tcPr>
                    <a:solidFill>
                      <a:schemeClr val="accent1"/>
                    </a:solidFill>
                  </a:tcPr>
                </a:tc>
                <a:tc>
                  <a:txBody>
                    <a:bodyPr/>
                    <a:lstStyle/>
                    <a:p>
                      <a:r>
                        <a:rPr lang="fr-FR" dirty="0" smtClean="0"/>
                        <a:t>b</a:t>
                      </a:r>
                      <a:endParaRPr lang="fr-FR" dirty="0"/>
                    </a:p>
                  </a:txBody>
                  <a:tcPr>
                    <a:solidFill>
                      <a:schemeClr val="accent6">
                        <a:lumMod val="60000"/>
                        <a:lumOff val="40000"/>
                      </a:schemeClr>
                    </a:solidFill>
                  </a:tcPr>
                </a:tc>
                <a:tc>
                  <a:txBody>
                    <a:bodyPr/>
                    <a:lstStyle/>
                    <a:p>
                      <a:endParaRPr lang="fr-FR" dirty="0"/>
                    </a:p>
                  </a:txBody>
                  <a:tcPr>
                    <a:solidFill>
                      <a:schemeClr val="accent6">
                        <a:lumMod val="60000"/>
                        <a:lumOff val="40000"/>
                      </a:schemeClr>
                    </a:solidFill>
                  </a:tcPr>
                </a:tc>
                <a:tc>
                  <a:txBody>
                    <a:bodyPr/>
                    <a:lstStyle/>
                    <a:p>
                      <a:endParaRPr lang="fr-FR" dirty="0"/>
                    </a:p>
                  </a:txBody>
                  <a:tcPr>
                    <a:solidFill>
                      <a:schemeClr val="accent6">
                        <a:lumMod val="60000"/>
                        <a:lumOff val="40000"/>
                      </a:schemeClr>
                    </a:solidFill>
                  </a:tcPr>
                </a:tc>
                <a:tc>
                  <a:txBody>
                    <a:bodyPr/>
                    <a:lstStyle/>
                    <a:p>
                      <a:endParaRPr lang="fr-FR" dirty="0"/>
                    </a:p>
                  </a:txBody>
                  <a:tcPr>
                    <a:solidFill>
                      <a:schemeClr val="accent6">
                        <a:lumMod val="60000"/>
                        <a:lumOff val="40000"/>
                      </a:schemeClr>
                    </a:solidFill>
                  </a:tcPr>
                </a:tc>
                <a:tc>
                  <a:txBody>
                    <a:bodyPr/>
                    <a:lstStyle/>
                    <a:p>
                      <a:r>
                        <a:rPr lang="fr-FR" dirty="0" smtClean="0"/>
                        <a:t>b</a:t>
                      </a:r>
                      <a:endParaRPr lang="fr-FR" dirty="0"/>
                    </a:p>
                  </a:txBody>
                  <a:tcPr>
                    <a:solidFill>
                      <a:schemeClr val="accent6">
                        <a:lumMod val="60000"/>
                        <a:lumOff val="40000"/>
                      </a:schemeClr>
                    </a:solidFill>
                  </a:tcPr>
                </a:tc>
                <a:tc>
                  <a:txBody>
                    <a:bodyPr/>
                    <a:lstStyle/>
                    <a:p>
                      <a:endParaRPr lang="fr-FR" dirty="0"/>
                    </a:p>
                  </a:txBody>
                  <a:tcPr>
                    <a:solidFill>
                      <a:schemeClr val="accent6">
                        <a:lumMod val="60000"/>
                        <a:lumOff val="40000"/>
                      </a:schemeClr>
                    </a:solidFill>
                  </a:tcPr>
                </a:tc>
                <a:tc>
                  <a:txBody>
                    <a:bodyPr/>
                    <a:lstStyle/>
                    <a:p>
                      <a:endParaRPr lang="fr-FR" dirty="0"/>
                    </a:p>
                  </a:txBody>
                  <a:tcPr>
                    <a:solidFill>
                      <a:schemeClr val="accent6">
                        <a:lumMod val="60000"/>
                        <a:lumOff val="40000"/>
                      </a:schemeClr>
                    </a:solidFill>
                  </a:tcPr>
                </a:tc>
                <a:tc>
                  <a:txBody>
                    <a:bodyPr/>
                    <a:lstStyle/>
                    <a:p>
                      <a:endParaRPr lang="fr-FR"/>
                    </a:p>
                  </a:txBody>
                  <a:tcPr>
                    <a:noFill/>
                  </a:tcPr>
                </a:tc>
                <a:tc>
                  <a:txBody>
                    <a:bodyPr/>
                    <a:lstStyle/>
                    <a:p>
                      <a:endParaRPr lang="fr-FR"/>
                    </a:p>
                  </a:txBody>
                  <a:tcPr>
                    <a:noFill/>
                  </a:tcPr>
                </a:tc>
                <a:tc>
                  <a:txBody>
                    <a:bodyPr/>
                    <a:lstStyle/>
                    <a:p>
                      <a:endParaRPr lang="fr-FR"/>
                    </a:p>
                  </a:txBody>
                  <a:tcPr>
                    <a:noFill/>
                  </a:tcPr>
                </a:tc>
                <a:tc>
                  <a:txBody>
                    <a:bodyPr/>
                    <a:lstStyle/>
                    <a:p>
                      <a:endParaRPr lang="fr-FR"/>
                    </a:p>
                  </a:txBody>
                  <a:tcPr>
                    <a:noFill/>
                  </a:tcPr>
                </a:tc>
                <a:tc>
                  <a:txBody>
                    <a:bodyPr/>
                    <a:lstStyle/>
                    <a:p>
                      <a:endParaRPr lang="fr-FR"/>
                    </a:p>
                  </a:txBody>
                  <a:tcPr>
                    <a:noFill/>
                  </a:tcPr>
                </a:tc>
                <a:tc>
                  <a:txBody>
                    <a:bodyPr/>
                    <a:lstStyle/>
                    <a:p>
                      <a:endParaRPr lang="fr-FR"/>
                    </a:p>
                  </a:txBody>
                  <a:tcPr>
                    <a:noFill/>
                  </a:tcPr>
                </a:tc>
              </a:tr>
              <a:tr h="370840">
                <a:tc>
                  <a:txBody>
                    <a:bodyPr/>
                    <a:lstStyle/>
                    <a:p>
                      <a:endParaRPr lang="fr-FR"/>
                    </a:p>
                  </a:txBody>
                  <a:tcPr>
                    <a:noFill/>
                  </a:tcPr>
                </a:tc>
                <a:tc>
                  <a:txBody>
                    <a:bodyPr/>
                    <a:lstStyle/>
                    <a:p>
                      <a:endParaRPr lang="fr-FR" dirty="0"/>
                    </a:p>
                  </a:txBody>
                  <a:tcPr>
                    <a:noFill/>
                  </a:tcPr>
                </a:tc>
                <a:tc>
                  <a:txBody>
                    <a:bodyPr/>
                    <a:lstStyle/>
                    <a:p>
                      <a:endParaRPr lang="fr-FR"/>
                    </a:p>
                  </a:txBody>
                  <a:tcPr>
                    <a:noFill/>
                  </a:tcPr>
                </a:tc>
                <a:tc>
                  <a:txBody>
                    <a:bodyPr/>
                    <a:lstStyle/>
                    <a:p>
                      <a:endParaRPr lang="fr-FR"/>
                    </a:p>
                  </a:txBody>
                  <a:tcPr>
                    <a:noFill/>
                  </a:tcPr>
                </a:tc>
                <a:tc>
                  <a:txBody>
                    <a:bodyPr/>
                    <a:lstStyle/>
                    <a:p>
                      <a:endParaRPr lang="fr-FR" dirty="0"/>
                    </a:p>
                  </a:txBody>
                  <a:tcPr>
                    <a:noFill/>
                  </a:tcPr>
                </a:tc>
                <a:tc>
                  <a:txBody>
                    <a:bodyPr/>
                    <a:lstStyle/>
                    <a:p>
                      <a:endParaRPr lang="fr-FR" dirty="0"/>
                    </a:p>
                  </a:txBody>
                  <a:tcPr>
                    <a:noFill/>
                  </a:tcPr>
                </a:tc>
                <a:tc>
                  <a:txBody>
                    <a:bodyPr/>
                    <a:lstStyle/>
                    <a:p>
                      <a:endParaRPr lang="fr-FR"/>
                    </a:p>
                  </a:txBody>
                  <a:tcPr>
                    <a:noFill/>
                  </a:tcPr>
                </a:tc>
                <a:tc>
                  <a:txBody>
                    <a:bodyPr/>
                    <a:lstStyle/>
                    <a:p>
                      <a:endParaRPr lang="fr-FR" dirty="0"/>
                    </a:p>
                  </a:txBody>
                  <a:tcPr>
                    <a:solidFill>
                      <a:schemeClr val="accent6">
                        <a:lumMod val="60000"/>
                        <a:lumOff val="40000"/>
                      </a:schemeClr>
                    </a:solidFill>
                  </a:tcPr>
                </a:tc>
                <a:tc>
                  <a:txBody>
                    <a:bodyPr/>
                    <a:lstStyle/>
                    <a:p>
                      <a:r>
                        <a:rPr lang="fr-FR" dirty="0" smtClean="0"/>
                        <a:t>b</a:t>
                      </a:r>
                      <a:endParaRPr lang="fr-FR" dirty="0"/>
                    </a:p>
                  </a:txBody>
                  <a:tcPr>
                    <a:solidFill>
                      <a:schemeClr val="accent6">
                        <a:lumMod val="60000"/>
                        <a:lumOff val="40000"/>
                      </a:schemeClr>
                    </a:solidFill>
                  </a:tcPr>
                </a:tc>
                <a:tc>
                  <a:txBody>
                    <a:bodyPr/>
                    <a:lstStyle/>
                    <a:p>
                      <a:endParaRPr lang="fr-FR" dirty="0"/>
                    </a:p>
                  </a:txBody>
                  <a:tcPr>
                    <a:solidFill>
                      <a:schemeClr val="accent6">
                        <a:lumMod val="60000"/>
                        <a:lumOff val="40000"/>
                      </a:schemeClr>
                    </a:solidFill>
                  </a:tcPr>
                </a:tc>
                <a:tc>
                  <a:txBody>
                    <a:bodyPr/>
                    <a:lstStyle/>
                    <a:p>
                      <a:endParaRPr lang="fr-FR" dirty="0"/>
                    </a:p>
                  </a:txBody>
                  <a:tcPr>
                    <a:solidFill>
                      <a:schemeClr val="accent6">
                        <a:lumMod val="60000"/>
                        <a:lumOff val="40000"/>
                      </a:schemeClr>
                    </a:solidFill>
                  </a:tcPr>
                </a:tc>
                <a:tc>
                  <a:txBody>
                    <a:bodyPr/>
                    <a:lstStyle/>
                    <a:p>
                      <a:endParaRPr lang="fr-FR" dirty="0"/>
                    </a:p>
                  </a:txBody>
                  <a:tcPr>
                    <a:solidFill>
                      <a:schemeClr val="accent6">
                        <a:lumMod val="60000"/>
                        <a:lumOff val="40000"/>
                      </a:schemeClr>
                    </a:solidFill>
                  </a:tcPr>
                </a:tc>
                <a:tc>
                  <a:txBody>
                    <a:bodyPr/>
                    <a:lstStyle/>
                    <a:p>
                      <a:r>
                        <a:rPr lang="fr-FR" dirty="0" smtClean="0"/>
                        <a:t>b</a:t>
                      </a:r>
                      <a:endParaRPr lang="fr-FR" dirty="0"/>
                    </a:p>
                  </a:txBody>
                  <a:tcPr>
                    <a:solidFill>
                      <a:schemeClr val="accent1"/>
                    </a:solidFill>
                  </a:tcPr>
                </a:tc>
                <a:tc>
                  <a:txBody>
                    <a:bodyPr/>
                    <a:lstStyle/>
                    <a:p>
                      <a:endParaRPr lang="fr-FR" dirty="0"/>
                    </a:p>
                  </a:txBody>
                  <a:tcPr>
                    <a:solidFill>
                      <a:schemeClr val="accent6">
                        <a:lumMod val="60000"/>
                        <a:lumOff val="40000"/>
                      </a:schemeClr>
                    </a:solidFill>
                  </a:tcPr>
                </a:tc>
                <a:tc>
                  <a:txBody>
                    <a:bodyPr/>
                    <a:lstStyle/>
                    <a:p>
                      <a:endParaRPr lang="fr-FR" dirty="0"/>
                    </a:p>
                  </a:txBody>
                  <a:tcPr>
                    <a:solidFill>
                      <a:schemeClr val="accent6">
                        <a:lumMod val="60000"/>
                        <a:lumOff val="40000"/>
                      </a:schemeClr>
                    </a:solidFill>
                  </a:tcPr>
                </a:tc>
                <a:tc>
                  <a:txBody>
                    <a:bodyPr/>
                    <a:lstStyle/>
                    <a:p>
                      <a:endParaRPr lang="fr-FR"/>
                    </a:p>
                  </a:txBody>
                  <a:tcPr>
                    <a:noFill/>
                  </a:tcPr>
                </a:tc>
                <a:tc>
                  <a:txBody>
                    <a:bodyPr/>
                    <a:lstStyle/>
                    <a:p>
                      <a:endParaRPr lang="fr-FR"/>
                    </a:p>
                  </a:txBody>
                  <a:tcPr>
                    <a:noFill/>
                  </a:tcPr>
                </a:tc>
                <a:tc>
                  <a:txBody>
                    <a:bodyPr/>
                    <a:lstStyle/>
                    <a:p>
                      <a:endParaRPr lang="fr-FR"/>
                    </a:p>
                  </a:txBody>
                  <a:tcPr>
                    <a:noFill/>
                  </a:tcPr>
                </a:tc>
                <a:tc>
                  <a:txBody>
                    <a:bodyPr/>
                    <a:lstStyle/>
                    <a:p>
                      <a:endParaRPr lang="fr-FR"/>
                    </a:p>
                  </a:txBody>
                  <a:tcPr>
                    <a:noFill/>
                  </a:tcPr>
                </a:tc>
                <a:tc>
                  <a:txBody>
                    <a:bodyPr/>
                    <a:lstStyle/>
                    <a:p>
                      <a:endParaRPr lang="fr-FR"/>
                    </a:p>
                  </a:txBody>
                  <a:tcPr>
                    <a:noFill/>
                  </a:tcPr>
                </a:tc>
              </a:tr>
              <a:tr h="370840">
                <a:tc>
                  <a:txBody>
                    <a:bodyPr/>
                    <a:lstStyle/>
                    <a:p>
                      <a:endParaRPr lang="fr-FR"/>
                    </a:p>
                  </a:txBody>
                  <a:tcPr>
                    <a:noFill/>
                  </a:tcPr>
                </a:tc>
                <a:tc>
                  <a:txBody>
                    <a:bodyPr/>
                    <a:lstStyle/>
                    <a:p>
                      <a:endParaRPr lang="fr-FR"/>
                    </a:p>
                  </a:txBody>
                  <a:tcPr>
                    <a:noFill/>
                  </a:tcPr>
                </a:tc>
                <a:tc>
                  <a:txBody>
                    <a:bodyPr/>
                    <a:lstStyle/>
                    <a:p>
                      <a:endParaRPr lang="fr-FR"/>
                    </a:p>
                  </a:txBody>
                  <a:tcPr>
                    <a:noFill/>
                  </a:tcPr>
                </a:tc>
                <a:tc>
                  <a:txBody>
                    <a:bodyPr/>
                    <a:lstStyle/>
                    <a:p>
                      <a:endParaRPr lang="fr-FR"/>
                    </a:p>
                  </a:txBody>
                  <a:tcPr>
                    <a:noFill/>
                  </a:tcPr>
                </a:tc>
                <a:tc>
                  <a:txBody>
                    <a:bodyPr/>
                    <a:lstStyle/>
                    <a:p>
                      <a:endParaRPr lang="fr-FR"/>
                    </a:p>
                  </a:txBody>
                  <a:tcPr>
                    <a:noFill/>
                  </a:tcPr>
                </a:tc>
                <a:tc>
                  <a:txBody>
                    <a:bodyPr/>
                    <a:lstStyle/>
                    <a:p>
                      <a:endParaRPr lang="fr-FR"/>
                    </a:p>
                  </a:txBody>
                  <a:tcPr>
                    <a:noFill/>
                  </a:tcPr>
                </a:tc>
                <a:tc>
                  <a:txBody>
                    <a:bodyPr/>
                    <a:lstStyle/>
                    <a:p>
                      <a:endParaRPr lang="fr-FR"/>
                    </a:p>
                  </a:txBody>
                  <a:tcPr>
                    <a:noFill/>
                  </a:tcPr>
                </a:tc>
                <a:tc>
                  <a:txBody>
                    <a:bodyPr/>
                    <a:lstStyle/>
                    <a:p>
                      <a:endParaRPr lang="fr-FR" dirty="0"/>
                    </a:p>
                  </a:txBody>
                  <a:tcPr>
                    <a:noFill/>
                  </a:tcPr>
                </a:tc>
                <a:tc>
                  <a:txBody>
                    <a:bodyPr/>
                    <a:lstStyle/>
                    <a:p>
                      <a:endParaRPr lang="fr-FR" dirty="0"/>
                    </a:p>
                  </a:txBody>
                  <a:tcPr>
                    <a:noFill/>
                  </a:tcPr>
                </a:tc>
                <a:tc>
                  <a:txBody>
                    <a:bodyPr/>
                    <a:lstStyle/>
                    <a:p>
                      <a:endParaRPr lang="fr-FR" dirty="0"/>
                    </a:p>
                  </a:txBody>
                  <a:tcPr>
                    <a:noFill/>
                  </a:tcPr>
                </a:tc>
                <a:tc>
                  <a:txBody>
                    <a:bodyPr/>
                    <a:lstStyle/>
                    <a:p>
                      <a:endParaRPr lang="fr-FR" dirty="0"/>
                    </a:p>
                  </a:txBody>
                  <a:tcPr>
                    <a:noFill/>
                  </a:tcPr>
                </a:tc>
                <a:tc>
                  <a:txBody>
                    <a:bodyPr/>
                    <a:lstStyle/>
                    <a:p>
                      <a:endParaRPr lang="fr-FR" dirty="0"/>
                    </a:p>
                  </a:txBody>
                  <a:tcPr>
                    <a:solidFill>
                      <a:schemeClr val="accent6">
                        <a:lumMod val="60000"/>
                        <a:lumOff val="40000"/>
                      </a:schemeClr>
                    </a:solidFill>
                  </a:tcPr>
                </a:tc>
                <a:tc>
                  <a:txBody>
                    <a:bodyPr/>
                    <a:lstStyle/>
                    <a:p>
                      <a:r>
                        <a:rPr lang="fr-FR" dirty="0" smtClean="0"/>
                        <a:t>b</a:t>
                      </a:r>
                      <a:endParaRPr lang="fr-FR" dirty="0"/>
                    </a:p>
                  </a:txBody>
                  <a:tcPr>
                    <a:solidFill>
                      <a:schemeClr val="accent1"/>
                    </a:solidFill>
                  </a:tcPr>
                </a:tc>
                <a:tc>
                  <a:txBody>
                    <a:bodyPr/>
                    <a:lstStyle/>
                    <a:p>
                      <a:endParaRPr lang="fr-FR" dirty="0"/>
                    </a:p>
                  </a:txBody>
                  <a:tcPr>
                    <a:solidFill>
                      <a:schemeClr val="accent6">
                        <a:lumMod val="60000"/>
                        <a:lumOff val="40000"/>
                      </a:schemeClr>
                    </a:solidFill>
                  </a:tcPr>
                </a:tc>
                <a:tc>
                  <a:txBody>
                    <a:bodyPr/>
                    <a:lstStyle/>
                    <a:p>
                      <a:endParaRPr lang="fr-FR" dirty="0"/>
                    </a:p>
                  </a:txBody>
                  <a:tcPr>
                    <a:solidFill>
                      <a:schemeClr val="accent6">
                        <a:lumMod val="60000"/>
                        <a:lumOff val="40000"/>
                      </a:schemeClr>
                    </a:solidFill>
                  </a:tcPr>
                </a:tc>
                <a:tc>
                  <a:txBody>
                    <a:bodyPr/>
                    <a:lstStyle/>
                    <a:p>
                      <a:endParaRPr lang="fr-FR" dirty="0"/>
                    </a:p>
                  </a:txBody>
                  <a:tcPr>
                    <a:solidFill>
                      <a:schemeClr val="accent6">
                        <a:lumMod val="60000"/>
                        <a:lumOff val="40000"/>
                      </a:schemeClr>
                    </a:solidFill>
                  </a:tcPr>
                </a:tc>
                <a:tc>
                  <a:txBody>
                    <a:bodyPr/>
                    <a:lstStyle/>
                    <a:p>
                      <a:r>
                        <a:rPr lang="fr-FR" dirty="0" smtClean="0"/>
                        <a:t>b</a:t>
                      </a:r>
                      <a:endParaRPr lang="fr-FR" dirty="0"/>
                    </a:p>
                  </a:txBody>
                  <a:tcPr>
                    <a:solidFill>
                      <a:schemeClr val="accent6">
                        <a:lumMod val="60000"/>
                        <a:lumOff val="40000"/>
                      </a:schemeClr>
                    </a:solidFill>
                  </a:tcPr>
                </a:tc>
                <a:tc>
                  <a:txBody>
                    <a:bodyPr/>
                    <a:lstStyle/>
                    <a:p>
                      <a:endParaRPr lang="fr-FR" dirty="0"/>
                    </a:p>
                  </a:txBody>
                  <a:tcPr>
                    <a:solidFill>
                      <a:schemeClr val="accent6">
                        <a:lumMod val="60000"/>
                        <a:lumOff val="40000"/>
                      </a:schemeClr>
                    </a:solidFill>
                  </a:tcPr>
                </a:tc>
                <a:tc>
                  <a:txBody>
                    <a:bodyPr/>
                    <a:lstStyle/>
                    <a:p>
                      <a:endParaRPr lang="fr-FR" dirty="0"/>
                    </a:p>
                  </a:txBody>
                  <a:tcPr>
                    <a:solidFill>
                      <a:schemeClr val="accent6">
                        <a:lumMod val="60000"/>
                        <a:lumOff val="40000"/>
                      </a:schemeClr>
                    </a:solidFill>
                  </a:tcPr>
                </a:tc>
                <a:tc>
                  <a:txBody>
                    <a:bodyPr/>
                    <a:lstStyle/>
                    <a:p>
                      <a:endParaRPr lang="fr-FR"/>
                    </a:p>
                  </a:txBody>
                  <a:tcPr>
                    <a:noFill/>
                  </a:tcPr>
                </a:tc>
              </a:tr>
              <a:tr h="370840">
                <a:tc>
                  <a:txBody>
                    <a:bodyPr/>
                    <a:lstStyle/>
                    <a:p>
                      <a:endParaRPr lang="fr-FR"/>
                    </a:p>
                  </a:txBody>
                  <a:tcPr>
                    <a:noFill/>
                  </a:tcPr>
                </a:tc>
                <a:tc>
                  <a:txBody>
                    <a:bodyPr/>
                    <a:lstStyle/>
                    <a:p>
                      <a:endParaRPr lang="fr-FR"/>
                    </a:p>
                  </a:txBody>
                  <a:tcPr>
                    <a:noFill/>
                  </a:tcPr>
                </a:tc>
                <a:tc>
                  <a:txBody>
                    <a:bodyPr/>
                    <a:lstStyle/>
                    <a:p>
                      <a:endParaRPr lang="fr-FR" dirty="0"/>
                    </a:p>
                  </a:txBody>
                  <a:tcPr>
                    <a:noFill/>
                  </a:tcPr>
                </a:tc>
                <a:tc>
                  <a:txBody>
                    <a:bodyPr/>
                    <a:lstStyle/>
                    <a:p>
                      <a:endParaRPr lang="fr-FR"/>
                    </a:p>
                  </a:txBody>
                  <a:tcPr>
                    <a:noFill/>
                  </a:tcPr>
                </a:tc>
                <a:tc>
                  <a:txBody>
                    <a:bodyPr/>
                    <a:lstStyle/>
                    <a:p>
                      <a:endParaRPr lang="fr-FR"/>
                    </a:p>
                  </a:txBody>
                  <a:tcPr>
                    <a:noFill/>
                  </a:tcPr>
                </a:tc>
                <a:tc>
                  <a:txBody>
                    <a:bodyPr/>
                    <a:lstStyle/>
                    <a:p>
                      <a:endParaRPr lang="fr-FR"/>
                    </a:p>
                  </a:txBody>
                  <a:tcPr>
                    <a:noFill/>
                  </a:tcPr>
                </a:tc>
                <a:tc>
                  <a:txBody>
                    <a:bodyPr/>
                    <a:lstStyle/>
                    <a:p>
                      <a:endParaRPr lang="fr-FR"/>
                    </a:p>
                  </a:txBody>
                  <a:tcPr>
                    <a:noFill/>
                  </a:tcPr>
                </a:tc>
                <a:tc>
                  <a:txBody>
                    <a:bodyPr/>
                    <a:lstStyle/>
                    <a:p>
                      <a:endParaRPr lang="fr-FR"/>
                    </a:p>
                  </a:txBody>
                  <a:tcPr>
                    <a:noFill/>
                  </a:tcPr>
                </a:tc>
                <a:tc>
                  <a:txBody>
                    <a:bodyPr/>
                    <a:lstStyle/>
                    <a:p>
                      <a:endParaRPr lang="fr-FR"/>
                    </a:p>
                  </a:txBody>
                  <a:tcPr>
                    <a:noFill/>
                  </a:tcPr>
                </a:tc>
                <a:tc>
                  <a:txBody>
                    <a:bodyPr/>
                    <a:lstStyle/>
                    <a:p>
                      <a:endParaRPr lang="fr-FR"/>
                    </a:p>
                  </a:txBody>
                  <a:tcPr>
                    <a:noFill/>
                  </a:tcPr>
                </a:tc>
                <a:tc>
                  <a:txBody>
                    <a:bodyPr/>
                    <a:lstStyle/>
                    <a:p>
                      <a:endParaRPr lang="fr-FR"/>
                    </a:p>
                  </a:txBody>
                  <a:tcPr>
                    <a:noFill/>
                  </a:tcPr>
                </a:tc>
                <a:tc>
                  <a:txBody>
                    <a:bodyPr/>
                    <a:lstStyle/>
                    <a:p>
                      <a:endParaRPr lang="fr-FR"/>
                    </a:p>
                  </a:txBody>
                  <a:tcPr>
                    <a:noFill/>
                  </a:tcPr>
                </a:tc>
                <a:tc>
                  <a:txBody>
                    <a:bodyPr/>
                    <a:lstStyle/>
                    <a:p>
                      <a:endParaRPr lang="fr-FR" dirty="0"/>
                    </a:p>
                  </a:txBody>
                  <a:tcPr>
                    <a:solidFill>
                      <a:schemeClr val="accent6">
                        <a:lumMod val="60000"/>
                        <a:lumOff val="40000"/>
                      </a:schemeClr>
                    </a:solidFill>
                  </a:tcPr>
                </a:tc>
                <a:tc>
                  <a:txBody>
                    <a:bodyPr/>
                    <a:lstStyle/>
                    <a:p>
                      <a:r>
                        <a:rPr lang="fr-FR" dirty="0" smtClean="0"/>
                        <a:t>b</a:t>
                      </a:r>
                      <a:endParaRPr lang="fr-FR" dirty="0"/>
                    </a:p>
                  </a:txBody>
                  <a:tcPr>
                    <a:solidFill>
                      <a:schemeClr val="accent6">
                        <a:lumMod val="60000"/>
                        <a:lumOff val="40000"/>
                      </a:schemeClr>
                    </a:solidFill>
                  </a:tcPr>
                </a:tc>
                <a:tc>
                  <a:txBody>
                    <a:bodyPr/>
                    <a:lstStyle/>
                    <a:p>
                      <a:endParaRPr lang="fr-FR" dirty="0"/>
                    </a:p>
                  </a:txBody>
                  <a:tcPr>
                    <a:solidFill>
                      <a:schemeClr val="accent6">
                        <a:lumMod val="60000"/>
                        <a:lumOff val="40000"/>
                      </a:schemeClr>
                    </a:solidFill>
                  </a:tcPr>
                </a:tc>
                <a:tc>
                  <a:txBody>
                    <a:bodyPr/>
                    <a:lstStyle/>
                    <a:p>
                      <a:endParaRPr lang="fr-FR" dirty="0"/>
                    </a:p>
                  </a:txBody>
                  <a:tcPr>
                    <a:solidFill>
                      <a:schemeClr val="accent6">
                        <a:lumMod val="60000"/>
                        <a:lumOff val="40000"/>
                      </a:schemeClr>
                    </a:solidFill>
                  </a:tcPr>
                </a:tc>
                <a:tc>
                  <a:txBody>
                    <a:bodyPr/>
                    <a:lstStyle/>
                    <a:p>
                      <a:endParaRPr lang="fr-FR" dirty="0"/>
                    </a:p>
                  </a:txBody>
                  <a:tcPr>
                    <a:solidFill>
                      <a:schemeClr val="accent6">
                        <a:lumMod val="60000"/>
                        <a:lumOff val="40000"/>
                      </a:schemeClr>
                    </a:solidFill>
                  </a:tcPr>
                </a:tc>
                <a:tc>
                  <a:txBody>
                    <a:bodyPr/>
                    <a:lstStyle/>
                    <a:p>
                      <a:r>
                        <a:rPr lang="fr-FR" dirty="0" smtClean="0"/>
                        <a:t>b</a:t>
                      </a:r>
                      <a:endParaRPr lang="fr-FR" dirty="0"/>
                    </a:p>
                  </a:txBody>
                  <a:tcPr>
                    <a:solidFill>
                      <a:schemeClr val="accent6">
                        <a:lumMod val="60000"/>
                        <a:lumOff val="40000"/>
                      </a:schemeClr>
                    </a:solidFill>
                  </a:tcPr>
                </a:tc>
                <a:tc>
                  <a:txBody>
                    <a:bodyPr/>
                    <a:lstStyle/>
                    <a:p>
                      <a:endParaRPr lang="fr-FR" dirty="0"/>
                    </a:p>
                  </a:txBody>
                  <a:tcPr>
                    <a:solidFill>
                      <a:schemeClr val="accent6">
                        <a:lumMod val="60000"/>
                        <a:lumOff val="40000"/>
                      </a:schemeClr>
                    </a:solidFill>
                  </a:tcPr>
                </a:tc>
                <a:tc>
                  <a:txBody>
                    <a:bodyPr/>
                    <a:lstStyle/>
                    <a:p>
                      <a:endParaRPr lang="fr-FR" dirty="0"/>
                    </a:p>
                  </a:txBody>
                  <a:tcPr>
                    <a:solidFill>
                      <a:schemeClr val="accent6">
                        <a:lumMod val="60000"/>
                        <a:lumOff val="40000"/>
                      </a:schemeClr>
                    </a:solidFill>
                  </a:tcPr>
                </a:tc>
              </a:tr>
            </a:tbl>
          </a:graphicData>
        </a:graphic>
      </p:graphicFrame>
      <p:sp>
        <p:nvSpPr>
          <p:cNvPr id="3" name="ZoneTexte 2"/>
          <p:cNvSpPr txBox="1"/>
          <p:nvPr/>
        </p:nvSpPr>
        <p:spPr>
          <a:xfrm>
            <a:off x="4711163" y="6165307"/>
            <a:ext cx="2769668" cy="369326"/>
          </a:xfrm>
          <a:prstGeom prst="rect">
            <a:avLst/>
          </a:prstGeom>
          <a:noFill/>
        </p:spPr>
        <p:txBody>
          <a:bodyPr wrap="none" rtlCol="0">
            <a:spAutoFit/>
          </a:bodyPr>
          <a:lstStyle/>
          <a:p>
            <a:pPr/>
            <a:r>
              <a:rPr>
                <a:latin typeface="Amiri"/>
                <a:ea typeface="Amiri"/>
                <a:cs typeface="Amiri"/>
              </a:rPr>
              <a:t>Décalage successif du motif</a:t>
            </a:r>
          </a:p>
        </p:txBody>
      </p:sp>
      <p:sp>
        <p:nvSpPr>
          <p:cNvPr id="4" name="ZoneTexte 3"/>
          <p:cNvSpPr txBox="1"/>
          <p:nvPr/>
        </p:nvSpPr>
        <p:spPr>
          <a:xfrm>
            <a:off x="623389" y="2719717"/>
            <a:ext cx="353266" cy="369326"/>
          </a:xfrm>
          <a:prstGeom prst="rect">
            <a:avLst/>
          </a:prstGeom>
          <a:noFill/>
        </p:spPr>
        <p:txBody>
          <a:bodyPr wrap="square" rtlCol="0">
            <a:spAutoFit/>
          </a:bodyPr>
          <a:lstStyle/>
          <a:p>
            <a:pPr/>
            <a:r>
              <a:rPr/>
              <a:t>T: </a:t>
            </a:r>
          </a:p>
        </p:txBody>
      </p:sp>
      <p:sp>
        <p:nvSpPr>
          <p:cNvPr id="6" name="ZoneTexte 5"/>
          <p:cNvSpPr txBox="1"/>
          <p:nvPr/>
        </p:nvSpPr>
        <p:spPr>
          <a:xfrm>
            <a:off x="622371" y="3429000"/>
            <a:ext cx="431652" cy="369326"/>
          </a:xfrm>
          <a:prstGeom prst="rect">
            <a:avLst/>
          </a:prstGeom>
          <a:noFill/>
        </p:spPr>
        <p:txBody>
          <a:bodyPr wrap="square" rtlCol="0">
            <a:spAutoFit/>
          </a:bodyPr>
          <a:lstStyle/>
          <a:p>
            <a:pPr/>
            <a:r>
              <a:rPr/>
              <a:t>P:</a:t>
            </a:r>
          </a:p>
        </p:txBody>
      </p:sp>
      <p:sp>
        <p:nvSpPr>
          <p:cNvPr id="8" name="Espace réservé du numéro de diapositive 7"/>
          <p:cNvSpPr>
            <a:spLocks noGrp="1"/>
          </p:cNvSpPr>
          <p:nvPr>
            <p:ph type="sldNum" sz="quarter" idx="12"/>
          </p:nvPr>
        </p:nvSpPr>
        <p:spPr/>
        <p:txBody>
          <a:bodyPr/>
          <a:lstStyle/>
          <a:p>
            <a:pPr/>
            <a:r>
              <a:rPr/>
              <a:t>36</a:t>
            </a:r>
          </a:p>
        </p:txBody>
      </p:sp>
    </p:spTree>
    <p:extLst>
      <p:ext uri="{BB962C8B-B14F-4D97-AF65-F5344CB8AC3E}">
        <p14:creationId xmlns:p14="http://schemas.microsoft.com/office/powerpoint/2010/main" val="36060024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pPr marL="228600" indent="-228600"/>
            <a:r>
              <a:rPr>
                <a:solidFill>
                  <a:srgbClr val="0000AF"/>
                </a:solidFill>
                <a:latin typeface="Amiri"/>
                <a:ea typeface="Amiri"/>
                <a:cs typeface="Amiri"/>
              </a:rPr>
              <a:t>Algorithme MP</a:t>
            </a:r>
          </a:p>
        </p:txBody>
      </p:sp>
      <p:graphicFrame>
        <p:nvGraphicFramePr>
          <p:cNvPr id="4" name="Espace réservé du contenu 3"/>
          <p:cNvGraphicFramePr>
            <a:graphicFrameLocks noGrp="1"/>
          </p:cNvGraphicFramePr>
          <p:nvPr>
            <p:ph idx="1"/>
            <p:extLst>
              <p:ext uri="{D42A27DB-BD31-4B8C-83A1-F6EECF244321}">
                <p14:modId xmlns:p14="http://schemas.microsoft.com/office/powerpoint/2010/main" val="2550747705"/>
              </p:ext>
            </p:extLst>
          </p:nvPr>
        </p:nvGraphicFramePr>
        <p:xfrm>
          <a:off x="838200" y="1664677"/>
          <a:ext cx="5393788" cy="762000"/>
        </p:xfrm>
        <a:graphic>
          <a:graphicData uri="http://schemas.openxmlformats.org/drawingml/2006/table">
            <a:tbl>
              <a:tblPr firstRow="1" bandRow="1">
                <a:tableStyleId>{5C22544A-7EE6-4342-B048-85BDC9FD1C3A}</a:tableStyleId>
              </a:tblPr>
              <a:tblGrid>
                <a:gridCol w="5393788"/>
              </a:tblGrid>
              <a:tr h="715108">
                <a:tc>
                  <a:txBody>
                    <a:bodyPr/>
                    <a:lstStyle/>
                    <a:p>
                      <a:r>
                        <a:rPr lang="fr-FR" sz="4400" b="0" i="0" u="none" strike="noStrike" baseline="0" dirty="0" smtClean="0">
                          <a:solidFill>
                            <a:srgbClr val="0000AF"/>
                          </a:solidFill>
                          <a:latin typeface="Amiri" panose="00000500000000000000" pitchFamily="2" charset="-78"/>
                          <a:ea typeface="Amiri" panose="00000500000000000000" pitchFamily="2" charset="-78"/>
                          <a:cs typeface="Amiri" panose="00000500000000000000" pitchFamily="2" charset="-78"/>
                        </a:rPr>
                        <a:t>Stratégie améliorée</a:t>
                      </a:r>
                      <a:endParaRPr lang="fr-FR" sz="4400" dirty="0">
                        <a:latin typeface="Amiri" panose="00000500000000000000" pitchFamily="2" charset="-78"/>
                        <a:ea typeface="Amiri" panose="00000500000000000000" pitchFamily="2" charset="-78"/>
                        <a:cs typeface="Amiri" panose="00000500000000000000" pitchFamily="2" charset="-78"/>
                      </a:endParaRPr>
                    </a:p>
                  </a:txBody>
                  <a:tc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r>
            </a:tbl>
          </a:graphicData>
        </a:graphic>
      </p:graphicFrame>
      <p:sp>
        <p:nvSpPr>
          <p:cNvPr id="5" name="ZoneTexte 4"/>
          <p:cNvSpPr txBox="1"/>
          <p:nvPr/>
        </p:nvSpPr>
        <p:spPr>
          <a:xfrm>
            <a:off x="695399" y="2723094"/>
            <a:ext cx="10490889" cy="3785657"/>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rtlCol="0">
            <a:spAutoFit/>
          </a:bodyPr>
          <a:lstStyle/>
          <a:p>
            <a:pPr/>
            <a:r>
              <a:rPr sz="2400">
                <a:solidFill>
                  <a:srgbClr val="0000AF"/>
                </a:solidFill>
                <a:latin typeface="Amiri"/>
                <a:ea typeface="Amiri"/>
                <a:cs typeface="Amiri"/>
              </a:rPr>
              <a:t>• Longueur du </a:t>
            </a:r>
            <a:r>
              <a:rPr sz="2400">
                <a:solidFill>
                  <a:srgbClr val="0000AF"/>
                </a:solidFill>
                <a:latin typeface="Amiri"/>
                <a:ea typeface="Amiri"/>
                <a:cs typeface="Amiri"/>
              </a:rPr>
              <a:t>décalage </a:t>
            </a:r>
            <a:r>
              <a:rPr sz="2400">
                <a:solidFill>
                  <a:srgbClr val="006000"/>
                </a:solidFill>
                <a:latin typeface="Amiri"/>
                <a:ea typeface="Amiri"/>
                <a:cs typeface="Amiri"/>
              </a:rPr>
              <a:t>≥ 1 </a:t>
            </a:r>
            <a:r>
              <a:rPr sz="2400">
                <a:solidFill>
                  <a:srgbClr val="0000AF"/>
                </a:solidFill>
                <a:latin typeface="Amiri"/>
                <a:ea typeface="Amiri"/>
                <a:cs typeface="Amiri"/>
              </a:rPr>
              <a:t>: taille de la </a:t>
            </a:r>
            <a:r>
              <a:rPr sz="2400">
                <a:solidFill>
                  <a:srgbClr val="0000AF"/>
                </a:solidFill>
                <a:latin typeface="Amiri"/>
                <a:ea typeface="Amiri"/>
                <a:cs typeface="Amiri"/>
              </a:rPr>
              <a:t>période </a:t>
            </a:r>
            <a:r>
              <a:rPr sz="2400">
                <a:solidFill>
                  <a:srgbClr val="006000"/>
                </a:solidFill>
                <a:latin typeface="Amiri"/>
                <a:ea typeface="Amiri"/>
                <a:cs typeface="Amiri"/>
              </a:rPr>
              <a:t>period(u)</a:t>
            </a:r>
          </a:p>
          <a:p>
            <a:pPr/>
            <a:r>
              <a:rPr sz="2400">
                <a:solidFill>
                  <a:srgbClr val="0000AF"/>
                </a:solidFill>
                <a:latin typeface="Amiri"/>
                <a:ea typeface="Amiri"/>
                <a:cs typeface="Amiri"/>
              </a:rPr>
              <a:t>• </a:t>
            </a:r>
            <a:r>
              <a:rPr sz="2400">
                <a:solidFill>
                  <a:srgbClr val="0000AF"/>
                </a:solidFill>
                <a:latin typeface="Amiri"/>
                <a:ea typeface="Amiri"/>
                <a:cs typeface="Amiri"/>
              </a:rPr>
              <a:t>Mémorisation </a:t>
            </a:r>
            <a:r>
              <a:rPr sz="2400">
                <a:solidFill>
                  <a:srgbClr val="0000AF"/>
                </a:solidFill>
                <a:latin typeface="Amiri"/>
                <a:ea typeface="Amiri"/>
                <a:cs typeface="Amiri"/>
              </a:rPr>
              <a:t>des </a:t>
            </a:r>
            <a:r>
              <a:rPr sz="2400">
                <a:solidFill>
                  <a:srgbClr val="0000AF"/>
                </a:solidFill>
                <a:latin typeface="Amiri"/>
                <a:ea typeface="Amiri"/>
                <a:cs typeface="Amiri"/>
              </a:rPr>
              <a:t>bords</a:t>
            </a:r>
          </a:p>
          <a:p>
            <a:pPr/>
            <a:r>
              <a:rPr sz="2400">
                <a:solidFill>
                  <a:srgbClr val="0000AF"/>
                </a:solidFill>
                <a:latin typeface="Amiri"/>
                <a:ea typeface="Amiri"/>
                <a:cs typeface="Amiri"/>
              </a:rPr>
              <a:t>Algorithme 3 : </a:t>
            </a:r>
            <a:r>
              <a:rPr sz="2400">
                <a:solidFill>
                  <a:srgbClr val="2D90FF"/>
                </a:solidFill>
                <a:latin typeface="Amiri"/>
                <a:ea typeface="Amiri"/>
                <a:cs typeface="Amiri"/>
              </a:rPr>
              <a:t>Mécanisme </a:t>
            </a:r>
            <a:r>
              <a:rPr sz="2400">
                <a:solidFill>
                  <a:srgbClr val="006000"/>
                </a:solidFill>
                <a:latin typeface="Amiri"/>
                <a:ea typeface="Amiri"/>
                <a:cs typeface="Amiri"/>
              </a:rPr>
              <a:t>≪ </a:t>
            </a:r>
            <a:r>
              <a:rPr sz="2400">
                <a:solidFill>
                  <a:srgbClr val="2D90FF"/>
                </a:solidFill>
                <a:latin typeface="Amiri"/>
                <a:ea typeface="Amiri"/>
                <a:cs typeface="Amiri"/>
              </a:rPr>
              <a:t>analyse et </a:t>
            </a:r>
            <a:r>
              <a:rPr sz="2400">
                <a:solidFill>
                  <a:srgbClr val="2D90FF"/>
                </a:solidFill>
                <a:latin typeface="Amiri"/>
                <a:ea typeface="Amiri"/>
                <a:cs typeface="Amiri"/>
              </a:rPr>
              <a:t>décalage </a:t>
            </a:r>
            <a:r>
              <a:rPr sz="2400">
                <a:solidFill>
                  <a:srgbClr val="006000"/>
                </a:solidFill>
                <a:latin typeface="Amiri"/>
                <a:ea typeface="Amiri"/>
                <a:cs typeface="Amiri"/>
              </a:rPr>
              <a:t>≫ </a:t>
            </a:r>
            <a:r>
              <a:rPr sz="2400">
                <a:solidFill>
                  <a:srgbClr val="2D90FF"/>
                </a:solidFill>
                <a:latin typeface="Amiri"/>
                <a:ea typeface="Amiri"/>
                <a:cs typeface="Amiri"/>
              </a:rPr>
              <a:t>amélioré</a:t>
            </a:r>
          </a:p>
          <a:p>
            <a:pPr/>
            <a:r>
              <a:rPr sz="2400">
                <a:solidFill>
                  <a:srgbClr val="0000AF"/>
                </a:solidFill>
                <a:latin typeface="Amiri"/>
                <a:ea typeface="Amiri"/>
                <a:cs typeface="Amiri"/>
              </a:rPr>
              <a:t>Données </a:t>
            </a:r>
            <a:r>
              <a:rPr sz="2400">
                <a:solidFill>
                  <a:srgbClr val="0000AF"/>
                </a:solidFill>
                <a:latin typeface="Amiri"/>
                <a:ea typeface="Amiri"/>
                <a:cs typeface="Amiri"/>
              </a:rPr>
              <a:t>: Deux </a:t>
            </a:r>
            <a:r>
              <a:rPr sz="2400">
                <a:solidFill>
                  <a:srgbClr val="0000AF"/>
                </a:solidFill>
                <a:latin typeface="Amiri"/>
                <a:ea typeface="Amiri"/>
                <a:cs typeface="Amiri"/>
              </a:rPr>
              <a:t>chaînes </a:t>
            </a:r>
            <a:r>
              <a:rPr sz="2400">
                <a:solidFill>
                  <a:srgbClr val="006000"/>
                </a:solidFill>
                <a:latin typeface="Amiri"/>
                <a:ea typeface="Amiri"/>
                <a:cs typeface="Amiri"/>
              </a:rPr>
              <a:t>T </a:t>
            </a:r>
            <a:r>
              <a:rPr sz="2400">
                <a:solidFill>
                  <a:srgbClr val="0000AF"/>
                </a:solidFill>
                <a:latin typeface="Amiri"/>
                <a:ea typeface="Amiri"/>
                <a:cs typeface="Amiri"/>
              </a:rPr>
              <a:t>et </a:t>
            </a:r>
            <a:r>
              <a:rPr sz="2400">
                <a:solidFill>
                  <a:srgbClr val="006000"/>
                </a:solidFill>
                <a:latin typeface="Amiri"/>
                <a:ea typeface="Amiri"/>
                <a:cs typeface="Amiri"/>
              </a:rPr>
              <a:t>P </a:t>
            </a:r>
            <a:r>
              <a:rPr sz="2400">
                <a:solidFill>
                  <a:srgbClr val="0000AF"/>
                </a:solidFill>
                <a:latin typeface="Amiri"/>
                <a:ea typeface="Amiri"/>
                <a:cs typeface="Amiri"/>
              </a:rPr>
              <a:t>de longueurs respectives </a:t>
            </a:r>
            <a:r>
              <a:rPr sz="2400">
                <a:solidFill>
                  <a:srgbClr val="006000"/>
                </a:solidFill>
                <a:latin typeface="Amiri"/>
                <a:ea typeface="Amiri"/>
                <a:cs typeface="Amiri"/>
              </a:rPr>
              <a:t>n </a:t>
            </a:r>
            <a:r>
              <a:rPr sz="2400">
                <a:solidFill>
                  <a:srgbClr val="0000AF"/>
                </a:solidFill>
                <a:latin typeface="Amiri"/>
                <a:ea typeface="Amiri"/>
                <a:cs typeface="Amiri"/>
              </a:rPr>
              <a:t>et </a:t>
            </a:r>
            <a:r>
              <a:rPr sz="2400">
                <a:solidFill>
                  <a:srgbClr val="006000"/>
                </a:solidFill>
                <a:latin typeface="Amiri"/>
                <a:ea typeface="Amiri"/>
                <a:cs typeface="Amiri"/>
              </a:rPr>
              <a:t>m</a:t>
            </a:r>
            <a:r>
              <a:rPr sz="2400">
                <a:solidFill>
                  <a:srgbClr val="0000AF"/>
                </a:solidFill>
                <a:latin typeface="Amiri"/>
                <a:ea typeface="Amiri"/>
                <a:cs typeface="Amiri"/>
              </a:rPr>
              <a:t>.</a:t>
            </a:r>
          </a:p>
          <a:p>
            <a:pPr/>
            <a:r>
              <a:rPr sz="2400">
                <a:solidFill>
                  <a:srgbClr val="0000AF"/>
                </a:solidFill>
                <a:latin typeface="Amiri"/>
                <a:ea typeface="Amiri"/>
                <a:cs typeface="Amiri"/>
              </a:rPr>
              <a:t>Placer la </a:t>
            </a:r>
            <a:r>
              <a:rPr sz="2400">
                <a:solidFill>
                  <a:srgbClr val="60FF00"/>
                </a:solidFill>
                <a:latin typeface="Amiri"/>
                <a:ea typeface="Amiri"/>
                <a:cs typeface="Amiri"/>
              </a:rPr>
              <a:t>Fenêtre </a:t>
            </a:r>
            <a:r>
              <a:rPr sz="2400">
                <a:solidFill>
                  <a:srgbClr val="0000AF"/>
                </a:solidFill>
                <a:latin typeface="Amiri"/>
                <a:ea typeface="Amiri"/>
                <a:cs typeface="Amiri"/>
              </a:rPr>
              <a:t>au </a:t>
            </a:r>
            <a:r>
              <a:rPr sz="2400">
                <a:solidFill>
                  <a:srgbClr val="0000AF"/>
                </a:solidFill>
                <a:latin typeface="Amiri"/>
                <a:ea typeface="Amiri"/>
                <a:cs typeface="Amiri"/>
              </a:rPr>
              <a:t>début </a:t>
            </a:r>
            <a:r>
              <a:rPr sz="2400">
                <a:solidFill>
                  <a:srgbClr val="0000AF"/>
                </a:solidFill>
                <a:latin typeface="Amiri"/>
                <a:ea typeface="Amiri"/>
                <a:cs typeface="Amiri"/>
              </a:rPr>
              <a:t>du texte ;</a:t>
            </a:r>
          </a:p>
          <a:p>
            <a:pPr/>
            <a:r>
              <a:rPr sz="2400">
                <a:solidFill>
                  <a:srgbClr val="0000AF"/>
                </a:solidFill>
                <a:latin typeface="Amiri"/>
                <a:ea typeface="Amiri"/>
                <a:cs typeface="Amiri"/>
              </a:rPr>
              <a:t>tant que </a:t>
            </a:r>
            <a:r>
              <a:rPr sz="2400">
                <a:solidFill>
                  <a:srgbClr val="0C22FF"/>
                </a:solidFill>
                <a:latin typeface="Amiri"/>
                <a:ea typeface="Amiri"/>
                <a:cs typeface="Amiri"/>
              </a:rPr>
              <a:t>la </a:t>
            </a:r>
            <a:r>
              <a:rPr sz="2400">
                <a:solidFill>
                  <a:srgbClr val="60FF00"/>
                </a:solidFill>
                <a:latin typeface="Amiri"/>
                <a:ea typeface="Amiri"/>
                <a:cs typeface="Amiri"/>
              </a:rPr>
              <a:t>Fenêtre </a:t>
            </a:r>
            <a:r>
              <a:rPr sz="2400">
                <a:solidFill>
                  <a:srgbClr val="0C22FF"/>
                </a:solidFill>
                <a:latin typeface="Amiri"/>
                <a:ea typeface="Amiri"/>
                <a:cs typeface="Amiri"/>
              </a:rPr>
              <a:t>est sur le texte </a:t>
            </a:r>
            <a:r>
              <a:rPr sz="2400">
                <a:solidFill>
                  <a:srgbClr val="0000AF"/>
                </a:solidFill>
                <a:latin typeface="Amiri"/>
                <a:ea typeface="Amiri"/>
                <a:cs typeface="Amiri"/>
              </a:rPr>
              <a:t>faire</a:t>
            </a:r>
          </a:p>
          <a:p>
            <a:pPr/>
            <a:r>
              <a:rPr sz="2400">
                <a:solidFill>
                  <a:srgbClr val="006000"/>
                </a:solidFill>
                <a:latin typeface="Amiri"/>
                <a:ea typeface="Amiri"/>
                <a:cs typeface="Amiri"/>
              </a:rPr>
              <a:t>      u </a:t>
            </a:r>
            <a:r>
              <a:rPr sz="2400">
                <a:solidFill>
                  <a:srgbClr val="0000AF"/>
                </a:solidFill>
                <a:latin typeface="Amiri"/>
                <a:ea typeface="Amiri"/>
                <a:cs typeface="Amiri"/>
              </a:rPr>
              <a:t>:= plus long </a:t>
            </a:r>
            <a:r>
              <a:rPr sz="2400">
                <a:solidFill>
                  <a:srgbClr val="0000AF"/>
                </a:solidFill>
                <a:latin typeface="Amiri"/>
                <a:ea typeface="Amiri"/>
                <a:cs typeface="Amiri"/>
              </a:rPr>
              <a:t>préfixe </a:t>
            </a:r>
            <a:r>
              <a:rPr sz="2400">
                <a:solidFill>
                  <a:srgbClr val="0000AF"/>
                </a:solidFill>
                <a:latin typeface="Amiri"/>
                <a:ea typeface="Amiri"/>
                <a:cs typeface="Amiri"/>
              </a:rPr>
              <a:t>commun entre la </a:t>
            </a:r>
            <a:r>
              <a:rPr sz="2400">
                <a:solidFill>
                  <a:srgbClr val="60FF00"/>
                </a:solidFill>
                <a:latin typeface="Amiri"/>
                <a:ea typeface="Amiri"/>
                <a:cs typeface="Amiri"/>
              </a:rPr>
              <a:t>Fenêtre </a:t>
            </a:r>
            <a:r>
              <a:rPr sz="2400">
                <a:solidFill>
                  <a:srgbClr val="0000AF"/>
                </a:solidFill>
                <a:latin typeface="Amiri"/>
                <a:ea typeface="Amiri"/>
                <a:cs typeface="Amiri"/>
              </a:rPr>
              <a:t>et le </a:t>
            </a:r>
            <a:r>
              <a:rPr sz="2400">
                <a:solidFill>
                  <a:srgbClr val="006000"/>
                </a:solidFill>
                <a:latin typeface="Amiri"/>
                <a:ea typeface="Amiri"/>
                <a:cs typeface="Amiri"/>
              </a:rPr>
              <a:t>Motif </a:t>
            </a:r>
            <a:r>
              <a:rPr sz="2400">
                <a:solidFill>
                  <a:srgbClr val="0000AF"/>
                </a:solidFill>
                <a:latin typeface="Amiri"/>
                <a:ea typeface="Amiri"/>
                <a:cs typeface="Amiri"/>
              </a:rPr>
              <a:t>;</a:t>
            </a:r>
          </a:p>
          <a:p>
            <a:pPr/>
            <a:r>
              <a:rPr sz="2400">
                <a:solidFill>
                  <a:srgbClr val="0000AF"/>
                </a:solidFill>
                <a:latin typeface="Amiri"/>
                <a:ea typeface="Amiri"/>
                <a:cs typeface="Amiri"/>
              </a:rPr>
              <a:t>      si </a:t>
            </a:r>
            <a:r>
              <a:rPr sz="2400">
                <a:solidFill>
                  <a:srgbClr val="006000"/>
                </a:solidFill>
                <a:latin typeface="Amiri"/>
                <a:ea typeface="Amiri"/>
                <a:cs typeface="Amiri"/>
              </a:rPr>
              <a:t>u </a:t>
            </a:r>
            <a:r>
              <a:rPr sz="2400">
                <a:solidFill>
                  <a:srgbClr val="0C22FF"/>
                </a:solidFill>
                <a:latin typeface="Amiri"/>
                <a:ea typeface="Amiri"/>
                <a:cs typeface="Amiri"/>
              </a:rPr>
              <a:t>= </a:t>
            </a:r>
            <a:r>
              <a:rPr sz="2400">
                <a:solidFill>
                  <a:srgbClr val="006000"/>
                </a:solidFill>
                <a:latin typeface="Amiri"/>
                <a:ea typeface="Amiri"/>
                <a:cs typeface="Amiri"/>
              </a:rPr>
              <a:t>Motif </a:t>
            </a:r>
            <a:r>
              <a:rPr sz="2400">
                <a:solidFill>
                  <a:srgbClr val="0000AF"/>
                </a:solidFill>
                <a:latin typeface="Amiri"/>
                <a:ea typeface="Amiri"/>
                <a:cs typeface="Amiri"/>
              </a:rPr>
              <a:t>alors le rapporter ;</a:t>
            </a:r>
          </a:p>
          <a:p>
            <a:pPr/>
            <a:r>
              <a:rPr sz="2400">
                <a:solidFill>
                  <a:srgbClr val="0000AF"/>
                </a:solidFill>
                <a:latin typeface="Amiri"/>
                <a:ea typeface="Amiri"/>
                <a:cs typeface="Amiri"/>
              </a:rPr>
              <a:t>      Décaler </a:t>
            </a:r>
            <a:r>
              <a:rPr sz="2400">
                <a:solidFill>
                  <a:srgbClr val="0000AF"/>
                </a:solidFill>
                <a:latin typeface="Amiri"/>
                <a:ea typeface="Amiri"/>
                <a:cs typeface="Amiri"/>
              </a:rPr>
              <a:t>la </a:t>
            </a:r>
            <a:r>
              <a:rPr sz="2400">
                <a:solidFill>
                  <a:srgbClr val="60FF00"/>
                </a:solidFill>
                <a:latin typeface="Amiri"/>
                <a:ea typeface="Amiri"/>
                <a:cs typeface="Amiri"/>
              </a:rPr>
              <a:t>Fenêtre </a:t>
            </a:r>
            <a:r>
              <a:rPr sz="2400">
                <a:solidFill>
                  <a:srgbClr val="0000AF"/>
                </a:solidFill>
                <a:latin typeface="Amiri"/>
                <a:ea typeface="Amiri"/>
                <a:cs typeface="Amiri"/>
              </a:rPr>
              <a:t>de </a:t>
            </a:r>
            <a:r>
              <a:rPr sz="2400">
                <a:solidFill>
                  <a:srgbClr val="006000"/>
                </a:solidFill>
                <a:latin typeface="Amiri"/>
                <a:ea typeface="Amiri"/>
                <a:cs typeface="Amiri"/>
              </a:rPr>
              <a:t>period(u) </a:t>
            </a:r>
            <a:r>
              <a:rPr sz="2400">
                <a:solidFill>
                  <a:srgbClr val="0000AF"/>
                </a:solidFill>
                <a:latin typeface="Amiri"/>
                <a:ea typeface="Amiri"/>
                <a:cs typeface="Amiri"/>
              </a:rPr>
              <a:t>places vers la droite ;</a:t>
            </a:r>
          </a:p>
          <a:p>
            <a:pPr/>
            <a:r>
              <a:rPr sz="2400">
                <a:solidFill>
                  <a:srgbClr val="0000AF"/>
                </a:solidFill>
                <a:latin typeface="Amiri"/>
                <a:ea typeface="Amiri"/>
                <a:cs typeface="Amiri"/>
              </a:rPr>
              <a:t>      Mémoriser </a:t>
            </a:r>
            <a:r>
              <a:rPr sz="2400">
                <a:solidFill>
                  <a:srgbClr val="006000"/>
                </a:solidFill>
                <a:latin typeface="Amiri"/>
                <a:ea typeface="Amiri"/>
                <a:cs typeface="Amiri"/>
              </a:rPr>
              <a:t>border(u) </a:t>
            </a:r>
          </a:p>
        </p:txBody>
      </p:sp>
      <p:cxnSp>
        <p:nvCxnSpPr>
          <p:cNvPr id="7" name="Connecteur droit 6"/>
          <p:cNvCxnSpPr/>
          <p:nvPr/>
        </p:nvCxnSpPr>
        <p:spPr>
          <a:xfrm>
            <a:off x="1148860" y="5445225"/>
            <a:ext cx="0" cy="141277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Connecteur droit 9"/>
          <p:cNvCxnSpPr/>
          <p:nvPr/>
        </p:nvCxnSpPr>
        <p:spPr>
          <a:xfrm>
            <a:off x="1148860" y="6878091"/>
            <a:ext cx="6911926" cy="15236"/>
          </a:xfrm>
          <a:prstGeom prst="line">
            <a:avLst/>
          </a:prstGeom>
        </p:spPr>
        <p:style>
          <a:lnRef idx="1">
            <a:schemeClr val="accent1"/>
          </a:lnRef>
          <a:fillRef idx="0">
            <a:schemeClr val="accent1"/>
          </a:fillRef>
          <a:effectRef idx="0">
            <a:schemeClr val="accent1"/>
          </a:effectRef>
          <a:fontRef idx="minor">
            <a:schemeClr val="tx1"/>
          </a:fontRef>
        </p:style>
      </p:cxnSp>
      <p:sp>
        <p:nvSpPr>
          <p:cNvPr id="3" name="Espace réservé du numéro de diapositive 2"/>
          <p:cNvSpPr>
            <a:spLocks noGrp="1"/>
          </p:cNvSpPr>
          <p:nvPr>
            <p:ph type="sldNum" sz="quarter" idx="12"/>
          </p:nvPr>
        </p:nvSpPr>
        <p:spPr/>
        <p:txBody>
          <a:bodyPr/>
          <a:lstStyle/>
          <a:p>
            <a:pPr/>
            <a:r>
              <a:rPr/>
              <a:t>37</a:t>
            </a:r>
          </a:p>
        </p:txBody>
      </p:sp>
    </p:spTree>
    <p:extLst>
      <p:ext uri="{BB962C8B-B14F-4D97-AF65-F5344CB8AC3E}">
        <p14:creationId xmlns:p14="http://schemas.microsoft.com/office/powerpoint/2010/main" val="208032820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pPr/>
            <a:r>
              <a:rPr>
                <a:solidFill>
                  <a:srgbClr val="0000AF"/>
                </a:solidFill>
                <a:latin typeface="LCMSS8"/>
              </a:rPr>
              <a:t>Algorithme MP</a:t>
            </a:r>
          </a:p>
        </p:txBody>
      </p:sp>
      <p:graphicFrame>
        <p:nvGraphicFramePr>
          <p:cNvPr id="4" name="Espace réservé du contenu 3"/>
          <p:cNvGraphicFramePr>
            <a:graphicFrameLocks noGrp="1"/>
          </p:cNvGraphicFramePr>
          <p:nvPr>
            <p:ph idx="1"/>
            <p:extLst>
              <p:ext uri="{D42A27DB-BD31-4B8C-83A1-F6EECF244321}">
                <p14:modId xmlns:p14="http://schemas.microsoft.com/office/powerpoint/2010/main" val="1391324805"/>
              </p:ext>
            </p:extLst>
          </p:nvPr>
        </p:nvGraphicFramePr>
        <p:xfrm>
          <a:off x="838200" y="1825625"/>
          <a:ext cx="2974145" cy="762000"/>
        </p:xfrm>
        <a:graphic>
          <a:graphicData uri="http://schemas.openxmlformats.org/drawingml/2006/table">
            <a:tbl>
              <a:tblPr firstRow="1" bandRow="1">
                <a:tableStyleId>{5C22544A-7EE6-4342-B048-85BDC9FD1C3A}</a:tableStyleId>
              </a:tblPr>
              <a:tblGrid>
                <a:gridCol w="2974145"/>
              </a:tblGrid>
              <a:tr h="370840">
                <a:tc>
                  <a:txBody>
                    <a:bodyPr/>
                    <a:lstStyle/>
                    <a:p>
                      <a:r>
                        <a:rPr lang="fr-FR" sz="4400" b="0" i="0" u="none" strike="noStrike" baseline="0" dirty="0" smtClean="0">
                          <a:solidFill>
                            <a:srgbClr val="0000AF"/>
                          </a:solidFill>
                          <a:latin typeface="LCMSS8"/>
                        </a:rPr>
                        <a:t>Illustration</a:t>
                      </a:r>
                      <a:endParaRPr lang="fr-FR" sz="4400" dirty="0"/>
                    </a:p>
                  </a:txBody>
                  <a:tc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r>
            </a:tbl>
          </a:graphicData>
        </a:graphic>
      </p:graphicFrame>
      <p:graphicFrame>
        <p:nvGraphicFramePr>
          <p:cNvPr id="5" name="Tableau 4"/>
          <p:cNvGraphicFramePr>
            <a:graphicFrameLocks noGrp="1"/>
          </p:cNvGraphicFramePr>
          <p:nvPr>
            <p:extLst>
              <p:ext uri="{D42A27DB-BD31-4B8C-83A1-F6EECF244321}">
                <p14:modId xmlns:p14="http://schemas.microsoft.com/office/powerpoint/2010/main" val="488014705"/>
              </p:ext>
            </p:extLst>
          </p:nvPr>
        </p:nvGraphicFramePr>
        <p:xfrm>
          <a:off x="1792849" y="3097106"/>
          <a:ext cx="8128000" cy="370840"/>
        </p:xfrm>
        <a:graphic>
          <a:graphicData uri="http://schemas.openxmlformats.org/drawingml/2006/table">
            <a:tbl>
              <a:tblPr firstRow="1" bandRow="1">
                <a:tableStyleId>{5C22544A-7EE6-4342-B048-85BDC9FD1C3A}</a:tableStyleId>
              </a:tblPr>
              <a:tblGrid>
                <a:gridCol w="1864751"/>
                <a:gridCol w="3375212"/>
                <a:gridCol w="578223"/>
                <a:gridCol w="2309814"/>
              </a:tblGrid>
              <a:tr h="370840">
                <a:tc>
                  <a:txBody>
                    <a:bodyPr/>
                    <a:lstStyle/>
                    <a:p>
                      <a:endParaRPr lang="fr-FR" dirty="0"/>
                    </a:p>
                  </a:txBody>
                  <a:tcPr/>
                </a:tc>
                <a:tc>
                  <a:txBody>
                    <a:bodyPr/>
                    <a:lstStyle/>
                    <a:p>
                      <a:r>
                        <a:rPr lang="fr-FR" dirty="0" smtClean="0"/>
                        <a:t>                          u</a:t>
                      </a:r>
                      <a:endParaRPr lang="fr-FR" dirty="0"/>
                    </a:p>
                  </a:txBody>
                  <a:tcPr/>
                </a:tc>
                <a:tc>
                  <a:txBody>
                    <a:bodyPr/>
                    <a:lstStyle/>
                    <a:p>
                      <a:r>
                        <a:rPr kumimoji="0" lang="fr-FR" sz="1800" b="1" i="0" u="none" strike="noStrike" kern="1200" cap="none" spc="0" normalizeH="0" baseline="0" noProof="0" dirty="0" smtClean="0">
                          <a:ln>
                            <a:noFill/>
                          </a:ln>
                          <a:solidFill>
                            <a:srgbClr val="006000"/>
                          </a:solidFill>
                          <a:effectLst/>
                          <a:uLnTx/>
                          <a:uFillTx/>
                          <a:latin typeface="CMR8"/>
                          <a:ea typeface="+mn-ea"/>
                          <a:cs typeface="+mn-cs"/>
                        </a:rPr>
                        <a:t> </a:t>
                      </a:r>
                      <a:r>
                        <a:rPr kumimoji="0" lang="el-GR" sz="1800" b="1" i="0" u="none" strike="noStrike" kern="1200" cap="none" spc="0" normalizeH="0" baseline="0" noProof="0" dirty="0" smtClean="0">
                          <a:ln>
                            <a:noFill/>
                          </a:ln>
                          <a:solidFill>
                            <a:srgbClr val="006000"/>
                          </a:solidFill>
                          <a:effectLst/>
                          <a:uLnTx/>
                          <a:uFillTx/>
                          <a:latin typeface="CMMI8"/>
                          <a:ea typeface="+mn-ea"/>
                          <a:cs typeface="+mn-cs"/>
                        </a:rPr>
                        <a:t>λ</a:t>
                      </a:r>
                      <a:endParaRPr lang="fr-FR" dirty="0"/>
                    </a:p>
                  </a:txBody>
                  <a:tcPr/>
                </a:tc>
                <a:tc>
                  <a:txBody>
                    <a:bodyPr/>
                    <a:lstStyle/>
                    <a:p>
                      <a:endParaRPr lang="fr-FR" dirty="0"/>
                    </a:p>
                  </a:txBody>
                  <a:tcPr/>
                </a:tc>
              </a:tr>
            </a:tbl>
          </a:graphicData>
        </a:graphic>
      </p:graphicFrame>
      <p:graphicFrame>
        <p:nvGraphicFramePr>
          <p:cNvPr id="6" name="Tableau 5"/>
          <p:cNvGraphicFramePr>
            <a:graphicFrameLocks noGrp="1"/>
          </p:cNvGraphicFramePr>
          <p:nvPr>
            <p:extLst>
              <p:ext uri="{D42A27DB-BD31-4B8C-83A1-F6EECF244321}">
                <p14:modId xmlns:p14="http://schemas.microsoft.com/office/powerpoint/2010/main" val="3164374451"/>
              </p:ext>
            </p:extLst>
          </p:nvPr>
        </p:nvGraphicFramePr>
        <p:xfrm>
          <a:off x="3644153" y="4236589"/>
          <a:ext cx="4800600" cy="365760"/>
        </p:xfrm>
        <a:graphic>
          <a:graphicData uri="http://schemas.openxmlformats.org/drawingml/2006/table">
            <a:tbl>
              <a:tblPr firstRow="1" bandRow="1">
                <a:tableStyleId>{5C22544A-7EE6-4342-B048-85BDC9FD1C3A}</a:tableStyleId>
              </a:tblPr>
              <a:tblGrid>
                <a:gridCol w="833718"/>
                <a:gridCol w="1936376"/>
                <a:gridCol w="658906"/>
                <a:gridCol w="551329"/>
                <a:gridCol w="820271"/>
              </a:tblGrid>
              <a:tr h="275410">
                <a:tc>
                  <a:txBody>
                    <a:bodyPr/>
                    <a:lstStyle/>
                    <a:p>
                      <a:endParaRPr lang="fr-FR" dirty="0"/>
                    </a:p>
                  </a:txBody>
                  <a:tcPr>
                    <a:solidFill>
                      <a:schemeClr val="accent6"/>
                    </a:solidFill>
                  </a:tcPr>
                </a:tc>
                <a:tc>
                  <a:txBody>
                    <a:bodyPr/>
                    <a:lstStyle/>
                    <a:p>
                      <a:r>
                        <a:rPr lang="fr-FR" dirty="0" smtClean="0"/>
                        <a:t>           u</a:t>
                      </a:r>
                      <a:endParaRPr lang="fr-FR" dirty="0"/>
                    </a:p>
                  </a:txBody>
                  <a:tcPr/>
                </a:tc>
                <a:tc>
                  <a:txBody>
                    <a:bodyPr/>
                    <a:lstStyle/>
                    <a:p>
                      <a:endParaRPr lang="fr-FR" dirty="0"/>
                    </a:p>
                  </a:txBody>
                  <a:tcPr>
                    <a:solidFill>
                      <a:schemeClr val="accent6"/>
                    </a:solidFill>
                  </a:tcPr>
                </a:tc>
                <a:tc>
                  <a:txBody>
                    <a:bodyPr/>
                    <a:lstStyle/>
                    <a:p>
                      <a:r>
                        <a:rPr kumimoji="0" lang="fr-FR" sz="1800" b="0" i="0" u="none" strike="noStrike" kern="1200" cap="none" spc="0" normalizeH="0" baseline="0" noProof="0" dirty="0" smtClean="0">
                          <a:ln>
                            <a:noFill/>
                          </a:ln>
                          <a:solidFill>
                            <a:srgbClr val="006000"/>
                          </a:solidFill>
                          <a:effectLst/>
                          <a:uLnTx/>
                          <a:uFillTx/>
                          <a:latin typeface="CMR8"/>
                          <a:ea typeface="+mn-ea"/>
                          <a:cs typeface="+mn-cs"/>
                        </a:rPr>
                        <a:t> </a:t>
                      </a:r>
                      <a:r>
                        <a:rPr kumimoji="0" lang="el-GR" sz="1800" b="1" i="0" u="none" strike="noStrike" kern="1200" cap="none" spc="0" normalizeH="0" baseline="0" noProof="0" dirty="0" smtClean="0">
                          <a:ln>
                            <a:noFill/>
                          </a:ln>
                          <a:solidFill>
                            <a:srgbClr val="006000"/>
                          </a:solidFill>
                          <a:effectLst/>
                          <a:uLnTx/>
                          <a:uFillTx/>
                          <a:latin typeface="CMMI8"/>
                          <a:ea typeface="+mn-ea"/>
                          <a:cs typeface="+mn-cs"/>
                        </a:rPr>
                        <a:t>μ</a:t>
                      </a:r>
                      <a:r>
                        <a:rPr kumimoji="0" lang="fr-FR" sz="1800" b="0" i="0" u="none" strike="noStrike" kern="1200" cap="none" spc="0" normalizeH="0" baseline="0" noProof="0" dirty="0" smtClean="0">
                          <a:ln>
                            <a:noFill/>
                          </a:ln>
                          <a:solidFill>
                            <a:srgbClr val="006000"/>
                          </a:solidFill>
                          <a:effectLst/>
                          <a:uLnTx/>
                          <a:uFillTx/>
                          <a:latin typeface="CMR8"/>
                          <a:ea typeface="+mn-ea"/>
                          <a:cs typeface="+mn-cs"/>
                        </a:rPr>
                        <a:t> </a:t>
                      </a:r>
                      <a:endParaRPr lang="fr-FR" dirty="0"/>
                    </a:p>
                  </a:txBody>
                  <a:tcPr/>
                </a:tc>
                <a:tc>
                  <a:txBody>
                    <a:bodyPr/>
                    <a:lstStyle/>
                    <a:p>
                      <a:endParaRPr lang="fr-FR" dirty="0"/>
                    </a:p>
                  </a:txBody>
                  <a:tcPr/>
                </a:tc>
              </a:tr>
            </a:tbl>
          </a:graphicData>
        </a:graphic>
      </p:graphicFrame>
      <p:graphicFrame>
        <p:nvGraphicFramePr>
          <p:cNvPr id="7" name="Tableau 6"/>
          <p:cNvGraphicFramePr>
            <a:graphicFrameLocks noGrp="1"/>
          </p:cNvGraphicFramePr>
          <p:nvPr>
            <p:extLst>
              <p:ext uri="{D42A27DB-BD31-4B8C-83A1-F6EECF244321}">
                <p14:modId xmlns:p14="http://schemas.microsoft.com/office/powerpoint/2010/main" val="3350047686"/>
              </p:ext>
            </p:extLst>
          </p:nvPr>
        </p:nvGraphicFramePr>
        <p:xfrm>
          <a:off x="6387353" y="5198509"/>
          <a:ext cx="2756647" cy="370840"/>
        </p:xfrm>
        <a:graphic>
          <a:graphicData uri="http://schemas.openxmlformats.org/drawingml/2006/table">
            <a:tbl>
              <a:tblPr firstRow="1" bandRow="1">
                <a:tableStyleId>{5C22544A-7EE6-4342-B048-85BDC9FD1C3A}</a:tableStyleId>
              </a:tblPr>
              <a:tblGrid>
                <a:gridCol w="685801"/>
                <a:gridCol w="564775"/>
                <a:gridCol w="1506071"/>
              </a:tblGrid>
              <a:tr h="370840">
                <a:tc>
                  <a:txBody>
                    <a:bodyPr/>
                    <a:lstStyle/>
                    <a:p>
                      <a:endParaRPr lang="fr-FR" dirty="0"/>
                    </a:p>
                  </a:txBody>
                  <a:tcPr>
                    <a:solidFill>
                      <a:schemeClr val="accent6"/>
                    </a:solidFill>
                  </a:tcPr>
                </a:tc>
                <a:tc>
                  <a:txBody>
                    <a:bodyPr/>
                    <a:lstStyle/>
                    <a:p>
                      <a:endParaRPr lang="fr-FR" dirty="0"/>
                    </a:p>
                  </a:txBody>
                  <a:tcPr/>
                </a:tc>
                <a:tc>
                  <a:txBody>
                    <a:bodyPr/>
                    <a:lstStyle/>
                    <a:p>
                      <a:endParaRPr lang="fr-FR" dirty="0"/>
                    </a:p>
                  </a:txBody>
                  <a:tcPr/>
                </a:tc>
              </a:tr>
            </a:tbl>
          </a:graphicData>
        </a:graphic>
      </p:graphicFrame>
      <p:sp>
        <p:nvSpPr>
          <p:cNvPr id="8" name="ZoneTexte 7"/>
          <p:cNvSpPr txBox="1"/>
          <p:nvPr/>
        </p:nvSpPr>
        <p:spPr>
          <a:xfrm>
            <a:off x="1791532" y="2801522"/>
            <a:ext cx="1067488" cy="369326"/>
          </a:xfrm>
          <a:prstGeom prst="rect">
            <a:avLst/>
          </a:prstGeom>
          <a:noFill/>
        </p:spPr>
        <p:txBody>
          <a:bodyPr wrap="square" rtlCol="0">
            <a:spAutoFit/>
          </a:bodyPr>
          <a:lstStyle/>
          <a:p>
            <a:pPr/>
            <a:r>
              <a:rPr>
                <a:solidFill>
                  <a:schemeClr val="accent1">
                    <a:lumMod val="50000"/>
                  </a:schemeClr>
                </a:solidFill>
              </a:rPr>
              <a:t>Texte T</a:t>
            </a:r>
          </a:p>
        </p:txBody>
      </p:sp>
      <p:sp>
        <p:nvSpPr>
          <p:cNvPr id="9" name="Rectangle 8"/>
          <p:cNvSpPr/>
          <p:nvPr/>
        </p:nvSpPr>
        <p:spPr>
          <a:xfrm>
            <a:off x="3047995" y="2648015"/>
            <a:ext cx="6096004" cy="530911"/>
          </a:xfrm>
          <a:prstGeom prst="rect">
            <a:avLst/>
          </a:prstGeom>
        </p:spPr>
        <p:txBody>
          <a:bodyPr>
            <a:spAutoFit/>
          </a:bodyPr>
          <a:lstStyle/>
          <a:p>
            <a:pPr/>
          </a:p>
          <a:p>
            <a:pPr/>
          </a:p>
        </p:txBody>
      </p:sp>
      <p:sp>
        <p:nvSpPr>
          <p:cNvPr id="10" name="ZoneTexte 9"/>
          <p:cNvSpPr txBox="1"/>
          <p:nvPr/>
        </p:nvSpPr>
        <p:spPr>
          <a:xfrm flipH="1">
            <a:off x="2696960" y="4228039"/>
            <a:ext cx="947188" cy="646327"/>
          </a:xfrm>
          <a:prstGeom prst="rect">
            <a:avLst/>
          </a:prstGeom>
          <a:noFill/>
        </p:spPr>
        <p:txBody>
          <a:bodyPr wrap="square" rtlCol="0">
            <a:spAutoFit/>
          </a:bodyPr>
          <a:lstStyle/>
          <a:p>
            <a:pPr/>
            <a:r>
              <a:rPr>
                <a:solidFill>
                  <a:schemeClr val="accent1">
                    <a:lumMod val="50000"/>
                  </a:schemeClr>
                </a:solidFill>
              </a:rPr>
              <a:t>Motif P</a:t>
            </a:r>
          </a:p>
          <a:p>
            <a:pPr/>
          </a:p>
        </p:txBody>
      </p:sp>
      <p:sp>
        <p:nvSpPr>
          <p:cNvPr id="13" name="ZoneTexte 12"/>
          <p:cNvSpPr txBox="1"/>
          <p:nvPr/>
        </p:nvSpPr>
        <p:spPr>
          <a:xfrm>
            <a:off x="3644149" y="4602346"/>
            <a:ext cx="301683" cy="369326"/>
          </a:xfrm>
          <a:prstGeom prst="rect">
            <a:avLst/>
          </a:prstGeom>
          <a:noFill/>
        </p:spPr>
        <p:txBody>
          <a:bodyPr wrap="none" rtlCol="0">
            <a:spAutoFit/>
          </a:bodyPr>
          <a:lstStyle/>
          <a:p>
            <a:pPr/>
            <a:r>
              <a:rPr/>
              <a:t>1</a:t>
            </a:r>
          </a:p>
        </p:txBody>
      </p:sp>
      <p:sp>
        <p:nvSpPr>
          <p:cNvPr id="14" name="ZoneTexte 13"/>
          <p:cNvSpPr txBox="1"/>
          <p:nvPr/>
        </p:nvSpPr>
        <p:spPr>
          <a:xfrm>
            <a:off x="6387349" y="5569348"/>
            <a:ext cx="301683" cy="369326"/>
          </a:xfrm>
          <a:prstGeom prst="rect">
            <a:avLst/>
          </a:prstGeom>
          <a:noFill/>
        </p:spPr>
        <p:txBody>
          <a:bodyPr wrap="none" rtlCol="0">
            <a:spAutoFit/>
          </a:bodyPr>
          <a:lstStyle/>
          <a:p>
            <a:pPr/>
            <a:r>
              <a:rPr/>
              <a:t>1</a:t>
            </a:r>
          </a:p>
        </p:txBody>
      </p:sp>
      <p:sp>
        <p:nvSpPr>
          <p:cNvPr id="15" name="ZoneTexte 14"/>
          <p:cNvSpPr txBox="1"/>
          <p:nvPr/>
        </p:nvSpPr>
        <p:spPr>
          <a:xfrm>
            <a:off x="7184324" y="3640424"/>
            <a:ext cx="239162" cy="369326"/>
          </a:xfrm>
          <a:prstGeom prst="rect">
            <a:avLst/>
          </a:prstGeom>
          <a:noFill/>
        </p:spPr>
        <p:txBody>
          <a:bodyPr wrap="none" rtlCol="0">
            <a:spAutoFit/>
          </a:bodyPr>
          <a:lstStyle/>
          <a:p>
            <a:pPr/>
            <a:r>
              <a:rPr/>
              <a:t>j</a:t>
            </a:r>
          </a:p>
        </p:txBody>
      </p:sp>
      <p:sp>
        <p:nvSpPr>
          <p:cNvPr id="16" name="ZoneTexte 15"/>
          <p:cNvSpPr txBox="1"/>
          <p:nvPr/>
        </p:nvSpPr>
        <p:spPr>
          <a:xfrm>
            <a:off x="7200913" y="4711219"/>
            <a:ext cx="237571" cy="369326"/>
          </a:xfrm>
          <a:prstGeom prst="rect">
            <a:avLst/>
          </a:prstGeom>
          <a:noFill/>
        </p:spPr>
        <p:txBody>
          <a:bodyPr wrap="none" rtlCol="0">
            <a:spAutoFit/>
          </a:bodyPr>
          <a:lstStyle/>
          <a:p>
            <a:pPr/>
            <a:r>
              <a:rPr/>
              <a:t>i</a:t>
            </a:r>
          </a:p>
        </p:txBody>
      </p:sp>
      <p:sp>
        <p:nvSpPr>
          <p:cNvPr id="17" name="ZoneTexte 16"/>
          <p:cNvSpPr txBox="1"/>
          <p:nvPr/>
        </p:nvSpPr>
        <p:spPr>
          <a:xfrm>
            <a:off x="8145144" y="4518338"/>
            <a:ext cx="369005" cy="369326"/>
          </a:xfrm>
          <a:prstGeom prst="rect">
            <a:avLst/>
          </a:prstGeom>
          <a:noFill/>
        </p:spPr>
        <p:txBody>
          <a:bodyPr wrap="none" rtlCol="0">
            <a:spAutoFit/>
          </a:bodyPr>
          <a:lstStyle/>
          <a:p>
            <a:pPr/>
            <a:r>
              <a:rPr/>
              <a:t>m</a:t>
            </a:r>
          </a:p>
        </p:txBody>
      </p:sp>
      <p:sp>
        <p:nvSpPr>
          <p:cNvPr id="18" name="ZoneTexte 17"/>
          <p:cNvSpPr txBox="1"/>
          <p:nvPr/>
        </p:nvSpPr>
        <p:spPr>
          <a:xfrm>
            <a:off x="8836874" y="5502640"/>
            <a:ext cx="349625" cy="369326"/>
          </a:xfrm>
          <a:prstGeom prst="rect">
            <a:avLst/>
          </a:prstGeom>
          <a:noFill/>
        </p:spPr>
        <p:txBody>
          <a:bodyPr wrap="square" rtlCol="0">
            <a:spAutoFit/>
          </a:bodyPr>
          <a:lstStyle/>
          <a:p>
            <a:pPr/>
            <a:r>
              <a:rPr/>
              <a:t>m</a:t>
            </a:r>
          </a:p>
        </p:txBody>
      </p:sp>
      <p:cxnSp>
        <p:nvCxnSpPr>
          <p:cNvPr id="20" name="Connecteur droit avec flèche 19"/>
          <p:cNvCxnSpPr/>
          <p:nvPr/>
        </p:nvCxnSpPr>
        <p:spPr>
          <a:xfrm flipH="1" flipV="1">
            <a:off x="7303912" y="5483832"/>
            <a:ext cx="616399" cy="454228"/>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24" name="ZoneTexte 23"/>
          <p:cNvSpPr txBox="1"/>
          <p:nvPr/>
        </p:nvSpPr>
        <p:spPr>
          <a:xfrm>
            <a:off x="7765674" y="5876613"/>
            <a:ext cx="1220660" cy="369326"/>
          </a:xfrm>
          <a:prstGeom prst="rect">
            <a:avLst/>
          </a:prstGeom>
          <a:noFill/>
        </p:spPr>
        <p:txBody>
          <a:bodyPr wrap="none" rtlCol="0">
            <a:spAutoFit/>
          </a:bodyPr>
          <a:lstStyle/>
          <a:p>
            <a:pPr/>
            <a:r>
              <a:rPr/>
              <a:t>MP_next[i]</a:t>
            </a:r>
          </a:p>
        </p:txBody>
      </p:sp>
      <p:cxnSp>
        <p:nvCxnSpPr>
          <p:cNvPr id="30" name="Connecteur droit 29"/>
          <p:cNvCxnSpPr/>
          <p:nvPr/>
        </p:nvCxnSpPr>
        <p:spPr>
          <a:xfrm>
            <a:off x="3644149" y="3106931"/>
            <a:ext cx="0" cy="1461315"/>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Connecteur droit 31"/>
          <p:cNvCxnSpPr/>
          <p:nvPr/>
        </p:nvCxnSpPr>
        <p:spPr>
          <a:xfrm>
            <a:off x="7019780" y="3106931"/>
            <a:ext cx="56270" cy="2462417"/>
          </a:xfrm>
          <a:prstGeom prst="line">
            <a:avLst/>
          </a:prstGeom>
        </p:spPr>
        <p:style>
          <a:lnRef idx="1">
            <a:schemeClr val="accent1"/>
          </a:lnRef>
          <a:fillRef idx="0">
            <a:schemeClr val="accent1"/>
          </a:fillRef>
          <a:effectRef idx="0">
            <a:schemeClr val="accent1"/>
          </a:effectRef>
          <a:fontRef idx="minor">
            <a:schemeClr val="tx1"/>
          </a:fontRef>
        </p:style>
      </p:cxnSp>
      <p:sp>
        <p:nvSpPr>
          <p:cNvPr id="3" name="Espace réservé du numéro de diapositive 2"/>
          <p:cNvSpPr>
            <a:spLocks noGrp="1"/>
          </p:cNvSpPr>
          <p:nvPr>
            <p:ph type="sldNum" sz="quarter" idx="12"/>
          </p:nvPr>
        </p:nvSpPr>
        <p:spPr/>
        <p:txBody>
          <a:bodyPr/>
          <a:lstStyle/>
          <a:p>
            <a:pPr/>
            <a:r>
              <a:rPr/>
              <a:t>38</a:t>
            </a:r>
          </a:p>
        </p:txBody>
      </p:sp>
    </p:spTree>
    <p:extLst>
      <p:ext uri="{BB962C8B-B14F-4D97-AF65-F5344CB8AC3E}">
        <p14:creationId xmlns:p14="http://schemas.microsoft.com/office/powerpoint/2010/main" val="79450438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pPr/>
            <a:r>
              <a:rPr>
                <a:solidFill>
                  <a:srgbClr val="0000AF"/>
                </a:solidFill>
                <a:latin typeface="Times New Roman"/>
                <a:cs typeface="Times New Roman"/>
              </a:rPr>
              <a:t>Algorithme MP</a:t>
            </a:r>
          </a:p>
        </p:txBody>
      </p:sp>
      <p:graphicFrame>
        <p:nvGraphicFramePr>
          <p:cNvPr id="4" name="Espace réservé du contenu 3"/>
          <p:cNvGraphicFramePr>
            <a:graphicFrameLocks noGrp="1"/>
          </p:cNvGraphicFramePr>
          <p:nvPr>
            <p:ph idx="1"/>
            <p:extLst>
              <p:ext uri="{D42A27DB-BD31-4B8C-83A1-F6EECF244321}">
                <p14:modId xmlns:p14="http://schemas.microsoft.com/office/powerpoint/2010/main" val="2047821646"/>
              </p:ext>
            </p:extLst>
          </p:nvPr>
        </p:nvGraphicFramePr>
        <p:xfrm>
          <a:off x="838200" y="1606364"/>
          <a:ext cx="6275294" cy="785719"/>
        </p:xfrm>
        <a:graphic>
          <a:graphicData uri="http://schemas.openxmlformats.org/drawingml/2006/table">
            <a:tbl>
              <a:tblPr firstRow="1" bandRow="1">
                <a:tableStyleId>{5C22544A-7EE6-4342-B048-85BDC9FD1C3A}</a:tableStyleId>
              </a:tblPr>
              <a:tblGrid>
                <a:gridCol w="6275294"/>
              </a:tblGrid>
              <a:tr h="785719">
                <a:tc>
                  <a:txBody>
                    <a:bodyPr/>
                    <a:lstStyle/>
                    <a:p>
                      <a:r>
                        <a:rPr lang="fr-FR" sz="1800" b="0" i="0" u="none" strike="noStrike" baseline="0" dirty="0" smtClean="0">
                          <a:solidFill>
                            <a:srgbClr val="0000AF"/>
                          </a:solidFill>
                          <a:latin typeface="LCMSS8"/>
                        </a:rPr>
                        <a:t>Algorithme de </a:t>
                      </a:r>
                      <a:r>
                        <a:rPr lang="fr-FR" sz="4400" b="0" i="0" u="none" strike="noStrike" baseline="0" dirty="0" smtClean="0">
                          <a:solidFill>
                            <a:srgbClr val="0000AF"/>
                          </a:solidFill>
                          <a:latin typeface="LCMSS8"/>
                        </a:rPr>
                        <a:t>Morris-Pratt</a:t>
                      </a:r>
                      <a:r>
                        <a:rPr lang="fr-FR" sz="1800" b="0" i="0" u="none" strike="noStrike" baseline="0" dirty="0" smtClean="0">
                          <a:solidFill>
                            <a:srgbClr val="0000AF"/>
                          </a:solidFill>
                          <a:latin typeface="LCMSS8"/>
                        </a:rPr>
                        <a:t> </a:t>
                      </a:r>
                    </a:p>
                  </a:txBody>
                  <a:tc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r>
            </a:tbl>
          </a:graphicData>
        </a:graphic>
      </p:graphicFrame>
      <p:sp>
        <p:nvSpPr>
          <p:cNvPr id="5" name="Rectangle 4"/>
          <p:cNvSpPr>
            <a:spLocks noChangeAspect="1"/>
          </p:cNvSpPr>
          <p:nvPr/>
        </p:nvSpPr>
        <p:spPr>
          <a:xfrm>
            <a:off x="838204" y="2418368"/>
            <a:ext cx="10218464" cy="3693318"/>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a:spAutoFit/>
          </a:bodyPr>
          <a:lstStyle/>
          <a:p>
            <a:pPr/>
            <a:r>
              <a:rPr>
                <a:solidFill>
                  <a:srgbClr val="0000AF"/>
                </a:solidFill>
                <a:latin typeface="Amiri"/>
                <a:ea typeface="Amiri"/>
                <a:cs typeface="Amiri"/>
              </a:rPr>
              <a:t>Algorithme 4 : </a:t>
            </a:r>
            <a:r>
              <a:rPr>
                <a:solidFill>
                  <a:srgbClr val="2D90FF"/>
                </a:solidFill>
                <a:latin typeface="Amiri"/>
                <a:ea typeface="Amiri"/>
                <a:cs typeface="Amiri"/>
              </a:rPr>
              <a:t>Algorithme MP</a:t>
            </a:r>
          </a:p>
          <a:p>
            <a:pPr/>
            <a:r>
              <a:rPr>
                <a:solidFill>
                  <a:srgbClr val="0000AF"/>
                </a:solidFill>
                <a:latin typeface="Amiri"/>
                <a:ea typeface="Amiri"/>
                <a:cs typeface="Amiri"/>
              </a:rPr>
              <a:t>Données </a:t>
            </a:r>
            <a:r>
              <a:rPr>
                <a:solidFill>
                  <a:srgbClr val="0000AF"/>
                </a:solidFill>
                <a:latin typeface="Amiri"/>
                <a:ea typeface="Amiri"/>
                <a:cs typeface="Amiri"/>
              </a:rPr>
              <a:t>: Deux </a:t>
            </a:r>
            <a:r>
              <a:rPr>
                <a:solidFill>
                  <a:srgbClr val="0000AF"/>
                </a:solidFill>
                <a:latin typeface="Amiri"/>
                <a:ea typeface="Amiri"/>
                <a:cs typeface="Amiri"/>
              </a:rPr>
              <a:t>chaînes </a:t>
            </a:r>
            <a:r>
              <a:rPr>
                <a:solidFill>
                  <a:srgbClr val="006000"/>
                </a:solidFill>
                <a:latin typeface="Amiri"/>
                <a:ea typeface="Amiri"/>
                <a:cs typeface="Amiri"/>
              </a:rPr>
              <a:t>T </a:t>
            </a:r>
            <a:r>
              <a:rPr>
                <a:solidFill>
                  <a:srgbClr val="0000AF"/>
                </a:solidFill>
                <a:latin typeface="Amiri"/>
                <a:ea typeface="Amiri"/>
                <a:cs typeface="Amiri"/>
              </a:rPr>
              <a:t>et </a:t>
            </a:r>
            <a:r>
              <a:rPr>
                <a:solidFill>
                  <a:srgbClr val="006000"/>
                </a:solidFill>
                <a:latin typeface="Amiri"/>
                <a:ea typeface="Amiri"/>
                <a:cs typeface="Amiri"/>
              </a:rPr>
              <a:t>P </a:t>
            </a:r>
            <a:r>
              <a:rPr>
                <a:solidFill>
                  <a:srgbClr val="0000AF"/>
                </a:solidFill>
                <a:latin typeface="Amiri"/>
                <a:ea typeface="Amiri"/>
                <a:cs typeface="Amiri"/>
              </a:rPr>
              <a:t>de longueurs respectives </a:t>
            </a:r>
            <a:r>
              <a:rPr>
                <a:solidFill>
                  <a:srgbClr val="006000"/>
                </a:solidFill>
                <a:latin typeface="Amiri"/>
                <a:ea typeface="Amiri"/>
                <a:cs typeface="Amiri"/>
              </a:rPr>
              <a:t>n </a:t>
            </a:r>
            <a:r>
              <a:rPr>
                <a:solidFill>
                  <a:srgbClr val="0000AF"/>
                </a:solidFill>
                <a:latin typeface="Amiri"/>
                <a:ea typeface="Amiri"/>
                <a:cs typeface="Amiri"/>
              </a:rPr>
              <a:t>et </a:t>
            </a:r>
            <a:r>
              <a:rPr>
                <a:solidFill>
                  <a:srgbClr val="006000"/>
                </a:solidFill>
                <a:latin typeface="Amiri"/>
                <a:ea typeface="Amiri"/>
                <a:cs typeface="Amiri"/>
              </a:rPr>
              <a:t>m</a:t>
            </a:r>
            <a:r>
              <a:rPr>
                <a:solidFill>
                  <a:srgbClr val="0000AF"/>
                </a:solidFill>
                <a:latin typeface="Amiri"/>
                <a:ea typeface="Amiri"/>
                <a:cs typeface="Amiri"/>
              </a:rPr>
              <a:t>.</a:t>
            </a:r>
          </a:p>
          <a:p>
            <a:pPr/>
            <a:r>
              <a:rPr>
                <a:solidFill>
                  <a:srgbClr val="006000"/>
                </a:solidFill>
                <a:latin typeface="Amiri"/>
                <a:ea typeface="Amiri"/>
                <a:cs typeface="Amiri"/>
              </a:rPr>
              <a:t>i := 1 </a:t>
            </a:r>
            <a:r>
              <a:rPr>
                <a:solidFill>
                  <a:srgbClr val="0000AF"/>
                </a:solidFill>
                <a:latin typeface="Amiri"/>
                <a:ea typeface="Amiri"/>
                <a:cs typeface="Amiri"/>
              </a:rPr>
              <a:t>; </a:t>
            </a:r>
            <a:r>
              <a:rPr>
                <a:solidFill>
                  <a:srgbClr val="006000"/>
                </a:solidFill>
                <a:latin typeface="Amiri"/>
                <a:ea typeface="Amiri"/>
                <a:cs typeface="Amiri"/>
              </a:rPr>
              <a:t>j := 1 </a:t>
            </a:r>
            <a:r>
              <a:rPr>
                <a:solidFill>
                  <a:srgbClr val="0000AF"/>
                </a:solidFill>
                <a:latin typeface="Amiri"/>
                <a:ea typeface="Amiri"/>
                <a:cs typeface="Amiri"/>
              </a:rPr>
              <a:t>;</a:t>
            </a:r>
          </a:p>
          <a:p>
            <a:pPr/>
            <a:r>
              <a:rPr>
                <a:solidFill>
                  <a:srgbClr val="0000AF"/>
                </a:solidFill>
                <a:latin typeface="Amiri"/>
                <a:ea typeface="Amiri"/>
                <a:cs typeface="Amiri"/>
              </a:rPr>
              <a:t>tant que </a:t>
            </a:r>
            <a:r>
              <a:rPr>
                <a:solidFill>
                  <a:srgbClr val="006000"/>
                </a:solidFill>
                <a:latin typeface="Amiri"/>
                <a:ea typeface="Amiri"/>
                <a:cs typeface="Amiri"/>
              </a:rPr>
              <a:t>j </a:t>
            </a:r>
            <a:r>
              <a:rPr>
                <a:solidFill>
                  <a:srgbClr val="002060"/>
                </a:solidFill>
                <a:latin typeface="Times New Roman"/>
                <a:ea typeface="Amiri"/>
                <a:cs typeface="Times New Roman"/>
              </a:rPr>
              <a:t>≠</a:t>
            </a:r>
            <a:r>
              <a:rPr>
                <a:solidFill>
                  <a:srgbClr val="006000"/>
                </a:solidFill>
                <a:latin typeface="Amiri"/>
                <a:ea typeface="Amiri"/>
                <a:cs typeface="Amiri"/>
              </a:rPr>
              <a:t> </a:t>
            </a:r>
            <a:r>
              <a:rPr>
                <a:solidFill>
                  <a:srgbClr val="006000"/>
                </a:solidFill>
                <a:latin typeface="Amiri"/>
                <a:ea typeface="Amiri"/>
                <a:cs typeface="Amiri"/>
              </a:rPr>
              <a:t>n </a:t>
            </a:r>
            <a:r>
              <a:rPr>
                <a:solidFill>
                  <a:srgbClr val="0000AF"/>
                </a:solidFill>
                <a:latin typeface="Amiri"/>
                <a:ea typeface="Amiri"/>
                <a:cs typeface="Amiri"/>
              </a:rPr>
              <a:t>faire</a:t>
            </a:r>
          </a:p>
          <a:p>
            <a:pPr/>
            <a:r>
              <a:rPr>
                <a:solidFill>
                  <a:srgbClr val="0000AF"/>
                </a:solidFill>
                <a:latin typeface="Amiri"/>
                <a:ea typeface="Amiri"/>
                <a:cs typeface="Amiri"/>
              </a:rPr>
              <a:t>           tant </a:t>
            </a:r>
            <a:r>
              <a:rPr>
                <a:solidFill>
                  <a:srgbClr val="0000AF"/>
                </a:solidFill>
                <a:latin typeface="Amiri"/>
                <a:ea typeface="Amiri"/>
                <a:cs typeface="Amiri"/>
              </a:rPr>
              <a:t>que </a:t>
            </a:r>
            <a:r>
              <a:rPr>
                <a:solidFill>
                  <a:srgbClr val="0C22FF"/>
                </a:solidFill>
                <a:latin typeface="Amiri"/>
                <a:ea typeface="Amiri"/>
                <a:cs typeface="Amiri"/>
              </a:rPr>
              <a:t>(</a:t>
            </a:r>
            <a:r>
              <a:rPr>
                <a:solidFill>
                  <a:srgbClr val="006000"/>
                </a:solidFill>
                <a:latin typeface="Amiri"/>
                <a:ea typeface="Amiri"/>
                <a:cs typeface="Amiri"/>
              </a:rPr>
              <a:t>i &gt; 0 </a:t>
            </a:r>
            <a:r>
              <a:rPr>
                <a:solidFill>
                  <a:srgbClr val="0C22FF"/>
                </a:solidFill>
                <a:latin typeface="Amiri"/>
                <a:ea typeface="Amiri"/>
                <a:cs typeface="Amiri"/>
              </a:rPr>
              <a:t>et </a:t>
            </a:r>
            <a:r>
              <a:rPr>
                <a:solidFill>
                  <a:srgbClr val="006000"/>
                </a:solidFill>
                <a:latin typeface="Amiri"/>
                <a:ea typeface="Amiri"/>
                <a:cs typeface="Amiri"/>
              </a:rPr>
              <a:t>P[i] </a:t>
            </a:r>
            <a:r>
              <a:rPr>
                <a:solidFill>
                  <a:srgbClr val="002060"/>
                </a:solidFill>
                <a:latin typeface="Times New Roman"/>
                <a:ea typeface="Amiri"/>
                <a:cs typeface="Times New Roman"/>
              </a:rPr>
              <a:t>≠</a:t>
            </a:r>
            <a:r>
              <a:rPr>
                <a:solidFill>
                  <a:srgbClr val="006000"/>
                </a:solidFill>
                <a:latin typeface="Amiri"/>
                <a:ea typeface="Amiri"/>
                <a:cs typeface="Amiri"/>
              </a:rPr>
              <a:t> </a:t>
            </a:r>
            <a:r>
              <a:rPr>
                <a:solidFill>
                  <a:srgbClr val="006000"/>
                </a:solidFill>
                <a:latin typeface="Amiri"/>
                <a:ea typeface="Amiri"/>
                <a:cs typeface="Amiri"/>
              </a:rPr>
              <a:t>T[j]</a:t>
            </a:r>
            <a:r>
              <a:rPr>
                <a:solidFill>
                  <a:srgbClr val="0C22FF"/>
                </a:solidFill>
                <a:latin typeface="Amiri"/>
                <a:ea typeface="Amiri"/>
                <a:cs typeface="Amiri"/>
              </a:rPr>
              <a:t>) </a:t>
            </a:r>
            <a:r>
              <a:rPr>
                <a:solidFill>
                  <a:srgbClr val="0000AF"/>
                </a:solidFill>
                <a:latin typeface="Amiri"/>
                <a:ea typeface="Amiri"/>
                <a:cs typeface="Amiri"/>
              </a:rPr>
              <a:t>faire</a:t>
            </a:r>
          </a:p>
          <a:p>
            <a:pPr/>
            <a:r>
              <a:rPr>
                <a:solidFill>
                  <a:srgbClr val="006000"/>
                </a:solidFill>
                <a:latin typeface="Amiri"/>
                <a:ea typeface="Amiri"/>
                <a:cs typeface="Amiri"/>
              </a:rPr>
              <a:t>                  i </a:t>
            </a:r>
            <a:r>
              <a:rPr>
                <a:solidFill>
                  <a:srgbClr val="006000"/>
                </a:solidFill>
                <a:latin typeface="Amiri"/>
                <a:ea typeface="Amiri"/>
                <a:cs typeface="Amiri"/>
              </a:rPr>
              <a:t>:= MP next[i] </a:t>
            </a:r>
            <a:r>
              <a:rPr>
                <a:solidFill>
                  <a:srgbClr val="0000AF"/>
                </a:solidFill>
                <a:latin typeface="Amiri"/>
                <a:ea typeface="Amiri"/>
                <a:cs typeface="Amiri"/>
              </a:rPr>
              <a:t>;</a:t>
            </a:r>
          </a:p>
          <a:p>
            <a:pPr/>
          </a:p>
          <a:p>
            <a:pPr/>
            <a:r>
              <a:rPr>
                <a:solidFill>
                  <a:srgbClr val="006000"/>
                </a:solidFill>
                <a:latin typeface="Amiri"/>
                <a:ea typeface="Amiri"/>
                <a:cs typeface="Amiri"/>
              </a:rPr>
              <a:t>            i </a:t>
            </a:r>
            <a:r>
              <a:rPr>
                <a:solidFill>
                  <a:srgbClr val="006000"/>
                </a:solidFill>
                <a:latin typeface="Amiri"/>
                <a:ea typeface="Amiri"/>
                <a:cs typeface="Amiri"/>
              </a:rPr>
              <a:t>:= i + 1 </a:t>
            </a:r>
            <a:r>
              <a:rPr>
                <a:solidFill>
                  <a:srgbClr val="0000AF"/>
                </a:solidFill>
                <a:latin typeface="Amiri"/>
                <a:ea typeface="Amiri"/>
                <a:cs typeface="Amiri"/>
              </a:rPr>
              <a:t>; </a:t>
            </a:r>
            <a:r>
              <a:rPr>
                <a:solidFill>
                  <a:srgbClr val="006000"/>
                </a:solidFill>
                <a:latin typeface="Amiri"/>
                <a:ea typeface="Amiri"/>
                <a:cs typeface="Amiri"/>
              </a:rPr>
              <a:t>j := j + 1 </a:t>
            </a:r>
            <a:r>
              <a:rPr>
                <a:solidFill>
                  <a:srgbClr val="0000AF"/>
                </a:solidFill>
                <a:latin typeface="Amiri"/>
                <a:ea typeface="Amiri"/>
                <a:cs typeface="Amiri"/>
              </a:rPr>
              <a:t>;</a:t>
            </a:r>
          </a:p>
          <a:p>
            <a:pPr/>
            <a:r>
              <a:rPr>
                <a:solidFill>
                  <a:srgbClr val="0000AF"/>
                </a:solidFill>
                <a:latin typeface="Amiri"/>
                <a:ea typeface="Amiri"/>
                <a:cs typeface="Amiri"/>
              </a:rPr>
              <a:t>            si </a:t>
            </a:r>
            <a:r>
              <a:rPr>
                <a:solidFill>
                  <a:srgbClr val="006000"/>
                </a:solidFill>
                <a:latin typeface="Amiri"/>
                <a:ea typeface="Amiri"/>
                <a:cs typeface="Amiri"/>
              </a:rPr>
              <a:t>i = m + 1 </a:t>
            </a:r>
            <a:r>
              <a:rPr>
                <a:solidFill>
                  <a:srgbClr val="0000AF"/>
                </a:solidFill>
                <a:latin typeface="Amiri"/>
                <a:ea typeface="Amiri"/>
                <a:cs typeface="Amiri"/>
              </a:rPr>
              <a:t>alors</a:t>
            </a:r>
          </a:p>
          <a:p>
            <a:pPr/>
          </a:p>
          <a:p>
            <a:pPr/>
            <a:r>
              <a:rPr>
                <a:solidFill>
                  <a:srgbClr val="0000AF"/>
                </a:solidFill>
                <a:latin typeface="Amiri"/>
                <a:ea typeface="Amiri"/>
                <a:cs typeface="Amiri"/>
              </a:rPr>
              <a:t>                 Ecrire</a:t>
            </a:r>
            <a:r>
              <a:rPr>
                <a:solidFill>
                  <a:srgbClr val="0000AF"/>
                </a:solidFill>
                <a:latin typeface="Amiri"/>
                <a:ea typeface="Amiri"/>
                <a:cs typeface="Amiri"/>
              </a:rPr>
              <a:t>(“</a:t>
            </a:r>
            <a:r>
              <a:rPr>
                <a:solidFill>
                  <a:srgbClr val="006000"/>
                </a:solidFill>
                <a:latin typeface="Amiri"/>
                <a:ea typeface="Amiri"/>
                <a:cs typeface="Amiri"/>
              </a:rPr>
              <a:t>P </a:t>
            </a:r>
            <a:r>
              <a:rPr>
                <a:solidFill>
                  <a:srgbClr val="0000AF"/>
                </a:solidFill>
                <a:latin typeface="Amiri"/>
                <a:ea typeface="Amiri"/>
                <a:cs typeface="Amiri"/>
              </a:rPr>
              <a:t>apparait </a:t>
            </a:r>
            <a:r>
              <a:rPr>
                <a:solidFill>
                  <a:srgbClr val="0000AF"/>
                </a:solidFill>
                <a:latin typeface="Amiri"/>
                <a:ea typeface="Amiri"/>
                <a:cs typeface="Amiri"/>
              </a:rPr>
              <a:t>`a la position ”, </a:t>
            </a:r>
            <a:r>
              <a:rPr>
                <a:solidFill>
                  <a:srgbClr val="006000"/>
                </a:solidFill>
                <a:latin typeface="Amiri"/>
                <a:ea typeface="Amiri"/>
                <a:cs typeface="Amiri"/>
              </a:rPr>
              <a:t>j − i + 1</a:t>
            </a:r>
            <a:r>
              <a:rPr>
                <a:solidFill>
                  <a:srgbClr val="0000AF"/>
                </a:solidFill>
                <a:latin typeface="Amiri"/>
                <a:ea typeface="Amiri"/>
                <a:cs typeface="Amiri"/>
              </a:rPr>
              <a:t>) ;</a:t>
            </a:r>
          </a:p>
          <a:p>
            <a:pPr/>
            <a:r>
              <a:rPr>
                <a:solidFill>
                  <a:srgbClr val="006000"/>
                </a:solidFill>
                <a:latin typeface="Amiri"/>
                <a:ea typeface="Amiri"/>
                <a:cs typeface="Amiri"/>
              </a:rPr>
              <a:t>                 i </a:t>
            </a:r>
            <a:r>
              <a:rPr>
                <a:solidFill>
                  <a:srgbClr val="006000"/>
                </a:solidFill>
                <a:latin typeface="Amiri"/>
                <a:ea typeface="Amiri"/>
                <a:cs typeface="Amiri"/>
              </a:rPr>
              <a:t>:= MP next[i] </a:t>
            </a:r>
            <a:r>
              <a:rPr>
                <a:solidFill>
                  <a:srgbClr val="0000AF"/>
                </a:solidFill>
                <a:latin typeface="Amiri"/>
                <a:ea typeface="Amiri"/>
                <a:cs typeface="Amiri"/>
              </a:rPr>
              <a:t>;</a:t>
            </a:r>
          </a:p>
          <a:p>
            <a:pPr/>
          </a:p>
        </p:txBody>
      </p:sp>
      <p:cxnSp>
        <p:nvCxnSpPr>
          <p:cNvPr id="7" name="Connecteur droit 6"/>
          <p:cNvCxnSpPr/>
          <p:nvPr/>
        </p:nvCxnSpPr>
        <p:spPr>
          <a:xfrm flipH="1">
            <a:off x="995088" y="3953437"/>
            <a:ext cx="0" cy="2245662"/>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Connecteur droit 8"/>
          <p:cNvCxnSpPr/>
          <p:nvPr/>
        </p:nvCxnSpPr>
        <p:spPr>
          <a:xfrm>
            <a:off x="1680888" y="4168587"/>
            <a:ext cx="0" cy="5244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Connecteur droit 12"/>
          <p:cNvCxnSpPr/>
          <p:nvPr/>
        </p:nvCxnSpPr>
        <p:spPr>
          <a:xfrm>
            <a:off x="1680888" y="5257800"/>
            <a:ext cx="0" cy="7664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Connecteur droit 16"/>
          <p:cNvCxnSpPr/>
          <p:nvPr/>
        </p:nvCxnSpPr>
        <p:spPr>
          <a:xfrm>
            <a:off x="995088" y="6199100"/>
            <a:ext cx="6535275"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Espace réservé du numéro de diapositive 2"/>
          <p:cNvSpPr>
            <a:spLocks noGrp="1"/>
          </p:cNvSpPr>
          <p:nvPr>
            <p:ph type="sldNum" sz="quarter" idx="12"/>
          </p:nvPr>
        </p:nvSpPr>
        <p:spPr/>
        <p:txBody>
          <a:bodyPr/>
          <a:lstStyle/>
          <a:p>
            <a:pPr/>
            <a:r>
              <a:rPr/>
              <a:t>39</a:t>
            </a:r>
          </a:p>
        </p:txBody>
      </p:sp>
    </p:spTree>
    <p:extLst>
      <p:ext uri="{BB962C8B-B14F-4D97-AF65-F5344CB8AC3E}">
        <p14:creationId xmlns:p14="http://schemas.microsoft.com/office/powerpoint/2010/main" val="30488609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pPr/>
            <a:r>
              <a:rPr>
                <a:solidFill>
                  <a:schemeClr val="accent5"/>
                </a:solidFill>
              </a:rPr>
              <a:t>Présentation</a:t>
            </a:r>
          </a:p>
        </p:txBody>
      </p:sp>
      <p:sp>
        <p:nvSpPr>
          <p:cNvPr id="3" name="Espace réservé du contenu 2"/>
          <p:cNvSpPr>
            <a:spLocks noGrp="1"/>
          </p:cNvSpPr>
          <p:nvPr>
            <p:ph idx="1"/>
          </p:nvPr>
        </p:nvSpPr>
        <p:spPr>
          <a:xfrm>
            <a:off x="838204" y="1825618"/>
            <a:ext cx="10515600" cy="4267665"/>
          </a:xfrm>
        </p:spPr>
        <p:txBody>
          <a:bodyPr>
            <a:normAutofit/>
          </a:bodyPr>
          <a:lstStyle/>
          <a:p>
            <a:pPr marL="0" indent="0">
              <a:buNone/>
            </a:pPr>
            <a:r>
              <a:rPr>
                <a:solidFill>
                  <a:schemeClr val="accent1">
                    <a:lumMod val="50000"/>
                  </a:schemeClr>
                </a:solidFill>
                <a:latin typeface="Times New Roman"/>
                <a:cs typeface="Times New Roman"/>
              </a:rPr>
              <a:t> Par exemple</a:t>
            </a:r>
            <a:r>
              <a:rPr>
                <a:solidFill>
                  <a:schemeClr val="accent1">
                    <a:lumMod val="50000"/>
                  </a:schemeClr>
                </a:solidFill>
                <a:latin typeface="Times New Roman"/>
                <a:cs typeface="Times New Roman"/>
              </a:rPr>
              <a:t>, le </a:t>
            </a:r>
            <a:r>
              <a:rPr>
                <a:solidFill>
                  <a:schemeClr val="accent1">
                    <a:lumMod val="50000"/>
                  </a:schemeClr>
                </a:solidFill>
                <a:latin typeface="Times New Roman"/>
                <a:cs typeface="Times New Roman"/>
              </a:rPr>
              <a:t>texte </a:t>
            </a:r>
            <a:r>
              <a:rPr>
                <a:solidFill>
                  <a:schemeClr val="accent6">
                    <a:lumMod val="50000"/>
                  </a:schemeClr>
                </a:solidFill>
                <a:latin typeface="Times New Roman"/>
                <a:cs typeface="Times New Roman"/>
              </a:rPr>
              <a:t>rechercher</a:t>
            </a:r>
            <a:r>
              <a:rPr>
                <a:solidFill>
                  <a:schemeClr val="accent1">
                    <a:lumMod val="50000"/>
                  </a:schemeClr>
                </a:solidFill>
                <a:latin typeface="Times New Roman"/>
                <a:cs typeface="Times New Roman"/>
              </a:rPr>
              <a:t> </a:t>
            </a:r>
            <a:r>
              <a:rPr>
                <a:solidFill>
                  <a:schemeClr val="accent1">
                    <a:lumMod val="50000"/>
                  </a:schemeClr>
                </a:solidFill>
                <a:latin typeface="Times New Roman"/>
                <a:cs typeface="Times New Roman"/>
              </a:rPr>
              <a:t>contient deux occurrences du </a:t>
            </a:r>
            <a:r>
              <a:rPr>
                <a:solidFill>
                  <a:schemeClr val="accent1">
                    <a:lumMod val="50000"/>
                  </a:schemeClr>
                </a:solidFill>
                <a:latin typeface="Times New Roman"/>
                <a:cs typeface="Times New Roman"/>
              </a:rPr>
              <a:t>motif </a:t>
            </a:r>
            <a:r>
              <a:rPr>
                <a:solidFill>
                  <a:srgbClr val="00B050"/>
                </a:solidFill>
                <a:latin typeface="Times New Roman"/>
                <a:cs typeface="Times New Roman"/>
              </a:rPr>
              <a:t>cher</a:t>
            </a:r>
            <a:r>
              <a:rPr>
                <a:solidFill>
                  <a:schemeClr val="accent1">
                    <a:lumMod val="50000"/>
                  </a:schemeClr>
                </a:solidFill>
                <a:latin typeface="Times New Roman"/>
                <a:cs typeface="Times New Roman"/>
              </a:rPr>
              <a:t>. </a:t>
            </a:r>
            <a:r>
              <a:rPr>
                <a:solidFill>
                  <a:schemeClr val="accent1">
                    <a:lumMod val="50000"/>
                  </a:schemeClr>
                </a:solidFill>
                <a:latin typeface="Times New Roman"/>
                <a:cs typeface="Times New Roman"/>
              </a:rPr>
              <a:t>Même </a:t>
            </a:r>
            <a:r>
              <a:rPr>
                <a:solidFill>
                  <a:schemeClr val="accent1">
                    <a:lumMod val="50000"/>
                  </a:schemeClr>
                </a:solidFill>
                <a:latin typeface="Times New Roman"/>
                <a:cs typeface="Times New Roman"/>
              </a:rPr>
              <a:t>pour ce </a:t>
            </a:r>
            <a:r>
              <a:rPr>
                <a:solidFill>
                  <a:schemeClr val="accent1">
                    <a:lumMod val="50000"/>
                  </a:schemeClr>
                </a:solidFill>
                <a:latin typeface="Times New Roman"/>
                <a:cs typeface="Times New Roman"/>
              </a:rPr>
              <a:t>problème</a:t>
            </a:r>
            <a:r>
              <a:rPr>
                <a:solidFill>
                  <a:schemeClr val="accent1">
                    <a:lumMod val="50000"/>
                  </a:schemeClr>
                </a:solidFill>
                <a:latin typeface="Times New Roman"/>
                <a:cs typeface="Times New Roman"/>
              </a:rPr>
              <a:t> </a:t>
            </a:r>
            <a:r>
              <a:rPr>
                <a:solidFill>
                  <a:schemeClr val="accent1">
                    <a:lumMod val="50000"/>
                  </a:schemeClr>
                </a:solidFill>
                <a:latin typeface="Times New Roman"/>
                <a:cs typeface="Times New Roman"/>
              </a:rPr>
              <a:t>simple</a:t>
            </a:r>
            <a:r>
              <a:rPr>
                <a:solidFill>
                  <a:schemeClr val="accent1">
                    <a:lumMod val="50000"/>
                  </a:schemeClr>
                </a:solidFill>
                <a:latin typeface="Times New Roman"/>
                <a:cs typeface="Times New Roman"/>
              </a:rPr>
              <a:t>, il existe de nombreux algorithmes </a:t>
            </a:r>
            <a:r>
              <a:rPr>
                <a:solidFill>
                  <a:schemeClr val="accent1">
                    <a:lumMod val="50000"/>
                  </a:schemeClr>
                </a:solidFill>
                <a:latin typeface="Times New Roman"/>
                <a:cs typeface="Times New Roman"/>
              </a:rPr>
              <a:t>intéressants, </a:t>
            </a:r>
            <a:r>
              <a:rPr>
                <a:solidFill>
                  <a:schemeClr val="accent1">
                    <a:lumMod val="50000"/>
                  </a:schemeClr>
                </a:solidFill>
                <a:latin typeface="Times New Roman"/>
                <a:cs typeface="Times New Roman"/>
              </a:rPr>
              <a:t>plus ou moins </a:t>
            </a:r>
            <a:r>
              <a:rPr>
                <a:solidFill>
                  <a:schemeClr val="accent1">
                    <a:lumMod val="50000"/>
                  </a:schemeClr>
                </a:solidFill>
                <a:latin typeface="Times New Roman"/>
                <a:cs typeface="Times New Roman"/>
              </a:rPr>
              <a:t>sophistiqués, et </a:t>
            </a:r>
            <a:r>
              <a:rPr>
                <a:solidFill>
                  <a:schemeClr val="accent1">
                    <a:lumMod val="50000"/>
                  </a:schemeClr>
                </a:solidFill>
                <a:latin typeface="Times New Roman"/>
                <a:cs typeface="Times New Roman"/>
              </a:rPr>
              <a:t>qui sont plus </a:t>
            </a:r>
            <a:r>
              <a:rPr>
                <a:solidFill>
                  <a:schemeClr val="accent1">
                    <a:lumMod val="50000"/>
                  </a:schemeClr>
                </a:solidFill>
                <a:latin typeface="Times New Roman"/>
                <a:cs typeface="Times New Roman"/>
              </a:rPr>
              <a:t>efficaces </a:t>
            </a:r>
            <a:r>
              <a:rPr>
                <a:solidFill>
                  <a:schemeClr val="accent1">
                    <a:lumMod val="50000"/>
                  </a:schemeClr>
                </a:solidFill>
                <a:latin typeface="Times New Roman"/>
                <a:cs typeface="Times New Roman"/>
              </a:rPr>
              <a:t>que la </a:t>
            </a:r>
            <a:r>
              <a:rPr>
                <a:solidFill>
                  <a:schemeClr val="accent1">
                    <a:lumMod val="50000"/>
                  </a:schemeClr>
                </a:solidFill>
                <a:latin typeface="Times New Roman"/>
                <a:cs typeface="Times New Roman"/>
              </a:rPr>
              <a:t>méthode naïve </a:t>
            </a:r>
            <a:r>
              <a:rPr>
                <a:solidFill>
                  <a:schemeClr val="accent1">
                    <a:lumMod val="50000"/>
                  </a:schemeClr>
                </a:solidFill>
                <a:latin typeface="Times New Roman"/>
                <a:cs typeface="Times New Roman"/>
              </a:rPr>
              <a:t>qui vient </a:t>
            </a:r>
            <a:r>
              <a:rPr>
                <a:solidFill>
                  <a:schemeClr val="accent1">
                    <a:lumMod val="50000"/>
                  </a:schemeClr>
                </a:solidFill>
                <a:latin typeface="Times New Roman"/>
                <a:cs typeface="Times New Roman"/>
              </a:rPr>
              <a:t>immédiatement à </a:t>
            </a:r>
            <a:r>
              <a:rPr>
                <a:solidFill>
                  <a:schemeClr val="accent1">
                    <a:lumMod val="50000"/>
                  </a:schemeClr>
                </a:solidFill>
                <a:latin typeface="Times New Roman"/>
                <a:cs typeface="Times New Roman"/>
              </a:rPr>
              <a:t>l'esprit.</a:t>
            </a:r>
          </a:p>
        </p:txBody>
      </p:sp>
      <p:sp>
        <p:nvSpPr>
          <p:cNvPr id="4" name="Espace réservé du numéro de diapositive 3"/>
          <p:cNvSpPr>
            <a:spLocks noGrp="1"/>
          </p:cNvSpPr>
          <p:nvPr>
            <p:ph type="sldNum" sz="quarter" idx="12"/>
          </p:nvPr>
        </p:nvSpPr>
        <p:spPr/>
        <p:txBody>
          <a:bodyPr/>
          <a:lstStyle/>
          <a:p>
            <a:pPr/>
            <a:r>
              <a:rPr/>
              <a:t>4</a:t>
            </a:r>
          </a:p>
        </p:txBody>
      </p:sp>
    </p:spTree>
    <p:extLst>
      <p:ext uri="{BB962C8B-B14F-4D97-AF65-F5344CB8AC3E}">
        <p14:creationId xmlns:p14="http://schemas.microsoft.com/office/powerpoint/2010/main" val="9218350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pPr/>
            <a:r>
              <a:rPr>
                <a:solidFill>
                  <a:srgbClr val="0000AF"/>
                </a:solidFill>
                <a:latin typeface="Times New Roman"/>
                <a:cs typeface="Times New Roman"/>
              </a:rPr>
              <a:t>Algorithme MP</a:t>
            </a:r>
          </a:p>
        </p:txBody>
      </p:sp>
      <p:graphicFrame>
        <p:nvGraphicFramePr>
          <p:cNvPr id="4" name="Espace réservé du contenu 3"/>
          <p:cNvGraphicFramePr>
            <a:graphicFrameLocks noGrp="1"/>
          </p:cNvGraphicFramePr>
          <p:nvPr>
            <p:ph idx="1"/>
            <p:extLst>
              <p:ext uri="{D42A27DB-BD31-4B8C-83A1-F6EECF244321}">
                <p14:modId xmlns:p14="http://schemas.microsoft.com/office/powerpoint/2010/main" val="1312149946"/>
              </p:ext>
            </p:extLst>
          </p:nvPr>
        </p:nvGraphicFramePr>
        <p:xfrm>
          <a:off x="838200" y="1825624"/>
          <a:ext cx="2593504" cy="451247"/>
        </p:xfrm>
        <a:graphic>
          <a:graphicData uri="http://schemas.openxmlformats.org/drawingml/2006/table">
            <a:tbl>
              <a:tblPr firstRow="1" bandRow="1">
                <a:tableStyleId>{5C22544A-7EE6-4342-B048-85BDC9FD1C3A}</a:tableStyleId>
              </a:tblPr>
              <a:tblGrid>
                <a:gridCol w="2593504"/>
              </a:tblGrid>
              <a:tr h="451247">
                <a:tc>
                  <a:txBody>
                    <a:bodyPr/>
                    <a:lstStyle/>
                    <a:p>
                      <a:r>
                        <a:rPr lang="fr-FR" dirty="0" smtClean="0">
                          <a:solidFill>
                            <a:schemeClr val="accent5">
                              <a:lumMod val="75000"/>
                            </a:schemeClr>
                          </a:solidFill>
                          <a:latin typeface="Times New Roman" panose="02020603050405020304" pitchFamily="18" charset="0"/>
                          <a:cs typeface="Times New Roman" panose="02020603050405020304" pitchFamily="18" charset="0"/>
                        </a:rPr>
                        <a:t>BORD VERSION MP</a:t>
                      </a:r>
                    </a:p>
                  </a:txBody>
                  <a:tc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r>
            </a:tbl>
          </a:graphicData>
        </a:graphic>
      </p:graphicFrame>
      <p:sp>
        <p:nvSpPr>
          <p:cNvPr id="5" name="ZoneTexte 4"/>
          <p:cNvSpPr txBox="1"/>
          <p:nvPr/>
        </p:nvSpPr>
        <p:spPr>
          <a:xfrm>
            <a:off x="838204" y="2276874"/>
            <a:ext cx="10370367" cy="4524309"/>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rtlCol="0">
            <a:spAutoFit/>
          </a:bodyPr>
          <a:lstStyle/>
          <a:p>
            <a:pPr/>
            <a:r>
              <a:rPr sz="3600">
                <a:solidFill>
                  <a:schemeClr val="accent5">
                    <a:lumMod val="75000"/>
                  </a:schemeClr>
                </a:solidFill>
                <a:latin typeface="Times New Roman"/>
                <a:cs typeface="Times New Roman"/>
              </a:rPr>
              <a:t>Pour </a:t>
            </a:r>
            <a:r>
              <a:rPr sz="3600">
                <a:solidFill>
                  <a:schemeClr val="accent5">
                    <a:lumMod val="75000"/>
                  </a:schemeClr>
                </a:solidFill>
                <a:latin typeface="Times New Roman"/>
                <a:cs typeface="Times New Roman"/>
              </a:rPr>
              <a:t>compléter l'exposé </a:t>
            </a:r>
            <a:r>
              <a:rPr sz="3600">
                <a:solidFill>
                  <a:schemeClr val="accent5">
                    <a:lumMod val="75000"/>
                  </a:schemeClr>
                </a:solidFill>
                <a:latin typeface="Times New Roman"/>
                <a:cs typeface="Times New Roman"/>
              </a:rPr>
              <a:t>de l'algorithme de Morris et Pratt, il faut indiquer </a:t>
            </a:r>
            <a:r>
              <a:rPr sz="3600">
                <a:solidFill>
                  <a:schemeClr val="accent5">
                    <a:lumMod val="75000"/>
                  </a:schemeClr>
                </a:solidFill>
                <a:latin typeface="Times New Roman"/>
                <a:cs typeface="Times New Roman"/>
              </a:rPr>
              <a:t>comment calculer </a:t>
            </a:r>
            <a:r>
              <a:rPr sz="3600">
                <a:solidFill>
                  <a:schemeClr val="accent5">
                    <a:lumMod val="75000"/>
                  </a:schemeClr>
                </a:solidFill>
                <a:latin typeface="Times New Roman"/>
                <a:cs typeface="Times New Roman"/>
              </a:rPr>
              <a:t>la fonction  ou, de </a:t>
            </a:r>
            <a:r>
              <a:rPr sz="3600">
                <a:solidFill>
                  <a:schemeClr val="accent5">
                    <a:lumMod val="75000"/>
                  </a:schemeClr>
                </a:solidFill>
                <a:latin typeface="Times New Roman"/>
                <a:cs typeface="Times New Roman"/>
              </a:rPr>
              <a:t>manière équivalente, </a:t>
            </a:r>
            <a:r>
              <a:rPr sz="3600">
                <a:solidFill>
                  <a:schemeClr val="accent5">
                    <a:lumMod val="75000"/>
                  </a:schemeClr>
                </a:solidFill>
                <a:latin typeface="Times New Roman"/>
                <a:cs typeface="Times New Roman"/>
              </a:rPr>
              <a:t>la fonction de </a:t>
            </a:r>
            <a:r>
              <a:rPr sz="3600">
                <a:solidFill>
                  <a:schemeClr val="accent5">
                    <a:lumMod val="75000"/>
                  </a:schemeClr>
                </a:solidFill>
                <a:latin typeface="Times New Roman"/>
                <a:cs typeface="Times New Roman"/>
              </a:rPr>
              <a:t>suppléance. Cela </a:t>
            </a:r>
            <a:r>
              <a:rPr sz="3600">
                <a:solidFill>
                  <a:schemeClr val="accent5">
                    <a:lumMod val="75000"/>
                  </a:schemeClr>
                </a:solidFill>
                <a:latin typeface="Times New Roman"/>
                <a:cs typeface="Times New Roman"/>
              </a:rPr>
              <a:t>demande une </a:t>
            </a:r>
            <a:r>
              <a:rPr sz="3600">
                <a:solidFill>
                  <a:schemeClr val="accent5">
                    <a:lumMod val="75000"/>
                  </a:schemeClr>
                </a:solidFill>
                <a:latin typeface="Times New Roman"/>
                <a:cs typeface="Times New Roman"/>
              </a:rPr>
              <a:t>étude </a:t>
            </a:r>
            <a:r>
              <a:rPr sz="3600">
                <a:solidFill>
                  <a:schemeClr val="accent5">
                    <a:lumMod val="75000"/>
                  </a:schemeClr>
                </a:solidFill>
                <a:latin typeface="Times New Roman"/>
                <a:cs typeface="Times New Roman"/>
              </a:rPr>
              <a:t>plus approfondie des bords d'un </a:t>
            </a:r>
            <a:r>
              <a:rPr sz="3600">
                <a:solidFill>
                  <a:schemeClr val="accent5">
                    <a:lumMod val="75000"/>
                  </a:schemeClr>
                </a:solidFill>
                <a:latin typeface="Times New Roman"/>
                <a:cs typeface="Times New Roman"/>
              </a:rPr>
              <a:t>mot. Soit </a:t>
            </a:r>
            <a:r>
              <a:rPr sz="3600">
                <a:solidFill>
                  <a:schemeClr val="accent5">
                    <a:lumMod val="75000"/>
                  </a:schemeClr>
                </a:solidFill>
                <a:latin typeface="Times New Roman"/>
                <a:cs typeface="Times New Roman"/>
              </a:rPr>
              <a:t>x un mot non vide, et soit k le plus petit entier tel que Bord</a:t>
            </a:r>
            <a:r>
              <a:rPr sz="3600" baseline="30000">
                <a:solidFill>
                  <a:schemeClr val="accent5">
                    <a:lumMod val="75000"/>
                  </a:schemeClr>
                </a:solidFill>
                <a:latin typeface="Times New Roman"/>
                <a:cs typeface="Times New Roman"/>
              </a:rPr>
              <a:t>k</a:t>
            </a:r>
            <a:r>
              <a:rPr sz="3600">
                <a:solidFill>
                  <a:schemeClr val="accent5">
                    <a:lumMod val="75000"/>
                  </a:schemeClr>
                </a:solidFill>
                <a:latin typeface="Times New Roman"/>
                <a:cs typeface="Times New Roman"/>
              </a:rPr>
              <a:t>(x) =</a:t>
            </a:r>
            <a:r>
              <a:rPr sz="3600">
                <a:solidFill>
                  <a:schemeClr val="accent5">
                    <a:lumMod val="75000"/>
                  </a:schemeClr>
                </a:solidFill>
                <a:latin typeface="Times New Roman"/>
                <a:ea typeface="Amiri"/>
                <a:cs typeface="Times New Roman"/>
              </a:rPr>
              <a:t>ε</a:t>
            </a:r>
            <a:r>
              <a:rPr sz="3600">
                <a:solidFill>
                  <a:schemeClr val="accent5">
                    <a:lumMod val="75000"/>
                  </a:schemeClr>
                </a:solidFill>
                <a:latin typeface="Times New Roman"/>
                <a:cs typeface="Times New Roman"/>
              </a:rPr>
              <a:t> </a:t>
            </a:r>
            <a:r>
              <a:rPr sz="3600">
                <a:solidFill>
                  <a:schemeClr val="accent5">
                    <a:lumMod val="75000"/>
                  </a:schemeClr>
                </a:solidFill>
                <a:latin typeface="Times New Roman"/>
                <a:cs typeface="Times New Roman"/>
              </a:rPr>
              <a:t>.On a les deux propositions suivantes .</a:t>
            </a:r>
          </a:p>
          <a:p>
            <a:pPr/>
          </a:p>
        </p:txBody>
      </p:sp>
      <p:sp>
        <p:nvSpPr>
          <p:cNvPr id="3" name="Espace réservé du numéro de diapositive 2"/>
          <p:cNvSpPr>
            <a:spLocks noGrp="1"/>
          </p:cNvSpPr>
          <p:nvPr>
            <p:ph type="sldNum" sz="quarter" idx="12"/>
          </p:nvPr>
        </p:nvSpPr>
        <p:spPr/>
        <p:txBody>
          <a:bodyPr/>
          <a:lstStyle/>
          <a:p>
            <a:pPr/>
            <a:r>
              <a:rPr/>
              <a:t>40</a:t>
            </a:r>
          </a:p>
        </p:txBody>
      </p:sp>
    </p:spTree>
    <p:extLst>
      <p:ext uri="{BB962C8B-B14F-4D97-AF65-F5344CB8AC3E}">
        <p14:creationId xmlns:p14="http://schemas.microsoft.com/office/powerpoint/2010/main" val="26590249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pPr/>
            <a:r>
              <a:rPr>
                <a:solidFill>
                  <a:srgbClr val="0000AF"/>
                </a:solidFill>
                <a:latin typeface="Times New Roman"/>
                <a:cs typeface="Times New Roman"/>
              </a:rPr>
              <a:t>Algorithme MP</a:t>
            </a:r>
          </a:p>
        </p:txBody>
      </p:sp>
      <p:graphicFrame>
        <p:nvGraphicFramePr>
          <p:cNvPr id="4" name="Espace réservé du contenu 3"/>
          <p:cNvGraphicFramePr>
            <a:graphicFrameLocks noGrp="1"/>
          </p:cNvGraphicFramePr>
          <p:nvPr>
            <p:ph idx="1"/>
            <p:extLst>
              <p:ext uri="{D42A27DB-BD31-4B8C-83A1-F6EECF244321}">
                <p14:modId xmlns:p14="http://schemas.microsoft.com/office/powerpoint/2010/main" val="4133927500"/>
              </p:ext>
            </p:extLst>
          </p:nvPr>
        </p:nvGraphicFramePr>
        <p:xfrm>
          <a:off x="814830" y="1720567"/>
          <a:ext cx="2593504" cy="451247"/>
        </p:xfrm>
        <a:graphic>
          <a:graphicData uri="http://schemas.openxmlformats.org/drawingml/2006/table">
            <a:tbl>
              <a:tblPr firstRow="1" bandRow="1">
                <a:tableStyleId>{5C22544A-7EE6-4342-B048-85BDC9FD1C3A}</a:tableStyleId>
              </a:tblPr>
              <a:tblGrid>
                <a:gridCol w="2593504"/>
              </a:tblGrid>
              <a:tr h="451247">
                <a:tc>
                  <a:txBody>
                    <a:bodyPr/>
                    <a:lstStyle/>
                    <a:p>
                      <a:r>
                        <a:rPr lang="fr-FR" dirty="0" smtClean="0">
                          <a:solidFill>
                            <a:schemeClr val="accent5">
                              <a:lumMod val="75000"/>
                            </a:schemeClr>
                          </a:solidFill>
                          <a:latin typeface="Times New Roman" panose="02020603050405020304" pitchFamily="18" charset="0"/>
                          <a:cs typeface="Times New Roman" panose="02020603050405020304" pitchFamily="18" charset="0"/>
                        </a:rPr>
                        <a:t>BORD VERSION MP</a:t>
                      </a:r>
                    </a:p>
                  </a:txBody>
                  <a:tc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r>
            </a:tbl>
          </a:graphicData>
        </a:graphic>
      </p:graphicFrame>
      <p:sp>
        <p:nvSpPr>
          <p:cNvPr id="5" name="ZoneTexte 4"/>
          <p:cNvSpPr txBox="1"/>
          <p:nvPr/>
        </p:nvSpPr>
        <p:spPr>
          <a:xfrm>
            <a:off x="814833" y="2138129"/>
            <a:ext cx="11640615" cy="3108549"/>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rtlCol="0">
            <a:spAutoFit/>
          </a:bodyPr>
          <a:lstStyle/>
          <a:p>
            <a:pPr/>
            <a:r>
              <a:rPr sz="2800">
                <a:solidFill>
                  <a:schemeClr val="accent5">
                    <a:lumMod val="75000"/>
                  </a:schemeClr>
                </a:solidFill>
                <a:latin typeface="Times New Roman"/>
                <a:cs typeface="Times New Roman"/>
              </a:rPr>
              <a:t>Proposition 1.Les </a:t>
            </a:r>
            <a:r>
              <a:rPr sz="2800">
                <a:solidFill>
                  <a:schemeClr val="accent5">
                    <a:lumMod val="75000"/>
                  </a:schemeClr>
                </a:solidFill>
                <a:latin typeface="Times New Roman"/>
                <a:cs typeface="Times New Roman"/>
              </a:rPr>
              <a:t>bords de x sont les </a:t>
            </a:r>
            <a:r>
              <a:rPr sz="2800">
                <a:solidFill>
                  <a:schemeClr val="accent5">
                    <a:lumMod val="75000"/>
                  </a:schemeClr>
                </a:solidFill>
                <a:latin typeface="Times New Roman"/>
                <a:cs typeface="Times New Roman"/>
              </a:rPr>
              <a:t>mots Bord(x), Bord</a:t>
            </a:r>
            <a:r>
              <a:rPr sz="2800" baseline="30000">
                <a:solidFill>
                  <a:schemeClr val="accent5">
                    <a:lumMod val="75000"/>
                  </a:schemeClr>
                </a:solidFill>
                <a:latin typeface="Times New Roman"/>
                <a:cs typeface="Times New Roman"/>
              </a:rPr>
              <a:t>2</a:t>
            </a:r>
            <a:r>
              <a:rPr sz="2800">
                <a:solidFill>
                  <a:schemeClr val="accent5">
                    <a:lumMod val="75000"/>
                  </a:schemeClr>
                </a:solidFill>
                <a:latin typeface="Times New Roman"/>
                <a:cs typeface="Times New Roman"/>
              </a:rPr>
              <a:t>(x),…</a:t>
            </a:r>
            <a:r>
              <a:rPr sz="2800">
                <a:solidFill>
                  <a:schemeClr val="accent5">
                    <a:lumMod val="75000"/>
                  </a:schemeClr>
                </a:solidFill>
                <a:latin typeface="Times New Roman"/>
                <a:cs typeface="Times New Roman"/>
              </a:rPr>
              <a:t>Bord</a:t>
            </a:r>
            <a:r>
              <a:rPr sz="2800" baseline="30000">
                <a:solidFill>
                  <a:schemeClr val="accent5">
                    <a:lumMod val="75000"/>
                  </a:schemeClr>
                </a:solidFill>
                <a:latin typeface="Times New Roman"/>
                <a:cs typeface="Times New Roman"/>
              </a:rPr>
              <a:t>k</a:t>
            </a:r>
            <a:r>
              <a:rPr sz="2800">
                <a:solidFill>
                  <a:schemeClr val="accent5">
                    <a:lumMod val="75000"/>
                  </a:schemeClr>
                </a:solidFill>
                <a:latin typeface="Times New Roman"/>
                <a:cs typeface="Times New Roman"/>
              </a:rPr>
              <a:t>(x). </a:t>
            </a:r>
          </a:p>
          <a:p>
            <a:pPr/>
            <a:r>
              <a:rPr sz="2800">
                <a:solidFill>
                  <a:schemeClr val="accent5">
                    <a:lumMod val="75000"/>
                  </a:schemeClr>
                </a:solidFill>
                <a:latin typeface="Times New Roman"/>
                <a:cs typeface="Times New Roman"/>
              </a:rPr>
              <a:t>Preuve. Un </a:t>
            </a:r>
            <a:r>
              <a:rPr sz="2800">
                <a:solidFill>
                  <a:schemeClr val="accent5">
                    <a:lumMod val="75000"/>
                  </a:schemeClr>
                </a:solidFill>
                <a:latin typeface="Times New Roman"/>
                <a:cs typeface="Times New Roman"/>
              </a:rPr>
              <a:t>bord de Bord(x) est aussi un bord de x, donc les mots Bord(x</a:t>
            </a:r>
            <a:r>
              <a:rPr sz="2800">
                <a:solidFill>
                  <a:schemeClr val="accent5">
                    <a:lumMod val="75000"/>
                  </a:schemeClr>
                </a:solidFill>
                <a:latin typeface="Times New Roman"/>
                <a:cs typeface="Times New Roman"/>
              </a:rPr>
              <a:t>), Bord</a:t>
            </a:r>
            <a:r>
              <a:rPr sz="2800" baseline="30000">
                <a:solidFill>
                  <a:schemeClr val="accent5">
                    <a:lumMod val="75000"/>
                  </a:schemeClr>
                </a:solidFill>
                <a:latin typeface="Times New Roman"/>
                <a:cs typeface="Times New Roman"/>
              </a:rPr>
              <a:t>2</a:t>
            </a:r>
            <a:r>
              <a:rPr sz="2800">
                <a:solidFill>
                  <a:schemeClr val="accent5">
                    <a:lumMod val="75000"/>
                  </a:schemeClr>
                </a:solidFill>
                <a:latin typeface="Times New Roman"/>
                <a:cs typeface="Times New Roman"/>
              </a:rPr>
              <a:t>(x),…, </a:t>
            </a:r>
            <a:r>
              <a:rPr sz="2800">
                <a:solidFill>
                  <a:schemeClr val="accent5">
                    <a:lumMod val="75000"/>
                  </a:schemeClr>
                </a:solidFill>
                <a:latin typeface="Times New Roman"/>
                <a:cs typeface="Times New Roman"/>
              </a:rPr>
              <a:t>Bord</a:t>
            </a:r>
            <a:r>
              <a:rPr sz="2800" baseline="30000">
                <a:solidFill>
                  <a:schemeClr val="accent5">
                    <a:lumMod val="75000"/>
                  </a:schemeClr>
                </a:solidFill>
                <a:latin typeface="Times New Roman"/>
                <a:cs typeface="Times New Roman"/>
              </a:rPr>
              <a:t>k</a:t>
            </a:r>
            <a:r>
              <a:rPr sz="2800">
                <a:solidFill>
                  <a:schemeClr val="accent5">
                    <a:lumMod val="75000"/>
                  </a:schemeClr>
                </a:solidFill>
                <a:latin typeface="Times New Roman"/>
                <a:cs typeface="Times New Roman"/>
              </a:rPr>
              <a:t>(x) sont tous des bords de x. Réciproquement, soit z un </a:t>
            </a:r>
            <a:r>
              <a:rPr sz="2800">
                <a:solidFill>
                  <a:schemeClr val="accent5">
                    <a:lumMod val="75000"/>
                  </a:schemeClr>
                </a:solidFill>
                <a:latin typeface="Times New Roman"/>
                <a:cs typeface="Times New Roman"/>
              </a:rPr>
              <a:t>bord de </a:t>
            </a:r>
            <a:r>
              <a:rPr sz="2800">
                <a:solidFill>
                  <a:schemeClr val="accent5">
                    <a:lumMod val="75000"/>
                  </a:schemeClr>
                </a:solidFill>
                <a:latin typeface="Times New Roman"/>
                <a:cs typeface="Times New Roman"/>
              </a:rPr>
              <a:t>x. Ou bien z = Bord(x), ou alors z est un bord de Bord(x). Par récurrence, </a:t>
            </a:r>
            <a:r>
              <a:rPr sz="2800">
                <a:solidFill>
                  <a:schemeClr val="accent5">
                    <a:lumMod val="75000"/>
                  </a:schemeClr>
                </a:solidFill>
                <a:latin typeface="Times New Roman"/>
                <a:cs typeface="Times New Roman"/>
              </a:rPr>
              <a:t>z est </a:t>
            </a:r>
            <a:r>
              <a:rPr sz="2800">
                <a:solidFill>
                  <a:schemeClr val="accent5">
                    <a:lumMod val="75000"/>
                  </a:schemeClr>
                </a:solidFill>
                <a:latin typeface="Times New Roman"/>
                <a:cs typeface="Times New Roman"/>
              </a:rPr>
              <a:t>un des mots Bord(x), Bord</a:t>
            </a:r>
            <a:r>
              <a:rPr sz="2800" baseline="30000">
                <a:solidFill>
                  <a:schemeClr val="accent5">
                    <a:lumMod val="75000"/>
                  </a:schemeClr>
                </a:solidFill>
                <a:latin typeface="Times New Roman"/>
                <a:cs typeface="Times New Roman"/>
              </a:rPr>
              <a:t>2</a:t>
            </a:r>
            <a:r>
              <a:rPr sz="2800">
                <a:solidFill>
                  <a:schemeClr val="accent5">
                    <a:lumMod val="75000"/>
                  </a:schemeClr>
                </a:solidFill>
                <a:latin typeface="Times New Roman"/>
                <a:cs typeface="Times New Roman"/>
              </a:rPr>
              <a:t>(x</a:t>
            </a:r>
            <a:r>
              <a:rPr sz="2800">
                <a:solidFill>
                  <a:schemeClr val="accent5">
                    <a:lumMod val="75000"/>
                  </a:schemeClr>
                </a:solidFill>
                <a:latin typeface="Times New Roman"/>
                <a:cs typeface="Times New Roman"/>
              </a:rPr>
              <a:t>),… Bord</a:t>
            </a:r>
            <a:r>
              <a:rPr sz="2800" baseline="30000">
                <a:solidFill>
                  <a:schemeClr val="accent5">
                    <a:lumMod val="75000"/>
                  </a:schemeClr>
                </a:solidFill>
                <a:latin typeface="Times New Roman"/>
                <a:cs typeface="Times New Roman"/>
              </a:rPr>
              <a:t>k</a:t>
            </a:r>
            <a:r>
              <a:rPr sz="2800">
                <a:solidFill>
                  <a:schemeClr val="accent5">
                    <a:lumMod val="75000"/>
                  </a:schemeClr>
                </a:solidFill>
                <a:latin typeface="Times New Roman"/>
                <a:cs typeface="Times New Roman"/>
              </a:rPr>
              <a:t>(x</a:t>
            </a:r>
            <a:r>
              <a:rPr sz="2800">
                <a:solidFill>
                  <a:schemeClr val="accent5">
                    <a:lumMod val="75000"/>
                  </a:schemeClr>
                </a:solidFill>
                <a:latin typeface="Times New Roman"/>
                <a:cs typeface="Times New Roman"/>
              </a:rPr>
              <a:t>).</a:t>
            </a:r>
          </a:p>
          <a:p>
            <a:pPr/>
          </a:p>
          <a:p>
            <a:pPr/>
            <a:r>
              <a:rPr sz="2800">
                <a:solidFill>
                  <a:schemeClr val="accent5">
                    <a:lumMod val="75000"/>
                  </a:schemeClr>
                </a:solidFill>
                <a:latin typeface="Times New Roman"/>
                <a:cs typeface="Times New Roman"/>
              </a:rPr>
              <a:t> </a:t>
            </a:r>
          </a:p>
        </p:txBody>
      </p:sp>
      <p:sp>
        <p:nvSpPr>
          <p:cNvPr id="3" name="Espace réservé du numéro de diapositive 2"/>
          <p:cNvSpPr>
            <a:spLocks noGrp="1"/>
          </p:cNvSpPr>
          <p:nvPr>
            <p:ph type="sldNum" sz="quarter" idx="12"/>
          </p:nvPr>
        </p:nvSpPr>
        <p:spPr/>
        <p:txBody>
          <a:bodyPr/>
          <a:lstStyle/>
          <a:p>
            <a:pPr/>
            <a:r>
              <a:rPr/>
              <a:t>41</a:t>
            </a:r>
          </a:p>
        </p:txBody>
      </p:sp>
    </p:spTree>
    <p:extLst>
      <p:ext uri="{BB962C8B-B14F-4D97-AF65-F5344CB8AC3E}">
        <p14:creationId xmlns:p14="http://schemas.microsoft.com/office/powerpoint/2010/main" val="426974369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pPr/>
            <a:r>
              <a:rPr>
                <a:solidFill>
                  <a:srgbClr val="0000AF"/>
                </a:solidFill>
                <a:latin typeface="Times New Roman"/>
                <a:cs typeface="Times New Roman"/>
              </a:rPr>
              <a:t>Algorithme MP</a:t>
            </a:r>
          </a:p>
        </p:txBody>
      </p:sp>
      <p:graphicFrame>
        <p:nvGraphicFramePr>
          <p:cNvPr id="4" name="Espace réservé du contenu 3"/>
          <p:cNvGraphicFramePr>
            <a:graphicFrameLocks noGrp="1"/>
          </p:cNvGraphicFramePr>
          <p:nvPr>
            <p:ph idx="1"/>
            <p:extLst>
              <p:ext uri="{D42A27DB-BD31-4B8C-83A1-F6EECF244321}">
                <p14:modId xmlns:p14="http://schemas.microsoft.com/office/powerpoint/2010/main" val="4244834229"/>
              </p:ext>
            </p:extLst>
          </p:nvPr>
        </p:nvGraphicFramePr>
        <p:xfrm>
          <a:off x="838200" y="1825624"/>
          <a:ext cx="2593504" cy="451247"/>
        </p:xfrm>
        <a:graphic>
          <a:graphicData uri="http://schemas.openxmlformats.org/drawingml/2006/table">
            <a:tbl>
              <a:tblPr firstRow="1" bandRow="1">
                <a:tableStyleId>{5C22544A-7EE6-4342-B048-85BDC9FD1C3A}</a:tableStyleId>
              </a:tblPr>
              <a:tblGrid>
                <a:gridCol w="2593504"/>
              </a:tblGrid>
              <a:tr h="451247">
                <a:tc>
                  <a:txBody>
                    <a:bodyPr/>
                    <a:lstStyle/>
                    <a:p>
                      <a:r>
                        <a:rPr lang="fr-FR" dirty="0" smtClean="0">
                          <a:solidFill>
                            <a:schemeClr val="accent5">
                              <a:lumMod val="75000"/>
                            </a:schemeClr>
                          </a:solidFill>
                        </a:rPr>
                        <a:t>BORD VERSION MP</a:t>
                      </a:r>
                    </a:p>
                  </a:txBody>
                  <a:tc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r>
            </a:tbl>
          </a:graphicData>
        </a:graphic>
      </p:graphicFrame>
      <p:sp>
        <p:nvSpPr>
          <p:cNvPr id="5" name="ZoneTexte 4"/>
          <p:cNvSpPr txBox="1"/>
          <p:nvPr/>
        </p:nvSpPr>
        <p:spPr>
          <a:xfrm>
            <a:off x="816912" y="2276874"/>
            <a:ext cx="11640615" cy="4647427"/>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rtlCol="0">
            <a:spAutoFit/>
          </a:bodyPr>
          <a:lstStyle/>
          <a:p>
            <a:pPr/>
            <a:r>
              <a:rPr sz="3600">
                <a:solidFill>
                  <a:schemeClr val="accent5">
                    <a:lumMod val="75000"/>
                  </a:schemeClr>
                </a:solidFill>
                <a:latin typeface="Times New Roman"/>
                <a:cs typeface="Times New Roman"/>
              </a:rPr>
              <a:t>Proposition 2. </a:t>
            </a:r>
            <a:r>
              <a:rPr sz="3200">
                <a:solidFill>
                  <a:schemeClr val="accent5">
                    <a:lumMod val="75000"/>
                  </a:schemeClr>
                </a:solidFill>
                <a:latin typeface="Times New Roman"/>
                <a:cs typeface="Times New Roman"/>
              </a:rPr>
              <a:t>Soit </a:t>
            </a:r>
            <a:r>
              <a:rPr sz="3200">
                <a:solidFill>
                  <a:schemeClr val="accent5">
                    <a:lumMod val="75000"/>
                  </a:schemeClr>
                </a:solidFill>
                <a:latin typeface="Times New Roman"/>
                <a:cs typeface="Times New Roman"/>
              </a:rPr>
              <a:t>a une lettre. Alors </a:t>
            </a:r>
            <a:r>
              <a:rPr sz="3200">
                <a:solidFill>
                  <a:schemeClr val="accent5">
                    <a:lumMod val="75000"/>
                  </a:schemeClr>
                </a:solidFill>
                <a:latin typeface="Times New Roman"/>
                <a:cs typeface="Times New Roman"/>
              </a:rPr>
              <a:t>Bord(</a:t>
            </a:r>
            <a:r>
              <a:rPr sz="3200">
                <a:solidFill>
                  <a:schemeClr val="accent5">
                    <a:lumMod val="75000"/>
                  </a:schemeClr>
                </a:solidFill>
                <a:latin typeface="Times New Roman"/>
                <a:cs typeface="Times New Roman"/>
              </a:rPr>
              <a:t>p</a:t>
            </a:r>
            <a:r>
              <a:rPr sz="3200">
                <a:solidFill>
                  <a:schemeClr val="accent5">
                    <a:lumMod val="75000"/>
                  </a:schemeClr>
                </a:solidFill>
                <a:latin typeface="Times New Roman"/>
                <a:cs typeface="Times New Roman"/>
              </a:rPr>
              <a:t>a</a:t>
            </a:r>
            <a:r>
              <a:rPr sz="3200">
                <a:solidFill>
                  <a:schemeClr val="accent5">
                    <a:lumMod val="75000"/>
                  </a:schemeClr>
                </a:solidFill>
                <a:latin typeface="Times New Roman"/>
                <a:cs typeface="Times New Roman"/>
              </a:rPr>
              <a:t>) est le plus long </a:t>
            </a:r>
            <a:r>
              <a:rPr sz="3200">
                <a:solidFill>
                  <a:schemeClr val="accent5">
                    <a:lumMod val="75000"/>
                  </a:schemeClr>
                </a:solidFill>
                <a:latin typeface="Times New Roman"/>
                <a:cs typeface="Times New Roman"/>
              </a:rPr>
              <a:t>préfixe </a:t>
            </a:r>
            <a:r>
              <a:rPr sz="3200">
                <a:solidFill>
                  <a:schemeClr val="accent5">
                    <a:lumMod val="75000"/>
                  </a:schemeClr>
                </a:solidFill>
                <a:latin typeface="Times New Roman"/>
                <a:cs typeface="Times New Roman"/>
              </a:rPr>
              <a:t>de x qui </a:t>
            </a:r>
            <a:r>
              <a:rPr sz="3200">
                <a:solidFill>
                  <a:schemeClr val="accent5">
                    <a:lumMod val="75000"/>
                  </a:schemeClr>
                </a:solidFill>
                <a:latin typeface="Times New Roman"/>
                <a:cs typeface="Times New Roman"/>
              </a:rPr>
              <a:t>est dans l'ensemble { Bord(p)a</a:t>
            </a:r>
            <a:r>
              <a:rPr sz="3200">
                <a:solidFill>
                  <a:schemeClr val="accent5">
                    <a:lumMod val="75000"/>
                  </a:schemeClr>
                </a:solidFill>
                <a:latin typeface="Times New Roman"/>
                <a:cs typeface="Times New Roman"/>
              </a:rPr>
              <a:t>; </a:t>
            </a:r>
            <a:r>
              <a:rPr sz="3200">
                <a:solidFill>
                  <a:schemeClr val="accent5">
                    <a:lumMod val="75000"/>
                  </a:schemeClr>
                </a:solidFill>
                <a:latin typeface="Times New Roman"/>
                <a:cs typeface="Times New Roman"/>
              </a:rPr>
              <a:t>Bord</a:t>
            </a:r>
            <a:r>
              <a:rPr sz="3200" baseline="30000">
                <a:solidFill>
                  <a:schemeClr val="accent5">
                    <a:lumMod val="75000"/>
                  </a:schemeClr>
                </a:solidFill>
                <a:latin typeface="Times New Roman"/>
                <a:cs typeface="Times New Roman"/>
              </a:rPr>
              <a:t>2</a:t>
            </a:r>
            <a:r>
              <a:rPr sz="3200">
                <a:solidFill>
                  <a:schemeClr val="accent5">
                    <a:lumMod val="75000"/>
                  </a:schemeClr>
                </a:solidFill>
                <a:latin typeface="Times New Roman"/>
                <a:cs typeface="Times New Roman"/>
              </a:rPr>
              <a:t>(p)a</a:t>
            </a:r>
            <a:r>
              <a:rPr sz="3200">
                <a:solidFill>
                  <a:schemeClr val="accent5">
                    <a:lumMod val="75000"/>
                  </a:schemeClr>
                </a:solidFill>
                <a:latin typeface="Times New Roman"/>
                <a:cs typeface="Times New Roman"/>
              </a:rPr>
              <a:t>; : : : ; </a:t>
            </a:r>
            <a:r>
              <a:rPr sz="3200">
                <a:solidFill>
                  <a:schemeClr val="accent5">
                    <a:lumMod val="75000"/>
                  </a:schemeClr>
                </a:solidFill>
                <a:latin typeface="Times New Roman"/>
                <a:cs typeface="Times New Roman"/>
              </a:rPr>
              <a:t>Bord</a:t>
            </a:r>
            <a:r>
              <a:rPr sz="3200" baseline="30000">
                <a:solidFill>
                  <a:schemeClr val="accent5">
                    <a:lumMod val="75000"/>
                  </a:schemeClr>
                </a:solidFill>
                <a:latin typeface="Times New Roman"/>
                <a:cs typeface="Times New Roman"/>
              </a:rPr>
              <a:t>k</a:t>
            </a:r>
            <a:r>
              <a:rPr sz="3200">
                <a:solidFill>
                  <a:schemeClr val="accent5">
                    <a:lumMod val="75000"/>
                  </a:schemeClr>
                </a:solidFill>
                <a:latin typeface="Times New Roman"/>
                <a:cs typeface="Times New Roman"/>
              </a:rPr>
              <a:t>(p)a;</a:t>
            </a:r>
            <a:r>
              <a:rPr sz="3200">
                <a:solidFill>
                  <a:schemeClr val="accent5">
                    <a:lumMod val="75000"/>
                  </a:schemeClr>
                </a:solidFill>
                <a:latin typeface="Times New Roman"/>
                <a:ea typeface="Amiri"/>
                <a:cs typeface="Times New Roman"/>
              </a:rPr>
              <a:t> </a:t>
            </a:r>
            <a:r>
              <a:rPr sz="3200">
                <a:solidFill>
                  <a:schemeClr val="accent5">
                    <a:lumMod val="75000"/>
                  </a:schemeClr>
                </a:solidFill>
                <a:latin typeface="Times New Roman"/>
                <a:ea typeface="Amiri"/>
                <a:cs typeface="Times New Roman"/>
              </a:rPr>
              <a:t>ε</a:t>
            </a:r>
            <a:r>
              <a:rPr sz="3200">
                <a:solidFill>
                  <a:schemeClr val="accent5">
                    <a:lumMod val="75000"/>
                  </a:schemeClr>
                </a:solidFill>
                <a:latin typeface="Times New Roman"/>
                <a:cs typeface="Times New Roman"/>
              </a:rPr>
              <a:t>}</a:t>
            </a:r>
          </a:p>
          <a:p>
            <a:pPr/>
            <a:r>
              <a:rPr sz="3200">
                <a:solidFill>
                  <a:schemeClr val="accent5">
                    <a:lumMod val="75000"/>
                  </a:schemeClr>
                </a:solidFill>
                <a:latin typeface="Times New Roman"/>
                <a:cs typeface="Times New Roman"/>
              </a:rPr>
              <a:t>Preuve.</a:t>
            </a:r>
          </a:p>
          <a:p>
            <a:pPr/>
            <a:r>
              <a:rPr sz="3200">
                <a:solidFill>
                  <a:schemeClr val="accent5">
                    <a:lumMod val="75000"/>
                  </a:schemeClr>
                </a:solidFill>
                <a:latin typeface="Times New Roman"/>
                <a:cs typeface="Times New Roman"/>
              </a:rPr>
              <a:t> Soit </a:t>
            </a:r>
            <a:r>
              <a:rPr sz="3200">
                <a:solidFill>
                  <a:schemeClr val="accent5">
                    <a:lumMod val="75000"/>
                  </a:schemeClr>
                </a:solidFill>
                <a:latin typeface="Times New Roman"/>
                <a:cs typeface="Times New Roman"/>
              </a:rPr>
              <a:t>z un bord de xa. Si z </a:t>
            </a:r>
            <a:r>
              <a:rPr sz="2800">
                <a:solidFill>
                  <a:schemeClr val="accent5">
                    <a:lumMod val="75000"/>
                  </a:schemeClr>
                </a:solidFill>
                <a:latin typeface="Times New Roman"/>
                <a:cs typeface="Times New Roman"/>
              </a:rPr>
              <a:t>≠</a:t>
            </a:r>
            <a:r>
              <a:rPr sz="3200">
                <a:solidFill>
                  <a:schemeClr val="accent5">
                    <a:lumMod val="75000"/>
                  </a:schemeClr>
                </a:solidFill>
                <a:latin typeface="Times New Roman"/>
                <a:cs typeface="Times New Roman"/>
              </a:rPr>
              <a:t> </a:t>
            </a:r>
            <a:r>
              <a:rPr sz="3200">
                <a:solidFill>
                  <a:schemeClr val="accent5">
                    <a:lumMod val="75000"/>
                  </a:schemeClr>
                </a:solidFill>
                <a:latin typeface="Times New Roman"/>
                <a:ea typeface="Amiri"/>
                <a:cs typeface="Times New Roman"/>
              </a:rPr>
              <a:t>ε</a:t>
            </a:r>
            <a:r>
              <a:rPr sz="3200">
                <a:solidFill>
                  <a:schemeClr val="accent5">
                    <a:lumMod val="75000"/>
                  </a:schemeClr>
                </a:solidFill>
                <a:latin typeface="Times New Roman"/>
                <a:cs typeface="Times New Roman"/>
              </a:rPr>
              <a:t> </a:t>
            </a:r>
            <a:r>
              <a:rPr sz="3200">
                <a:solidFill>
                  <a:schemeClr val="accent5">
                    <a:lumMod val="75000"/>
                  </a:schemeClr>
                </a:solidFill>
                <a:latin typeface="Times New Roman"/>
                <a:cs typeface="Times New Roman"/>
              </a:rPr>
              <a:t>", alors z = </a:t>
            </a:r>
            <a:r>
              <a:rPr sz="3200">
                <a:solidFill>
                  <a:schemeClr val="accent5">
                    <a:lumMod val="75000"/>
                  </a:schemeClr>
                </a:solidFill>
                <a:latin typeface="Times New Roman"/>
                <a:cs typeface="Times New Roman"/>
              </a:rPr>
              <a:t>z’a</a:t>
            </a:r>
            <a:r>
              <a:rPr sz="3200">
                <a:solidFill>
                  <a:schemeClr val="accent5">
                    <a:lumMod val="75000"/>
                  </a:schemeClr>
                </a:solidFill>
                <a:latin typeface="Times New Roman"/>
                <a:cs typeface="Times New Roman"/>
              </a:rPr>
              <a:t>, </a:t>
            </a:r>
            <a:r>
              <a:rPr sz="3200">
                <a:solidFill>
                  <a:schemeClr val="accent5">
                    <a:lumMod val="75000"/>
                  </a:schemeClr>
                </a:solidFill>
                <a:latin typeface="Times New Roman"/>
                <a:cs typeface="Times New Roman"/>
              </a:rPr>
              <a:t>où  z’ </a:t>
            </a:r>
            <a:r>
              <a:rPr sz="3200">
                <a:solidFill>
                  <a:schemeClr val="accent5">
                    <a:lumMod val="75000"/>
                  </a:schemeClr>
                </a:solidFill>
                <a:latin typeface="Times New Roman"/>
                <a:cs typeface="Times New Roman"/>
              </a:rPr>
              <a:t>est un bord de x. </a:t>
            </a:r>
            <a:r>
              <a:rPr sz="3200">
                <a:solidFill>
                  <a:schemeClr val="accent5">
                    <a:lumMod val="75000"/>
                  </a:schemeClr>
                </a:solidFill>
                <a:latin typeface="Times New Roman"/>
                <a:cs typeface="Times New Roman"/>
              </a:rPr>
              <a:t>Donc, par </a:t>
            </a:r>
            <a:r>
              <a:rPr sz="3200">
                <a:solidFill>
                  <a:schemeClr val="accent5">
                    <a:lumMod val="75000"/>
                  </a:schemeClr>
                </a:solidFill>
                <a:latin typeface="Times New Roman"/>
                <a:cs typeface="Times New Roman"/>
              </a:rPr>
              <a:t>(1), z est un des mots de </a:t>
            </a:r>
            <a:r>
              <a:rPr sz="3200">
                <a:solidFill>
                  <a:schemeClr val="accent5">
                    <a:lumMod val="75000"/>
                  </a:schemeClr>
                </a:solidFill>
                <a:latin typeface="Times New Roman"/>
                <a:cs typeface="Times New Roman"/>
              </a:rPr>
              <a:t>l'ensemble </a:t>
            </a:r>
          </a:p>
          <a:p>
            <a:pPr/>
            <a:r>
              <a:rPr sz="3200">
                <a:solidFill>
                  <a:schemeClr val="accent5">
                    <a:lumMod val="75000"/>
                  </a:schemeClr>
                </a:solidFill>
                <a:latin typeface="Times New Roman"/>
                <a:cs typeface="Times New Roman"/>
              </a:rPr>
              <a:t>B </a:t>
            </a:r>
            <a:r>
              <a:rPr sz="3200">
                <a:solidFill>
                  <a:schemeClr val="accent5">
                    <a:lumMod val="75000"/>
                  </a:schemeClr>
                </a:solidFill>
                <a:latin typeface="Times New Roman"/>
                <a:cs typeface="Times New Roman"/>
              </a:rPr>
              <a:t>= { </a:t>
            </a:r>
            <a:r>
              <a:rPr sz="3200">
                <a:solidFill>
                  <a:schemeClr val="accent5">
                    <a:lumMod val="75000"/>
                  </a:schemeClr>
                </a:solidFill>
                <a:latin typeface="Times New Roman"/>
                <a:cs typeface="Times New Roman"/>
              </a:rPr>
              <a:t>Bord(p)a,Bord</a:t>
            </a:r>
            <a:r>
              <a:rPr sz="3200" baseline="30000">
                <a:solidFill>
                  <a:schemeClr val="accent5">
                    <a:lumMod val="75000"/>
                  </a:schemeClr>
                </a:solidFill>
                <a:latin typeface="Times New Roman"/>
                <a:cs typeface="Times New Roman"/>
              </a:rPr>
              <a:t>2</a:t>
            </a:r>
            <a:r>
              <a:rPr sz="3200">
                <a:solidFill>
                  <a:schemeClr val="accent5">
                    <a:lumMod val="75000"/>
                  </a:schemeClr>
                </a:solidFill>
                <a:latin typeface="Times New Roman"/>
                <a:cs typeface="Times New Roman"/>
              </a:rPr>
              <a:t>(P)a,… </a:t>
            </a:r>
            <a:r>
              <a:rPr sz="3200">
                <a:solidFill>
                  <a:schemeClr val="accent5">
                    <a:lumMod val="75000"/>
                  </a:schemeClr>
                </a:solidFill>
                <a:latin typeface="Times New Roman"/>
                <a:cs typeface="Times New Roman"/>
              </a:rPr>
              <a:t>Bord</a:t>
            </a:r>
            <a:r>
              <a:rPr sz="3200" baseline="30000">
                <a:solidFill>
                  <a:schemeClr val="accent5">
                    <a:lumMod val="75000"/>
                  </a:schemeClr>
                </a:solidFill>
                <a:latin typeface="Times New Roman"/>
                <a:cs typeface="Times New Roman"/>
              </a:rPr>
              <a:t>k</a:t>
            </a:r>
            <a:r>
              <a:rPr sz="3200">
                <a:solidFill>
                  <a:schemeClr val="accent5">
                    <a:lumMod val="75000"/>
                  </a:schemeClr>
                </a:solidFill>
                <a:latin typeface="Times New Roman"/>
                <a:cs typeface="Times New Roman"/>
              </a:rPr>
              <a:t>(p)a</a:t>
            </a:r>
            <a:r>
              <a:rPr sz="3200">
                <a:solidFill>
                  <a:schemeClr val="accent5">
                    <a:lumMod val="75000"/>
                  </a:schemeClr>
                </a:solidFill>
                <a:latin typeface="Times New Roman"/>
                <a:cs typeface="Times New Roman"/>
              </a:rPr>
              <a:t>;</a:t>
            </a:r>
            <a:r>
              <a:rPr sz="3200">
                <a:solidFill>
                  <a:schemeClr val="accent5">
                    <a:lumMod val="75000"/>
                  </a:schemeClr>
                </a:solidFill>
                <a:latin typeface="Times New Roman"/>
                <a:ea typeface="Amiri"/>
                <a:cs typeface="Times New Roman"/>
              </a:rPr>
              <a:t> ε</a:t>
            </a:r>
            <a:r>
              <a:rPr sz="3200">
                <a:solidFill>
                  <a:schemeClr val="accent5">
                    <a:lumMod val="75000"/>
                  </a:schemeClr>
                </a:solidFill>
                <a:latin typeface="Times New Roman"/>
                <a:cs typeface="Times New Roman"/>
              </a:rPr>
              <a:t>}. Réciproquement, </a:t>
            </a:r>
            <a:r>
              <a:rPr sz="3200">
                <a:solidFill>
                  <a:schemeClr val="accent5">
                    <a:lumMod val="75000"/>
                  </a:schemeClr>
                </a:solidFill>
                <a:latin typeface="Times New Roman"/>
                <a:cs typeface="Times New Roman"/>
              </a:rPr>
              <a:t>tout mot de B est </a:t>
            </a:r>
            <a:r>
              <a:rPr sz="3200">
                <a:solidFill>
                  <a:schemeClr val="accent5">
                    <a:lumMod val="75000"/>
                  </a:schemeClr>
                </a:solidFill>
                <a:latin typeface="Times New Roman"/>
                <a:cs typeface="Times New Roman"/>
              </a:rPr>
              <a:t>suffixe </a:t>
            </a:r>
            <a:r>
              <a:rPr sz="3200">
                <a:solidFill>
                  <a:schemeClr val="accent5">
                    <a:lumMod val="75000"/>
                  </a:schemeClr>
                </a:solidFill>
                <a:latin typeface="Times New Roman"/>
                <a:cs typeface="Times New Roman"/>
              </a:rPr>
              <a:t>de </a:t>
            </a:r>
            <a:r>
              <a:rPr sz="3200">
                <a:solidFill>
                  <a:schemeClr val="accent5">
                    <a:lumMod val="75000"/>
                  </a:schemeClr>
                </a:solidFill>
                <a:latin typeface="Times New Roman"/>
                <a:cs typeface="Times New Roman"/>
              </a:rPr>
              <a:t>p</a:t>
            </a:r>
            <a:r>
              <a:rPr sz="3200">
                <a:solidFill>
                  <a:schemeClr val="accent5">
                    <a:lumMod val="75000"/>
                  </a:schemeClr>
                </a:solidFill>
                <a:latin typeface="Times New Roman"/>
                <a:cs typeface="Times New Roman"/>
              </a:rPr>
              <a:t>a</a:t>
            </a:r>
            <a:r>
              <a:rPr sz="3200">
                <a:solidFill>
                  <a:schemeClr val="accent5">
                    <a:lumMod val="75000"/>
                  </a:schemeClr>
                </a:solidFill>
                <a:latin typeface="Times New Roman"/>
                <a:cs typeface="Times New Roman"/>
              </a:rPr>
              <a:t>, donc est un bord de xa s'il </a:t>
            </a:r>
            <a:r>
              <a:rPr sz="3200">
                <a:solidFill>
                  <a:schemeClr val="accent5">
                    <a:lumMod val="75000"/>
                  </a:schemeClr>
                </a:solidFill>
                <a:latin typeface="Times New Roman"/>
                <a:cs typeface="Times New Roman"/>
              </a:rPr>
              <a:t>est préfixe </a:t>
            </a:r>
            <a:r>
              <a:rPr sz="3200">
                <a:solidFill>
                  <a:schemeClr val="accent5">
                    <a:lumMod val="75000"/>
                  </a:schemeClr>
                </a:solidFill>
                <a:latin typeface="Times New Roman"/>
                <a:cs typeface="Times New Roman"/>
              </a:rPr>
              <a:t>de </a:t>
            </a:r>
            <a:r>
              <a:rPr sz="3200">
                <a:solidFill>
                  <a:schemeClr val="accent5">
                    <a:lumMod val="75000"/>
                  </a:schemeClr>
                </a:solidFill>
                <a:latin typeface="Times New Roman"/>
                <a:cs typeface="Times New Roman"/>
              </a:rPr>
              <a:t>pa</a:t>
            </a:r>
            <a:r>
              <a:rPr sz="3200">
                <a:solidFill>
                  <a:schemeClr val="accent5">
                    <a:lumMod val="75000"/>
                  </a:schemeClr>
                </a:solidFill>
                <a:latin typeface="Times New Roman"/>
                <a:cs typeface="Times New Roman"/>
              </a:rPr>
              <a:t>.</a:t>
            </a:r>
          </a:p>
          <a:p>
            <a:pPr/>
            <a:r>
              <a:rPr sz="3600">
                <a:solidFill>
                  <a:schemeClr val="accent5">
                    <a:lumMod val="75000"/>
                  </a:schemeClr>
                </a:solidFill>
                <a:latin typeface="Times New Roman"/>
                <a:cs typeface="Times New Roman"/>
              </a:rPr>
              <a:t> </a:t>
            </a:r>
          </a:p>
        </p:txBody>
      </p:sp>
      <p:sp>
        <p:nvSpPr>
          <p:cNvPr id="3" name="Espace réservé du numéro de diapositive 2"/>
          <p:cNvSpPr>
            <a:spLocks noGrp="1"/>
          </p:cNvSpPr>
          <p:nvPr>
            <p:ph type="sldNum" sz="quarter" idx="12"/>
          </p:nvPr>
        </p:nvSpPr>
        <p:spPr/>
        <p:txBody>
          <a:bodyPr/>
          <a:lstStyle/>
          <a:p>
            <a:pPr/>
            <a:r>
              <a:rPr/>
              <a:t>42</a:t>
            </a:r>
          </a:p>
        </p:txBody>
      </p:sp>
    </p:spTree>
    <p:extLst>
      <p:ext uri="{BB962C8B-B14F-4D97-AF65-F5344CB8AC3E}">
        <p14:creationId xmlns:p14="http://schemas.microsoft.com/office/powerpoint/2010/main" val="214637314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pPr/>
            <a:r>
              <a:rPr>
                <a:solidFill>
                  <a:srgbClr val="0000AF"/>
                </a:solidFill>
                <a:latin typeface="Amiri"/>
                <a:ea typeface="Amiri"/>
                <a:cs typeface="Amiri"/>
              </a:rPr>
              <a:t>Algorithme MP</a:t>
            </a:r>
          </a:p>
        </p:txBody>
      </p:sp>
      <p:graphicFrame>
        <p:nvGraphicFramePr>
          <p:cNvPr id="4" name="Espace réservé du contenu 3"/>
          <p:cNvGraphicFramePr>
            <a:graphicFrameLocks noGrp="1"/>
          </p:cNvGraphicFramePr>
          <p:nvPr>
            <p:ph idx="1"/>
            <p:extLst>
              <p:ext uri="{D42A27DB-BD31-4B8C-83A1-F6EECF244321}">
                <p14:modId xmlns:p14="http://schemas.microsoft.com/office/powerpoint/2010/main" val="2335836778"/>
              </p:ext>
            </p:extLst>
          </p:nvPr>
        </p:nvGraphicFramePr>
        <p:xfrm>
          <a:off x="838200" y="1825625"/>
          <a:ext cx="8924778" cy="762000"/>
        </p:xfrm>
        <a:graphic>
          <a:graphicData uri="http://schemas.openxmlformats.org/drawingml/2006/table">
            <a:tbl>
              <a:tblPr firstRow="1" bandRow="1">
                <a:tableStyleId>{5C22544A-7EE6-4342-B048-85BDC9FD1C3A}</a:tableStyleId>
              </a:tblPr>
              <a:tblGrid>
                <a:gridCol w="8924778"/>
              </a:tblGrid>
              <a:tr h="551815">
                <a:tc>
                  <a:txBody>
                    <a:bodyPr/>
                    <a:lstStyle/>
                    <a:p>
                      <a:r>
                        <a:rPr lang="fr-FR" sz="4400" b="0" i="0" u="none" strike="noStrike" baseline="0" dirty="0" smtClean="0">
                          <a:solidFill>
                            <a:srgbClr val="0000AF"/>
                          </a:solidFill>
                          <a:latin typeface="Amiri" panose="00000500000000000000" pitchFamily="2" charset="-78"/>
                          <a:ea typeface="Amiri" panose="00000500000000000000" pitchFamily="2" charset="-78"/>
                          <a:cs typeface="Amiri" panose="00000500000000000000" pitchFamily="2" charset="-78"/>
                        </a:rPr>
                        <a:t>Calcul des bords des préfixe de </a:t>
                      </a:r>
                      <a:r>
                        <a:rPr lang="fr-FR" sz="4400" b="0" i="0" u="none" strike="noStrike" baseline="0" dirty="0" smtClean="0">
                          <a:solidFill>
                            <a:schemeClr val="accent5">
                              <a:lumMod val="75000"/>
                            </a:schemeClr>
                          </a:solidFill>
                          <a:latin typeface="Times New Roman" panose="02020603050405020304" pitchFamily="18" charset="0"/>
                          <a:ea typeface="Amiri" panose="00000500000000000000" pitchFamily="2" charset="-78"/>
                          <a:cs typeface="Times New Roman" panose="02020603050405020304" pitchFamily="18" charset="0"/>
                        </a:rPr>
                        <a:t>P</a:t>
                      </a:r>
                      <a:endParaRPr lang="fr-FR" sz="4400" dirty="0">
                        <a:solidFill>
                          <a:schemeClr val="accent5">
                            <a:lumMod val="75000"/>
                          </a:schemeClr>
                        </a:solidFill>
                        <a:latin typeface="Times New Roman" panose="02020603050405020304" pitchFamily="18" charset="0"/>
                        <a:ea typeface="Amiri" panose="00000500000000000000" pitchFamily="2" charset="-78"/>
                        <a:cs typeface="Times New Roman" panose="02020603050405020304" pitchFamily="18" charset="0"/>
                      </a:endParaRPr>
                    </a:p>
                  </a:txBody>
                  <a:tc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r>
            </a:tbl>
          </a:graphicData>
        </a:graphic>
      </p:graphicFrame>
      <p:sp>
        <p:nvSpPr>
          <p:cNvPr id="5" name="Rectangle 4"/>
          <p:cNvSpPr/>
          <p:nvPr/>
        </p:nvSpPr>
        <p:spPr>
          <a:xfrm>
            <a:off x="838204" y="2587628"/>
            <a:ext cx="8640002" cy="3416317"/>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a:spAutoFit/>
          </a:bodyPr>
          <a:lstStyle/>
          <a:p>
            <a:pPr/>
            <a:r>
              <a:rPr sz="2400">
                <a:solidFill>
                  <a:srgbClr val="0000AF"/>
                </a:solidFill>
                <a:latin typeface="Amiri"/>
                <a:ea typeface="Amiri"/>
                <a:cs typeface="Amiri"/>
              </a:rPr>
              <a:t>Algorithme 5 : </a:t>
            </a:r>
            <a:r>
              <a:rPr sz="2400">
                <a:solidFill>
                  <a:srgbClr val="2D90FF"/>
                </a:solidFill>
                <a:latin typeface="Amiri"/>
                <a:ea typeface="Amiri"/>
                <a:cs typeface="Amiri"/>
              </a:rPr>
              <a:t>Calcule </a:t>
            </a:r>
            <a:r>
              <a:rPr sz="2400">
                <a:solidFill>
                  <a:srgbClr val="006000"/>
                </a:solidFill>
                <a:latin typeface="Amiri"/>
                <a:ea typeface="Amiri"/>
                <a:cs typeface="Amiri"/>
              </a:rPr>
              <a:t>BORD</a:t>
            </a:r>
          </a:p>
          <a:p>
            <a:pPr/>
            <a:r>
              <a:rPr sz="2400">
                <a:solidFill>
                  <a:srgbClr val="0000AF"/>
                </a:solidFill>
                <a:latin typeface="Amiri"/>
                <a:ea typeface="Amiri"/>
                <a:cs typeface="Amiri"/>
              </a:rPr>
              <a:t>Données </a:t>
            </a:r>
            <a:r>
              <a:rPr sz="2400">
                <a:solidFill>
                  <a:srgbClr val="0000AF"/>
                </a:solidFill>
                <a:latin typeface="Amiri"/>
                <a:ea typeface="Amiri"/>
                <a:cs typeface="Amiri"/>
              </a:rPr>
              <a:t>: Un mot </a:t>
            </a:r>
            <a:r>
              <a:rPr sz="2400">
                <a:solidFill>
                  <a:srgbClr val="006000"/>
                </a:solidFill>
                <a:latin typeface="Amiri"/>
                <a:ea typeface="Amiri"/>
                <a:cs typeface="Amiri"/>
              </a:rPr>
              <a:t>P </a:t>
            </a:r>
            <a:r>
              <a:rPr sz="2400">
                <a:solidFill>
                  <a:srgbClr val="0000AF"/>
                </a:solidFill>
                <a:latin typeface="Amiri"/>
                <a:ea typeface="Amiri"/>
                <a:cs typeface="Amiri"/>
              </a:rPr>
              <a:t>de longueur </a:t>
            </a:r>
            <a:r>
              <a:rPr sz="2400">
                <a:solidFill>
                  <a:srgbClr val="006000"/>
                </a:solidFill>
                <a:latin typeface="Amiri"/>
                <a:ea typeface="Amiri"/>
                <a:cs typeface="Amiri"/>
              </a:rPr>
              <a:t>m</a:t>
            </a:r>
          </a:p>
          <a:p>
            <a:pPr/>
            <a:r>
              <a:rPr sz="2400">
                <a:solidFill>
                  <a:srgbClr val="006000"/>
                </a:solidFill>
                <a:latin typeface="Amiri"/>
                <a:ea typeface="Amiri"/>
                <a:cs typeface="Amiri"/>
              </a:rPr>
              <a:t>BORD[0] := −1 </a:t>
            </a:r>
            <a:r>
              <a:rPr sz="2400">
                <a:solidFill>
                  <a:srgbClr val="0000AF"/>
                </a:solidFill>
                <a:latin typeface="Amiri"/>
                <a:ea typeface="Amiri"/>
                <a:cs typeface="Amiri"/>
              </a:rPr>
              <a:t>;</a:t>
            </a:r>
          </a:p>
          <a:p>
            <a:pPr/>
            <a:r>
              <a:rPr sz="2400">
                <a:solidFill>
                  <a:srgbClr val="0000AF"/>
                </a:solidFill>
                <a:latin typeface="Amiri"/>
                <a:ea typeface="Amiri"/>
                <a:cs typeface="Amiri"/>
              </a:rPr>
              <a:t>pour </a:t>
            </a:r>
            <a:r>
              <a:rPr sz="2400">
                <a:solidFill>
                  <a:srgbClr val="0C22FF"/>
                </a:solidFill>
                <a:latin typeface="Amiri"/>
                <a:ea typeface="Amiri"/>
                <a:cs typeface="Amiri"/>
              </a:rPr>
              <a:t>(</a:t>
            </a:r>
            <a:r>
              <a:rPr sz="2400">
                <a:solidFill>
                  <a:srgbClr val="006000"/>
                </a:solidFill>
                <a:latin typeface="Amiri"/>
                <a:ea typeface="Amiri"/>
                <a:cs typeface="Amiri"/>
              </a:rPr>
              <a:t>i </a:t>
            </a:r>
            <a:r>
              <a:rPr sz="2400">
                <a:solidFill>
                  <a:srgbClr val="0C22FF"/>
                </a:solidFill>
                <a:latin typeface="Amiri"/>
                <a:ea typeface="Amiri"/>
                <a:cs typeface="Amiri"/>
              </a:rPr>
              <a:t>de </a:t>
            </a:r>
            <a:r>
              <a:rPr sz="2400">
                <a:solidFill>
                  <a:srgbClr val="006000"/>
                </a:solidFill>
                <a:latin typeface="Amiri"/>
                <a:ea typeface="Amiri"/>
                <a:cs typeface="Amiri"/>
              </a:rPr>
              <a:t>1 </a:t>
            </a:r>
            <a:r>
              <a:rPr sz="2400">
                <a:solidFill>
                  <a:srgbClr val="0C22FF"/>
                </a:solidFill>
                <a:latin typeface="Amiri"/>
                <a:ea typeface="Amiri"/>
                <a:cs typeface="Amiri"/>
              </a:rPr>
              <a:t>à</a:t>
            </a:r>
            <a:r>
              <a:rPr sz="2400">
                <a:solidFill>
                  <a:srgbClr val="0C22FF"/>
                </a:solidFill>
                <a:latin typeface="Amiri"/>
                <a:ea typeface="Amiri"/>
                <a:cs typeface="Amiri"/>
              </a:rPr>
              <a:t> </a:t>
            </a:r>
            <a:r>
              <a:rPr sz="2400">
                <a:solidFill>
                  <a:srgbClr val="006000"/>
                </a:solidFill>
                <a:latin typeface="Amiri"/>
                <a:ea typeface="Amiri"/>
                <a:cs typeface="Amiri"/>
              </a:rPr>
              <a:t>m</a:t>
            </a:r>
            <a:r>
              <a:rPr sz="2400">
                <a:solidFill>
                  <a:srgbClr val="0C22FF"/>
                </a:solidFill>
                <a:latin typeface="Amiri"/>
                <a:ea typeface="Amiri"/>
                <a:cs typeface="Amiri"/>
              </a:rPr>
              <a:t>) </a:t>
            </a:r>
            <a:r>
              <a:rPr sz="2400">
                <a:solidFill>
                  <a:srgbClr val="0000AF"/>
                </a:solidFill>
                <a:latin typeface="Amiri"/>
                <a:ea typeface="Amiri"/>
                <a:cs typeface="Amiri"/>
              </a:rPr>
              <a:t>faire</a:t>
            </a:r>
          </a:p>
          <a:p>
            <a:pPr/>
            <a:r>
              <a:rPr sz="2400">
                <a:solidFill>
                  <a:srgbClr val="006000"/>
                </a:solidFill>
                <a:latin typeface="Amiri"/>
                <a:ea typeface="Amiri"/>
                <a:cs typeface="Amiri"/>
              </a:rPr>
              <a:t>        j </a:t>
            </a:r>
            <a:r>
              <a:rPr sz="2400">
                <a:solidFill>
                  <a:srgbClr val="006000"/>
                </a:solidFill>
                <a:latin typeface="Amiri"/>
                <a:ea typeface="Amiri"/>
                <a:cs typeface="Amiri"/>
              </a:rPr>
              <a:t>:= BORD[i − 1] </a:t>
            </a:r>
            <a:r>
              <a:rPr sz="2400">
                <a:solidFill>
                  <a:srgbClr val="0000AF"/>
                </a:solidFill>
                <a:latin typeface="Amiri"/>
                <a:ea typeface="Amiri"/>
                <a:cs typeface="Amiri"/>
              </a:rPr>
              <a:t>;</a:t>
            </a:r>
          </a:p>
          <a:p>
            <a:pPr/>
            <a:r>
              <a:rPr sz="2400">
                <a:solidFill>
                  <a:srgbClr val="0000AF"/>
                </a:solidFill>
                <a:latin typeface="Amiri"/>
                <a:ea typeface="Amiri"/>
                <a:cs typeface="Amiri"/>
              </a:rPr>
              <a:t>        tant </a:t>
            </a:r>
            <a:r>
              <a:rPr sz="2400">
                <a:solidFill>
                  <a:srgbClr val="0000AF"/>
                </a:solidFill>
                <a:latin typeface="Amiri"/>
                <a:ea typeface="Amiri"/>
                <a:cs typeface="Amiri"/>
              </a:rPr>
              <a:t>que </a:t>
            </a:r>
            <a:r>
              <a:rPr sz="2400">
                <a:solidFill>
                  <a:srgbClr val="0C22FF"/>
                </a:solidFill>
                <a:latin typeface="Amiri"/>
                <a:ea typeface="Amiri"/>
                <a:cs typeface="Amiri"/>
              </a:rPr>
              <a:t>(</a:t>
            </a:r>
            <a:r>
              <a:rPr sz="2400">
                <a:solidFill>
                  <a:srgbClr val="006000"/>
                </a:solidFill>
                <a:latin typeface="Amiri"/>
                <a:ea typeface="Amiri"/>
                <a:cs typeface="Amiri"/>
              </a:rPr>
              <a:t>j &gt; 0 </a:t>
            </a:r>
            <a:r>
              <a:rPr sz="2400">
                <a:solidFill>
                  <a:srgbClr val="0C22FF"/>
                </a:solidFill>
                <a:latin typeface="Amiri"/>
                <a:ea typeface="Amiri"/>
                <a:cs typeface="Amiri"/>
              </a:rPr>
              <a:t>et </a:t>
            </a:r>
            <a:r>
              <a:rPr sz="2400">
                <a:solidFill>
                  <a:srgbClr val="006000"/>
                </a:solidFill>
                <a:latin typeface="Amiri"/>
                <a:ea typeface="Amiri"/>
                <a:cs typeface="Amiri"/>
              </a:rPr>
              <a:t>P[i] 6= P[j + 1]</a:t>
            </a:r>
            <a:r>
              <a:rPr sz="2400">
                <a:solidFill>
                  <a:srgbClr val="0C22FF"/>
                </a:solidFill>
                <a:latin typeface="Amiri"/>
                <a:ea typeface="Amiri"/>
                <a:cs typeface="Amiri"/>
              </a:rPr>
              <a:t>) </a:t>
            </a:r>
            <a:r>
              <a:rPr sz="2400">
                <a:solidFill>
                  <a:srgbClr val="0000AF"/>
                </a:solidFill>
                <a:latin typeface="Amiri"/>
                <a:ea typeface="Amiri"/>
                <a:cs typeface="Amiri"/>
              </a:rPr>
              <a:t>faire </a:t>
            </a:r>
            <a:r>
              <a:rPr sz="2400">
                <a:solidFill>
                  <a:srgbClr val="006000"/>
                </a:solidFill>
                <a:latin typeface="Amiri"/>
                <a:ea typeface="Amiri"/>
                <a:cs typeface="Amiri"/>
              </a:rPr>
              <a:t>j := BORD[j] </a:t>
            </a:r>
            <a:r>
              <a:rPr sz="2400">
                <a:solidFill>
                  <a:srgbClr val="0000AF"/>
                </a:solidFill>
                <a:latin typeface="Amiri"/>
                <a:ea typeface="Amiri"/>
                <a:cs typeface="Amiri"/>
              </a:rPr>
              <a:t>;</a:t>
            </a:r>
          </a:p>
          <a:p>
            <a:pPr/>
            <a:r>
              <a:rPr sz="2400">
                <a:solidFill>
                  <a:srgbClr val="006000"/>
                </a:solidFill>
                <a:latin typeface="Amiri"/>
                <a:ea typeface="Amiri"/>
                <a:cs typeface="Amiri"/>
              </a:rPr>
              <a:t>        BORD[i</a:t>
            </a:r>
            <a:r>
              <a:rPr sz="2400">
                <a:solidFill>
                  <a:srgbClr val="006000"/>
                </a:solidFill>
                <a:latin typeface="Amiri"/>
                <a:ea typeface="Amiri"/>
                <a:cs typeface="Amiri"/>
              </a:rPr>
              <a:t>] := j + 1 </a:t>
            </a:r>
            <a:r>
              <a:rPr sz="2400">
                <a:solidFill>
                  <a:srgbClr val="0000AF"/>
                </a:solidFill>
                <a:latin typeface="Amiri"/>
                <a:ea typeface="Amiri"/>
                <a:cs typeface="Amiri"/>
              </a:rPr>
              <a:t>;</a:t>
            </a:r>
          </a:p>
          <a:p>
            <a:pPr/>
            <a:r>
              <a:rPr sz="2400">
                <a:solidFill>
                  <a:srgbClr val="0000AF"/>
                </a:solidFill>
                <a:latin typeface="Amiri"/>
                <a:ea typeface="Amiri"/>
                <a:cs typeface="Amiri"/>
              </a:rPr>
              <a:t>        </a:t>
            </a:r>
            <a:r>
              <a:rPr sz="2400">
                <a:solidFill>
                  <a:srgbClr val="006000"/>
                </a:solidFill>
                <a:latin typeface="Amiri"/>
                <a:ea typeface="Amiri"/>
                <a:cs typeface="Amiri"/>
              </a:rPr>
              <a:t>i </a:t>
            </a:r>
            <a:r>
              <a:rPr sz="2400">
                <a:solidFill>
                  <a:srgbClr val="0000AF"/>
                </a:solidFill>
                <a:latin typeface="Amiri"/>
                <a:ea typeface="Amiri"/>
                <a:cs typeface="Amiri"/>
              </a:rPr>
              <a:t>parcourt les longueurs des </a:t>
            </a:r>
            <a:r>
              <a:rPr sz="2400">
                <a:solidFill>
                  <a:srgbClr val="0000AF"/>
                </a:solidFill>
                <a:latin typeface="Amiri"/>
                <a:ea typeface="Amiri"/>
                <a:cs typeface="Amiri"/>
              </a:rPr>
              <a:t>préfixes </a:t>
            </a:r>
            <a:r>
              <a:rPr sz="2400">
                <a:solidFill>
                  <a:srgbClr val="0000AF"/>
                </a:solidFill>
                <a:latin typeface="Amiri"/>
                <a:ea typeface="Amiri"/>
                <a:cs typeface="Amiri"/>
              </a:rPr>
              <a:t>de </a:t>
            </a:r>
            <a:r>
              <a:rPr sz="2400">
                <a:solidFill>
                  <a:srgbClr val="0000AF"/>
                </a:solidFill>
                <a:latin typeface="Amiri"/>
                <a:ea typeface="Amiri"/>
                <a:cs typeface="Amiri"/>
              </a:rPr>
              <a:t>manière  croissante</a:t>
            </a:r>
          </a:p>
          <a:p>
            <a:pPr/>
            <a:r>
              <a:rPr sz="2400">
                <a:solidFill>
                  <a:srgbClr val="0000AF"/>
                </a:solidFill>
                <a:latin typeface="Amiri"/>
                <a:ea typeface="Amiri"/>
                <a:cs typeface="Amiri"/>
              </a:rPr>
              <a:t>        </a:t>
            </a:r>
            <a:r>
              <a:rPr sz="2400">
                <a:solidFill>
                  <a:srgbClr val="006000"/>
                </a:solidFill>
                <a:latin typeface="Amiri"/>
                <a:ea typeface="Amiri"/>
                <a:cs typeface="Amiri"/>
              </a:rPr>
              <a:t>j </a:t>
            </a:r>
            <a:r>
              <a:rPr sz="2400">
                <a:solidFill>
                  <a:srgbClr val="0000AF"/>
                </a:solidFill>
                <a:latin typeface="Amiri"/>
                <a:ea typeface="Amiri"/>
                <a:cs typeface="Amiri"/>
              </a:rPr>
              <a:t>parcourt les longueurs des bords de </a:t>
            </a:r>
            <a:r>
              <a:rPr sz="2400">
                <a:solidFill>
                  <a:srgbClr val="0000AF"/>
                </a:solidFill>
                <a:latin typeface="Amiri"/>
                <a:ea typeface="Amiri"/>
                <a:cs typeface="Amiri"/>
              </a:rPr>
              <a:t>manière décroissante</a:t>
            </a:r>
          </a:p>
        </p:txBody>
      </p:sp>
      <p:cxnSp>
        <p:nvCxnSpPr>
          <p:cNvPr id="7" name="Connecteur droit 6"/>
          <p:cNvCxnSpPr/>
          <p:nvPr/>
        </p:nvCxnSpPr>
        <p:spPr>
          <a:xfrm>
            <a:off x="1336425" y="4149081"/>
            <a:ext cx="14064" cy="1840394"/>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Connecteur droit 8"/>
          <p:cNvCxnSpPr/>
          <p:nvPr/>
        </p:nvCxnSpPr>
        <p:spPr>
          <a:xfrm>
            <a:off x="1336425" y="6003945"/>
            <a:ext cx="7779432"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Espace réservé du numéro de diapositive 2"/>
          <p:cNvSpPr>
            <a:spLocks noGrp="1"/>
          </p:cNvSpPr>
          <p:nvPr>
            <p:ph type="sldNum" sz="quarter" idx="12"/>
          </p:nvPr>
        </p:nvSpPr>
        <p:spPr/>
        <p:txBody>
          <a:bodyPr/>
          <a:lstStyle/>
          <a:p>
            <a:pPr/>
            <a:r>
              <a:rPr/>
              <a:t>43</a:t>
            </a:r>
          </a:p>
        </p:txBody>
      </p:sp>
    </p:spTree>
    <p:extLst>
      <p:ext uri="{BB962C8B-B14F-4D97-AF65-F5344CB8AC3E}">
        <p14:creationId xmlns:p14="http://schemas.microsoft.com/office/powerpoint/2010/main" val="74456943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pPr/>
            <a:r>
              <a:rPr>
                <a:solidFill>
                  <a:srgbClr val="0000AF"/>
                </a:solidFill>
                <a:latin typeface="Times New Roman"/>
                <a:cs typeface="Times New Roman"/>
              </a:rPr>
              <a:t>Algorithme MP</a:t>
            </a:r>
          </a:p>
        </p:txBody>
      </p:sp>
      <p:graphicFrame>
        <p:nvGraphicFramePr>
          <p:cNvPr id="4" name="Espace réservé du contenu 3"/>
          <p:cNvGraphicFramePr>
            <a:graphicFrameLocks noGrp="1"/>
          </p:cNvGraphicFramePr>
          <p:nvPr>
            <p:ph idx="1"/>
            <p:extLst>
              <p:ext uri="{D42A27DB-BD31-4B8C-83A1-F6EECF244321}">
                <p14:modId xmlns:p14="http://schemas.microsoft.com/office/powerpoint/2010/main" val="1334681266"/>
              </p:ext>
            </p:extLst>
          </p:nvPr>
        </p:nvGraphicFramePr>
        <p:xfrm>
          <a:off x="838200" y="1825625"/>
          <a:ext cx="5105400" cy="608293"/>
        </p:xfrm>
        <a:graphic>
          <a:graphicData uri="http://schemas.openxmlformats.org/drawingml/2006/table">
            <a:tbl>
              <a:tblPr firstRow="1" bandRow="1">
                <a:tableStyleId>{5C22544A-7EE6-4342-B048-85BDC9FD1C3A}</a:tableStyleId>
              </a:tblPr>
              <a:tblGrid>
                <a:gridCol w="5105400"/>
              </a:tblGrid>
              <a:tr h="608293">
                <a:tc>
                  <a:txBody>
                    <a:bodyPr/>
                    <a:lstStyle/>
                    <a:p>
                      <a:r>
                        <a:rPr lang="fr-FR" sz="2800" b="0" i="0" u="none" strike="noStrike" baseline="0" dirty="0" smtClean="0">
                          <a:solidFill>
                            <a:srgbClr val="0000AF"/>
                          </a:solidFill>
                          <a:latin typeface="Times New Roman" panose="02020603050405020304" pitchFamily="18" charset="0"/>
                          <a:cs typeface="Times New Roman" panose="02020603050405020304" pitchFamily="18" charset="0"/>
                        </a:rPr>
                        <a:t>Conclusion sur l’algorithme MP</a:t>
                      </a:r>
                      <a:endParaRPr lang="fr-FR" sz="2800" dirty="0">
                        <a:latin typeface="Times New Roman" panose="02020603050405020304" pitchFamily="18" charset="0"/>
                        <a:cs typeface="Times New Roman" panose="02020603050405020304" pitchFamily="18" charset="0"/>
                      </a:endParaRPr>
                    </a:p>
                  </a:txBody>
                  <a:tc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r>
            </a:tbl>
          </a:graphicData>
        </a:graphic>
      </p:graphicFrame>
      <p:sp>
        <p:nvSpPr>
          <p:cNvPr id="5" name="Rectangle 4"/>
          <p:cNvSpPr/>
          <p:nvPr/>
        </p:nvSpPr>
        <p:spPr>
          <a:xfrm>
            <a:off x="838204" y="2433911"/>
            <a:ext cx="8362066" cy="4154983"/>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a:spAutoFit/>
          </a:bodyPr>
          <a:lstStyle/>
          <a:p>
            <a:pPr/>
            <a:r>
              <a:rPr sz="2400">
                <a:solidFill>
                  <a:srgbClr val="0000AF"/>
                </a:solidFill>
                <a:latin typeface="Amiri"/>
                <a:ea typeface="Amiri"/>
                <a:cs typeface="Amiri"/>
              </a:rPr>
              <a:t>• </a:t>
            </a:r>
            <a:r>
              <a:rPr sz="2400">
                <a:solidFill>
                  <a:srgbClr val="2D90FF"/>
                </a:solidFill>
                <a:latin typeface="Amiri"/>
                <a:ea typeface="Amiri"/>
                <a:cs typeface="Amiri"/>
              </a:rPr>
              <a:t>Complexité </a:t>
            </a:r>
            <a:r>
              <a:rPr sz="2400">
                <a:solidFill>
                  <a:srgbClr val="0000AF"/>
                </a:solidFill>
                <a:latin typeface="Amiri"/>
                <a:ea typeface="Amiri"/>
                <a:cs typeface="Amiri"/>
              </a:rPr>
              <a:t>:</a:t>
            </a:r>
          </a:p>
          <a:p>
            <a:pPr/>
            <a:r>
              <a:rPr sz="2400">
                <a:solidFill>
                  <a:srgbClr val="0000AF"/>
                </a:solidFill>
                <a:latin typeface="Amiri"/>
                <a:ea typeface="Amiri"/>
                <a:cs typeface="Amiri"/>
              </a:rPr>
              <a:t>1. </a:t>
            </a:r>
            <a:r>
              <a:rPr sz="2400">
                <a:solidFill>
                  <a:srgbClr val="0000AF"/>
                </a:solidFill>
                <a:latin typeface="Amiri"/>
                <a:ea typeface="Amiri"/>
                <a:cs typeface="Amiri"/>
              </a:rPr>
              <a:t>Prétraitement </a:t>
            </a:r>
            <a:r>
              <a:rPr sz="2400">
                <a:solidFill>
                  <a:srgbClr val="0000AF"/>
                </a:solidFill>
                <a:latin typeface="Amiri"/>
                <a:ea typeface="Amiri"/>
                <a:cs typeface="Amiri"/>
              </a:rPr>
              <a:t>: </a:t>
            </a:r>
            <a:r>
              <a:rPr sz="2400">
                <a:solidFill>
                  <a:srgbClr val="006000"/>
                </a:solidFill>
                <a:latin typeface="Amiri"/>
                <a:ea typeface="Amiri"/>
                <a:cs typeface="Amiri"/>
              </a:rPr>
              <a:t>O(m) </a:t>
            </a:r>
            <a:r>
              <a:rPr sz="2400">
                <a:solidFill>
                  <a:srgbClr val="0000AF"/>
                </a:solidFill>
                <a:latin typeface="Amiri"/>
                <a:ea typeface="Amiri"/>
                <a:cs typeface="Amiri"/>
              </a:rPr>
              <a:t>en temps et en espace</a:t>
            </a:r>
          </a:p>
          <a:p>
            <a:pPr/>
            <a:r>
              <a:rPr sz="2400">
                <a:solidFill>
                  <a:srgbClr val="0000AF"/>
                </a:solidFill>
                <a:latin typeface="Amiri"/>
                <a:ea typeface="Amiri"/>
                <a:cs typeface="Amiri"/>
              </a:rPr>
              <a:t>2. Phase de recherche : </a:t>
            </a:r>
            <a:r>
              <a:rPr sz="2400">
                <a:solidFill>
                  <a:srgbClr val="006000"/>
                </a:solidFill>
                <a:latin typeface="Amiri"/>
                <a:ea typeface="Amiri"/>
                <a:cs typeface="Amiri"/>
              </a:rPr>
              <a:t>O(n + m) </a:t>
            </a:r>
            <a:r>
              <a:rPr sz="2400">
                <a:solidFill>
                  <a:srgbClr val="0000AF"/>
                </a:solidFill>
                <a:latin typeface="Amiri"/>
                <a:ea typeface="Amiri"/>
                <a:cs typeface="Amiri"/>
              </a:rPr>
              <a:t>en temps et en espace</a:t>
            </a:r>
          </a:p>
          <a:p>
            <a:pPr/>
            <a:r>
              <a:rPr sz="2400">
                <a:solidFill>
                  <a:srgbClr val="0000AF"/>
                </a:solidFill>
                <a:latin typeface="Amiri"/>
                <a:ea typeface="Amiri"/>
                <a:cs typeface="Amiri"/>
              </a:rPr>
              <a:t>• Une fois le </a:t>
            </a:r>
            <a:r>
              <a:rPr sz="2400">
                <a:solidFill>
                  <a:srgbClr val="0000AF"/>
                </a:solidFill>
                <a:latin typeface="Amiri"/>
                <a:ea typeface="Amiri"/>
                <a:cs typeface="Amiri"/>
              </a:rPr>
              <a:t>prétraitement effectué </a:t>
            </a:r>
            <a:r>
              <a:rPr sz="2400">
                <a:solidFill>
                  <a:srgbClr val="0000AF"/>
                </a:solidFill>
                <a:latin typeface="Amiri"/>
                <a:ea typeface="Amiri"/>
                <a:cs typeface="Amiri"/>
              </a:rPr>
              <a:t>sur un motif, on peut le</a:t>
            </a:r>
          </a:p>
          <a:p>
            <a:pPr/>
            <a:r>
              <a:rPr sz="2400">
                <a:solidFill>
                  <a:srgbClr val="0000AF"/>
                </a:solidFill>
                <a:latin typeface="Amiri"/>
                <a:ea typeface="Amiri"/>
                <a:cs typeface="Amiri"/>
              </a:rPr>
              <a:t>rechercher dans </a:t>
            </a:r>
            <a:r>
              <a:rPr sz="2400">
                <a:solidFill>
                  <a:srgbClr val="0C22FF"/>
                </a:solidFill>
                <a:latin typeface="Amiri"/>
                <a:ea typeface="Amiri"/>
                <a:cs typeface="Amiri"/>
              </a:rPr>
              <a:t>autant de textes que </a:t>
            </a:r>
            <a:r>
              <a:rPr sz="2400">
                <a:solidFill>
                  <a:srgbClr val="0C22FF"/>
                </a:solidFill>
                <a:latin typeface="Amiri"/>
                <a:ea typeface="Amiri"/>
                <a:cs typeface="Amiri"/>
              </a:rPr>
              <a:t>souhaités</a:t>
            </a:r>
          </a:p>
          <a:p>
            <a:pPr/>
            <a:r>
              <a:rPr sz="2400">
                <a:solidFill>
                  <a:srgbClr val="0000AF"/>
                </a:solidFill>
                <a:latin typeface="Amiri"/>
                <a:ea typeface="Amiri"/>
                <a:cs typeface="Amiri"/>
              </a:rPr>
              <a:t>• </a:t>
            </a:r>
            <a:r>
              <a:rPr sz="2400">
                <a:solidFill>
                  <a:srgbClr val="800000"/>
                </a:solidFill>
                <a:latin typeface="Amiri"/>
                <a:ea typeface="Amiri"/>
                <a:cs typeface="Amiri"/>
              </a:rPr>
              <a:t>Intérêts </a:t>
            </a:r>
            <a:r>
              <a:rPr sz="2400">
                <a:solidFill>
                  <a:srgbClr val="0000AF"/>
                </a:solidFill>
                <a:latin typeface="Amiri"/>
                <a:ea typeface="Amiri"/>
                <a:cs typeface="Amiri"/>
              </a:rPr>
              <a:t>:</a:t>
            </a:r>
          </a:p>
          <a:p>
            <a:pPr/>
            <a:r>
              <a:rPr sz="2400">
                <a:solidFill>
                  <a:srgbClr val="0000AF"/>
                </a:solidFill>
                <a:latin typeface="Amiri"/>
                <a:ea typeface="Amiri"/>
                <a:cs typeface="Amiri"/>
              </a:rPr>
              <a:t>1. Phase de recherche plus rapide que l’algorithme </a:t>
            </a:r>
            <a:r>
              <a:rPr sz="2400">
                <a:solidFill>
                  <a:srgbClr val="0000AF"/>
                </a:solidFill>
                <a:latin typeface="Amiri"/>
                <a:ea typeface="Amiri"/>
                <a:cs typeface="Amiri"/>
              </a:rPr>
              <a:t>naïf</a:t>
            </a:r>
          </a:p>
          <a:p>
            <a:pPr/>
            <a:r>
              <a:rPr sz="2400">
                <a:solidFill>
                  <a:srgbClr val="0000AF"/>
                </a:solidFill>
                <a:latin typeface="Amiri"/>
                <a:ea typeface="Amiri"/>
                <a:cs typeface="Amiri"/>
              </a:rPr>
              <a:t>2. </a:t>
            </a:r>
            <a:r>
              <a:rPr sz="2400">
                <a:solidFill>
                  <a:srgbClr val="0000AF"/>
                </a:solidFill>
                <a:latin typeface="Amiri"/>
                <a:ea typeface="Amiri"/>
                <a:cs typeface="Amiri"/>
              </a:rPr>
              <a:t>Très </a:t>
            </a:r>
            <a:r>
              <a:rPr sz="2400">
                <a:solidFill>
                  <a:srgbClr val="0000AF"/>
                </a:solidFill>
                <a:latin typeface="Amiri"/>
                <a:ea typeface="Amiri"/>
                <a:cs typeface="Amiri"/>
              </a:rPr>
              <a:t>facile à</a:t>
            </a:r>
            <a:r>
              <a:rPr sz="2400">
                <a:solidFill>
                  <a:srgbClr val="0000AF"/>
                </a:solidFill>
                <a:latin typeface="Amiri"/>
                <a:ea typeface="Amiri"/>
                <a:cs typeface="Amiri"/>
              </a:rPr>
              <a:t> implémenter</a:t>
            </a:r>
          </a:p>
          <a:p>
            <a:pPr/>
            <a:r>
              <a:rPr sz="2400">
                <a:solidFill>
                  <a:srgbClr val="0000AF"/>
                </a:solidFill>
                <a:latin typeface="Amiri"/>
                <a:ea typeface="Amiri"/>
                <a:cs typeface="Amiri"/>
              </a:rPr>
              <a:t>• </a:t>
            </a:r>
            <a:r>
              <a:rPr sz="2400">
                <a:solidFill>
                  <a:srgbClr val="800000"/>
                </a:solidFill>
                <a:latin typeface="Amiri"/>
                <a:ea typeface="Amiri"/>
                <a:cs typeface="Amiri"/>
              </a:rPr>
              <a:t>Inconvénients </a:t>
            </a:r>
            <a:r>
              <a:rPr sz="2400">
                <a:solidFill>
                  <a:srgbClr val="0000AF"/>
                </a:solidFill>
                <a:latin typeface="Amiri"/>
                <a:ea typeface="Amiri"/>
                <a:cs typeface="Amiri"/>
              </a:rPr>
              <a:t>: besoin de temps et d’espace </a:t>
            </a:r>
            <a:r>
              <a:rPr sz="2400">
                <a:solidFill>
                  <a:srgbClr val="0000AF"/>
                </a:solidFill>
                <a:latin typeface="Amiri"/>
                <a:ea typeface="Amiri"/>
                <a:cs typeface="Amiri"/>
              </a:rPr>
              <a:t>supplémentaire</a:t>
            </a:r>
            <a:r>
              <a:rPr sz="2400">
                <a:solidFill>
                  <a:srgbClr val="0000AF"/>
                </a:solidFill>
                <a:latin typeface="Amiri"/>
                <a:ea typeface="Amiri"/>
                <a:cs typeface="Amiri"/>
              </a:rPr>
              <a:t> </a:t>
            </a:r>
            <a:r>
              <a:rPr sz="2400">
                <a:solidFill>
                  <a:srgbClr val="0000AF"/>
                </a:solidFill>
                <a:latin typeface="Amiri"/>
                <a:ea typeface="Amiri"/>
                <a:cs typeface="Amiri"/>
              </a:rPr>
              <a:t>(</a:t>
            </a:r>
            <a:r>
              <a:rPr sz="2400">
                <a:solidFill>
                  <a:srgbClr val="006000"/>
                </a:solidFill>
                <a:latin typeface="Amiri"/>
                <a:ea typeface="Amiri"/>
                <a:cs typeface="Amiri"/>
              </a:rPr>
              <a:t>O(m</a:t>
            </a:r>
            <a:r>
              <a:rPr sz="2400">
                <a:solidFill>
                  <a:srgbClr val="006000"/>
                </a:solidFill>
                <a:latin typeface="Amiri"/>
                <a:ea typeface="Amiri"/>
                <a:cs typeface="Amiri"/>
              </a:rPr>
              <a:t>)</a:t>
            </a:r>
            <a:r>
              <a:rPr sz="2400">
                <a:solidFill>
                  <a:srgbClr val="0000AF"/>
                </a:solidFill>
                <a:latin typeface="Amiri"/>
                <a:ea typeface="Amiri"/>
                <a:cs typeface="Amiri"/>
              </a:rPr>
              <a:t>)</a:t>
            </a:r>
          </a:p>
          <a:p>
            <a:pPr/>
            <a:r>
              <a:rPr sz="2400">
                <a:solidFill>
                  <a:srgbClr val="0000AF"/>
                </a:solidFill>
                <a:latin typeface="Amiri"/>
                <a:ea typeface="Amiri"/>
                <a:cs typeface="Amiri"/>
              </a:rPr>
              <a:t>Peut-on faire mieux ? </a:t>
            </a:r>
            <a:r>
              <a:rPr sz="2400">
                <a:solidFill>
                  <a:srgbClr val="2D90FF"/>
                </a:solidFill>
                <a:latin typeface="Amiri"/>
                <a:ea typeface="Amiri"/>
                <a:cs typeface="Amiri"/>
              </a:rPr>
              <a:t>OUI !</a:t>
            </a:r>
          </a:p>
        </p:txBody>
      </p:sp>
      <p:sp>
        <p:nvSpPr>
          <p:cNvPr id="3" name="Espace réservé du numéro de diapositive 2"/>
          <p:cNvSpPr>
            <a:spLocks noGrp="1"/>
          </p:cNvSpPr>
          <p:nvPr>
            <p:ph type="sldNum" sz="quarter" idx="12"/>
          </p:nvPr>
        </p:nvSpPr>
        <p:spPr/>
        <p:txBody>
          <a:bodyPr/>
          <a:lstStyle/>
          <a:p>
            <a:pPr/>
            <a:r>
              <a:rPr/>
              <a:t>44</a:t>
            </a:r>
          </a:p>
        </p:txBody>
      </p:sp>
    </p:spTree>
    <p:extLst>
      <p:ext uri="{BB962C8B-B14F-4D97-AF65-F5344CB8AC3E}">
        <p14:creationId xmlns:p14="http://schemas.microsoft.com/office/powerpoint/2010/main" val="337129862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r>
              <a:rPr>
                <a:solidFill>
                  <a:srgbClr val="0000AF"/>
                </a:solidFill>
                <a:latin typeface="LCMSS8"/>
              </a:rPr>
              <a:t>Plan</a:t>
            </a:r>
          </a:p>
        </p:txBody>
      </p:sp>
      <p:sp>
        <p:nvSpPr>
          <p:cNvPr id="3" name="Espace réservé du contenu 2"/>
          <p:cNvSpPr>
            <a:spLocks noGrp="1"/>
          </p:cNvSpPr>
          <p:nvPr>
            <p:ph idx="1"/>
          </p:nvPr>
        </p:nvSpPr>
        <p:spPr>
          <a:noFill/>
        </p:spPr>
        <p:txBody>
          <a:bodyPr/>
          <a:lstStyle/>
          <a:p>
            <a:pPr marL="0" indent="0">
              <a:buNone/>
            </a:pPr>
            <a:r>
              <a:rPr>
                <a:solidFill>
                  <a:srgbClr val="0000AF"/>
                </a:solidFill>
                <a:latin typeface="Times New Roman"/>
                <a:cs typeface="Times New Roman"/>
              </a:rPr>
              <a:t>• </a:t>
            </a:r>
            <a:r>
              <a:rPr>
                <a:solidFill>
                  <a:srgbClr val="B3BEE3"/>
                </a:solidFill>
                <a:latin typeface="Times New Roman"/>
                <a:cs typeface="Times New Roman"/>
              </a:rPr>
              <a:t>Introduction</a:t>
            </a:r>
          </a:p>
          <a:p>
            <a:pPr marL="0" indent="0">
              <a:buNone/>
            </a:pPr>
            <a:r>
              <a:rPr>
                <a:solidFill>
                  <a:srgbClr val="0000AF"/>
                </a:solidFill>
                <a:latin typeface="Times New Roman"/>
                <a:cs typeface="Times New Roman"/>
              </a:rPr>
              <a:t>• </a:t>
            </a:r>
            <a:r>
              <a:rPr>
                <a:solidFill>
                  <a:srgbClr val="B3BEE3"/>
                </a:solidFill>
                <a:latin typeface="Times New Roman"/>
                <a:cs typeface="Times New Roman"/>
              </a:rPr>
              <a:t>Algorithme naïf</a:t>
            </a:r>
          </a:p>
          <a:p>
            <a:pPr marL="0" indent="0">
              <a:buNone/>
            </a:pPr>
            <a:r>
              <a:rPr>
                <a:solidFill>
                  <a:srgbClr val="0000AF"/>
                </a:solidFill>
                <a:latin typeface="Times New Roman"/>
                <a:cs typeface="Times New Roman"/>
              </a:rPr>
              <a:t>• </a:t>
            </a:r>
            <a:r>
              <a:rPr>
                <a:solidFill>
                  <a:srgbClr val="B3BEE3"/>
                </a:solidFill>
                <a:latin typeface="Times New Roman"/>
                <a:cs typeface="Times New Roman"/>
              </a:rPr>
              <a:t>Algorithme MP</a:t>
            </a:r>
          </a:p>
          <a:p>
            <a:pPr marL="0" indent="0">
              <a:buNone/>
            </a:pPr>
          </a:p>
          <a:p>
            <a:pPr/>
            <a:r>
              <a:rPr sz="4400">
                <a:solidFill>
                  <a:srgbClr val="0000AF"/>
                </a:solidFill>
                <a:latin typeface="Times New Roman"/>
                <a:cs typeface="Times New Roman"/>
              </a:rPr>
              <a:t>Algorithme KMP</a:t>
            </a:r>
          </a:p>
          <a:p>
            <a:pPr marL="0" indent="0">
              <a:buNone/>
            </a:pPr>
          </a:p>
          <a:p>
            <a:pPr marL="0" indent="0">
              <a:buNone/>
            </a:pPr>
            <a:r>
              <a:rPr>
                <a:solidFill>
                  <a:srgbClr val="0000AF"/>
                </a:solidFill>
                <a:latin typeface="Times New Roman"/>
                <a:cs typeface="Times New Roman"/>
              </a:rPr>
              <a:t>• </a:t>
            </a:r>
            <a:r>
              <a:rPr>
                <a:solidFill>
                  <a:srgbClr val="B3BEE3"/>
                </a:solidFill>
                <a:latin typeface="Times New Roman"/>
                <a:cs typeface="Times New Roman"/>
              </a:rPr>
              <a:t>Références</a:t>
            </a:r>
          </a:p>
        </p:txBody>
      </p:sp>
      <p:sp>
        <p:nvSpPr>
          <p:cNvPr id="4" name="Espace réservé du numéro de diapositive 3"/>
          <p:cNvSpPr>
            <a:spLocks noGrp="1"/>
          </p:cNvSpPr>
          <p:nvPr>
            <p:ph type="sldNum" sz="quarter" idx="12"/>
          </p:nvPr>
        </p:nvSpPr>
        <p:spPr/>
        <p:txBody>
          <a:bodyPr/>
          <a:lstStyle/>
          <a:p>
            <a:pPr/>
            <a:r>
              <a:rPr/>
              <a:t>45</a:t>
            </a:r>
          </a:p>
        </p:txBody>
      </p:sp>
    </p:spTree>
    <p:extLst>
      <p:ext uri="{BB962C8B-B14F-4D97-AF65-F5344CB8AC3E}">
        <p14:creationId xmlns:p14="http://schemas.microsoft.com/office/powerpoint/2010/main" val="119124348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r>
              <a:rPr>
                <a:solidFill>
                  <a:srgbClr val="0000AF"/>
                </a:solidFill>
                <a:latin typeface="Times New Roman"/>
                <a:cs typeface="Times New Roman"/>
              </a:rPr>
              <a:t>Algorithme </a:t>
            </a:r>
            <a:r>
              <a:rPr>
                <a:solidFill>
                  <a:srgbClr val="0000AF"/>
                </a:solidFill>
                <a:latin typeface="Times New Roman"/>
                <a:cs typeface="Times New Roman"/>
              </a:rPr>
              <a:t>KMP</a:t>
            </a:r>
          </a:p>
        </p:txBody>
      </p:sp>
      <p:sp>
        <p:nvSpPr>
          <p:cNvPr id="3" name="Espace réservé du contenu 2"/>
          <p:cNvSpPr>
            <a:spLocks noGrp="1"/>
          </p:cNvSpPr>
          <p:nvPr>
            <p:ph idx="1"/>
          </p:nvPr>
        </p:nvSpPr>
        <p:spPr/>
        <p:txBody>
          <a:bodyPr/>
          <a:lstStyle/>
          <a:p>
            <a:pPr marL="0" indent="0">
              <a:buNone/>
            </a:pPr>
            <a:r>
              <a:rPr sz="4400">
                <a:solidFill>
                  <a:schemeClr val="accent5">
                    <a:lumMod val="75000"/>
                  </a:schemeClr>
                </a:solidFill>
                <a:latin typeface="Amiri"/>
                <a:ea typeface="Amiri"/>
                <a:cs typeface="Amiri"/>
              </a:rPr>
              <a:t>L'algorithme de Knuth, Morris et </a:t>
            </a:r>
            <a:r>
              <a:rPr sz="4400">
                <a:solidFill>
                  <a:schemeClr val="accent5">
                    <a:lumMod val="75000"/>
                  </a:schemeClr>
                </a:solidFill>
                <a:latin typeface="Amiri"/>
                <a:ea typeface="Amiri"/>
                <a:cs typeface="Amiri"/>
              </a:rPr>
              <a:t>Pratt </a:t>
            </a:r>
            <a:r>
              <a:rPr sz="4400">
                <a:solidFill>
                  <a:schemeClr val="accent5">
                    <a:lumMod val="75000"/>
                  </a:schemeClr>
                </a:solidFill>
                <a:latin typeface="Amiri"/>
                <a:ea typeface="Amiri"/>
                <a:cs typeface="Amiri"/>
              </a:rPr>
              <a:t>que nous </a:t>
            </a:r>
            <a:r>
              <a:rPr sz="4400">
                <a:solidFill>
                  <a:schemeClr val="accent5">
                    <a:lumMod val="75000"/>
                  </a:schemeClr>
                </a:solidFill>
                <a:latin typeface="Amiri"/>
                <a:ea typeface="Amiri"/>
                <a:cs typeface="Amiri"/>
              </a:rPr>
              <a:t>présentons maintenant est une amélioration </a:t>
            </a:r>
            <a:r>
              <a:rPr sz="4400">
                <a:solidFill>
                  <a:schemeClr val="accent5">
                    <a:lumMod val="75000"/>
                  </a:schemeClr>
                </a:solidFill>
                <a:latin typeface="Amiri"/>
                <a:ea typeface="Amiri"/>
                <a:cs typeface="Amiri"/>
              </a:rPr>
              <a:t>de </a:t>
            </a:r>
            <a:r>
              <a:rPr sz="4400">
                <a:solidFill>
                  <a:schemeClr val="accent5">
                    <a:lumMod val="75000"/>
                  </a:schemeClr>
                </a:solidFill>
                <a:latin typeface="Amiri"/>
                <a:ea typeface="Amiri"/>
                <a:cs typeface="Amiri"/>
              </a:rPr>
              <a:t>l'algorithme précèdent, basée </a:t>
            </a:r>
            <a:r>
              <a:rPr sz="4400">
                <a:solidFill>
                  <a:schemeClr val="accent5">
                    <a:lumMod val="75000"/>
                  </a:schemeClr>
                </a:solidFill>
                <a:latin typeface="Amiri"/>
                <a:ea typeface="Amiri"/>
                <a:cs typeface="Amiri"/>
              </a:rPr>
              <a:t>sur </a:t>
            </a:r>
            <a:r>
              <a:rPr sz="4400">
                <a:solidFill>
                  <a:schemeClr val="accent5">
                    <a:lumMod val="75000"/>
                  </a:schemeClr>
                </a:solidFill>
                <a:latin typeface="Amiri"/>
                <a:ea typeface="Amiri"/>
                <a:cs typeface="Amiri"/>
              </a:rPr>
              <a:t>l’élimination de situations qu'il est </a:t>
            </a:r>
            <a:r>
              <a:rPr sz="4400">
                <a:solidFill>
                  <a:schemeClr val="accent5">
                    <a:lumMod val="75000"/>
                  </a:schemeClr>
                </a:solidFill>
                <a:latin typeface="Amiri"/>
                <a:ea typeface="Amiri"/>
                <a:cs typeface="Amiri"/>
              </a:rPr>
              <a:t>inutile </a:t>
            </a:r>
            <a:r>
              <a:rPr sz="4400">
                <a:solidFill>
                  <a:schemeClr val="accent5">
                    <a:lumMod val="75000"/>
                  </a:schemeClr>
                </a:solidFill>
                <a:latin typeface="Amiri"/>
                <a:ea typeface="Amiri"/>
                <a:cs typeface="Amiri"/>
              </a:rPr>
              <a:t>d'examiner</a:t>
            </a:r>
            <a:r>
              <a:rPr>
                <a:solidFill>
                  <a:schemeClr val="accent5">
                    <a:lumMod val="75000"/>
                  </a:schemeClr>
                </a:solidFill>
                <a:latin typeface="Amiri"/>
                <a:ea typeface="Amiri"/>
                <a:cs typeface="Amiri"/>
              </a:rPr>
              <a:t>.</a:t>
            </a:r>
          </a:p>
        </p:txBody>
      </p:sp>
      <p:sp>
        <p:nvSpPr>
          <p:cNvPr id="4" name="Espace réservé du numéro de diapositive 3"/>
          <p:cNvSpPr>
            <a:spLocks noGrp="1"/>
          </p:cNvSpPr>
          <p:nvPr>
            <p:ph type="sldNum" sz="quarter" idx="12"/>
          </p:nvPr>
        </p:nvSpPr>
        <p:spPr/>
        <p:txBody>
          <a:bodyPr/>
          <a:lstStyle/>
          <a:p>
            <a:pPr/>
            <a:r>
              <a:rPr/>
              <a:t>46</a:t>
            </a:r>
          </a:p>
        </p:txBody>
      </p:sp>
    </p:spTree>
    <p:extLst>
      <p:ext uri="{BB962C8B-B14F-4D97-AF65-F5344CB8AC3E}">
        <p14:creationId xmlns:p14="http://schemas.microsoft.com/office/powerpoint/2010/main" val="52273555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pPr/>
            <a:r>
              <a:rPr>
                <a:solidFill>
                  <a:srgbClr val="0000AF"/>
                </a:solidFill>
                <a:latin typeface="LCMSS8"/>
              </a:rPr>
              <a:t>Algorithme KMP</a:t>
            </a:r>
          </a:p>
        </p:txBody>
      </p:sp>
      <p:sp>
        <p:nvSpPr>
          <p:cNvPr id="3" name="Espace réservé du contenu 2"/>
          <p:cNvSpPr>
            <a:spLocks noGrp="1"/>
          </p:cNvSpPr>
          <p:nvPr>
            <p:ph idx="1"/>
          </p:nvPr>
        </p:nvSpPr>
        <p:sp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ormAutofit/>
          </a:bodyPr>
          <a:lstStyle/>
          <a:p>
            <a:pPr marL="0" indent="0">
              <a:buNone/>
            </a:pPr>
            <a:r>
              <a:rPr>
                <a:solidFill>
                  <a:schemeClr val="accent5">
                    <a:lumMod val="75000"/>
                  </a:schemeClr>
                </a:solidFill>
                <a:latin typeface="Times New Roman"/>
                <a:cs typeface="Times New Roman"/>
              </a:rPr>
              <a:t>Or, cette condition ne peut pas être traduite en une condition sur le mot T seul, donc ne peut pas être incluse dans le  prétraitement, à savoir que </a:t>
            </a:r>
          </a:p>
          <a:p>
            <a:pPr marL="0" indent="0">
              <a:buNone/>
            </a:pPr>
            <a:r>
              <a:rPr>
                <a:solidFill>
                  <a:schemeClr val="accent5">
                    <a:lumMod val="75000"/>
                  </a:schemeClr>
                </a:solidFill>
                <a:latin typeface="Times New Roman"/>
                <a:cs typeface="Times New Roman"/>
              </a:rPr>
              <a:t> </a:t>
            </a:r>
            <a:r>
              <a:rPr>
                <a:solidFill>
                  <a:schemeClr val="accent5">
                    <a:lumMod val="75000"/>
                  </a:schemeClr>
                </a:solidFill>
                <a:latin typeface="Times New Roman"/>
                <a:cs typeface="Times New Roman"/>
              </a:rPr>
              <a:t>                                P</a:t>
            </a:r>
            <a:r>
              <a:rPr baseline="-25000">
                <a:solidFill>
                  <a:schemeClr val="accent5">
                    <a:lumMod val="75000"/>
                  </a:schemeClr>
                </a:solidFill>
                <a:latin typeface="Times New Roman"/>
                <a:cs typeface="Times New Roman"/>
              </a:rPr>
              <a:t>i-p</a:t>
            </a:r>
            <a:r>
              <a:rPr>
                <a:solidFill>
                  <a:schemeClr val="accent5">
                    <a:lumMod val="75000"/>
                  </a:schemeClr>
                </a:solidFill>
                <a:latin typeface="Times New Roman"/>
                <a:cs typeface="Times New Roman"/>
              </a:rPr>
              <a:t> ≠P</a:t>
            </a:r>
            <a:r>
              <a:rPr baseline="-25000">
                <a:solidFill>
                  <a:schemeClr val="accent5">
                    <a:lumMod val="75000"/>
                  </a:schemeClr>
                </a:solidFill>
                <a:latin typeface="Times New Roman"/>
                <a:cs typeface="Times New Roman"/>
              </a:rPr>
              <a:t>i</a:t>
            </a:r>
          </a:p>
          <a:p>
            <a:pPr marL="0" indent="0">
              <a:buNone/>
            </a:pPr>
            <a:r>
              <a:rPr>
                <a:solidFill>
                  <a:schemeClr val="accent5">
                    <a:lumMod val="75000"/>
                  </a:schemeClr>
                </a:solidFill>
                <a:latin typeface="Times New Roman"/>
                <a:cs typeface="Times New Roman"/>
              </a:rPr>
              <a:t>C'est cette condition </a:t>
            </a:r>
            <a:r>
              <a:rPr>
                <a:solidFill>
                  <a:schemeClr val="accent5">
                    <a:lumMod val="75000"/>
                  </a:schemeClr>
                </a:solidFill>
                <a:latin typeface="Times New Roman"/>
                <a:cs typeface="Times New Roman"/>
              </a:rPr>
              <a:t>supplémentaire </a:t>
            </a:r>
            <a:r>
              <a:rPr>
                <a:solidFill>
                  <a:schemeClr val="accent5">
                    <a:lumMod val="75000"/>
                  </a:schemeClr>
                </a:solidFill>
                <a:latin typeface="Times New Roman"/>
                <a:cs typeface="Times New Roman"/>
              </a:rPr>
              <a:t>qui est </a:t>
            </a:r>
            <a:r>
              <a:rPr>
                <a:solidFill>
                  <a:schemeClr val="accent5">
                    <a:lumMod val="75000"/>
                  </a:schemeClr>
                </a:solidFill>
                <a:latin typeface="Times New Roman"/>
                <a:cs typeface="Times New Roman"/>
              </a:rPr>
              <a:t>testée </a:t>
            </a:r>
            <a:r>
              <a:rPr>
                <a:solidFill>
                  <a:schemeClr val="accent5">
                    <a:lumMod val="75000"/>
                  </a:schemeClr>
                </a:solidFill>
                <a:latin typeface="Times New Roman"/>
                <a:cs typeface="Times New Roman"/>
              </a:rPr>
              <a:t>dans l'algorithme de </a:t>
            </a:r>
            <a:r>
              <a:rPr>
                <a:solidFill>
                  <a:schemeClr val="accent5">
                    <a:lumMod val="75000"/>
                  </a:schemeClr>
                </a:solidFill>
                <a:latin typeface="Times New Roman"/>
                <a:cs typeface="Times New Roman"/>
              </a:rPr>
              <a:t>Knuth,Morris </a:t>
            </a:r>
            <a:r>
              <a:rPr>
                <a:solidFill>
                  <a:schemeClr val="accent5">
                    <a:lumMod val="75000"/>
                  </a:schemeClr>
                </a:solidFill>
                <a:latin typeface="Times New Roman"/>
                <a:cs typeface="Times New Roman"/>
              </a:rPr>
              <a:t>et Pratt. Pour la mettre en </a:t>
            </a:r>
            <a:r>
              <a:rPr>
                <a:solidFill>
                  <a:schemeClr val="accent5">
                    <a:lumMod val="75000"/>
                  </a:schemeClr>
                </a:solidFill>
                <a:latin typeface="Times New Roman"/>
                <a:cs typeface="Times New Roman"/>
              </a:rPr>
              <a:t>œuvre, </a:t>
            </a:r>
            <a:r>
              <a:rPr>
                <a:solidFill>
                  <a:schemeClr val="accent5">
                    <a:lumMod val="75000"/>
                  </a:schemeClr>
                </a:solidFill>
                <a:latin typeface="Times New Roman"/>
                <a:cs typeface="Times New Roman"/>
              </a:rPr>
              <a:t>on </a:t>
            </a:r>
            <a:r>
              <a:rPr>
                <a:solidFill>
                  <a:schemeClr val="accent5">
                    <a:lumMod val="75000"/>
                  </a:schemeClr>
                </a:solidFill>
                <a:latin typeface="Times New Roman"/>
                <a:cs typeface="Times New Roman"/>
              </a:rPr>
              <a:t>définit </a:t>
            </a:r>
            <a:r>
              <a:rPr>
                <a:solidFill>
                  <a:schemeClr val="accent5">
                    <a:lumMod val="75000"/>
                  </a:schemeClr>
                </a:solidFill>
                <a:latin typeface="Times New Roman"/>
                <a:cs typeface="Times New Roman"/>
              </a:rPr>
              <a:t>une fonction analogue à</a:t>
            </a:r>
            <a:r>
              <a:rPr>
                <a:solidFill>
                  <a:schemeClr val="accent5">
                    <a:lumMod val="75000"/>
                  </a:schemeClr>
                </a:solidFill>
                <a:latin typeface="Times New Roman"/>
                <a:cs typeface="Times New Roman"/>
              </a:rPr>
              <a:t> la fonction </a:t>
            </a:r>
            <a:r>
              <a:rPr>
                <a:solidFill>
                  <a:schemeClr val="accent5">
                    <a:lumMod val="75000"/>
                  </a:schemeClr>
                </a:solidFill>
                <a:latin typeface="Times New Roman"/>
                <a:cs typeface="Times New Roman"/>
              </a:rPr>
              <a:t>β</a:t>
            </a:r>
            <a:r>
              <a:rPr>
                <a:solidFill>
                  <a:schemeClr val="accent5">
                    <a:lumMod val="75000"/>
                  </a:schemeClr>
                </a:solidFill>
                <a:latin typeface="Times New Roman"/>
                <a:cs typeface="Times New Roman"/>
              </a:rPr>
              <a:t> </a:t>
            </a:r>
            <a:r>
              <a:rPr>
                <a:solidFill>
                  <a:schemeClr val="accent5">
                    <a:lumMod val="75000"/>
                  </a:schemeClr>
                </a:solidFill>
                <a:latin typeface="Times New Roman"/>
                <a:cs typeface="Times New Roman"/>
              </a:rPr>
              <a:t>de Morris et Pratt, et qui va tenir compte de cette condition. </a:t>
            </a:r>
            <a:r>
              <a:rPr>
                <a:solidFill>
                  <a:schemeClr val="accent5">
                    <a:lumMod val="75000"/>
                  </a:schemeClr>
                </a:solidFill>
                <a:latin typeface="Times New Roman"/>
                <a:cs typeface="Times New Roman"/>
              </a:rPr>
              <a:t>Auparavant, introduisons </a:t>
            </a:r>
            <a:r>
              <a:rPr>
                <a:solidFill>
                  <a:schemeClr val="accent5">
                    <a:lumMod val="75000"/>
                  </a:schemeClr>
                </a:solidFill>
                <a:latin typeface="Times New Roman"/>
                <a:cs typeface="Times New Roman"/>
              </a:rPr>
              <a:t>une </a:t>
            </a:r>
            <a:r>
              <a:rPr>
                <a:solidFill>
                  <a:schemeClr val="accent5">
                    <a:lumMod val="75000"/>
                  </a:schemeClr>
                </a:solidFill>
                <a:latin typeface="Times New Roman"/>
                <a:cs typeface="Times New Roman"/>
              </a:rPr>
              <a:t>définition</a:t>
            </a:r>
            <a:r>
              <a:rPr>
                <a:solidFill>
                  <a:schemeClr val="accent5">
                    <a:lumMod val="75000"/>
                  </a:schemeClr>
                </a:solidFill>
                <a:latin typeface="Times New Roman"/>
                <a:cs typeface="Times New Roman"/>
              </a:rPr>
              <a:t>.</a:t>
            </a:r>
          </a:p>
        </p:txBody>
      </p:sp>
      <p:sp>
        <p:nvSpPr>
          <p:cNvPr id="4" name="Espace réservé du numéro de diapositive 3"/>
          <p:cNvSpPr>
            <a:spLocks noGrp="1"/>
          </p:cNvSpPr>
          <p:nvPr>
            <p:ph type="sldNum" sz="quarter" idx="12"/>
          </p:nvPr>
        </p:nvSpPr>
        <p:spPr/>
        <p:txBody>
          <a:bodyPr/>
          <a:lstStyle/>
          <a:p>
            <a:pPr/>
            <a:r>
              <a:rPr/>
              <a:t>47</a:t>
            </a:r>
          </a:p>
        </p:txBody>
      </p:sp>
    </p:spTree>
    <p:extLst>
      <p:ext uri="{BB962C8B-B14F-4D97-AF65-F5344CB8AC3E}">
        <p14:creationId xmlns:p14="http://schemas.microsoft.com/office/powerpoint/2010/main" val="83575647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pPr/>
            <a:r>
              <a:rPr>
                <a:solidFill>
                  <a:srgbClr val="0000AF"/>
                </a:solidFill>
                <a:latin typeface="LCMSS8"/>
              </a:rPr>
              <a:t>Algorithme KMP</a:t>
            </a:r>
          </a:p>
        </p:txBody>
      </p:sp>
      <p:sp>
        <p:nvSpPr>
          <p:cNvPr id="3" name="Espace réservé du contenu 2"/>
          <p:cNvSpPr>
            <a:spLocks noGrp="1"/>
          </p:cNvSpPr>
          <p:nvPr>
            <p:ph idx="1"/>
          </p:nvPr>
        </p:nvSpPr>
        <p:sp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ormAutofit/>
          </a:bodyPr>
          <a:lstStyle/>
          <a:p>
            <a:pPr marL="0" indent="0">
              <a:buNone/>
            </a:pPr>
            <a:r>
              <a:rPr>
                <a:solidFill>
                  <a:schemeClr val="accent5">
                    <a:lumMod val="75000"/>
                  </a:schemeClr>
                </a:solidFill>
                <a:latin typeface="Times New Roman"/>
                <a:cs typeface="Times New Roman"/>
              </a:rPr>
              <a:t>Soit </a:t>
            </a:r>
            <a:r>
              <a:rPr>
                <a:solidFill>
                  <a:schemeClr val="accent5">
                    <a:lumMod val="75000"/>
                  </a:schemeClr>
                </a:solidFill>
                <a:latin typeface="Times New Roman"/>
                <a:cs typeface="Times New Roman"/>
              </a:rPr>
              <a:t>P </a:t>
            </a:r>
            <a:r>
              <a:rPr>
                <a:solidFill>
                  <a:schemeClr val="accent5">
                    <a:lumMod val="75000"/>
                  </a:schemeClr>
                </a:solidFill>
                <a:latin typeface="Times New Roman"/>
                <a:cs typeface="Times New Roman"/>
              </a:rPr>
              <a:t>= </a:t>
            </a:r>
            <a:r>
              <a:rPr>
                <a:solidFill>
                  <a:schemeClr val="accent5">
                    <a:lumMod val="75000"/>
                  </a:schemeClr>
                </a:solidFill>
                <a:latin typeface="Times New Roman"/>
                <a:cs typeface="Times New Roman"/>
              </a:rPr>
              <a:t>P</a:t>
            </a:r>
            <a:r>
              <a:rPr baseline="-25000">
                <a:solidFill>
                  <a:schemeClr val="accent5">
                    <a:lumMod val="75000"/>
                  </a:schemeClr>
                </a:solidFill>
                <a:latin typeface="Times New Roman"/>
                <a:cs typeface="Times New Roman"/>
              </a:rPr>
              <a:t>1</a:t>
            </a:r>
            <a:r>
              <a:rPr>
                <a:solidFill>
                  <a:schemeClr val="accent5">
                    <a:lumMod val="75000"/>
                  </a:schemeClr>
                </a:solidFill>
                <a:latin typeface="Times New Roman"/>
                <a:cs typeface="Times New Roman"/>
              </a:rPr>
              <a:t> …P</a:t>
            </a:r>
            <a:r>
              <a:rPr baseline="-25000">
                <a:solidFill>
                  <a:schemeClr val="accent5">
                    <a:lumMod val="75000"/>
                  </a:schemeClr>
                </a:solidFill>
                <a:latin typeface="Times New Roman"/>
                <a:cs typeface="Times New Roman"/>
              </a:rPr>
              <a:t>m</a:t>
            </a:r>
            <a:r>
              <a:rPr>
                <a:solidFill>
                  <a:schemeClr val="accent5">
                    <a:lumMod val="75000"/>
                  </a:schemeClr>
                </a:solidFill>
                <a:latin typeface="Times New Roman"/>
                <a:cs typeface="Times New Roman"/>
              </a:rPr>
              <a:t>. Deux </a:t>
            </a:r>
            <a:r>
              <a:rPr>
                <a:solidFill>
                  <a:schemeClr val="accent5">
                    <a:lumMod val="75000"/>
                  </a:schemeClr>
                </a:solidFill>
                <a:latin typeface="Times New Roman"/>
                <a:cs typeface="Times New Roman"/>
              </a:rPr>
              <a:t>préfixes </a:t>
            </a:r>
            <a:r>
              <a:rPr>
                <a:solidFill>
                  <a:schemeClr val="accent5">
                    <a:lumMod val="75000"/>
                  </a:schemeClr>
                </a:solidFill>
                <a:latin typeface="Times New Roman"/>
                <a:cs typeface="Times New Roman"/>
              </a:rPr>
              <a:t>u et v de </a:t>
            </a:r>
            <a:r>
              <a:rPr>
                <a:solidFill>
                  <a:schemeClr val="accent5">
                    <a:lumMod val="75000"/>
                  </a:schemeClr>
                </a:solidFill>
                <a:latin typeface="Times New Roman"/>
                <a:cs typeface="Times New Roman"/>
              </a:rPr>
              <a:t>P </a:t>
            </a:r>
            <a:r>
              <a:rPr>
                <a:solidFill>
                  <a:schemeClr val="accent5">
                    <a:lumMod val="75000"/>
                  </a:schemeClr>
                </a:solidFill>
                <a:latin typeface="Times New Roman"/>
                <a:cs typeface="Times New Roman"/>
              </a:rPr>
              <a:t>sont disjoints (dans P</a:t>
            </a:r>
            <a:r>
              <a:rPr>
                <a:solidFill>
                  <a:schemeClr val="accent5">
                    <a:lumMod val="75000"/>
                  </a:schemeClr>
                </a:solidFill>
                <a:latin typeface="Times New Roman"/>
                <a:cs typeface="Times New Roman"/>
              </a:rPr>
              <a:t>)</a:t>
            </a:r>
          </a:p>
          <a:p>
            <a:pPr marL="0" indent="0">
              <a:buNone/>
            </a:pPr>
            <a:r>
              <a:rPr>
                <a:solidFill>
                  <a:schemeClr val="accent5">
                    <a:lumMod val="75000"/>
                  </a:schemeClr>
                </a:solidFill>
                <a:latin typeface="Times New Roman"/>
                <a:cs typeface="Times New Roman"/>
              </a:rPr>
              <a:t> </a:t>
            </a:r>
            <a:r>
              <a:rPr>
                <a:solidFill>
                  <a:schemeClr val="accent5">
                    <a:lumMod val="75000"/>
                  </a:schemeClr>
                </a:solidFill>
                <a:latin typeface="Times New Roman"/>
                <a:cs typeface="Times New Roman"/>
              </a:rPr>
              <a:t>si </a:t>
            </a:r>
            <a:r>
              <a:rPr>
                <a:solidFill>
                  <a:schemeClr val="accent5">
                    <a:lumMod val="75000"/>
                  </a:schemeClr>
                </a:solidFill>
                <a:latin typeface="Times New Roman"/>
                <a:cs typeface="Times New Roman"/>
              </a:rPr>
              <a:t>P</a:t>
            </a:r>
            <a:r>
              <a:rPr baseline="-25000">
                <a:solidFill>
                  <a:schemeClr val="accent5">
                    <a:lumMod val="75000"/>
                  </a:schemeClr>
                </a:solidFill>
                <a:latin typeface="Times New Roman"/>
                <a:cs typeface="Times New Roman"/>
              </a:rPr>
              <a:t>1+Iu</a:t>
            </a:r>
            <a:r>
              <a:rPr baseline="-25000">
                <a:solidFill>
                  <a:schemeClr val="accent5">
                    <a:lumMod val="75000"/>
                  </a:schemeClr>
                </a:solidFill>
                <a:latin typeface="Times New Roman"/>
                <a:cs typeface="Times New Roman"/>
              </a:rPr>
              <a:t>I</a:t>
            </a:r>
            <a:r>
              <a:rPr>
                <a:solidFill>
                  <a:schemeClr val="accent5">
                    <a:lumMod val="75000"/>
                  </a:schemeClr>
                </a:solidFill>
                <a:latin typeface="Times New Roman"/>
                <a:cs typeface="Times New Roman"/>
              </a:rPr>
              <a:t> ≠ x</a:t>
            </a:r>
            <a:r>
              <a:rPr baseline="-25000">
                <a:solidFill>
                  <a:schemeClr val="accent5">
                    <a:lumMod val="75000"/>
                  </a:schemeClr>
                </a:solidFill>
                <a:latin typeface="Times New Roman"/>
                <a:cs typeface="Times New Roman"/>
              </a:rPr>
              <a:t>1+Iv</a:t>
            </a:r>
            <a:r>
              <a:rPr baseline="-25000">
                <a:solidFill>
                  <a:schemeClr val="accent5">
                    <a:lumMod val="75000"/>
                  </a:schemeClr>
                </a:solidFill>
                <a:latin typeface="Times New Roman"/>
                <a:cs typeface="Times New Roman"/>
              </a:rPr>
              <a:t>I</a:t>
            </a:r>
            <a:r>
              <a:rPr>
                <a:solidFill>
                  <a:schemeClr val="accent5">
                    <a:lumMod val="75000"/>
                  </a:schemeClr>
                </a:solidFill>
                <a:latin typeface="Times New Roman"/>
                <a:cs typeface="Times New Roman"/>
              </a:rPr>
              <a:t> </a:t>
            </a:r>
            <a:r>
              <a:rPr>
                <a:solidFill>
                  <a:schemeClr val="accent5">
                    <a:lumMod val="75000"/>
                  </a:schemeClr>
                </a:solidFill>
                <a:latin typeface="Times New Roman"/>
                <a:cs typeface="Times New Roman"/>
              </a:rPr>
              <a:t>ou si l'un des deux mots est </a:t>
            </a:r>
            <a:r>
              <a:rPr>
                <a:solidFill>
                  <a:schemeClr val="accent5">
                    <a:lumMod val="75000"/>
                  </a:schemeClr>
                </a:solidFill>
                <a:latin typeface="Times New Roman"/>
                <a:cs typeface="Times New Roman"/>
              </a:rPr>
              <a:t>P </a:t>
            </a:r>
            <a:r>
              <a:rPr>
                <a:solidFill>
                  <a:schemeClr val="accent5">
                    <a:lumMod val="75000"/>
                  </a:schemeClr>
                </a:solidFill>
                <a:latin typeface="Times New Roman"/>
                <a:cs typeface="Times New Roman"/>
              </a:rPr>
              <a:t>tout entier</a:t>
            </a:r>
            <a:r>
              <a:rPr>
                <a:solidFill>
                  <a:schemeClr val="accent5">
                    <a:lumMod val="75000"/>
                  </a:schemeClr>
                </a:solidFill>
                <a:latin typeface="Times New Roman"/>
                <a:cs typeface="Times New Roman"/>
              </a:rPr>
              <a:t>.</a:t>
            </a:r>
          </a:p>
          <a:p>
            <a:pPr marL="0" indent="0">
              <a:buNone/>
            </a:pPr>
            <a:r>
              <a:rPr>
                <a:solidFill>
                  <a:schemeClr val="accent5">
                    <a:lumMod val="75000"/>
                  </a:schemeClr>
                </a:solidFill>
                <a:latin typeface="Times New Roman"/>
                <a:cs typeface="Times New Roman"/>
              </a:rPr>
              <a:t> </a:t>
            </a:r>
            <a:r>
              <a:rPr>
                <a:solidFill>
                  <a:schemeClr val="accent5">
                    <a:lumMod val="75000"/>
                  </a:schemeClr>
                </a:solidFill>
                <a:latin typeface="Times New Roman"/>
                <a:cs typeface="Times New Roman"/>
              </a:rPr>
              <a:t>Le </a:t>
            </a:r>
            <a:r>
              <a:rPr>
                <a:solidFill>
                  <a:schemeClr val="accent5">
                    <a:lumMod val="75000"/>
                  </a:schemeClr>
                </a:solidFill>
                <a:latin typeface="Times New Roman"/>
                <a:cs typeface="Times New Roman"/>
              </a:rPr>
              <a:t>préfixe </a:t>
            </a:r>
            <a:r>
              <a:rPr>
                <a:solidFill>
                  <a:schemeClr val="accent5">
                    <a:lumMod val="75000"/>
                  </a:schemeClr>
                </a:solidFill>
                <a:latin typeface="Times New Roman"/>
                <a:cs typeface="Times New Roman"/>
              </a:rPr>
              <a:t>u est un bord </a:t>
            </a:r>
            <a:r>
              <a:rPr>
                <a:solidFill>
                  <a:schemeClr val="accent5">
                    <a:lumMod val="75000"/>
                  </a:schemeClr>
                </a:solidFill>
                <a:latin typeface="Times New Roman"/>
                <a:cs typeface="Times New Roman"/>
              </a:rPr>
              <a:t>disjoint du préfixe </a:t>
            </a:r>
            <a:r>
              <a:rPr>
                <a:solidFill>
                  <a:schemeClr val="accent5">
                    <a:lumMod val="75000"/>
                  </a:schemeClr>
                </a:solidFill>
                <a:latin typeface="Times New Roman"/>
                <a:cs typeface="Times New Roman"/>
              </a:rPr>
              <a:t>v si u est un bord de v, et si u et v sont des </a:t>
            </a:r>
            <a:r>
              <a:rPr>
                <a:solidFill>
                  <a:schemeClr val="accent5">
                    <a:lumMod val="75000"/>
                  </a:schemeClr>
                </a:solidFill>
                <a:latin typeface="Times New Roman"/>
                <a:cs typeface="Times New Roman"/>
              </a:rPr>
              <a:t>préfixes </a:t>
            </a:r>
            <a:r>
              <a:rPr>
                <a:solidFill>
                  <a:schemeClr val="accent5">
                    <a:lumMod val="75000"/>
                  </a:schemeClr>
                </a:solidFill>
                <a:latin typeface="Times New Roman"/>
                <a:cs typeface="Times New Roman"/>
              </a:rPr>
              <a:t>disjoints de </a:t>
            </a:r>
            <a:r>
              <a:rPr>
                <a:solidFill>
                  <a:schemeClr val="accent5">
                    <a:lumMod val="75000"/>
                  </a:schemeClr>
                </a:solidFill>
                <a:latin typeface="Times New Roman"/>
                <a:cs typeface="Times New Roman"/>
              </a:rPr>
              <a:t>P. Si v possède </a:t>
            </a:r>
            <a:r>
              <a:rPr>
                <a:solidFill>
                  <a:schemeClr val="accent5">
                    <a:lumMod val="75000"/>
                  </a:schemeClr>
                </a:solidFill>
                <a:latin typeface="Times New Roman"/>
                <a:cs typeface="Times New Roman"/>
              </a:rPr>
              <a:t>un bord disjoint dans </a:t>
            </a:r>
            <a:r>
              <a:rPr>
                <a:solidFill>
                  <a:schemeClr val="accent5">
                    <a:lumMod val="75000"/>
                  </a:schemeClr>
                </a:solidFill>
                <a:latin typeface="Times New Roman"/>
                <a:cs typeface="Times New Roman"/>
              </a:rPr>
              <a:t>, </a:t>
            </a:r>
            <a:r>
              <a:rPr>
                <a:solidFill>
                  <a:schemeClr val="accent5">
                    <a:lumMod val="75000"/>
                  </a:schemeClr>
                </a:solidFill>
                <a:latin typeface="Times New Roman"/>
                <a:cs typeface="Times New Roman"/>
              </a:rPr>
              <a:t>on note DBord(v) le plus long bord </a:t>
            </a:r>
            <a:r>
              <a:rPr>
                <a:solidFill>
                  <a:schemeClr val="accent5">
                    <a:lumMod val="75000"/>
                  </a:schemeClr>
                </a:solidFill>
                <a:latin typeface="Times New Roman"/>
                <a:cs typeface="Times New Roman"/>
              </a:rPr>
              <a:t>disjoint de </a:t>
            </a:r>
            <a:r>
              <a:rPr>
                <a:solidFill>
                  <a:schemeClr val="accent5">
                    <a:lumMod val="75000"/>
                  </a:schemeClr>
                </a:solidFill>
                <a:latin typeface="Times New Roman"/>
                <a:cs typeface="Times New Roman"/>
              </a:rPr>
              <a:t>v, </a:t>
            </a:r>
            <a:r>
              <a:rPr>
                <a:solidFill>
                  <a:schemeClr val="accent5">
                    <a:lumMod val="75000"/>
                  </a:schemeClr>
                </a:solidFill>
                <a:latin typeface="Times New Roman"/>
                <a:cs typeface="Times New Roman"/>
              </a:rPr>
              <a:t>appelé </a:t>
            </a:r>
            <a:r>
              <a:rPr>
                <a:solidFill>
                  <a:schemeClr val="accent5">
                    <a:lumMod val="75000"/>
                  </a:schemeClr>
                </a:solidFill>
                <a:latin typeface="Times New Roman"/>
                <a:cs typeface="Times New Roman"/>
              </a:rPr>
              <a:t>bord disjoint maximal de v. Contrairement a la notion de bord, </a:t>
            </a:r>
            <a:r>
              <a:rPr>
                <a:solidFill>
                  <a:schemeClr val="accent5">
                    <a:lumMod val="75000"/>
                  </a:schemeClr>
                </a:solidFill>
                <a:latin typeface="Times New Roman"/>
                <a:cs typeface="Times New Roman"/>
              </a:rPr>
              <a:t>le concept </a:t>
            </a:r>
            <a:r>
              <a:rPr>
                <a:solidFill>
                  <a:schemeClr val="accent5">
                    <a:lumMod val="75000"/>
                  </a:schemeClr>
                </a:solidFill>
                <a:latin typeface="Times New Roman"/>
                <a:cs typeface="Times New Roman"/>
              </a:rPr>
              <a:t>de bord disjoint n'est </a:t>
            </a:r>
            <a:r>
              <a:rPr>
                <a:solidFill>
                  <a:schemeClr val="accent5">
                    <a:lumMod val="75000"/>
                  </a:schemeClr>
                </a:solidFill>
                <a:latin typeface="Times New Roman"/>
                <a:cs typeface="Times New Roman"/>
              </a:rPr>
              <a:t>défini </a:t>
            </a:r>
            <a:r>
              <a:rPr>
                <a:solidFill>
                  <a:schemeClr val="accent5">
                    <a:lumMod val="75000"/>
                  </a:schemeClr>
                </a:solidFill>
                <a:latin typeface="Times New Roman"/>
                <a:cs typeface="Times New Roman"/>
              </a:rPr>
              <a:t>que sur les </a:t>
            </a:r>
            <a:r>
              <a:rPr>
                <a:solidFill>
                  <a:schemeClr val="accent5">
                    <a:lumMod val="75000"/>
                  </a:schemeClr>
                </a:solidFill>
                <a:latin typeface="Times New Roman"/>
                <a:cs typeface="Times New Roman"/>
              </a:rPr>
              <a:t>préfixes </a:t>
            </a:r>
            <a:r>
              <a:rPr>
                <a:solidFill>
                  <a:schemeClr val="accent5">
                    <a:lumMod val="75000"/>
                  </a:schemeClr>
                </a:solidFill>
                <a:latin typeface="Times New Roman"/>
                <a:cs typeface="Times New Roman"/>
              </a:rPr>
              <a:t>d'un mot </a:t>
            </a:r>
            <a:r>
              <a:rPr>
                <a:solidFill>
                  <a:schemeClr val="accent5">
                    <a:lumMod val="75000"/>
                  </a:schemeClr>
                </a:solidFill>
                <a:latin typeface="Times New Roman"/>
                <a:cs typeface="Times New Roman"/>
              </a:rPr>
              <a:t>P.</a:t>
            </a:r>
          </a:p>
        </p:txBody>
      </p:sp>
      <p:sp>
        <p:nvSpPr>
          <p:cNvPr id="4" name="Espace réservé du numéro de diapositive 3"/>
          <p:cNvSpPr>
            <a:spLocks noGrp="1"/>
          </p:cNvSpPr>
          <p:nvPr>
            <p:ph type="sldNum" sz="quarter" idx="12"/>
          </p:nvPr>
        </p:nvSpPr>
        <p:spPr/>
        <p:txBody>
          <a:bodyPr/>
          <a:lstStyle/>
          <a:p>
            <a:pPr/>
            <a:r>
              <a:rPr/>
              <a:t>48</a:t>
            </a:r>
          </a:p>
        </p:txBody>
      </p:sp>
    </p:spTree>
    <p:extLst>
      <p:ext uri="{BB962C8B-B14F-4D97-AF65-F5344CB8AC3E}">
        <p14:creationId xmlns:p14="http://schemas.microsoft.com/office/powerpoint/2010/main" val="183561583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r>
              <a:rPr>
                <a:solidFill>
                  <a:srgbClr val="0000AF"/>
                </a:solidFill>
                <a:latin typeface="Times New Roman"/>
                <a:cs typeface="Times New Roman"/>
              </a:rPr>
              <a:t>Algorithme KMP</a:t>
            </a:r>
          </a:p>
        </p:txBody>
      </p:sp>
      <p:sp>
        <p:nvSpPr>
          <p:cNvPr id="3" name="Espace réservé du contenu 2"/>
          <p:cNvSpPr>
            <a:spLocks noGrp="1"/>
          </p:cNvSpPr>
          <p:nvPr>
            <p:ph idx="1"/>
          </p:nvPr>
        </p:nvSpPr>
        <p:spPr>
          <a:xfrm>
            <a:off x="868998" y="1690682"/>
            <a:ext cx="9362261" cy="4555703"/>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ormAutofit fontScale="62500" lnSpcReduction="20000"/>
          </a:bodyPr>
          <a:lstStyle/>
          <a:p>
            <a:pPr marL="0" indent="0">
              <a:buNone/>
            </a:pPr>
            <a:r>
              <a:rPr sz="2900">
                <a:solidFill>
                  <a:schemeClr val="accent5">
                    <a:lumMod val="75000"/>
                  </a:schemeClr>
                </a:solidFill>
                <a:latin typeface="Times New Roman"/>
                <a:cs typeface="Times New Roman"/>
              </a:rPr>
              <a:t>Exemple. Soit x = abcababcac. Le </a:t>
            </a:r>
            <a:r>
              <a:rPr sz="2900">
                <a:solidFill>
                  <a:schemeClr val="accent5">
                    <a:lumMod val="75000"/>
                  </a:schemeClr>
                </a:solidFill>
                <a:latin typeface="Times New Roman"/>
                <a:cs typeface="Times New Roman"/>
              </a:rPr>
              <a:t>préfixe </a:t>
            </a:r>
            <a:r>
              <a:rPr sz="2900">
                <a:solidFill>
                  <a:schemeClr val="accent5">
                    <a:lumMod val="75000"/>
                  </a:schemeClr>
                </a:solidFill>
                <a:latin typeface="Times New Roman"/>
                <a:cs typeface="Times New Roman"/>
              </a:rPr>
              <a:t>v = abcababca de P</a:t>
            </a:r>
            <a:r>
              <a:rPr sz="2900">
                <a:solidFill>
                  <a:schemeClr val="accent5">
                    <a:lumMod val="75000"/>
                  </a:schemeClr>
                </a:solidFill>
                <a:latin typeface="Times New Roman"/>
                <a:cs typeface="Times New Roman"/>
              </a:rPr>
              <a:t> possède </a:t>
            </a:r>
            <a:r>
              <a:rPr sz="2900">
                <a:solidFill>
                  <a:schemeClr val="accent5">
                    <a:lumMod val="75000"/>
                  </a:schemeClr>
                </a:solidFill>
                <a:latin typeface="Times New Roman"/>
                <a:cs typeface="Times New Roman"/>
              </a:rPr>
              <a:t>les trois</a:t>
            </a:r>
          </a:p>
          <a:p>
            <a:pPr marL="0" indent="0">
              <a:buNone/>
            </a:pPr>
            <a:r>
              <a:rPr sz="2900">
                <a:solidFill>
                  <a:schemeClr val="accent5">
                    <a:lumMod val="75000"/>
                  </a:schemeClr>
                </a:solidFill>
                <a:latin typeface="Times New Roman"/>
                <a:cs typeface="Times New Roman"/>
              </a:rPr>
              <a:t>Bords </a:t>
            </a:r>
            <a:r>
              <a:rPr sz="2000">
                <a:solidFill>
                  <a:schemeClr val="accent5">
                    <a:lumMod val="75000"/>
                  </a:schemeClr>
                </a:solidFill>
                <a:latin typeface="Times New Roman"/>
                <a:ea typeface="Amiri"/>
                <a:cs typeface="Times New Roman"/>
              </a:rPr>
              <a:t>ε</a:t>
            </a:r>
            <a:r>
              <a:rPr sz="2900">
                <a:solidFill>
                  <a:schemeClr val="accent5">
                    <a:lumMod val="75000"/>
                  </a:schemeClr>
                </a:solidFill>
                <a:latin typeface="Times New Roman"/>
                <a:cs typeface="Times New Roman"/>
              </a:rPr>
              <a:t>, </a:t>
            </a:r>
            <a:r>
              <a:rPr sz="2900">
                <a:solidFill>
                  <a:schemeClr val="accent5">
                    <a:lumMod val="75000"/>
                  </a:schemeClr>
                </a:solidFill>
                <a:latin typeface="Times New Roman"/>
                <a:cs typeface="Times New Roman"/>
              </a:rPr>
              <a:t>a, abca qui sont tous les trois disjoints de v. Les </a:t>
            </a:r>
            <a:r>
              <a:rPr sz="2900">
                <a:solidFill>
                  <a:schemeClr val="accent5">
                    <a:lumMod val="75000"/>
                  </a:schemeClr>
                </a:solidFill>
                <a:latin typeface="Times New Roman"/>
                <a:cs typeface="Times New Roman"/>
              </a:rPr>
              <a:t>préfixes </a:t>
            </a:r>
            <a:r>
              <a:rPr sz="2900">
                <a:solidFill>
                  <a:schemeClr val="accent5">
                    <a:lumMod val="75000"/>
                  </a:schemeClr>
                </a:solidFill>
                <a:latin typeface="Times New Roman"/>
                <a:cs typeface="Times New Roman"/>
              </a:rPr>
              <a:t>ab et abcabab</a:t>
            </a:r>
          </a:p>
          <a:p>
            <a:pPr marL="0" indent="0">
              <a:buNone/>
            </a:pPr>
            <a:r>
              <a:rPr sz="2900">
                <a:solidFill>
                  <a:schemeClr val="accent5">
                    <a:lumMod val="75000"/>
                  </a:schemeClr>
                </a:solidFill>
                <a:latin typeface="Times New Roman"/>
                <a:cs typeface="Times New Roman"/>
              </a:rPr>
              <a:t>de x ne sont pas disjoints car ils sont tous les deux suivis de la lettre c. </a:t>
            </a:r>
          </a:p>
          <a:p>
            <a:pPr marL="0" indent="0">
              <a:buNone/>
            </a:pPr>
            <a:r>
              <a:rPr sz="2900">
                <a:solidFill>
                  <a:schemeClr val="accent5">
                    <a:lumMod val="75000"/>
                  </a:schemeClr>
                </a:solidFill>
                <a:latin typeface="Times New Roman"/>
                <a:cs typeface="Times New Roman"/>
              </a:rPr>
              <a:t>Le préfixe</a:t>
            </a:r>
            <a:r>
              <a:rPr sz="2900">
                <a:solidFill>
                  <a:schemeClr val="accent5">
                    <a:lumMod val="75000"/>
                  </a:schemeClr>
                </a:solidFill>
                <a:latin typeface="Times New Roman"/>
                <a:cs typeface="Times New Roman"/>
              </a:rPr>
              <a:t> </a:t>
            </a:r>
            <a:r>
              <a:rPr sz="2900">
                <a:solidFill>
                  <a:schemeClr val="accent5">
                    <a:lumMod val="75000"/>
                  </a:schemeClr>
                </a:solidFill>
                <a:latin typeface="Times New Roman"/>
                <a:cs typeface="Times New Roman"/>
              </a:rPr>
              <a:t>w </a:t>
            </a:r>
            <a:r>
              <a:rPr sz="2900">
                <a:solidFill>
                  <a:schemeClr val="accent5">
                    <a:lumMod val="75000"/>
                  </a:schemeClr>
                </a:solidFill>
                <a:latin typeface="Times New Roman"/>
                <a:cs typeface="Times New Roman"/>
              </a:rPr>
              <a:t>= </a:t>
            </a:r>
            <a:r>
              <a:rPr sz="2900">
                <a:solidFill>
                  <a:schemeClr val="accent5">
                    <a:lumMod val="75000"/>
                  </a:schemeClr>
                </a:solidFill>
                <a:latin typeface="Times New Roman"/>
                <a:cs typeface="Times New Roman"/>
              </a:rPr>
              <a:t>abcababc enfin </a:t>
            </a:r>
            <a:r>
              <a:rPr sz="2900">
                <a:solidFill>
                  <a:schemeClr val="accent5">
                    <a:lumMod val="75000"/>
                  </a:schemeClr>
                </a:solidFill>
                <a:latin typeface="Times New Roman"/>
                <a:cs typeface="Times New Roman"/>
              </a:rPr>
              <a:t>a les deux bords </a:t>
            </a:r>
            <a:r>
              <a:rPr sz="2000">
                <a:solidFill>
                  <a:schemeClr val="accent5">
                    <a:lumMod val="75000"/>
                  </a:schemeClr>
                </a:solidFill>
                <a:latin typeface="Times New Roman"/>
                <a:ea typeface="Amiri"/>
                <a:cs typeface="Times New Roman"/>
              </a:rPr>
              <a:t>ε</a:t>
            </a:r>
            <a:r>
              <a:rPr sz="2000">
                <a:solidFill>
                  <a:schemeClr val="accent5">
                    <a:lumMod val="75000"/>
                  </a:schemeClr>
                </a:solidFill>
                <a:latin typeface="Times New Roman"/>
                <a:ea typeface="Amiri"/>
                <a:cs typeface="Times New Roman"/>
              </a:rPr>
              <a:t> </a:t>
            </a:r>
            <a:r>
              <a:rPr sz="2900">
                <a:solidFill>
                  <a:schemeClr val="accent5">
                    <a:lumMod val="75000"/>
                  </a:schemeClr>
                </a:solidFill>
                <a:latin typeface="Times New Roman"/>
                <a:cs typeface="Times New Roman"/>
              </a:rPr>
              <a:t>et </a:t>
            </a:r>
            <a:r>
              <a:rPr sz="2900">
                <a:solidFill>
                  <a:schemeClr val="accent5">
                    <a:lumMod val="75000"/>
                  </a:schemeClr>
                </a:solidFill>
                <a:latin typeface="Times New Roman"/>
                <a:cs typeface="Times New Roman"/>
              </a:rPr>
              <a:t>abc, dont aucun n'est disjoint de w; il</a:t>
            </a:r>
          </a:p>
          <a:p>
            <a:pPr marL="0" indent="0">
              <a:buNone/>
            </a:pPr>
            <a:r>
              <a:rPr sz="2900">
                <a:solidFill>
                  <a:schemeClr val="accent5">
                    <a:lumMod val="75000"/>
                  </a:schemeClr>
                </a:solidFill>
                <a:latin typeface="Times New Roman"/>
                <a:cs typeface="Times New Roman"/>
              </a:rPr>
              <a:t>n'a donc pas de bord maximal disjoint.</a:t>
            </a:r>
          </a:p>
          <a:p>
            <a:pPr marL="0" indent="0">
              <a:buNone/>
            </a:pPr>
            <a:r>
              <a:rPr sz="2900">
                <a:solidFill>
                  <a:schemeClr val="accent5">
                    <a:lumMod val="75000"/>
                  </a:schemeClr>
                </a:solidFill>
                <a:latin typeface="Times New Roman"/>
                <a:cs typeface="Times New Roman"/>
              </a:rPr>
              <a:t>On </a:t>
            </a:r>
            <a:r>
              <a:rPr sz="2900">
                <a:solidFill>
                  <a:schemeClr val="accent5">
                    <a:lumMod val="75000"/>
                  </a:schemeClr>
                </a:solidFill>
                <a:latin typeface="Times New Roman"/>
                <a:cs typeface="Times New Roman"/>
              </a:rPr>
              <a:t>définit </a:t>
            </a:r>
            <a:r>
              <a:rPr sz="2900">
                <a:solidFill>
                  <a:schemeClr val="accent5">
                    <a:lumMod val="75000"/>
                  </a:schemeClr>
                </a:solidFill>
                <a:latin typeface="Times New Roman"/>
                <a:cs typeface="Times New Roman"/>
              </a:rPr>
              <a:t>la fonction</a:t>
            </a:r>
          </a:p>
          <a:p>
            <a:pPr marL="0" indent="0">
              <a:buNone/>
            </a:pPr>
            <a:r>
              <a:rPr sz="2900">
                <a:solidFill>
                  <a:schemeClr val="accent5">
                    <a:lumMod val="75000"/>
                  </a:schemeClr>
                </a:solidFill>
              </a:rPr>
              <a:t>                                        </a:t>
            </a:r>
          </a:p>
          <a:p>
            <a:pPr marL="0" indent="0">
              <a:buNone/>
            </a:pPr>
            <a:r>
              <a:rPr sz="2900">
                <a:solidFill>
                  <a:schemeClr val="accent5">
                    <a:lumMod val="75000"/>
                  </a:schemeClr>
                </a:solidFill>
              </a:rPr>
              <a:t>                                                                    </a:t>
            </a:r>
            <a:r>
              <a:rPr sz="2900">
                <a:solidFill>
                  <a:schemeClr val="accent5">
                    <a:lumMod val="75000"/>
                  </a:schemeClr>
                </a:solidFill>
              </a:rPr>
              <a:t>µ= µ</a:t>
            </a:r>
            <a:r>
              <a:rPr sz="2900" baseline="-25000">
                <a:solidFill>
                  <a:schemeClr val="accent5">
                    <a:lumMod val="75000"/>
                  </a:schemeClr>
                </a:solidFill>
              </a:rPr>
              <a:t>p</a:t>
            </a:r>
            <a:r>
              <a:rPr sz="2900">
                <a:solidFill>
                  <a:schemeClr val="accent5">
                    <a:lumMod val="75000"/>
                  </a:schemeClr>
                </a:solidFill>
              </a:rPr>
              <a:t>:</a:t>
            </a:r>
            <a:r>
              <a:rPr sz="2900">
                <a:solidFill>
                  <a:schemeClr val="accent5">
                    <a:lumMod val="75000"/>
                  </a:schemeClr>
                </a:solidFill>
              </a:rPr>
              <a:t>         0,…,m                         -1,…,m-1         </a:t>
            </a:r>
          </a:p>
          <a:p>
            <a:pPr marL="0" indent="0">
              <a:buNone/>
            </a:pPr>
            <a:r>
              <a:rPr sz="2900">
                <a:solidFill>
                  <a:schemeClr val="accent5">
                    <a:lumMod val="75000"/>
                  </a:schemeClr>
                </a:solidFill>
                <a:latin typeface="Times New Roman"/>
                <a:cs typeface="Times New Roman"/>
              </a:rPr>
              <a:t>     par </a:t>
            </a:r>
            <a:r>
              <a:rPr sz="2900">
                <a:solidFill>
                  <a:schemeClr val="accent5">
                    <a:lumMod val="75000"/>
                  </a:schemeClr>
                </a:solidFill>
                <a:latin typeface="Times New Roman"/>
                <a:cs typeface="Times New Roman"/>
              </a:rPr>
              <a:t>µ</a:t>
            </a:r>
            <a:r>
              <a:rPr sz="2900">
                <a:solidFill>
                  <a:schemeClr val="accent5">
                    <a:lumMod val="75000"/>
                  </a:schemeClr>
                </a:solidFill>
                <a:latin typeface="Times New Roman"/>
                <a:cs typeface="Times New Roman"/>
              </a:rPr>
              <a:t> </a:t>
            </a:r>
            <a:r>
              <a:rPr sz="2900">
                <a:solidFill>
                  <a:schemeClr val="accent5">
                    <a:lumMod val="75000"/>
                  </a:schemeClr>
                </a:solidFill>
                <a:latin typeface="Times New Roman"/>
                <a:cs typeface="Times New Roman"/>
              </a:rPr>
              <a:t>(0) = </a:t>
            </a:r>
            <a:r>
              <a:rPr sz="2900">
                <a:solidFill>
                  <a:schemeClr val="accent5">
                    <a:lumMod val="75000"/>
                  </a:schemeClr>
                </a:solidFill>
                <a:latin typeface="Times New Roman"/>
                <a:cs typeface="Times New Roman"/>
              </a:rPr>
              <a:t>-1 et</a:t>
            </a:r>
            <a:r>
              <a:rPr sz="2900">
                <a:solidFill>
                  <a:schemeClr val="accent5">
                    <a:lumMod val="75000"/>
                  </a:schemeClr>
                </a:solidFill>
                <a:latin typeface="Times New Roman"/>
                <a:cs typeface="Times New Roman"/>
              </a:rPr>
              <a:t>, pour j = </a:t>
            </a:r>
            <a:r>
              <a:rPr sz="2900">
                <a:solidFill>
                  <a:schemeClr val="accent5">
                    <a:lumMod val="75000"/>
                  </a:schemeClr>
                </a:solidFill>
                <a:latin typeface="Times New Roman"/>
                <a:cs typeface="Times New Roman"/>
              </a:rPr>
              <a:t>1,…,m,</a:t>
            </a:r>
          </a:p>
          <a:p>
            <a:pPr marL="0" indent="0">
              <a:buNone/>
            </a:pPr>
            <a:r>
              <a:rPr sz="2900">
                <a:solidFill>
                  <a:schemeClr val="accent5">
                    <a:lumMod val="75000"/>
                  </a:schemeClr>
                </a:solidFill>
              </a:rPr>
              <a:t> </a:t>
            </a:r>
          </a:p>
          <a:p>
            <a:pPr marL="0" indent="0">
              <a:buNone/>
            </a:pPr>
            <a:r>
              <a:rPr sz="2900">
                <a:solidFill>
                  <a:schemeClr val="accent5">
                    <a:lumMod val="75000"/>
                  </a:schemeClr>
                </a:solidFill>
              </a:rPr>
              <a:t>                     </a:t>
            </a:r>
          </a:p>
          <a:p>
            <a:pPr marL="0" indent="0">
              <a:buNone/>
            </a:pPr>
            <a:r>
              <a:rPr sz="2900">
                <a:solidFill>
                  <a:schemeClr val="accent5">
                    <a:lumMod val="75000"/>
                  </a:schemeClr>
                </a:solidFill>
                <a:latin typeface="Times New Roman"/>
                <a:cs typeface="Times New Roman"/>
              </a:rPr>
              <a:t> </a:t>
            </a:r>
            <a:r>
              <a:rPr sz="2900">
                <a:solidFill>
                  <a:schemeClr val="accent5">
                    <a:lumMod val="75000"/>
                  </a:schemeClr>
                </a:solidFill>
                <a:latin typeface="Times New Roman"/>
                <a:cs typeface="Times New Roman"/>
              </a:rPr>
              <a:t>                  </a:t>
            </a:r>
            <a:r>
              <a:rPr sz="3200">
                <a:solidFill>
                  <a:schemeClr val="accent5">
                    <a:lumMod val="75000"/>
                  </a:schemeClr>
                </a:solidFill>
                <a:latin typeface="Times New Roman"/>
                <a:cs typeface="Times New Roman"/>
              </a:rPr>
              <a:t>I</a:t>
            </a:r>
            <a:r>
              <a:rPr sz="2900">
                <a:solidFill>
                  <a:schemeClr val="accent5">
                    <a:lumMod val="75000"/>
                  </a:schemeClr>
                </a:solidFill>
                <a:latin typeface="Times New Roman"/>
                <a:cs typeface="Times New Roman"/>
              </a:rPr>
              <a:t>DBord(P</a:t>
            </a:r>
            <a:r>
              <a:rPr sz="2900" baseline="-25000">
                <a:solidFill>
                  <a:schemeClr val="accent5">
                    <a:lumMod val="75000"/>
                  </a:schemeClr>
                </a:solidFill>
                <a:latin typeface="Times New Roman"/>
                <a:cs typeface="Times New Roman"/>
              </a:rPr>
              <a:t>1</a:t>
            </a:r>
            <a:r>
              <a:rPr sz="2900">
                <a:solidFill>
                  <a:schemeClr val="accent5">
                    <a:lumMod val="75000"/>
                  </a:schemeClr>
                </a:solidFill>
                <a:latin typeface="Times New Roman"/>
                <a:cs typeface="Times New Roman"/>
              </a:rPr>
              <a:t>…P</a:t>
            </a:r>
            <a:r>
              <a:rPr sz="2900" baseline="-25000">
                <a:solidFill>
                  <a:schemeClr val="accent5">
                    <a:lumMod val="75000"/>
                  </a:schemeClr>
                </a:solidFill>
                <a:latin typeface="Times New Roman"/>
                <a:cs typeface="Times New Roman"/>
              </a:rPr>
              <a:t>J</a:t>
            </a:r>
            <a:r>
              <a:rPr sz="2900">
                <a:solidFill>
                  <a:schemeClr val="accent5">
                    <a:lumMod val="75000"/>
                  </a:schemeClr>
                </a:solidFill>
                <a:latin typeface="Times New Roman"/>
                <a:cs typeface="Times New Roman"/>
              </a:rPr>
              <a:t>)</a:t>
            </a:r>
            <a:r>
              <a:rPr sz="3200">
                <a:solidFill>
                  <a:schemeClr val="accent5">
                    <a:lumMod val="75000"/>
                  </a:schemeClr>
                </a:solidFill>
                <a:latin typeface="Times New Roman"/>
                <a:cs typeface="Times New Roman"/>
              </a:rPr>
              <a:t>I</a:t>
            </a:r>
            <a:r>
              <a:rPr sz="2900">
                <a:solidFill>
                  <a:schemeClr val="accent5">
                    <a:lumMod val="75000"/>
                  </a:schemeClr>
                </a:solidFill>
                <a:latin typeface="Times New Roman"/>
                <a:cs typeface="Times New Roman"/>
              </a:rPr>
              <a:t>  si </a:t>
            </a:r>
            <a:r>
              <a:rPr sz="2900">
                <a:solidFill>
                  <a:schemeClr val="accent5">
                    <a:lumMod val="75000"/>
                  </a:schemeClr>
                </a:solidFill>
                <a:latin typeface="Times New Roman"/>
                <a:cs typeface="Times New Roman"/>
              </a:rPr>
              <a:t>P</a:t>
            </a:r>
            <a:r>
              <a:rPr sz="2900" baseline="-25000">
                <a:solidFill>
                  <a:schemeClr val="accent5">
                    <a:lumMod val="75000"/>
                  </a:schemeClr>
                </a:solidFill>
                <a:latin typeface="Times New Roman"/>
                <a:cs typeface="Times New Roman"/>
              </a:rPr>
              <a:t>1</a:t>
            </a:r>
            <a:r>
              <a:rPr sz="2900">
                <a:solidFill>
                  <a:schemeClr val="accent5">
                    <a:lumMod val="75000"/>
                  </a:schemeClr>
                </a:solidFill>
                <a:latin typeface="Times New Roman"/>
                <a:cs typeface="Times New Roman"/>
              </a:rPr>
              <a:t>…P</a:t>
            </a:r>
            <a:r>
              <a:rPr sz="2900" baseline="-25000">
                <a:solidFill>
                  <a:schemeClr val="accent5">
                    <a:lumMod val="75000"/>
                  </a:schemeClr>
                </a:solidFill>
                <a:latin typeface="Times New Roman"/>
                <a:cs typeface="Times New Roman"/>
              </a:rPr>
              <a:t>J</a:t>
            </a:r>
            <a:r>
              <a:rPr sz="2900">
                <a:solidFill>
                  <a:schemeClr val="accent5">
                    <a:lumMod val="75000"/>
                  </a:schemeClr>
                </a:solidFill>
                <a:latin typeface="Times New Roman"/>
                <a:cs typeface="Times New Roman"/>
              </a:rPr>
              <a:t> a un bord disjoint dans P </a:t>
            </a:r>
            <a:r>
              <a:rPr sz="2900">
                <a:solidFill>
                  <a:schemeClr val="accent5">
                    <a:lumMod val="75000"/>
                  </a:schemeClr>
                </a:solidFill>
              </a:rPr>
              <a:t>;</a:t>
            </a:r>
          </a:p>
          <a:p>
            <a:pPr marL="0" indent="0">
              <a:buNone/>
            </a:pPr>
            <a:r>
              <a:rPr sz="2900">
                <a:solidFill>
                  <a:schemeClr val="accent5">
                    <a:lumMod val="75000"/>
                  </a:schemeClr>
                </a:solidFill>
              </a:rPr>
              <a:t>µ(j</a:t>
            </a:r>
            <a:r>
              <a:rPr sz="2900">
                <a:solidFill>
                  <a:schemeClr val="accent5">
                    <a:lumMod val="75000"/>
                  </a:schemeClr>
                </a:solidFill>
              </a:rPr>
              <a:t>) </a:t>
            </a:r>
            <a:r>
              <a:rPr sz="2900">
                <a:solidFill>
                  <a:schemeClr val="accent5">
                    <a:lumMod val="75000"/>
                  </a:schemeClr>
                </a:solidFill>
              </a:rPr>
              <a:t>=          </a:t>
            </a:r>
          </a:p>
          <a:p>
            <a:pPr marL="0" indent="0">
              <a:buNone/>
            </a:pPr>
            <a:r>
              <a:rPr sz="2900">
                <a:solidFill>
                  <a:schemeClr val="accent5">
                    <a:lumMod val="75000"/>
                  </a:schemeClr>
                </a:solidFill>
              </a:rPr>
              <a:t>                  </a:t>
            </a:r>
            <a:r>
              <a:rPr sz="2900">
                <a:solidFill>
                  <a:schemeClr val="accent5">
                    <a:lumMod val="75000"/>
                  </a:schemeClr>
                </a:solidFill>
                <a:latin typeface="Times New Roman"/>
                <a:cs typeface="Times New Roman"/>
              </a:rPr>
              <a:t>-1 sinon.</a:t>
            </a:r>
          </a:p>
          <a:p>
            <a:pPr marL="0" indent="0">
              <a:buNone/>
            </a:pPr>
          </a:p>
        </p:txBody>
      </p:sp>
      <p:sp>
        <p:nvSpPr>
          <p:cNvPr id="4" name="Accolades 3"/>
          <p:cNvSpPr/>
          <p:nvPr/>
        </p:nvSpPr>
        <p:spPr>
          <a:xfrm>
            <a:off x="5303913" y="3861043"/>
            <a:ext cx="936110" cy="576062"/>
          </a:xfrm>
          <a:prstGeom prst="brace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p>
        </p:txBody>
      </p:sp>
      <p:sp>
        <p:nvSpPr>
          <p:cNvPr id="5" name="Accolades 4"/>
          <p:cNvSpPr/>
          <p:nvPr/>
        </p:nvSpPr>
        <p:spPr>
          <a:xfrm>
            <a:off x="7247962" y="3876893"/>
            <a:ext cx="1080450" cy="576062"/>
          </a:xfrm>
          <a:prstGeom prst="brace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p>
        </p:txBody>
      </p:sp>
      <p:cxnSp>
        <p:nvCxnSpPr>
          <p:cNvPr id="7" name="Connecteur droit avec flèche 6"/>
          <p:cNvCxnSpPr/>
          <p:nvPr/>
        </p:nvCxnSpPr>
        <p:spPr>
          <a:xfrm>
            <a:off x="6384028" y="4149081"/>
            <a:ext cx="72008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Accolade ouvrante 7"/>
          <p:cNvSpPr/>
          <p:nvPr/>
        </p:nvSpPr>
        <p:spPr>
          <a:xfrm>
            <a:off x="1703505" y="5301206"/>
            <a:ext cx="155446" cy="9144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p>
        </p:txBody>
      </p:sp>
      <p:sp>
        <p:nvSpPr>
          <p:cNvPr id="6" name="Espace réservé du numéro de diapositive 5"/>
          <p:cNvSpPr>
            <a:spLocks noGrp="1"/>
          </p:cNvSpPr>
          <p:nvPr>
            <p:ph type="sldNum" sz="quarter" idx="12"/>
          </p:nvPr>
        </p:nvSpPr>
        <p:spPr/>
        <p:txBody>
          <a:bodyPr/>
          <a:lstStyle/>
          <a:p>
            <a:pPr/>
            <a:r>
              <a:rPr/>
              <a:t>49</a:t>
            </a:r>
          </a:p>
        </p:txBody>
      </p:sp>
    </p:spTree>
    <p:extLst>
      <p:ext uri="{BB962C8B-B14F-4D97-AF65-F5344CB8AC3E}">
        <p14:creationId xmlns:p14="http://schemas.microsoft.com/office/powerpoint/2010/main" val="29783048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pPr/>
            <a:r>
              <a:rPr>
                <a:solidFill>
                  <a:srgbClr val="0000AF"/>
                </a:solidFill>
                <a:latin typeface="Times New Roman"/>
                <a:cs typeface="Times New Roman"/>
              </a:rPr>
              <a:t>Introduction</a:t>
            </a:r>
          </a:p>
        </p:txBody>
      </p:sp>
      <p:sp>
        <p:nvSpPr>
          <p:cNvPr id="3" name="Espace réservé du contenu 2"/>
          <p:cNvSpPr>
            <a:spLocks noGrp="1"/>
          </p:cNvSpPr>
          <p:nvPr>
            <p:ph idx="1"/>
          </p:nvPr>
        </p:nvSpPr>
        <p:spPr/>
        <p:txBody>
          <a:bodyPr>
            <a:normAutofit fontScale="92500" lnSpcReduction="20000"/>
          </a:bodyPr>
          <a:lstStyle/>
          <a:p>
            <a:pPr/>
          </a:p>
          <a:p>
            <a:pPr marL="0" indent="0">
              <a:buNone/>
            </a:pPr>
          </a:p>
          <a:p>
            <a:pPr/>
            <a:r>
              <a:rPr>
                <a:solidFill>
                  <a:srgbClr val="0000AF"/>
                </a:solidFill>
                <a:latin typeface="Times New Roman"/>
                <a:cs typeface="Times New Roman"/>
              </a:rPr>
              <a:t>Soit </a:t>
            </a:r>
            <a:r>
              <a:rPr>
                <a:solidFill>
                  <a:srgbClr val="006000"/>
                </a:solidFill>
                <a:latin typeface="Times New Roman"/>
                <a:cs typeface="Times New Roman"/>
              </a:rPr>
              <a:t>u </a:t>
            </a:r>
            <a:r>
              <a:rPr>
                <a:solidFill>
                  <a:srgbClr val="0000AF"/>
                </a:solidFill>
                <a:latin typeface="Times New Roman"/>
                <a:cs typeface="Times New Roman"/>
              </a:rPr>
              <a:t>un mot non vide, </a:t>
            </a:r>
            <a:r>
              <a:rPr>
                <a:solidFill>
                  <a:srgbClr val="006000"/>
                </a:solidFill>
                <a:latin typeface="Times New Roman"/>
                <a:cs typeface="Times New Roman"/>
              </a:rPr>
              <a:t>p </a:t>
            </a:r>
            <a:r>
              <a:rPr>
                <a:solidFill>
                  <a:srgbClr val="0000AF"/>
                </a:solidFill>
                <a:latin typeface="Times New Roman"/>
                <a:cs typeface="Times New Roman"/>
              </a:rPr>
              <a:t>un entier tel que </a:t>
            </a:r>
            <a:r>
              <a:rPr>
                <a:solidFill>
                  <a:srgbClr val="006000"/>
                </a:solidFill>
                <a:latin typeface="Times New Roman"/>
                <a:cs typeface="Times New Roman"/>
              </a:rPr>
              <a:t>0 &lt; p </a:t>
            </a:r>
            <a:r>
              <a:rPr b="1">
                <a:solidFill>
                  <a:schemeClr val="accent6">
                    <a:lumMod val="75000"/>
                  </a:schemeClr>
                </a:solidFill>
                <a:latin typeface="Times New Roman"/>
                <a:cs typeface="Times New Roman"/>
              </a:rPr>
              <a:t>≤</a:t>
            </a:r>
            <a:r>
              <a:rPr>
                <a:solidFill>
                  <a:srgbClr val="006000"/>
                </a:solidFill>
                <a:latin typeface="Times New Roman"/>
                <a:cs typeface="Times New Roman"/>
              </a:rPr>
              <a:t> </a:t>
            </a:r>
            <a:r>
              <a:rPr>
                <a:solidFill>
                  <a:srgbClr val="006000"/>
                </a:solidFill>
                <a:latin typeface="Times New Roman"/>
                <a:cs typeface="Times New Roman"/>
              </a:rPr>
              <a:t>|u|</a:t>
            </a:r>
          </a:p>
          <a:p>
            <a:pPr/>
            <a:r>
              <a:rPr>
                <a:solidFill>
                  <a:srgbClr val="0000AF"/>
                </a:solidFill>
                <a:latin typeface="Times New Roman"/>
                <a:cs typeface="Times New Roman"/>
              </a:rPr>
              <a:t> </a:t>
            </a:r>
            <a:r>
              <a:rPr>
                <a:solidFill>
                  <a:srgbClr val="006000"/>
                </a:solidFill>
                <a:latin typeface="Times New Roman"/>
                <a:cs typeface="Times New Roman"/>
              </a:rPr>
              <a:t>p </a:t>
            </a:r>
            <a:r>
              <a:rPr>
                <a:solidFill>
                  <a:srgbClr val="0000AF"/>
                </a:solidFill>
                <a:latin typeface="Times New Roman"/>
                <a:cs typeface="Times New Roman"/>
              </a:rPr>
              <a:t>est une </a:t>
            </a:r>
            <a:r>
              <a:rPr>
                <a:solidFill>
                  <a:srgbClr val="2D90FF"/>
                </a:solidFill>
                <a:latin typeface="Times New Roman"/>
                <a:cs typeface="Times New Roman"/>
              </a:rPr>
              <a:t>périodes </a:t>
            </a:r>
            <a:r>
              <a:rPr>
                <a:solidFill>
                  <a:srgbClr val="0000AF"/>
                </a:solidFill>
                <a:latin typeface="Times New Roman"/>
                <a:cs typeface="Times New Roman"/>
              </a:rPr>
              <a:t>de </a:t>
            </a:r>
            <a:r>
              <a:rPr>
                <a:solidFill>
                  <a:srgbClr val="006000"/>
                </a:solidFill>
                <a:latin typeface="Times New Roman"/>
                <a:cs typeface="Times New Roman"/>
              </a:rPr>
              <a:t>u </a:t>
            </a:r>
            <a:r>
              <a:rPr>
                <a:solidFill>
                  <a:srgbClr val="0000AF"/>
                </a:solidFill>
                <a:latin typeface="Times New Roman"/>
                <a:cs typeface="Times New Roman"/>
              </a:rPr>
              <a:t>si une de ces conditions est satisfaite </a:t>
            </a:r>
          </a:p>
          <a:p>
            <a:pPr/>
            <a:r>
              <a:rPr>
                <a:solidFill>
                  <a:srgbClr val="0000AF"/>
                </a:solidFill>
                <a:latin typeface="Times New Roman"/>
                <a:cs typeface="Times New Roman"/>
              </a:rPr>
              <a:t>1. </a:t>
            </a:r>
            <a:r>
              <a:rPr>
                <a:solidFill>
                  <a:srgbClr val="006000"/>
                </a:solidFill>
                <a:latin typeface="Times New Roman"/>
                <a:cs typeface="Times New Roman"/>
              </a:rPr>
              <a:t>u[i] = u[i + p]</a:t>
            </a:r>
            <a:r>
              <a:rPr>
                <a:solidFill>
                  <a:srgbClr val="0000AF"/>
                </a:solidFill>
                <a:latin typeface="Times New Roman"/>
                <a:cs typeface="Times New Roman"/>
              </a:rPr>
              <a:t>, pour </a:t>
            </a:r>
            <a:r>
              <a:rPr>
                <a:solidFill>
                  <a:srgbClr val="006000"/>
                </a:solidFill>
                <a:latin typeface="Times New Roman"/>
                <a:cs typeface="Times New Roman"/>
              </a:rPr>
              <a:t>1 </a:t>
            </a:r>
            <a:r>
              <a:rPr b="1">
                <a:solidFill>
                  <a:schemeClr val="accent6">
                    <a:lumMod val="75000"/>
                  </a:schemeClr>
                </a:solidFill>
                <a:latin typeface="Times New Roman"/>
                <a:cs typeface="Times New Roman"/>
              </a:rPr>
              <a:t>≤</a:t>
            </a:r>
            <a:r>
              <a:rPr>
                <a:solidFill>
                  <a:srgbClr val="006000"/>
                </a:solidFill>
                <a:latin typeface="Times New Roman"/>
                <a:cs typeface="Times New Roman"/>
              </a:rPr>
              <a:t> </a:t>
            </a:r>
            <a:r>
              <a:rPr>
                <a:solidFill>
                  <a:srgbClr val="006000"/>
                </a:solidFill>
                <a:latin typeface="Times New Roman"/>
                <a:cs typeface="Times New Roman"/>
              </a:rPr>
              <a:t>i </a:t>
            </a:r>
            <a:r>
              <a:rPr b="1">
                <a:solidFill>
                  <a:schemeClr val="accent6">
                    <a:lumMod val="75000"/>
                  </a:schemeClr>
                </a:solidFill>
                <a:latin typeface="Times New Roman"/>
                <a:cs typeface="Times New Roman"/>
              </a:rPr>
              <a:t>≤</a:t>
            </a:r>
            <a:r>
              <a:rPr>
                <a:solidFill>
                  <a:schemeClr val="accent6">
                    <a:lumMod val="75000"/>
                  </a:schemeClr>
                </a:solidFill>
                <a:latin typeface="Times New Roman"/>
                <a:cs typeface="Times New Roman"/>
              </a:rPr>
              <a:t> </a:t>
            </a:r>
            <a:r>
              <a:rPr>
                <a:solidFill>
                  <a:srgbClr val="006000"/>
                </a:solidFill>
                <a:latin typeface="Times New Roman"/>
                <a:cs typeface="Times New Roman"/>
              </a:rPr>
              <a:t>|u| − p</a:t>
            </a:r>
          </a:p>
          <a:p>
            <a:pPr/>
            <a:r>
              <a:rPr>
                <a:solidFill>
                  <a:srgbClr val="0000AF"/>
                </a:solidFill>
                <a:latin typeface="Times New Roman"/>
                <a:cs typeface="Times New Roman"/>
              </a:rPr>
              <a:t>2. </a:t>
            </a:r>
            <a:r>
              <a:rPr>
                <a:solidFill>
                  <a:srgbClr val="006000"/>
                </a:solidFill>
                <a:latin typeface="Times New Roman"/>
                <a:cs typeface="Times New Roman"/>
              </a:rPr>
              <a:t>u </a:t>
            </a:r>
            <a:r>
              <a:rPr>
                <a:solidFill>
                  <a:srgbClr val="0000AF"/>
                </a:solidFill>
                <a:latin typeface="Times New Roman"/>
                <a:cs typeface="Times New Roman"/>
              </a:rPr>
              <a:t>est un </a:t>
            </a:r>
            <a:r>
              <a:rPr>
                <a:solidFill>
                  <a:srgbClr val="0000AF"/>
                </a:solidFill>
                <a:latin typeface="Times New Roman"/>
                <a:cs typeface="Times New Roman"/>
              </a:rPr>
              <a:t>préfixe </a:t>
            </a:r>
            <a:r>
              <a:rPr>
                <a:solidFill>
                  <a:srgbClr val="0000AF"/>
                </a:solidFill>
                <a:latin typeface="Times New Roman"/>
                <a:cs typeface="Times New Roman"/>
              </a:rPr>
              <a:t>d’un mot </a:t>
            </a:r>
            <a:r>
              <a:rPr>
                <a:solidFill>
                  <a:srgbClr val="006000"/>
                </a:solidFill>
                <a:latin typeface="Times New Roman"/>
                <a:cs typeface="Times New Roman"/>
              </a:rPr>
              <a:t>y</a:t>
            </a:r>
            <a:r>
              <a:rPr baseline="40000">
                <a:solidFill>
                  <a:srgbClr val="006000"/>
                </a:solidFill>
                <a:latin typeface="Times New Roman"/>
                <a:cs typeface="Times New Roman"/>
              </a:rPr>
              <a:t>k</a:t>
            </a:r>
            <a:r>
              <a:rPr>
                <a:solidFill>
                  <a:srgbClr val="0000AF"/>
                </a:solidFill>
                <a:latin typeface="Times New Roman"/>
                <a:cs typeface="Times New Roman"/>
              </a:rPr>
              <a:t>, </a:t>
            </a:r>
            <a:r>
              <a:rPr>
                <a:solidFill>
                  <a:srgbClr val="006000"/>
                </a:solidFill>
                <a:latin typeface="Times New Roman"/>
                <a:cs typeface="Times New Roman"/>
              </a:rPr>
              <a:t>k </a:t>
            </a:r>
            <a:r>
              <a:rPr>
                <a:solidFill>
                  <a:srgbClr val="006000"/>
                </a:solidFill>
                <a:latin typeface="Times New Roman"/>
                <a:cs typeface="Times New Roman"/>
              </a:rPr>
              <a:t>&gt; 0</a:t>
            </a:r>
            <a:r>
              <a:rPr>
                <a:solidFill>
                  <a:srgbClr val="0000AF"/>
                </a:solidFill>
                <a:latin typeface="Times New Roman"/>
                <a:cs typeface="Times New Roman"/>
              </a:rPr>
              <a:t>, </a:t>
            </a:r>
            <a:r>
              <a:rPr>
                <a:solidFill>
                  <a:srgbClr val="006000"/>
                </a:solidFill>
                <a:latin typeface="Times New Roman"/>
                <a:cs typeface="Times New Roman"/>
              </a:rPr>
              <a:t>|y| = p</a:t>
            </a:r>
          </a:p>
          <a:p>
            <a:pPr/>
            <a:r>
              <a:rPr>
                <a:solidFill>
                  <a:srgbClr val="0000AF"/>
                </a:solidFill>
                <a:latin typeface="Times New Roman"/>
                <a:cs typeface="Times New Roman"/>
              </a:rPr>
              <a:t>3 </a:t>
            </a:r>
            <a:r>
              <a:rPr>
                <a:solidFill>
                  <a:srgbClr val="006000"/>
                </a:solidFill>
                <a:latin typeface="Times New Roman"/>
                <a:cs typeface="Times New Roman"/>
              </a:rPr>
              <a:t>u = yw = wz</a:t>
            </a:r>
            <a:r>
              <a:rPr>
                <a:solidFill>
                  <a:srgbClr val="0000AF"/>
                </a:solidFill>
                <a:latin typeface="Times New Roman"/>
                <a:cs typeface="Times New Roman"/>
              </a:rPr>
              <a:t>, pour des mots </a:t>
            </a:r>
            <a:r>
              <a:rPr>
                <a:solidFill>
                  <a:srgbClr val="006000"/>
                </a:solidFill>
                <a:latin typeface="Times New Roman"/>
                <a:cs typeface="Times New Roman"/>
              </a:rPr>
              <a:t>y</a:t>
            </a:r>
            <a:r>
              <a:rPr>
                <a:solidFill>
                  <a:srgbClr val="0000AF"/>
                </a:solidFill>
                <a:latin typeface="Times New Roman"/>
                <a:cs typeface="Times New Roman"/>
              </a:rPr>
              <a:t>, </a:t>
            </a:r>
            <a:r>
              <a:rPr>
                <a:solidFill>
                  <a:srgbClr val="006000"/>
                </a:solidFill>
                <a:latin typeface="Times New Roman"/>
                <a:cs typeface="Times New Roman"/>
              </a:rPr>
              <a:t>z </a:t>
            </a:r>
            <a:r>
              <a:rPr>
                <a:solidFill>
                  <a:srgbClr val="0000AF"/>
                </a:solidFill>
                <a:latin typeface="Times New Roman"/>
                <a:cs typeface="Times New Roman"/>
              </a:rPr>
              <a:t>et </a:t>
            </a:r>
            <a:r>
              <a:rPr>
                <a:solidFill>
                  <a:srgbClr val="006000"/>
                </a:solidFill>
                <a:latin typeface="Times New Roman"/>
                <a:cs typeface="Times New Roman"/>
              </a:rPr>
              <a:t>w </a:t>
            </a:r>
            <a:r>
              <a:rPr>
                <a:solidFill>
                  <a:srgbClr val="0000AF"/>
                </a:solidFill>
                <a:latin typeface="Times New Roman"/>
                <a:cs typeface="Times New Roman"/>
              </a:rPr>
              <a:t>avec </a:t>
            </a:r>
            <a:r>
              <a:rPr>
                <a:solidFill>
                  <a:srgbClr val="006000"/>
                </a:solidFill>
                <a:latin typeface="Times New Roman"/>
                <a:cs typeface="Times New Roman"/>
              </a:rPr>
              <a:t>|y| = |z| = p</a:t>
            </a:r>
          </a:p>
          <a:p>
            <a:pPr/>
            <a:r>
              <a:rPr>
                <a:solidFill>
                  <a:srgbClr val="0000AF"/>
                </a:solidFill>
                <a:latin typeface="Times New Roman"/>
                <a:cs typeface="Times New Roman"/>
              </a:rPr>
              <a:t>Le mot </a:t>
            </a:r>
            <a:r>
              <a:rPr>
                <a:solidFill>
                  <a:srgbClr val="006000"/>
                </a:solidFill>
                <a:latin typeface="Times New Roman"/>
                <a:cs typeface="Times New Roman"/>
              </a:rPr>
              <a:t>w </a:t>
            </a:r>
            <a:r>
              <a:rPr>
                <a:solidFill>
                  <a:srgbClr val="0000AF"/>
                </a:solidFill>
                <a:latin typeface="Times New Roman"/>
                <a:cs typeface="Times New Roman"/>
              </a:rPr>
              <a:t>est </a:t>
            </a:r>
            <a:r>
              <a:rPr>
                <a:solidFill>
                  <a:srgbClr val="0000AF"/>
                </a:solidFill>
                <a:latin typeface="Times New Roman"/>
                <a:cs typeface="Times New Roman"/>
              </a:rPr>
              <a:t>appelé </a:t>
            </a:r>
            <a:r>
              <a:rPr>
                <a:solidFill>
                  <a:srgbClr val="2D90FF"/>
                </a:solidFill>
                <a:latin typeface="Times New Roman"/>
                <a:cs typeface="Times New Roman"/>
              </a:rPr>
              <a:t>bord </a:t>
            </a:r>
            <a:r>
              <a:rPr>
                <a:solidFill>
                  <a:srgbClr val="0000AF"/>
                </a:solidFill>
                <a:latin typeface="Times New Roman"/>
                <a:cs typeface="Times New Roman"/>
              </a:rPr>
              <a:t>de </a:t>
            </a:r>
            <a:r>
              <a:rPr>
                <a:solidFill>
                  <a:srgbClr val="006000"/>
                </a:solidFill>
                <a:latin typeface="Times New Roman"/>
                <a:cs typeface="Times New Roman"/>
              </a:rPr>
              <a:t>u</a:t>
            </a:r>
          </a:p>
          <a:p>
            <a:pPr/>
            <a:r>
              <a:rPr>
                <a:solidFill>
                  <a:srgbClr val="0000AF"/>
                </a:solidFill>
                <a:latin typeface="Times New Roman"/>
                <a:cs typeface="Times New Roman"/>
              </a:rPr>
              <a:t> </a:t>
            </a:r>
            <a:r>
              <a:rPr>
                <a:solidFill>
                  <a:srgbClr val="006000"/>
                </a:solidFill>
                <a:latin typeface="Times New Roman"/>
                <a:cs typeface="Times New Roman"/>
              </a:rPr>
              <a:t>period(u) </a:t>
            </a:r>
            <a:r>
              <a:rPr>
                <a:solidFill>
                  <a:srgbClr val="0000AF"/>
                </a:solidFill>
                <a:latin typeface="Times New Roman"/>
                <a:cs typeface="Times New Roman"/>
              </a:rPr>
              <a:t>est </a:t>
            </a:r>
            <a:r>
              <a:rPr>
                <a:solidFill>
                  <a:srgbClr val="0C22FF"/>
                </a:solidFill>
                <a:latin typeface="Times New Roman"/>
                <a:cs typeface="Times New Roman"/>
              </a:rPr>
              <a:t>la </a:t>
            </a:r>
            <a:r>
              <a:rPr>
                <a:solidFill>
                  <a:srgbClr val="0000AF"/>
                </a:solidFill>
                <a:latin typeface="Times New Roman"/>
                <a:cs typeface="Times New Roman"/>
              </a:rPr>
              <a:t>plus petite </a:t>
            </a:r>
            <a:r>
              <a:rPr>
                <a:solidFill>
                  <a:srgbClr val="0000AF"/>
                </a:solidFill>
                <a:latin typeface="Times New Roman"/>
                <a:cs typeface="Times New Roman"/>
              </a:rPr>
              <a:t>période </a:t>
            </a:r>
            <a:r>
              <a:rPr>
                <a:solidFill>
                  <a:srgbClr val="0000AF"/>
                </a:solidFill>
                <a:latin typeface="Times New Roman"/>
                <a:cs typeface="Times New Roman"/>
              </a:rPr>
              <a:t>de </a:t>
            </a:r>
            <a:r>
              <a:rPr>
                <a:solidFill>
                  <a:srgbClr val="006000"/>
                </a:solidFill>
                <a:latin typeface="Times New Roman"/>
                <a:cs typeface="Times New Roman"/>
              </a:rPr>
              <a:t>u </a:t>
            </a:r>
            <a:r>
              <a:rPr>
                <a:solidFill>
                  <a:srgbClr val="0000AF"/>
                </a:solidFill>
                <a:latin typeface="Times New Roman"/>
                <a:cs typeface="Times New Roman"/>
              </a:rPr>
              <a:t>(peut </a:t>
            </a:r>
            <a:r>
              <a:rPr>
                <a:solidFill>
                  <a:srgbClr val="0000AF"/>
                </a:solidFill>
                <a:latin typeface="Times New Roman"/>
                <a:cs typeface="Times New Roman"/>
              </a:rPr>
              <a:t>être </a:t>
            </a:r>
            <a:r>
              <a:rPr>
                <a:solidFill>
                  <a:srgbClr val="006000"/>
                </a:solidFill>
                <a:latin typeface="Times New Roman"/>
                <a:cs typeface="Times New Roman"/>
              </a:rPr>
              <a:t>|u|</a:t>
            </a:r>
            <a:r>
              <a:rPr>
                <a:solidFill>
                  <a:srgbClr val="0000AF"/>
                </a:solidFill>
                <a:latin typeface="Times New Roman"/>
                <a:cs typeface="Times New Roman"/>
              </a:rPr>
              <a:t>)</a:t>
            </a:r>
          </a:p>
          <a:p>
            <a:pPr/>
            <a:r>
              <a:rPr>
                <a:solidFill>
                  <a:srgbClr val="0000AF"/>
                </a:solidFill>
                <a:latin typeface="Times New Roman"/>
                <a:cs typeface="Times New Roman"/>
              </a:rPr>
              <a:t> </a:t>
            </a:r>
            <a:r>
              <a:rPr>
                <a:solidFill>
                  <a:srgbClr val="006000"/>
                </a:solidFill>
                <a:latin typeface="Times New Roman"/>
                <a:cs typeface="Times New Roman"/>
              </a:rPr>
              <a:t>border(u) </a:t>
            </a:r>
            <a:r>
              <a:rPr>
                <a:solidFill>
                  <a:srgbClr val="0000AF"/>
                </a:solidFill>
                <a:latin typeface="Times New Roman"/>
                <a:cs typeface="Times New Roman"/>
              </a:rPr>
              <a:t>est </a:t>
            </a:r>
            <a:r>
              <a:rPr>
                <a:solidFill>
                  <a:srgbClr val="0C22FF"/>
                </a:solidFill>
                <a:latin typeface="Times New Roman"/>
                <a:cs typeface="Times New Roman"/>
              </a:rPr>
              <a:t>le </a:t>
            </a:r>
            <a:r>
              <a:rPr>
                <a:solidFill>
                  <a:srgbClr val="0000AF"/>
                </a:solidFill>
                <a:latin typeface="Times New Roman"/>
                <a:cs typeface="Times New Roman"/>
              </a:rPr>
              <a:t>plus long bord de </a:t>
            </a:r>
            <a:r>
              <a:rPr>
                <a:solidFill>
                  <a:srgbClr val="006000"/>
                </a:solidFill>
                <a:latin typeface="Times New Roman"/>
                <a:cs typeface="Times New Roman"/>
              </a:rPr>
              <a:t>u </a:t>
            </a:r>
            <a:r>
              <a:rPr>
                <a:solidFill>
                  <a:srgbClr val="0000AF"/>
                </a:solidFill>
                <a:latin typeface="Times New Roman"/>
                <a:cs typeface="Times New Roman"/>
              </a:rPr>
              <a:t>(peut </a:t>
            </a:r>
            <a:r>
              <a:rPr>
                <a:solidFill>
                  <a:srgbClr val="0000AF"/>
                </a:solidFill>
                <a:latin typeface="Times New Roman"/>
                <a:cs typeface="Times New Roman"/>
              </a:rPr>
              <a:t>être </a:t>
            </a:r>
            <a:r>
              <a:rPr>
                <a:solidFill>
                  <a:schemeClr val="accent6">
                    <a:lumMod val="75000"/>
                  </a:schemeClr>
                </a:solidFill>
                <a:latin typeface="Times New Roman"/>
                <a:cs typeface="Times New Roman"/>
              </a:rPr>
              <a:t>ε</a:t>
            </a:r>
            <a:r>
              <a:rPr>
                <a:solidFill>
                  <a:srgbClr val="0000AF"/>
                </a:solidFill>
                <a:latin typeface="Times New Roman"/>
                <a:cs typeface="Times New Roman"/>
              </a:rPr>
              <a:t>)</a:t>
            </a:r>
          </a:p>
        </p:txBody>
      </p:sp>
      <p:graphicFrame>
        <p:nvGraphicFramePr>
          <p:cNvPr id="4" name="Tableau 3"/>
          <p:cNvGraphicFramePr>
            <a:graphicFrameLocks noGrp="1"/>
          </p:cNvGraphicFramePr>
          <p:nvPr>
            <p:extLst>
              <p:ext uri="{D42A27DB-BD31-4B8C-83A1-F6EECF244321}">
                <p14:modId xmlns:p14="http://schemas.microsoft.com/office/powerpoint/2010/main" val="2145611628"/>
              </p:ext>
            </p:extLst>
          </p:nvPr>
        </p:nvGraphicFramePr>
        <p:xfrm>
          <a:off x="829994" y="1700809"/>
          <a:ext cx="4192172" cy="887647"/>
        </p:xfrm>
        <a:graphic>
          <a:graphicData uri="http://schemas.openxmlformats.org/drawingml/2006/table">
            <a:tbl>
              <a:tblPr firstRow="1" bandRow="1">
                <a:tableStyleId>{5C22544A-7EE6-4342-B048-85BDC9FD1C3A}</a:tableStyleId>
              </a:tblPr>
              <a:tblGrid>
                <a:gridCol w="4192172"/>
              </a:tblGrid>
              <a:tr h="887647">
                <a:tc>
                  <a:txBody>
                    <a:bodyPr/>
                    <a:lstStyle/>
                    <a:p>
                      <a:r>
                        <a:rPr kumimoji="0" lang="fr-FR" sz="4400" b="0" i="0" u="none" strike="noStrike" kern="1200" cap="none" spc="0" normalizeH="0" baseline="0" noProof="0" dirty="0" smtClean="0">
                          <a:ln>
                            <a:noFill/>
                          </a:ln>
                          <a:solidFill>
                            <a:srgbClr val="0070C0"/>
                          </a:solidFill>
                          <a:effectLst/>
                          <a:uLnTx/>
                          <a:uFillTx/>
                          <a:latin typeface="Times New Roman" panose="02020603050405020304" pitchFamily="18" charset="0"/>
                          <a:ea typeface="+mj-ea"/>
                          <a:cs typeface="Times New Roman" panose="02020603050405020304" pitchFamily="18" charset="0"/>
                        </a:rPr>
                        <a:t>Bord et période</a:t>
                      </a:r>
                      <a:endParaRPr lang="fr-FR" dirty="0">
                        <a:latin typeface="Times New Roman" panose="02020603050405020304" pitchFamily="18" charset="0"/>
                        <a:cs typeface="Times New Roman" panose="02020603050405020304" pitchFamily="18" charset="0"/>
                      </a:endParaRPr>
                    </a:p>
                  </a:txBody>
                  <a:tc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r>
            </a:tbl>
          </a:graphicData>
        </a:graphic>
      </p:graphicFrame>
      <p:sp>
        <p:nvSpPr>
          <p:cNvPr id="5" name="Espace réservé du numéro de diapositive 4"/>
          <p:cNvSpPr>
            <a:spLocks noGrp="1"/>
          </p:cNvSpPr>
          <p:nvPr>
            <p:ph type="sldNum" sz="quarter" idx="12"/>
          </p:nvPr>
        </p:nvSpPr>
        <p:spPr/>
        <p:txBody>
          <a:bodyPr/>
          <a:lstStyle/>
          <a:p>
            <a:pPr/>
            <a:r>
              <a:rPr/>
              <a:t>5</a:t>
            </a:r>
          </a:p>
        </p:txBody>
      </p:sp>
    </p:spTree>
    <p:extLst>
      <p:ext uri="{BB962C8B-B14F-4D97-AF65-F5344CB8AC3E}">
        <p14:creationId xmlns:p14="http://schemas.microsoft.com/office/powerpoint/2010/main" val="426807636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70704" y="638974"/>
            <a:ext cx="10515600" cy="1325556"/>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pPr/>
            <a:r>
              <a:rPr>
                <a:solidFill>
                  <a:srgbClr val="0000AF"/>
                </a:solidFill>
                <a:latin typeface="LCMSS8"/>
              </a:rPr>
              <a:t>Algorithme KMP</a:t>
            </a:r>
          </a:p>
        </p:txBody>
      </p:sp>
      <p:sp>
        <p:nvSpPr>
          <p:cNvPr id="3" name="Espace réservé du contenu 2"/>
          <p:cNvSpPr>
            <a:spLocks noGrp="1"/>
          </p:cNvSpPr>
          <p:nvPr>
            <p:ph idx="1"/>
          </p:nvPr>
        </p:nvSpPr>
        <p:spPr>
          <a:xfrm>
            <a:off x="551380" y="1825618"/>
            <a:ext cx="10802410" cy="4351339"/>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pPr marL="0" indent="0">
              <a:buNone/>
            </a:pPr>
            <a:r>
              <a:rPr>
                <a:solidFill>
                  <a:schemeClr val="accent5">
                    <a:lumMod val="75000"/>
                  </a:schemeClr>
                </a:solidFill>
                <a:latin typeface="Times New Roman"/>
                <a:cs typeface="Times New Roman"/>
              </a:rPr>
              <a:t>Exemple. Voici les </a:t>
            </a:r>
            <a:r>
              <a:rPr>
                <a:solidFill>
                  <a:schemeClr val="accent5">
                    <a:lumMod val="75000"/>
                  </a:schemeClr>
                </a:solidFill>
                <a:latin typeface="Times New Roman"/>
                <a:cs typeface="Times New Roman"/>
              </a:rPr>
              <a:t>fonctions </a:t>
            </a:r>
            <a:r>
              <a:rPr>
                <a:solidFill>
                  <a:schemeClr val="accent5">
                    <a:lumMod val="75000"/>
                  </a:schemeClr>
                </a:solidFill>
                <a:latin typeface="Times New Roman"/>
                <a:cs typeface="Times New Roman"/>
              </a:rPr>
              <a:t>β</a:t>
            </a:r>
            <a:r>
              <a:rPr>
                <a:solidFill>
                  <a:schemeClr val="accent5">
                    <a:lumMod val="75000"/>
                  </a:schemeClr>
                </a:solidFill>
                <a:latin typeface="Times New Roman"/>
                <a:cs typeface="Times New Roman"/>
              </a:rPr>
              <a:t>  </a:t>
            </a:r>
            <a:r>
              <a:rPr>
                <a:solidFill>
                  <a:schemeClr val="accent5">
                    <a:lumMod val="75000"/>
                  </a:schemeClr>
                </a:solidFill>
                <a:latin typeface="Times New Roman"/>
                <a:cs typeface="Times New Roman"/>
              </a:rPr>
              <a:t>et µ</a:t>
            </a:r>
            <a:r>
              <a:rPr>
                <a:solidFill>
                  <a:schemeClr val="accent5">
                    <a:lumMod val="75000"/>
                  </a:schemeClr>
                </a:solidFill>
                <a:latin typeface="Times New Roman"/>
                <a:cs typeface="Times New Roman"/>
              </a:rPr>
              <a:t> tabulées </a:t>
            </a:r>
            <a:r>
              <a:rPr>
                <a:solidFill>
                  <a:schemeClr val="accent5">
                    <a:lumMod val="75000"/>
                  </a:schemeClr>
                </a:solidFill>
                <a:latin typeface="Times New Roman"/>
                <a:cs typeface="Times New Roman"/>
              </a:rPr>
              <a:t>pour le </a:t>
            </a:r>
            <a:r>
              <a:rPr>
                <a:solidFill>
                  <a:schemeClr val="accent5">
                    <a:lumMod val="75000"/>
                  </a:schemeClr>
                </a:solidFill>
                <a:latin typeface="Times New Roman"/>
                <a:cs typeface="Times New Roman"/>
              </a:rPr>
              <a:t>motif abcababcac</a:t>
            </a:r>
            <a:r>
              <a:rPr>
                <a:solidFill>
                  <a:schemeClr val="accent5">
                    <a:lumMod val="75000"/>
                  </a:schemeClr>
                </a:solidFill>
                <a:latin typeface="Times New Roman"/>
                <a:cs typeface="Times New Roman"/>
              </a:rPr>
              <a:t>. </a:t>
            </a:r>
            <a:r>
              <a:rPr>
                <a:solidFill>
                  <a:schemeClr val="accent5">
                    <a:lumMod val="75000"/>
                  </a:schemeClr>
                </a:solidFill>
                <a:latin typeface="Times New Roman"/>
                <a:cs typeface="Times New Roman"/>
              </a:rPr>
              <a:t>Leur comparaison </a:t>
            </a:r>
            <a:r>
              <a:rPr>
                <a:solidFill>
                  <a:schemeClr val="accent5">
                    <a:lumMod val="75000"/>
                  </a:schemeClr>
                </a:solidFill>
                <a:latin typeface="Times New Roman"/>
                <a:cs typeface="Times New Roman"/>
              </a:rPr>
              <a:t>illustre le gain que l'on peut attendre de l'usage de  </a:t>
            </a:r>
            <a:r>
              <a:rPr>
                <a:solidFill>
                  <a:schemeClr val="accent5">
                    <a:lumMod val="75000"/>
                  </a:schemeClr>
                </a:solidFill>
                <a:latin typeface="Times New Roman"/>
                <a:cs typeface="Times New Roman"/>
              </a:rPr>
              <a:t>à </a:t>
            </a:r>
            <a:r>
              <a:rPr>
                <a:solidFill>
                  <a:schemeClr val="accent5">
                    <a:lumMod val="75000"/>
                  </a:schemeClr>
                </a:solidFill>
                <a:latin typeface="Times New Roman"/>
                <a:cs typeface="Times New Roman"/>
              </a:rPr>
              <a:t>la place de </a:t>
            </a:r>
            <a:r>
              <a:rPr>
                <a:solidFill>
                  <a:schemeClr val="accent5">
                    <a:lumMod val="75000"/>
                  </a:schemeClr>
                </a:solidFill>
                <a:latin typeface="Times New Roman"/>
                <a:cs typeface="Times New Roman"/>
              </a:rPr>
              <a:t>β</a:t>
            </a:r>
            <a:r>
              <a:rPr>
                <a:solidFill>
                  <a:schemeClr val="accent5">
                    <a:lumMod val="75000"/>
                  </a:schemeClr>
                </a:solidFill>
                <a:latin typeface="Times New Roman"/>
                <a:cs typeface="Times New Roman"/>
              </a:rPr>
              <a:t>.</a:t>
            </a:r>
          </a:p>
        </p:txBody>
      </p:sp>
      <p:graphicFrame>
        <p:nvGraphicFramePr>
          <p:cNvPr id="4" name="Tableau 3"/>
          <p:cNvGraphicFramePr>
            <a:graphicFrameLocks noGrp="1"/>
          </p:cNvGraphicFramePr>
          <p:nvPr>
            <p:extLst>
              <p:ext uri="{D42A27DB-BD31-4B8C-83A1-F6EECF244321}">
                <p14:modId xmlns:p14="http://schemas.microsoft.com/office/powerpoint/2010/main" val="1950283285"/>
              </p:ext>
            </p:extLst>
          </p:nvPr>
        </p:nvGraphicFramePr>
        <p:xfrm>
          <a:off x="1888594" y="3429000"/>
          <a:ext cx="8127996" cy="1483360"/>
        </p:xfrm>
        <a:graphic>
          <a:graphicData uri="http://schemas.openxmlformats.org/drawingml/2006/table">
            <a:tbl>
              <a:tblPr firstRow="1" bandRow="1">
                <a:tableStyleId>{5C22544A-7EE6-4342-B048-85BDC9FD1C3A}</a:tableStyleId>
              </a:tblPr>
              <a:tblGrid>
                <a:gridCol w="677333"/>
                <a:gridCol w="677333"/>
                <a:gridCol w="677333"/>
                <a:gridCol w="677333"/>
                <a:gridCol w="677333"/>
                <a:gridCol w="677333"/>
                <a:gridCol w="677333"/>
                <a:gridCol w="677333"/>
                <a:gridCol w="677333"/>
                <a:gridCol w="677333"/>
                <a:gridCol w="677333"/>
                <a:gridCol w="677333"/>
              </a:tblGrid>
              <a:tr h="370840">
                <a:tc>
                  <a:txBody>
                    <a:bodyPr/>
                    <a:lstStyle/>
                    <a:p>
                      <a:endParaRPr lang="fr-FR" dirty="0"/>
                    </a:p>
                  </a:txBody>
                  <a:tcPr/>
                </a:tc>
                <a:tc>
                  <a:txBody>
                    <a:bodyPr/>
                    <a:lstStyle/>
                    <a:p>
                      <a:endParaRPr lang="fr-FR" dirty="0"/>
                    </a:p>
                  </a:txBody>
                  <a:tcPr/>
                </a:tc>
                <a:tc>
                  <a:txBody>
                    <a:bodyPr/>
                    <a:lstStyle/>
                    <a:p>
                      <a:r>
                        <a:rPr lang="fr-FR" dirty="0" smtClean="0"/>
                        <a:t>a</a:t>
                      </a:r>
                      <a:endParaRPr lang="fr-FR" dirty="0"/>
                    </a:p>
                  </a:txBody>
                  <a:tcPr/>
                </a:tc>
                <a:tc>
                  <a:txBody>
                    <a:bodyPr/>
                    <a:lstStyle/>
                    <a:p>
                      <a:r>
                        <a:rPr lang="fr-FR" dirty="0" smtClean="0"/>
                        <a:t>b</a:t>
                      </a:r>
                      <a:endParaRPr lang="fr-FR" dirty="0"/>
                    </a:p>
                  </a:txBody>
                  <a:tcPr/>
                </a:tc>
                <a:tc>
                  <a:txBody>
                    <a:bodyPr/>
                    <a:lstStyle/>
                    <a:p>
                      <a:r>
                        <a:rPr lang="fr-FR" dirty="0" smtClean="0"/>
                        <a:t>c</a:t>
                      </a:r>
                      <a:endParaRPr lang="fr-FR" dirty="0"/>
                    </a:p>
                  </a:txBody>
                  <a:tcPr/>
                </a:tc>
                <a:tc>
                  <a:txBody>
                    <a:bodyPr/>
                    <a:lstStyle/>
                    <a:p>
                      <a:r>
                        <a:rPr lang="fr-FR" dirty="0" smtClean="0"/>
                        <a:t>a</a:t>
                      </a:r>
                      <a:endParaRPr lang="fr-FR" dirty="0"/>
                    </a:p>
                  </a:txBody>
                  <a:tcPr/>
                </a:tc>
                <a:tc>
                  <a:txBody>
                    <a:bodyPr/>
                    <a:lstStyle/>
                    <a:p>
                      <a:r>
                        <a:rPr lang="fr-FR" dirty="0" smtClean="0"/>
                        <a:t>b</a:t>
                      </a:r>
                      <a:endParaRPr lang="fr-FR" dirty="0"/>
                    </a:p>
                  </a:txBody>
                  <a:tcPr/>
                </a:tc>
                <a:tc>
                  <a:txBody>
                    <a:bodyPr/>
                    <a:lstStyle/>
                    <a:p>
                      <a:r>
                        <a:rPr lang="fr-FR" dirty="0" smtClean="0"/>
                        <a:t>a</a:t>
                      </a:r>
                      <a:endParaRPr lang="fr-FR" dirty="0"/>
                    </a:p>
                  </a:txBody>
                  <a:tcPr/>
                </a:tc>
                <a:tc>
                  <a:txBody>
                    <a:bodyPr/>
                    <a:lstStyle/>
                    <a:p>
                      <a:r>
                        <a:rPr lang="fr-FR" dirty="0" smtClean="0"/>
                        <a:t>b</a:t>
                      </a:r>
                      <a:endParaRPr lang="fr-FR" dirty="0"/>
                    </a:p>
                  </a:txBody>
                  <a:tcPr/>
                </a:tc>
                <a:tc>
                  <a:txBody>
                    <a:bodyPr/>
                    <a:lstStyle/>
                    <a:p>
                      <a:r>
                        <a:rPr lang="fr-FR" dirty="0" smtClean="0"/>
                        <a:t>c</a:t>
                      </a:r>
                      <a:endParaRPr lang="fr-FR" dirty="0"/>
                    </a:p>
                  </a:txBody>
                  <a:tcPr/>
                </a:tc>
                <a:tc>
                  <a:txBody>
                    <a:bodyPr/>
                    <a:lstStyle/>
                    <a:p>
                      <a:r>
                        <a:rPr lang="fr-FR" dirty="0" smtClean="0"/>
                        <a:t>a</a:t>
                      </a:r>
                      <a:endParaRPr lang="fr-FR" dirty="0"/>
                    </a:p>
                  </a:txBody>
                  <a:tcPr/>
                </a:tc>
                <a:tc>
                  <a:txBody>
                    <a:bodyPr/>
                    <a:lstStyle/>
                    <a:p>
                      <a:r>
                        <a:rPr lang="fr-FR" dirty="0" smtClean="0"/>
                        <a:t>c</a:t>
                      </a:r>
                      <a:endParaRPr lang="fr-FR" dirty="0"/>
                    </a:p>
                  </a:txBody>
                  <a:tcPr/>
                </a:tc>
              </a:tr>
              <a:tr h="370840">
                <a:tc>
                  <a:txBody>
                    <a:bodyPr/>
                    <a:lstStyle/>
                    <a:p>
                      <a:r>
                        <a:rPr lang="fr-FR" dirty="0" smtClean="0"/>
                        <a:t>j</a:t>
                      </a:r>
                      <a:endParaRPr lang="fr-FR" dirty="0"/>
                    </a:p>
                  </a:txBody>
                  <a:tcPr/>
                </a:tc>
                <a:tc>
                  <a:txBody>
                    <a:bodyPr/>
                    <a:lstStyle/>
                    <a:p>
                      <a:r>
                        <a:rPr lang="fr-FR" dirty="0" smtClean="0"/>
                        <a:t>0</a:t>
                      </a:r>
                      <a:endParaRPr lang="fr-FR" dirty="0"/>
                    </a:p>
                  </a:txBody>
                  <a:tcPr/>
                </a:tc>
                <a:tc>
                  <a:txBody>
                    <a:bodyPr/>
                    <a:lstStyle/>
                    <a:p>
                      <a:r>
                        <a:rPr lang="fr-FR" dirty="0" smtClean="0"/>
                        <a:t>1</a:t>
                      </a:r>
                      <a:endParaRPr lang="fr-FR" dirty="0"/>
                    </a:p>
                  </a:txBody>
                  <a:tcPr/>
                </a:tc>
                <a:tc>
                  <a:txBody>
                    <a:bodyPr/>
                    <a:lstStyle/>
                    <a:p>
                      <a:r>
                        <a:rPr lang="fr-FR" dirty="0" smtClean="0"/>
                        <a:t>2</a:t>
                      </a:r>
                      <a:endParaRPr lang="fr-FR" dirty="0"/>
                    </a:p>
                  </a:txBody>
                  <a:tcPr/>
                </a:tc>
                <a:tc>
                  <a:txBody>
                    <a:bodyPr/>
                    <a:lstStyle/>
                    <a:p>
                      <a:r>
                        <a:rPr lang="fr-FR" dirty="0" smtClean="0"/>
                        <a:t>3</a:t>
                      </a:r>
                      <a:endParaRPr lang="fr-FR" dirty="0"/>
                    </a:p>
                  </a:txBody>
                  <a:tcPr/>
                </a:tc>
                <a:tc>
                  <a:txBody>
                    <a:bodyPr/>
                    <a:lstStyle/>
                    <a:p>
                      <a:r>
                        <a:rPr lang="fr-FR" dirty="0" smtClean="0"/>
                        <a:t>4</a:t>
                      </a:r>
                      <a:endParaRPr lang="fr-FR" dirty="0"/>
                    </a:p>
                  </a:txBody>
                  <a:tcPr/>
                </a:tc>
                <a:tc>
                  <a:txBody>
                    <a:bodyPr/>
                    <a:lstStyle/>
                    <a:p>
                      <a:r>
                        <a:rPr lang="fr-FR" dirty="0" smtClean="0"/>
                        <a:t>5</a:t>
                      </a:r>
                      <a:endParaRPr lang="fr-FR" dirty="0"/>
                    </a:p>
                  </a:txBody>
                  <a:tcPr/>
                </a:tc>
                <a:tc>
                  <a:txBody>
                    <a:bodyPr/>
                    <a:lstStyle/>
                    <a:p>
                      <a:r>
                        <a:rPr lang="fr-FR" dirty="0" smtClean="0"/>
                        <a:t>6</a:t>
                      </a:r>
                      <a:endParaRPr lang="fr-FR" dirty="0"/>
                    </a:p>
                  </a:txBody>
                  <a:tcPr/>
                </a:tc>
                <a:tc>
                  <a:txBody>
                    <a:bodyPr/>
                    <a:lstStyle/>
                    <a:p>
                      <a:r>
                        <a:rPr lang="fr-FR" dirty="0" smtClean="0"/>
                        <a:t>7</a:t>
                      </a:r>
                      <a:endParaRPr lang="fr-FR" dirty="0"/>
                    </a:p>
                  </a:txBody>
                  <a:tcPr/>
                </a:tc>
                <a:tc>
                  <a:txBody>
                    <a:bodyPr/>
                    <a:lstStyle/>
                    <a:p>
                      <a:r>
                        <a:rPr lang="fr-FR" dirty="0" smtClean="0"/>
                        <a:t>8</a:t>
                      </a:r>
                      <a:endParaRPr lang="fr-FR" dirty="0"/>
                    </a:p>
                  </a:txBody>
                  <a:tcPr/>
                </a:tc>
                <a:tc>
                  <a:txBody>
                    <a:bodyPr/>
                    <a:lstStyle/>
                    <a:p>
                      <a:r>
                        <a:rPr lang="fr-FR" dirty="0" smtClean="0"/>
                        <a:t>9</a:t>
                      </a:r>
                      <a:endParaRPr lang="fr-FR" dirty="0"/>
                    </a:p>
                  </a:txBody>
                  <a:tcPr/>
                </a:tc>
                <a:tc>
                  <a:txBody>
                    <a:bodyPr/>
                    <a:lstStyle/>
                    <a:p>
                      <a:r>
                        <a:rPr lang="fr-FR" dirty="0" smtClean="0"/>
                        <a:t>10</a:t>
                      </a:r>
                      <a:endParaRPr lang="fr-FR" dirty="0"/>
                    </a:p>
                  </a:txBody>
                  <a:tcPr/>
                </a:tc>
              </a:tr>
              <a:tr h="370840">
                <a:tc>
                  <a:txBody>
                    <a:bodyPr/>
                    <a:lstStyle/>
                    <a:p>
                      <a:r>
                        <a:rPr lang="el-GR" dirty="0" smtClean="0">
                          <a:latin typeface="Times New Roman" panose="02020603050405020304" pitchFamily="18" charset="0"/>
                          <a:cs typeface="Times New Roman" panose="02020603050405020304" pitchFamily="18" charset="0"/>
                        </a:rPr>
                        <a:t>Β</a:t>
                      </a:r>
                      <a:r>
                        <a:rPr lang="fr-FR" dirty="0" smtClean="0">
                          <a:latin typeface="Times New Roman" panose="02020603050405020304" pitchFamily="18" charset="0"/>
                          <a:cs typeface="Times New Roman" panose="02020603050405020304" pitchFamily="18" charset="0"/>
                        </a:rPr>
                        <a:t>( j )</a:t>
                      </a:r>
                      <a:endParaRPr lang="fr-FR" dirty="0"/>
                    </a:p>
                  </a:txBody>
                  <a:tcPr/>
                </a:tc>
                <a:tc>
                  <a:txBody>
                    <a:bodyPr/>
                    <a:lstStyle/>
                    <a:p>
                      <a:r>
                        <a:rPr lang="fr-FR" dirty="0" smtClean="0"/>
                        <a:t>-1</a:t>
                      </a:r>
                      <a:endParaRPr lang="fr-FR" dirty="0"/>
                    </a:p>
                  </a:txBody>
                  <a:tcPr/>
                </a:tc>
                <a:tc>
                  <a:txBody>
                    <a:bodyPr/>
                    <a:lstStyle/>
                    <a:p>
                      <a:r>
                        <a:rPr lang="fr-FR" dirty="0" smtClean="0"/>
                        <a:t>0</a:t>
                      </a:r>
                      <a:endParaRPr lang="fr-FR" dirty="0"/>
                    </a:p>
                  </a:txBody>
                  <a:tcPr/>
                </a:tc>
                <a:tc>
                  <a:txBody>
                    <a:bodyPr/>
                    <a:lstStyle/>
                    <a:p>
                      <a:r>
                        <a:rPr lang="fr-FR" dirty="0" smtClean="0"/>
                        <a:t>0</a:t>
                      </a:r>
                      <a:endParaRPr lang="fr-FR" dirty="0"/>
                    </a:p>
                  </a:txBody>
                  <a:tcPr/>
                </a:tc>
                <a:tc>
                  <a:txBody>
                    <a:bodyPr/>
                    <a:lstStyle/>
                    <a:p>
                      <a:r>
                        <a:rPr lang="fr-FR" dirty="0" smtClean="0"/>
                        <a:t>0</a:t>
                      </a:r>
                      <a:endParaRPr lang="fr-FR" dirty="0"/>
                    </a:p>
                  </a:txBody>
                  <a:tcPr/>
                </a:tc>
                <a:tc>
                  <a:txBody>
                    <a:bodyPr/>
                    <a:lstStyle/>
                    <a:p>
                      <a:r>
                        <a:rPr lang="fr-FR" dirty="0" smtClean="0"/>
                        <a:t>1</a:t>
                      </a:r>
                      <a:endParaRPr lang="fr-FR" dirty="0"/>
                    </a:p>
                  </a:txBody>
                  <a:tcPr/>
                </a:tc>
                <a:tc>
                  <a:txBody>
                    <a:bodyPr/>
                    <a:lstStyle/>
                    <a:p>
                      <a:r>
                        <a:rPr lang="fr-FR" dirty="0" smtClean="0"/>
                        <a:t>2</a:t>
                      </a:r>
                      <a:endParaRPr lang="fr-FR" dirty="0"/>
                    </a:p>
                  </a:txBody>
                  <a:tcPr/>
                </a:tc>
                <a:tc>
                  <a:txBody>
                    <a:bodyPr/>
                    <a:lstStyle/>
                    <a:p>
                      <a:r>
                        <a:rPr lang="fr-FR" dirty="0" smtClean="0"/>
                        <a:t>1</a:t>
                      </a:r>
                      <a:endParaRPr lang="fr-FR" dirty="0"/>
                    </a:p>
                  </a:txBody>
                  <a:tcPr/>
                </a:tc>
                <a:tc>
                  <a:txBody>
                    <a:bodyPr/>
                    <a:lstStyle/>
                    <a:p>
                      <a:r>
                        <a:rPr lang="fr-FR" dirty="0" smtClean="0"/>
                        <a:t>2</a:t>
                      </a:r>
                      <a:endParaRPr lang="fr-FR" dirty="0"/>
                    </a:p>
                  </a:txBody>
                  <a:tcPr/>
                </a:tc>
                <a:tc>
                  <a:txBody>
                    <a:bodyPr/>
                    <a:lstStyle/>
                    <a:p>
                      <a:r>
                        <a:rPr lang="fr-FR" dirty="0" smtClean="0"/>
                        <a:t>3</a:t>
                      </a:r>
                      <a:endParaRPr lang="fr-FR" dirty="0"/>
                    </a:p>
                  </a:txBody>
                  <a:tcPr/>
                </a:tc>
                <a:tc>
                  <a:txBody>
                    <a:bodyPr/>
                    <a:lstStyle/>
                    <a:p>
                      <a:r>
                        <a:rPr lang="fr-FR" dirty="0" smtClean="0"/>
                        <a:t>4</a:t>
                      </a:r>
                      <a:endParaRPr lang="fr-FR" dirty="0"/>
                    </a:p>
                  </a:txBody>
                  <a:tcPr/>
                </a:tc>
                <a:tc>
                  <a:txBody>
                    <a:bodyPr/>
                    <a:lstStyle/>
                    <a:p>
                      <a:r>
                        <a:rPr lang="fr-FR" dirty="0" smtClean="0"/>
                        <a:t>0</a:t>
                      </a:r>
                      <a:endParaRPr lang="fr-FR" dirty="0"/>
                    </a:p>
                  </a:txBody>
                  <a:tcPr/>
                </a:tc>
              </a:tr>
              <a:tr h="370840">
                <a:tc>
                  <a:txBody>
                    <a:bodyPr/>
                    <a:lstStyle/>
                    <a:p>
                      <a:r>
                        <a:rPr lang="fr-FR" dirty="0" smtClean="0"/>
                        <a:t>µ( j )</a:t>
                      </a:r>
                      <a:endParaRPr lang="fr-FR" dirty="0"/>
                    </a:p>
                  </a:txBody>
                  <a:tcPr/>
                </a:tc>
                <a:tc>
                  <a:txBody>
                    <a:bodyPr/>
                    <a:lstStyle/>
                    <a:p>
                      <a:r>
                        <a:rPr lang="fr-FR" dirty="0" smtClean="0"/>
                        <a:t>-1</a:t>
                      </a:r>
                      <a:endParaRPr lang="fr-FR" dirty="0"/>
                    </a:p>
                  </a:txBody>
                  <a:tcPr/>
                </a:tc>
                <a:tc>
                  <a:txBody>
                    <a:bodyPr/>
                    <a:lstStyle/>
                    <a:p>
                      <a:r>
                        <a:rPr lang="fr-FR" dirty="0" smtClean="0"/>
                        <a:t>0</a:t>
                      </a:r>
                      <a:endParaRPr lang="fr-FR" dirty="0"/>
                    </a:p>
                  </a:txBody>
                  <a:tcPr/>
                </a:tc>
                <a:tc>
                  <a:txBody>
                    <a:bodyPr/>
                    <a:lstStyle/>
                    <a:p>
                      <a:r>
                        <a:rPr lang="fr-FR" dirty="0" smtClean="0"/>
                        <a:t>0</a:t>
                      </a:r>
                      <a:endParaRPr lang="fr-FR" dirty="0"/>
                    </a:p>
                  </a:txBody>
                  <a:tcPr/>
                </a:tc>
                <a:tc>
                  <a:txBody>
                    <a:bodyPr/>
                    <a:lstStyle/>
                    <a:p>
                      <a:r>
                        <a:rPr lang="fr-FR" dirty="0" smtClean="0"/>
                        <a:t>-1</a:t>
                      </a:r>
                      <a:endParaRPr lang="fr-FR" dirty="0"/>
                    </a:p>
                  </a:txBody>
                  <a:tcPr/>
                </a:tc>
                <a:tc>
                  <a:txBody>
                    <a:bodyPr/>
                    <a:lstStyle/>
                    <a:p>
                      <a:r>
                        <a:rPr lang="fr-FR" dirty="0" smtClean="0"/>
                        <a:t>0</a:t>
                      </a:r>
                      <a:endParaRPr lang="fr-FR" dirty="0"/>
                    </a:p>
                  </a:txBody>
                  <a:tcPr/>
                </a:tc>
                <a:tc>
                  <a:txBody>
                    <a:bodyPr/>
                    <a:lstStyle/>
                    <a:p>
                      <a:r>
                        <a:rPr lang="fr-FR" dirty="0" smtClean="0"/>
                        <a:t>2</a:t>
                      </a:r>
                      <a:endParaRPr lang="fr-FR" dirty="0"/>
                    </a:p>
                  </a:txBody>
                  <a:tcPr/>
                </a:tc>
                <a:tc>
                  <a:txBody>
                    <a:bodyPr/>
                    <a:lstStyle/>
                    <a:p>
                      <a:r>
                        <a:rPr lang="fr-FR" dirty="0" smtClean="0"/>
                        <a:t>0</a:t>
                      </a:r>
                      <a:endParaRPr lang="fr-FR" dirty="0"/>
                    </a:p>
                  </a:txBody>
                  <a:tcPr/>
                </a:tc>
                <a:tc>
                  <a:txBody>
                    <a:bodyPr/>
                    <a:lstStyle/>
                    <a:p>
                      <a:r>
                        <a:rPr lang="fr-FR" dirty="0" smtClean="0"/>
                        <a:t>0</a:t>
                      </a:r>
                      <a:endParaRPr lang="fr-FR" dirty="0"/>
                    </a:p>
                  </a:txBody>
                  <a:tcPr/>
                </a:tc>
                <a:tc>
                  <a:txBody>
                    <a:bodyPr/>
                    <a:lstStyle/>
                    <a:p>
                      <a:r>
                        <a:rPr lang="fr-FR" dirty="0" smtClean="0"/>
                        <a:t>-1</a:t>
                      </a:r>
                      <a:endParaRPr lang="fr-FR" dirty="0"/>
                    </a:p>
                  </a:txBody>
                  <a:tcPr/>
                </a:tc>
                <a:tc>
                  <a:txBody>
                    <a:bodyPr/>
                    <a:lstStyle/>
                    <a:p>
                      <a:r>
                        <a:rPr lang="fr-FR" dirty="0" smtClean="0"/>
                        <a:t>4</a:t>
                      </a:r>
                      <a:endParaRPr lang="fr-FR" dirty="0"/>
                    </a:p>
                  </a:txBody>
                  <a:tcPr/>
                </a:tc>
                <a:tc>
                  <a:txBody>
                    <a:bodyPr/>
                    <a:lstStyle/>
                    <a:p>
                      <a:r>
                        <a:rPr lang="fr-FR" dirty="0" smtClean="0"/>
                        <a:t>0</a:t>
                      </a:r>
                      <a:endParaRPr lang="fr-FR" dirty="0"/>
                    </a:p>
                  </a:txBody>
                  <a:tcPr/>
                </a:tc>
              </a:tr>
            </a:tbl>
          </a:graphicData>
        </a:graphic>
      </p:graphicFrame>
      <p:sp>
        <p:nvSpPr>
          <p:cNvPr id="5" name="Espace réservé du numéro de diapositive 4"/>
          <p:cNvSpPr>
            <a:spLocks noGrp="1"/>
          </p:cNvSpPr>
          <p:nvPr>
            <p:ph type="sldNum" sz="quarter" idx="12"/>
          </p:nvPr>
        </p:nvSpPr>
        <p:spPr/>
        <p:txBody>
          <a:bodyPr/>
          <a:lstStyle/>
          <a:p>
            <a:pPr/>
            <a:r>
              <a:rPr/>
              <a:t>50</a:t>
            </a:r>
          </a:p>
        </p:txBody>
      </p:sp>
    </p:spTree>
    <p:extLst>
      <p:ext uri="{BB962C8B-B14F-4D97-AF65-F5344CB8AC3E}">
        <p14:creationId xmlns:p14="http://schemas.microsoft.com/office/powerpoint/2010/main" val="389085541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pPr/>
            <a:r>
              <a:rPr>
                <a:solidFill>
                  <a:srgbClr val="0000AF"/>
                </a:solidFill>
                <a:latin typeface="Times New Roman"/>
                <a:cs typeface="Times New Roman"/>
              </a:rPr>
              <a:t>Algorithme KMP</a:t>
            </a:r>
          </a:p>
        </p:txBody>
      </p:sp>
      <p:sp>
        <p:nvSpPr>
          <p:cNvPr id="3" name="Espace réservé du contenu 2"/>
          <p:cNvSpPr>
            <a:spLocks noGrp="1"/>
          </p:cNvSpPr>
          <p:nvPr>
            <p:ph idx="1"/>
          </p:nvPr>
        </p:nvSpPr>
        <p:sp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pPr/>
            <a:r>
              <a:rPr>
                <a:solidFill>
                  <a:schemeClr val="accent5">
                    <a:lumMod val="75000"/>
                  </a:schemeClr>
                </a:solidFill>
                <a:latin typeface="Times New Roman"/>
                <a:cs typeface="Times New Roman"/>
              </a:rPr>
              <a:t>Revenons sur un exemple </a:t>
            </a:r>
            <a:r>
              <a:rPr>
                <a:solidFill>
                  <a:schemeClr val="accent5">
                    <a:lumMod val="75000"/>
                  </a:schemeClr>
                </a:solidFill>
                <a:latin typeface="Times New Roman"/>
                <a:cs typeface="Times New Roman"/>
              </a:rPr>
              <a:t>précèdent, </a:t>
            </a:r>
            <a:r>
              <a:rPr>
                <a:solidFill>
                  <a:schemeClr val="accent5">
                    <a:lumMod val="75000"/>
                  </a:schemeClr>
                </a:solidFill>
                <a:latin typeface="Times New Roman"/>
                <a:cs typeface="Times New Roman"/>
              </a:rPr>
              <a:t>ou l'on cherche le motif </a:t>
            </a:r>
            <a:r>
              <a:rPr>
                <a:solidFill>
                  <a:schemeClr val="accent5">
                    <a:lumMod val="75000"/>
                  </a:schemeClr>
                </a:solidFill>
                <a:latin typeface="Times New Roman"/>
                <a:cs typeface="Times New Roman"/>
              </a:rPr>
              <a:t>P </a:t>
            </a:r>
            <a:r>
              <a:rPr>
                <a:solidFill>
                  <a:schemeClr val="accent5">
                    <a:lumMod val="75000"/>
                  </a:schemeClr>
                </a:solidFill>
                <a:latin typeface="Times New Roman"/>
                <a:cs typeface="Times New Roman"/>
              </a:rPr>
              <a:t>= abacabac </a:t>
            </a:r>
            <a:r>
              <a:rPr>
                <a:solidFill>
                  <a:schemeClr val="accent5">
                    <a:lumMod val="75000"/>
                  </a:schemeClr>
                </a:solidFill>
                <a:latin typeface="Times New Roman"/>
                <a:cs typeface="Times New Roman"/>
              </a:rPr>
              <a:t>dans le </a:t>
            </a:r>
            <a:r>
              <a:rPr>
                <a:solidFill>
                  <a:schemeClr val="accent5">
                    <a:lumMod val="75000"/>
                  </a:schemeClr>
                </a:solidFill>
                <a:latin typeface="Times New Roman"/>
                <a:cs typeface="Times New Roman"/>
              </a:rPr>
              <a:t>texte </a:t>
            </a:r>
            <a:r>
              <a:rPr>
                <a:solidFill>
                  <a:schemeClr val="accent5">
                    <a:lumMod val="75000"/>
                  </a:schemeClr>
                </a:solidFill>
                <a:latin typeface="Times New Roman"/>
                <a:cs typeface="Times New Roman"/>
              </a:rPr>
              <a:t>T </a:t>
            </a:r>
            <a:r>
              <a:rPr>
                <a:solidFill>
                  <a:schemeClr val="accent5">
                    <a:lumMod val="75000"/>
                  </a:schemeClr>
                </a:solidFill>
                <a:latin typeface="Times New Roman"/>
                <a:cs typeface="Times New Roman"/>
              </a:rPr>
              <a:t>= babacacabacaab. Les deux fonctions de </a:t>
            </a:r>
            <a:r>
              <a:rPr>
                <a:solidFill>
                  <a:schemeClr val="accent5">
                    <a:lumMod val="75000"/>
                  </a:schemeClr>
                </a:solidFill>
                <a:latin typeface="Times New Roman"/>
                <a:cs typeface="Times New Roman"/>
              </a:rPr>
              <a:t>suppléance </a:t>
            </a:r>
            <a:r>
              <a:rPr>
                <a:solidFill>
                  <a:schemeClr val="accent5">
                    <a:lumMod val="75000"/>
                  </a:schemeClr>
                </a:solidFill>
                <a:latin typeface="Times New Roman"/>
                <a:cs typeface="Times New Roman"/>
              </a:rPr>
              <a:t>s et r sont </a:t>
            </a:r>
            <a:r>
              <a:rPr>
                <a:solidFill>
                  <a:schemeClr val="accent5">
                    <a:lumMod val="75000"/>
                  </a:schemeClr>
                </a:solidFill>
                <a:latin typeface="Times New Roman"/>
                <a:cs typeface="Times New Roman"/>
              </a:rPr>
              <a:t>les suivantes </a:t>
            </a:r>
            <a:r>
              <a:rPr>
                <a:solidFill>
                  <a:schemeClr val="accent5">
                    <a:lumMod val="75000"/>
                  </a:schemeClr>
                </a:solidFill>
                <a:latin typeface="Times New Roman"/>
                <a:cs typeface="Times New Roman"/>
              </a:rPr>
              <a:t>:</a:t>
            </a:r>
          </a:p>
        </p:txBody>
      </p:sp>
      <p:graphicFrame>
        <p:nvGraphicFramePr>
          <p:cNvPr id="4" name="Tableau 3"/>
          <p:cNvGraphicFramePr>
            <a:graphicFrameLocks noGrp="1"/>
          </p:cNvGraphicFramePr>
          <p:nvPr>
            <p:extLst>
              <p:ext uri="{D42A27DB-BD31-4B8C-83A1-F6EECF244321}">
                <p14:modId xmlns:p14="http://schemas.microsoft.com/office/powerpoint/2010/main" val="1641159534"/>
              </p:ext>
            </p:extLst>
          </p:nvPr>
        </p:nvGraphicFramePr>
        <p:xfrm>
          <a:off x="1847528" y="3501008"/>
          <a:ext cx="8127999" cy="1483360"/>
        </p:xfrm>
        <a:graphic>
          <a:graphicData uri="http://schemas.openxmlformats.org/drawingml/2006/table">
            <a:tbl>
              <a:tblPr firstRow="1" bandRow="1">
                <a:tableStyleId>{5C22544A-7EE6-4342-B048-85BDC9FD1C3A}</a:tableStyleId>
              </a:tblPr>
              <a:tblGrid>
                <a:gridCol w="903111"/>
                <a:gridCol w="903111"/>
                <a:gridCol w="903111"/>
                <a:gridCol w="903111"/>
                <a:gridCol w="903111"/>
                <a:gridCol w="903111"/>
                <a:gridCol w="903111"/>
                <a:gridCol w="903111"/>
                <a:gridCol w="903111"/>
              </a:tblGrid>
              <a:tr h="370840">
                <a:tc>
                  <a:txBody>
                    <a:bodyPr/>
                    <a:lstStyle/>
                    <a:p>
                      <a:endParaRPr lang="fr-FR" dirty="0"/>
                    </a:p>
                  </a:txBody>
                  <a:tcPr/>
                </a:tc>
                <a:tc>
                  <a:txBody>
                    <a:bodyPr/>
                    <a:lstStyle/>
                    <a:p>
                      <a:r>
                        <a:rPr lang="fr-FR" dirty="0" smtClean="0"/>
                        <a:t>a</a:t>
                      </a:r>
                      <a:endParaRPr lang="fr-FR" dirty="0"/>
                    </a:p>
                  </a:txBody>
                  <a:tcPr/>
                </a:tc>
                <a:tc>
                  <a:txBody>
                    <a:bodyPr/>
                    <a:lstStyle/>
                    <a:p>
                      <a:r>
                        <a:rPr lang="fr-FR" dirty="0" smtClean="0"/>
                        <a:t>b</a:t>
                      </a:r>
                      <a:endParaRPr lang="fr-FR" dirty="0"/>
                    </a:p>
                  </a:txBody>
                  <a:tcPr/>
                </a:tc>
                <a:tc>
                  <a:txBody>
                    <a:bodyPr/>
                    <a:lstStyle/>
                    <a:p>
                      <a:r>
                        <a:rPr lang="fr-FR" dirty="0" smtClean="0"/>
                        <a:t>a</a:t>
                      </a:r>
                      <a:endParaRPr lang="fr-FR" dirty="0"/>
                    </a:p>
                  </a:txBody>
                  <a:tcPr/>
                </a:tc>
                <a:tc>
                  <a:txBody>
                    <a:bodyPr/>
                    <a:lstStyle/>
                    <a:p>
                      <a:r>
                        <a:rPr lang="fr-FR" dirty="0" smtClean="0"/>
                        <a:t>c</a:t>
                      </a:r>
                      <a:endParaRPr lang="fr-FR" dirty="0"/>
                    </a:p>
                  </a:txBody>
                  <a:tcPr/>
                </a:tc>
                <a:tc>
                  <a:txBody>
                    <a:bodyPr/>
                    <a:lstStyle/>
                    <a:p>
                      <a:r>
                        <a:rPr lang="fr-FR" dirty="0" smtClean="0"/>
                        <a:t>a</a:t>
                      </a:r>
                      <a:endParaRPr lang="fr-FR" dirty="0"/>
                    </a:p>
                  </a:txBody>
                  <a:tcPr/>
                </a:tc>
                <a:tc>
                  <a:txBody>
                    <a:bodyPr/>
                    <a:lstStyle/>
                    <a:p>
                      <a:r>
                        <a:rPr lang="fr-FR" dirty="0" smtClean="0"/>
                        <a:t>b</a:t>
                      </a:r>
                      <a:endParaRPr lang="fr-FR" dirty="0"/>
                    </a:p>
                  </a:txBody>
                  <a:tcPr/>
                </a:tc>
                <a:tc>
                  <a:txBody>
                    <a:bodyPr/>
                    <a:lstStyle/>
                    <a:p>
                      <a:r>
                        <a:rPr lang="fr-FR" dirty="0" smtClean="0"/>
                        <a:t>a</a:t>
                      </a:r>
                      <a:endParaRPr lang="fr-FR" dirty="0"/>
                    </a:p>
                  </a:txBody>
                  <a:tcPr/>
                </a:tc>
                <a:tc>
                  <a:txBody>
                    <a:bodyPr/>
                    <a:lstStyle/>
                    <a:p>
                      <a:r>
                        <a:rPr lang="fr-FR" dirty="0" smtClean="0"/>
                        <a:t>c</a:t>
                      </a:r>
                      <a:endParaRPr lang="fr-FR" dirty="0"/>
                    </a:p>
                  </a:txBody>
                  <a:tcPr/>
                </a:tc>
              </a:tr>
              <a:tr h="370840">
                <a:tc>
                  <a:txBody>
                    <a:bodyPr/>
                    <a:lstStyle/>
                    <a:p>
                      <a:endParaRPr lang="fr-FR"/>
                    </a:p>
                  </a:txBody>
                  <a:tcPr/>
                </a:tc>
                <a:tc>
                  <a:txBody>
                    <a:bodyPr/>
                    <a:lstStyle/>
                    <a:p>
                      <a:r>
                        <a:rPr lang="fr-FR" dirty="0" smtClean="0"/>
                        <a:t>1</a:t>
                      </a:r>
                      <a:endParaRPr lang="fr-FR" dirty="0"/>
                    </a:p>
                  </a:txBody>
                  <a:tcPr/>
                </a:tc>
                <a:tc>
                  <a:txBody>
                    <a:bodyPr/>
                    <a:lstStyle/>
                    <a:p>
                      <a:r>
                        <a:rPr lang="fr-FR" dirty="0" smtClean="0"/>
                        <a:t>2</a:t>
                      </a:r>
                      <a:endParaRPr lang="fr-FR" dirty="0"/>
                    </a:p>
                  </a:txBody>
                  <a:tcPr/>
                </a:tc>
                <a:tc>
                  <a:txBody>
                    <a:bodyPr/>
                    <a:lstStyle/>
                    <a:p>
                      <a:r>
                        <a:rPr lang="fr-FR" dirty="0" smtClean="0"/>
                        <a:t>3</a:t>
                      </a:r>
                      <a:endParaRPr lang="fr-FR" dirty="0"/>
                    </a:p>
                  </a:txBody>
                  <a:tcPr/>
                </a:tc>
                <a:tc>
                  <a:txBody>
                    <a:bodyPr/>
                    <a:lstStyle/>
                    <a:p>
                      <a:r>
                        <a:rPr lang="fr-FR" dirty="0" smtClean="0"/>
                        <a:t>4</a:t>
                      </a:r>
                      <a:endParaRPr lang="fr-FR" dirty="0"/>
                    </a:p>
                  </a:txBody>
                  <a:tcPr/>
                </a:tc>
                <a:tc>
                  <a:txBody>
                    <a:bodyPr/>
                    <a:lstStyle/>
                    <a:p>
                      <a:r>
                        <a:rPr lang="fr-FR" dirty="0" smtClean="0"/>
                        <a:t>5</a:t>
                      </a:r>
                      <a:endParaRPr lang="fr-FR" dirty="0"/>
                    </a:p>
                  </a:txBody>
                  <a:tcPr/>
                </a:tc>
                <a:tc>
                  <a:txBody>
                    <a:bodyPr/>
                    <a:lstStyle/>
                    <a:p>
                      <a:r>
                        <a:rPr lang="fr-FR" dirty="0" smtClean="0"/>
                        <a:t>6</a:t>
                      </a:r>
                      <a:endParaRPr lang="fr-FR" dirty="0"/>
                    </a:p>
                  </a:txBody>
                  <a:tcPr/>
                </a:tc>
                <a:tc>
                  <a:txBody>
                    <a:bodyPr/>
                    <a:lstStyle/>
                    <a:p>
                      <a:r>
                        <a:rPr lang="fr-FR" dirty="0" smtClean="0"/>
                        <a:t>7</a:t>
                      </a:r>
                      <a:endParaRPr lang="fr-FR" dirty="0"/>
                    </a:p>
                  </a:txBody>
                  <a:tcPr/>
                </a:tc>
                <a:tc>
                  <a:txBody>
                    <a:bodyPr/>
                    <a:lstStyle/>
                    <a:p>
                      <a:r>
                        <a:rPr lang="fr-FR" dirty="0" smtClean="0"/>
                        <a:t>8</a:t>
                      </a:r>
                      <a:endParaRPr lang="fr-FR" dirty="0"/>
                    </a:p>
                  </a:txBody>
                  <a:tcPr/>
                </a:tc>
              </a:tr>
              <a:tr h="370840">
                <a:tc>
                  <a:txBody>
                    <a:bodyPr/>
                    <a:lstStyle/>
                    <a:p>
                      <a:r>
                        <a:rPr lang="fr-FR" dirty="0" smtClean="0"/>
                        <a:t>s</a:t>
                      </a:r>
                      <a:endParaRPr lang="fr-FR" dirty="0"/>
                    </a:p>
                  </a:txBody>
                  <a:tcPr/>
                </a:tc>
                <a:tc>
                  <a:txBody>
                    <a:bodyPr/>
                    <a:lstStyle/>
                    <a:p>
                      <a:r>
                        <a:rPr lang="fr-FR" dirty="0" smtClean="0"/>
                        <a:t>0</a:t>
                      </a:r>
                      <a:endParaRPr lang="fr-FR" dirty="0"/>
                    </a:p>
                  </a:txBody>
                  <a:tcPr/>
                </a:tc>
                <a:tc>
                  <a:txBody>
                    <a:bodyPr/>
                    <a:lstStyle/>
                    <a:p>
                      <a:r>
                        <a:rPr lang="fr-FR" dirty="0" smtClean="0"/>
                        <a:t>1</a:t>
                      </a:r>
                      <a:endParaRPr lang="fr-FR" dirty="0"/>
                    </a:p>
                  </a:txBody>
                  <a:tcPr/>
                </a:tc>
                <a:tc>
                  <a:txBody>
                    <a:bodyPr/>
                    <a:lstStyle/>
                    <a:p>
                      <a:r>
                        <a:rPr lang="fr-FR" dirty="0" smtClean="0"/>
                        <a:t>1</a:t>
                      </a:r>
                      <a:endParaRPr lang="fr-FR" dirty="0"/>
                    </a:p>
                  </a:txBody>
                  <a:tcPr/>
                </a:tc>
                <a:tc>
                  <a:txBody>
                    <a:bodyPr/>
                    <a:lstStyle/>
                    <a:p>
                      <a:r>
                        <a:rPr lang="fr-FR" dirty="0" smtClean="0"/>
                        <a:t>2</a:t>
                      </a:r>
                      <a:endParaRPr lang="fr-FR" dirty="0"/>
                    </a:p>
                  </a:txBody>
                  <a:tcPr/>
                </a:tc>
                <a:tc>
                  <a:txBody>
                    <a:bodyPr/>
                    <a:lstStyle/>
                    <a:p>
                      <a:r>
                        <a:rPr lang="fr-FR" dirty="0" smtClean="0"/>
                        <a:t>1</a:t>
                      </a:r>
                      <a:endParaRPr lang="fr-FR" dirty="0"/>
                    </a:p>
                  </a:txBody>
                  <a:tcPr/>
                </a:tc>
                <a:tc>
                  <a:txBody>
                    <a:bodyPr/>
                    <a:lstStyle/>
                    <a:p>
                      <a:r>
                        <a:rPr lang="fr-FR" dirty="0" smtClean="0"/>
                        <a:t>2</a:t>
                      </a:r>
                      <a:endParaRPr lang="fr-FR" dirty="0"/>
                    </a:p>
                  </a:txBody>
                  <a:tcPr/>
                </a:tc>
                <a:tc>
                  <a:txBody>
                    <a:bodyPr/>
                    <a:lstStyle/>
                    <a:p>
                      <a:r>
                        <a:rPr lang="fr-FR" dirty="0" smtClean="0"/>
                        <a:t>3</a:t>
                      </a:r>
                      <a:endParaRPr lang="fr-FR" dirty="0"/>
                    </a:p>
                  </a:txBody>
                  <a:tcPr/>
                </a:tc>
                <a:tc>
                  <a:txBody>
                    <a:bodyPr/>
                    <a:lstStyle/>
                    <a:p>
                      <a:r>
                        <a:rPr lang="fr-FR" dirty="0" smtClean="0"/>
                        <a:t>4</a:t>
                      </a:r>
                      <a:endParaRPr lang="fr-FR" dirty="0"/>
                    </a:p>
                  </a:txBody>
                  <a:tcPr/>
                </a:tc>
              </a:tr>
              <a:tr h="370840">
                <a:tc>
                  <a:txBody>
                    <a:bodyPr/>
                    <a:lstStyle/>
                    <a:p>
                      <a:r>
                        <a:rPr lang="fr-FR" dirty="0" smtClean="0"/>
                        <a:t>r</a:t>
                      </a:r>
                      <a:endParaRPr lang="fr-FR" dirty="0"/>
                    </a:p>
                  </a:txBody>
                  <a:tcPr/>
                </a:tc>
                <a:tc>
                  <a:txBody>
                    <a:bodyPr/>
                    <a:lstStyle/>
                    <a:p>
                      <a:r>
                        <a:rPr lang="fr-FR" dirty="0" smtClean="0"/>
                        <a:t>0</a:t>
                      </a:r>
                      <a:endParaRPr lang="fr-FR" dirty="0"/>
                    </a:p>
                  </a:txBody>
                  <a:tcPr/>
                </a:tc>
                <a:tc>
                  <a:txBody>
                    <a:bodyPr/>
                    <a:lstStyle/>
                    <a:p>
                      <a:r>
                        <a:rPr lang="fr-FR" dirty="0" smtClean="0"/>
                        <a:t>1</a:t>
                      </a:r>
                      <a:endParaRPr lang="fr-FR" dirty="0"/>
                    </a:p>
                  </a:txBody>
                  <a:tcPr/>
                </a:tc>
                <a:tc>
                  <a:txBody>
                    <a:bodyPr/>
                    <a:lstStyle/>
                    <a:p>
                      <a:r>
                        <a:rPr lang="fr-FR" dirty="0" smtClean="0"/>
                        <a:t>0</a:t>
                      </a:r>
                      <a:endParaRPr lang="fr-FR" dirty="0"/>
                    </a:p>
                  </a:txBody>
                  <a:tcPr/>
                </a:tc>
                <a:tc>
                  <a:txBody>
                    <a:bodyPr/>
                    <a:lstStyle/>
                    <a:p>
                      <a:r>
                        <a:rPr lang="fr-FR" dirty="0" smtClean="0"/>
                        <a:t>2</a:t>
                      </a:r>
                      <a:endParaRPr lang="fr-FR" dirty="0"/>
                    </a:p>
                  </a:txBody>
                  <a:tcPr/>
                </a:tc>
                <a:tc>
                  <a:txBody>
                    <a:bodyPr/>
                    <a:lstStyle/>
                    <a:p>
                      <a:r>
                        <a:rPr lang="fr-FR" dirty="0" smtClean="0"/>
                        <a:t>0</a:t>
                      </a:r>
                      <a:endParaRPr lang="fr-FR" dirty="0"/>
                    </a:p>
                  </a:txBody>
                  <a:tcPr/>
                </a:tc>
                <a:tc>
                  <a:txBody>
                    <a:bodyPr/>
                    <a:lstStyle/>
                    <a:p>
                      <a:r>
                        <a:rPr lang="fr-FR" dirty="0" smtClean="0"/>
                        <a:t>1</a:t>
                      </a:r>
                      <a:endParaRPr lang="fr-FR" dirty="0"/>
                    </a:p>
                  </a:txBody>
                  <a:tcPr/>
                </a:tc>
                <a:tc>
                  <a:txBody>
                    <a:bodyPr/>
                    <a:lstStyle/>
                    <a:p>
                      <a:r>
                        <a:rPr lang="fr-FR" dirty="0" smtClean="0"/>
                        <a:t>0</a:t>
                      </a:r>
                      <a:endParaRPr lang="fr-FR" dirty="0"/>
                    </a:p>
                  </a:txBody>
                  <a:tcPr/>
                </a:tc>
                <a:tc>
                  <a:txBody>
                    <a:bodyPr/>
                    <a:lstStyle/>
                    <a:p>
                      <a:r>
                        <a:rPr lang="fr-FR" dirty="0" smtClean="0"/>
                        <a:t>2</a:t>
                      </a:r>
                      <a:endParaRPr lang="fr-FR" dirty="0"/>
                    </a:p>
                  </a:txBody>
                  <a:tcPr/>
                </a:tc>
              </a:tr>
            </a:tbl>
          </a:graphicData>
        </a:graphic>
      </p:graphicFrame>
      <p:sp>
        <p:nvSpPr>
          <p:cNvPr id="5" name="Espace réservé du numéro de diapositive 4"/>
          <p:cNvSpPr>
            <a:spLocks noGrp="1"/>
          </p:cNvSpPr>
          <p:nvPr>
            <p:ph type="sldNum" sz="quarter" idx="12"/>
          </p:nvPr>
        </p:nvSpPr>
        <p:spPr/>
        <p:txBody>
          <a:bodyPr/>
          <a:lstStyle/>
          <a:p>
            <a:pPr/>
            <a:r>
              <a:rPr/>
              <a:t>51</a:t>
            </a:r>
          </a:p>
        </p:txBody>
      </p:sp>
    </p:spTree>
    <p:extLst>
      <p:ext uri="{BB962C8B-B14F-4D97-AF65-F5344CB8AC3E}">
        <p14:creationId xmlns:p14="http://schemas.microsoft.com/office/powerpoint/2010/main" val="95074386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pPr/>
            <a:r>
              <a:rPr>
                <a:solidFill>
                  <a:schemeClr val="accent5">
                    <a:lumMod val="75000"/>
                  </a:schemeClr>
                </a:solidFill>
                <a:latin typeface="Times New Roman"/>
                <a:cs typeface="Times New Roman"/>
              </a:rPr>
              <a:t>Algorithme KMP</a:t>
            </a:r>
          </a:p>
        </p:txBody>
      </p:sp>
      <p:sp>
        <p:nvSpPr>
          <p:cNvPr id="3" name="Espace réservé du contenu 2"/>
          <p:cNvSpPr>
            <a:spLocks noGrp="1"/>
          </p:cNvSpPr>
          <p:nvPr>
            <p:ph idx="1"/>
          </p:nvPr>
        </p:nvSpPr>
        <p:sp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pPr marL="0" indent="0">
              <a:buNone/>
            </a:pPr>
            <a:r>
              <a:rPr>
                <a:solidFill>
                  <a:schemeClr val="accent5">
                    <a:lumMod val="75000"/>
                  </a:schemeClr>
                </a:solidFill>
                <a:latin typeface="Times New Roman"/>
                <a:cs typeface="Times New Roman"/>
              </a:rPr>
              <a:t>La figure suivante montre les décalages successifs du motif.</a:t>
            </a:r>
          </a:p>
          <a:p>
            <a:pPr marL="0" indent="0">
              <a:buNone/>
            </a:pPr>
            <a:r>
              <a:rPr>
                <a:solidFill>
                  <a:schemeClr val="accent5">
                    <a:lumMod val="75000"/>
                  </a:schemeClr>
                </a:solidFill>
                <a:latin typeface="Times New Roman"/>
                <a:cs typeface="Times New Roman"/>
              </a:rPr>
              <a:t>Les </a:t>
            </a:r>
            <a:r>
              <a:rPr>
                <a:solidFill>
                  <a:schemeClr val="accent5">
                    <a:lumMod val="75000"/>
                  </a:schemeClr>
                </a:solidFill>
                <a:latin typeface="Times New Roman"/>
                <a:cs typeface="Times New Roman"/>
              </a:rPr>
              <a:t>différences </a:t>
            </a:r>
            <a:r>
              <a:rPr>
                <a:solidFill>
                  <a:schemeClr val="accent5">
                    <a:lumMod val="75000"/>
                  </a:schemeClr>
                </a:solidFill>
                <a:latin typeface="Times New Roman"/>
                <a:cs typeface="Times New Roman"/>
              </a:rPr>
              <a:t>sont </a:t>
            </a:r>
            <a:r>
              <a:rPr>
                <a:solidFill>
                  <a:schemeClr val="accent5">
                    <a:lumMod val="75000"/>
                  </a:schemeClr>
                </a:solidFill>
                <a:latin typeface="Times New Roman"/>
                <a:cs typeface="Times New Roman"/>
              </a:rPr>
              <a:t>constatées </a:t>
            </a:r>
            <a:r>
              <a:rPr>
                <a:solidFill>
                  <a:schemeClr val="accent5">
                    <a:lumMod val="75000"/>
                  </a:schemeClr>
                </a:solidFill>
                <a:latin typeface="Times New Roman"/>
                <a:cs typeface="Times New Roman"/>
              </a:rPr>
              <a:t>aux positions sombres du texte. Le nombre total de comparaisons est 16.</a:t>
            </a:r>
          </a:p>
        </p:txBody>
      </p:sp>
      <p:graphicFrame>
        <p:nvGraphicFramePr>
          <p:cNvPr id="4" name="Tableau 3"/>
          <p:cNvGraphicFramePr>
            <a:graphicFrameLocks noGrp="1"/>
          </p:cNvGraphicFramePr>
          <p:nvPr>
            <p:extLst>
              <p:ext uri="{D42A27DB-BD31-4B8C-83A1-F6EECF244321}">
                <p14:modId xmlns:p14="http://schemas.microsoft.com/office/powerpoint/2010/main" val="1317838821"/>
              </p:ext>
            </p:extLst>
          </p:nvPr>
        </p:nvGraphicFramePr>
        <p:xfrm>
          <a:off x="1271464" y="3429000"/>
          <a:ext cx="8128000" cy="741680"/>
        </p:xfrm>
        <a:graphic>
          <a:graphicData uri="http://schemas.openxmlformats.org/drawingml/2006/table">
            <a:tbl>
              <a:tblPr firstRow="1" bandRow="1">
                <a:tableStyleId>{5C22544A-7EE6-4342-B048-85BDC9FD1C3A}</a:tableStyleId>
              </a:tblPr>
              <a:tblGrid>
                <a:gridCol w="508000"/>
                <a:gridCol w="508000"/>
                <a:gridCol w="508000"/>
                <a:gridCol w="508000"/>
                <a:gridCol w="508000"/>
                <a:gridCol w="508000"/>
                <a:gridCol w="508000"/>
                <a:gridCol w="508000"/>
                <a:gridCol w="508000"/>
                <a:gridCol w="508000"/>
                <a:gridCol w="508000"/>
                <a:gridCol w="508000"/>
                <a:gridCol w="508000"/>
                <a:gridCol w="508000"/>
                <a:gridCol w="1016000"/>
              </a:tblGrid>
              <a:tr h="370840">
                <a:tc>
                  <a:txBody>
                    <a:bodyPr/>
                    <a:lstStyle/>
                    <a:p>
                      <a:r>
                        <a:rPr lang="fr-FR" dirty="0" smtClean="0"/>
                        <a:t>1</a:t>
                      </a:r>
                      <a:endParaRPr lang="fr-FR" dirty="0"/>
                    </a:p>
                  </a:txBody>
                  <a:tcPr/>
                </a:tc>
                <a:tc>
                  <a:txBody>
                    <a:bodyPr/>
                    <a:lstStyle/>
                    <a:p>
                      <a:r>
                        <a:rPr lang="fr-FR" dirty="0" smtClean="0"/>
                        <a:t>2</a:t>
                      </a:r>
                      <a:endParaRPr lang="fr-FR" dirty="0"/>
                    </a:p>
                  </a:txBody>
                  <a:tcPr/>
                </a:tc>
                <a:tc>
                  <a:txBody>
                    <a:bodyPr/>
                    <a:lstStyle/>
                    <a:p>
                      <a:r>
                        <a:rPr lang="fr-FR" dirty="0" smtClean="0"/>
                        <a:t>3</a:t>
                      </a:r>
                      <a:endParaRPr lang="fr-FR" dirty="0"/>
                    </a:p>
                  </a:txBody>
                  <a:tcPr/>
                </a:tc>
                <a:tc>
                  <a:txBody>
                    <a:bodyPr/>
                    <a:lstStyle/>
                    <a:p>
                      <a:r>
                        <a:rPr lang="fr-FR" dirty="0" smtClean="0"/>
                        <a:t>4</a:t>
                      </a:r>
                      <a:endParaRPr lang="fr-FR" dirty="0"/>
                    </a:p>
                  </a:txBody>
                  <a:tcPr/>
                </a:tc>
                <a:tc>
                  <a:txBody>
                    <a:bodyPr/>
                    <a:lstStyle/>
                    <a:p>
                      <a:r>
                        <a:rPr lang="fr-FR" dirty="0" smtClean="0"/>
                        <a:t>5</a:t>
                      </a:r>
                      <a:endParaRPr lang="fr-FR" dirty="0"/>
                    </a:p>
                  </a:txBody>
                  <a:tcPr/>
                </a:tc>
                <a:tc>
                  <a:txBody>
                    <a:bodyPr/>
                    <a:lstStyle/>
                    <a:p>
                      <a:r>
                        <a:rPr lang="fr-FR" dirty="0" smtClean="0"/>
                        <a:t>6</a:t>
                      </a:r>
                      <a:endParaRPr lang="fr-FR" dirty="0"/>
                    </a:p>
                  </a:txBody>
                  <a:tcPr/>
                </a:tc>
                <a:tc>
                  <a:txBody>
                    <a:bodyPr/>
                    <a:lstStyle/>
                    <a:p>
                      <a:r>
                        <a:rPr lang="fr-FR" dirty="0" smtClean="0"/>
                        <a:t>7</a:t>
                      </a:r>
                      <a:endParaRPr lang="fr-FR" dirty="0"/>
                    </a:p>
                  </a:txBody>
                  <a:tcPr/>
                </a:tc>
                <a:tc>
                  <a:txBody>
                    <a:bodyPr/>
                    <a:lstStyle/>
                    <a:p>
                      <a:r>
                        <a:rPr lang="fr-FR" dirty="0" smtClean="0"/>
                        <a:t>8</a:t>
                      </a:r>
                      <a:endParaRPr lang="fr-FR" dirty="0"/>
                    </a:p>
                  </a:txBody>
                  <a:tcPr/>
                </a:tc>
                <a:tc>
                  <a:txBody>
                    <a:bodyPr/>
                    <a:lstStyle/>
                    <a:p>
                      <a:r>
                        <a:rPr lang="fr-FR" dirty="0" smtClean="0"/>
                        <a:t>9</a:t>
                      </a:r>
                      <a:endParaRPr lang="fr-FR" dirty="0"/>
                    </a:p>
                  </a:txBody>
                  <a:tcPr/>
                </a:tc>
                <a:tc>
                  <a:txBody>
                    <a:bodyPr/>
                    <a:lstStyle/>
                    <a:p>
                      <a:r>
                        <a:rPr lang="fr-FR" dirty="0" smtClean="0"/>
                        <a:t>10</a:t>
                      </a:r>
                      <a:endParaRPr lang="fr-FR" dirty="0"/>
                    </a:p>
                  </a:txBody>
                  <a:tcPr/>
                </a:tc>
                <a:tc>
                  <a:txBody>
                    <a:bodyPr/>
                    <a:lstStyle/>
                    <a:p>
                      <a:r>
                        <a:rPr lang="fr-FR" dirty="0" smtClean="0"/>
                        <a:t>11</a:t>
                      </a:r>
                      <a:endParaRPr lang="fr-FR" dirty="0"/>
                    </a:p>
                  </a:txBody>
                  <a:tcPr/>
                </a:tc>
                <a:tc>
                  <a:txBody>
                    <a:bodyPr/>
                    <a:lstStyle/>
                    <a:p>
                      <a:r>
                        <a:rPr lang="fr-FR" dirty="0" smtClean="0"/>
                        <a:t>12</a:t>
                      </a:r>
                      <a:endParaRPr lang="fr-FR" dirty="0"/>
                    </a:p>
                  </a:txBody>
                  <a:tcPr/>
                </a:tc>
                <a:tc>
                  <a:txBody>
                    <a:bodyPr/>
                    <a:lstStyle/>
                    <a:p>
                      <a:r>
                        <a:rPr lang="fr-FR" dirty="0" smtClean="0"/>
                        <a:t>13</a:t>
                      </a:r>
                      <a:endParaRPr lang="fr-FR" dirty="0"/>
                    </a:p>
                  </a:txBody>
                  <a:tcPr/>
                </a:tc>
                <a:tc>
                  <a:txBody>
                    <a:bodyPr/>
                    <a:lstStyle/>
                    <a:p>
                      <a:r>
                        <a:rPr lang="fr-FR" dirty="0" smtClean="0"/>
                        <a:t>14</a:t>
                      </a:r>
                      <a:endParaRPr lang="fr-FR" dirty="0"/>
                    </a:p>
                  </a:txBody>
                  <a:tcPr/>
                </a:tc>
                <a:tc>
                  <a:txBody>
                    <a:bodyPr/>
                    <a:lstStyle/>
                    <a:p>
                      <a:endParaRPr lang="fr-FR" dirty="0"/>
                    </a:p>
                  </a:txBody>
                  <a:tcPr/>
                </a:tc>
              </a:tr>
              <a:tr h="370840">
                <a:tc>
                  <a:txBody>
                    <a:bodyPr/>
                    <a:lstStyle/>
                    <a:p>
                      <a:r>
                        <a:rPr lang="fr-FR" dirty="0" smtClean="0">
                          <a:solidFill>
                            <a:schemeClr val="bg2"/>
                          </a:solidFill>
                        </a:rPr>
                        <a:t>b</a:t>
                      </a:r>
                      <a:endParaRPr lang="fr-FR" dirty="0">
                        <a:solidFill>
                          <a:schemeClr val="bg2"/>
                        </a:solidFill>
                      </a:endParaRPr>
                    </a:p>
                  </a:txBody>
                  <a:tcPr>
                    <a:solidFill>
                      <a:schemeClr val="accent6">
                        <a:lumMod val="50000"/>
                      </a:schemeClr>
                    </a:solidFill>
                  </a:tcPr>
                </a:tc>
                <a:tc>
                  <a:txBody>
                    <a:bodyPr/>
                    <a:lstStyle/>
                    <a:p>
                      <a:endParaRPr lang="fr-FR" dirty="0"/>
                    </a:p>
                  </a:txBody>
                  <a:tcPr/>
                </a:tc>
                <a:tc>
                  <a:txBody>
                    <a:bodyPr/>
                    <a:lstStyle/>
                    <a:p>
                      <a:r>
                        <a:rPr lang="fr-FR" dirty="0" smtClean="0"/>
                        <a:t>b</a:t>
                      </a:r>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solidFill>
                      <a:schemeClr val="accent6">
                        <a:lumMod val="50000"/>
                      </a:schemeClr>
                    </a:solidFill>
                  </a:tcPr>
                </a:tc>
                <a:tc>
                  <a:txBody>
                    <a:bodyPr/>
                    <a:lstStyle/>
                    <a:p>
                      <a:endParaRPr lang="fr-FR" dirty="0"/>
                    </a:p>
                  </a:txBody>
                  <a:tcPr/>
                </a:tc>
                <a:tc>
                  <a:txBody>
                    <a:bodyPr/>
                    <a:lstStyle/>
                    <a:p>
                      <a:r>
                        <a:rPr lang="fr-FR" dirty="0" smtClean="0"/>
                        <a:t>b</a:t>
                      </a:r>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solidFill>
                      <a:schemeClr val="accent6">
                        <a:lumMod val="50000"/>
                      </a:schemeClr>
                    </a:solidFill>
                  </a:tcPr>
                </a:tc>
                <a:tc>
                  <a:txBody>
                    <a:bodyPr/>
                    <a:lstStyle/>
                    <a:p>
                      <a:r>
                        <a:rPr lang="fr-FR" dirty="0" smtClean="0"/>
                        <a:t>b</a:t>
                      </a:r>
                      <a:endParaRPr lang="fr-FR" dirty="0"/>
                    </a:p>
                  </a:txBody>
                  <a:tcPr/>
                </a:tc>
                <a:tc>
                  <a:txBody>
                    <a:bodyPr/>
                    <a:lstStyle/>
                    <a:p>
                      <a:endParaRPr lang="fr-FR" dirty="0"/>
                    </a:p>
                  </a:txBody>
                  <a:tcPr/>
                </a:tc>
              </a:tr>
            </a:tbl>
          </a:graphicData>
        </a:graphic>
      </p:graphicFrame>
      <p:graphicFrame>
        <p:nvGraphicFramePr>
          <p:cNvPr id="6" name="Tableau 5"/>
          <p:cNvGraphicFramePr>
            <a:graphicFrameLocks noGrp="1"/>
          </p:cNvGraphicFramePr>
          <p:nvPr>
            <p:extLst>
              <p:ext uri="{D42A27DB-BD31-4B8C-83A1-F6EECF244321}">
                <p14:modId xmlns:p14="http://schemas.microsoft.com/office/powerpoint/2010/main" val="2203110529"/>
              </p:ext>
            </p:extLst>
          </p:nvPr>
        </p:nvGraphicFramePr>
        <p:xfrm>
          <a:off x="1271464" y="4327843"/>
          <a:ext cx="10297144" cy="1849120"/>
        </p:xfrm>
        <a:graphic>
          <a:graphicData uri="http://schemas.openxmlformats.org/drawingml/2006/table">
            <a:tbl>
              <a:tblPr firstRow="1" bandRow="1">
                <a:tableStyleId>{5C22544A-7EE6-4342-B048-85BDC9FD1C3A}</a:tableStyleId>
              </a:tblPr>
              <a:tblGrid>
                <a:gridCol w="508951"/>
                <a:gridCol w="508951"/>
                <a:gridCol w="508951"/>
                <a:gridCol w="508951"/>
                <a:gridCol w="508951"/>
                <a:gridCol w="508951"/>
                <a:gridCol w="508951"/>
                <a:gridCol w="508951"/>
                <a:gridCol w="508951"/>
                <a:gridCol w="508951"/>
                <a:gridCol w="508951"/>
                <a:gridCol w="508951"/>
                <a:gridCol w="508951"/>
                <a:gridCol w="508951"/>
                <a:gridCol w="508951"/>
                <a:gridCol w="508951"/>
                <a:gridCol w="508951"/>
                <a:gridCol w="508951"/>
                <a:gridCol w="508951"/>
                <a:gridCol w="627075"/>
              </a:tblGrid>
              <a:tr h="370840">
                <a:tc>
                  <a:txBody>
                    <a:bodyPr/>
                    <a:lstStyle/>
                    <a:p>
                      <a:endParaRPr lang="fr-FR" dirty="0"/>
                    </a:p>
                  </a:txBody>
                  <a:tcPr>
                    <a:solidFill>
                      <a:schemeClr val="accent6">
                        <a:lumMod val="50000"/>
                      </a:schemeClr>
                    </a:solidFill>
                  </a:tcPr>
                </a:tc>
                <a:tc>
                  <a:txBody>
                    <a:bodyPr/>
                    <a:lstStyle/>
                    <a:p>
                      <a:r>
                        <a:rPr lang="fr-FR" dirty="0" smtClean="0"/>
                        <a:t>b</a:t>
                      </a:r>
                      <a:endParaRPr lang="fr-FR" dirty="0"/>
                    </a:p>
                  </a:txBody>
                  <a:tcPr>
                    <a:solidFill>
                      <a:schemeClr val="accent6">
                        <a:lumMod val="60000"/>
                        <a:lumOff val="40000"/>
                      </a:schemeClr>
                    </a:solidFill>
                  </a:tcPr>
                </a:tc>
                <a:tc>
                  <a:txBody>
                    <a:bodyPr/>
                    <a:lstStyle/>
                    <a:p>
                      <a:endParaRPr lang="fr-FR" dirty="0"/>
                    </a:p>
                  </a:txBody>
                  <a:tcPr>
                    <a:solidFill>
                      <a:schemeClr val="accent6">
                        <a:lumMod val="60000"/>
                        <a:lumOff val="40000"/>
                      </a:schemeClr>
                    </a:solidFill>
                  </a:tcPr>
                </a:tc>
                <a:tc>
                  <a:txBody>
                    <a:bodyPr/>
                    <a:lstStyle/>
                    <a:p>
                      <a:endParaRPr lang="fr-FR" dirty="0"/>
                    </a:p>
                  </a:txBody>
                  <a:tcPr>
                    <a:solidFill>
                      <a:schemeClr val="accent6">
                        <a:lumMod val="60000"/>
                        <a:lumOff val="40000"/>
                      </a:schemeClr>
                    </a:solidFill>
                  </a:tcPr>
                </a:tc>
                <a:tc>
                  <a:txBody>
                    <a:bodyPr/>
                    <a:lstStyle/>
                    <a:p>
                      <a:endParaRPr lang="fr-FR" dirty="0"/>
                    </a:p>
                  </a:txBody>
                  <a:tcPr>
                    <a:solidFill>
                      <a:schemeClr val="accent6">
                        <a:lumMod val="60000"/>
                        <a:lumOff val="40000"/>
                      </a:schemeClr>
                    </a:solidFill>
                  </a:tcPr>
                </a:tc>
                <a:tc>
                  <a:txBody>
                    <a:bodyPr/>
                    <a:lstStyle/>
                    <a:p>
                      <a:r>
                        <a:rPr lang="fr-FR" dirty="0" smtClean="0"/>
                        <a:t>b</a:t>
                      </a:r>
                      <a:endParaRPr lang="fr-FR" dirty="0"/>
                    </a:p>
                  </a:txBody>
                  <a:tcPr>
                    <a:solidFill>
                      <a:schemeClr val="accent6">
                        <a:lumMod val="60000"/>
                        <a:lumOff val="40000"/>
                      </a:schemeClr>
                    </a:solidFill>
                  </a:tcPr>
                </a:tc>
                <a:tc>
                  <a:txBody>
                    <a:bodyPr/>
                    <a:lstStyle/>
                    <a:p>
                      <a:endParaRPr lang="fr-FR" dirty="0"/>
                    </a:p>
                  </a:txBody>
                  <a:tcPr>
                    <a:solidFill>
                      <a:schemeClr val="accent6">
                        <a:lumMod val="60000"/>
                        <a:lumOff val="40000"/>
                      </a:schemeClr>
                    </a:solidFill>
                  </a:tcPr>
                </a:tc>
                <a:tc>
                  <a:txBody>
                    <a:bodyPr/>
                    <a:lstStyle/>
                    <a:p>
                      <a:endParaRPr lang="fr-FR" dirty="0"/>
                    </a:p>
                  </a:txBody>
                  <a:tcPr>
                    <a:solidFill>
                      <a:schemeClr val="accent6">
                        <a:lumMod val="60000"/>
                        <a:lumOff val="40000"/>
                      </a:schemeClr>
                    </a:solidFill>
                  </a:tcPr>
                </a:tc>
                <a:tc>
                  <a:txBody>
                    <a:bodyPr/>
                    <a:lstStyle/>
                    <a:p>
                      <a:endParaRPr lang="fr-FR"/>
                    </a:p>
                  </a:txBody>
                  <a:tcPr>
                    <a:solidFill>
                      <a:schemeClr val="tx2">
                        <a:lumMod val="40000"/>
                        <a:lumOff val="60000"/>
                      </a:schemeClr>
                    </a:solidFill>
                  </a:tcPr>
                </a:tc>
                <a:tc>
                  <a:txBody>
                    <a:bodyPr/>
                    <a:lstStyle/>
                    <a:p>
                      <a:endParaRPr lang="fr-FR"/>
                    </a:p>
                  </a:txBody>
                  <a:tcPr>
                    <a:solidFill>
                      <a:schemeClr val="tx2">
                        <a:lumMod val="40000"/>
                        <a:lumOff val="60000"/>
                      </a:schemeClr>
                    </a:solidFill>
                  </a:tcPr>
                </a:tc>
                <a:tc>
                  <a:txBody>
                    <a:bodyPr/>
                    <a:lstStyle/>
                    <a:p>
                      <a:endParaRPr lang="fr-FR"/>
                    </a:p>
                  </a:txBody>
                  <a:tcPr>
                    <a:solidFill>
                      <a:schemeClr val="tx2">
                        <a:lumMod val="40000"/>
                        <a:lumOff val="60000"/>
                      </a:schemeClr>
                    </a:solidFill>
                  </a:tcPr>
                </a:tc>
                <a:tc>
                  <a:txBody>
                    <a:bodyPr/>
                    <a:lstStyle/>
                    <a:p>
                      <a:endParaRPr lang="fr-FR"/>
                    </a:p>
                  </a:txBody>
                  <a:tcPr>
                    <a:solidFill>
                      <a:schemeClr val="tx2">
                        <a:lumMod val="40000"/>
                        <a:lumOff val="60000"/>
                      </a:schemeClr>
                    </a:solidFill>
                  </a:tcPr>
                </a:tc>
                <a:tc>
                  <a:txBody>
                    <a:bodyPr/>
                    <a:lstStyle/>
                    <a:p>
                      <a:endParaRPr lang="fr-FR"/>
                    </a:p>
                  </a:txBody>
                  <a:tcPr>
                    <a:solidFill>
                      <a:schemeClr val="tx2">
                        <a:lumMod val="40000"/>
                        <a:lumOff val="60000"/>
                      </a:schemeClr>
                    </a:solidFill>
                  </a:tcPr>
                </a:tc>
                <a:tc>
                  <a:txBody>
                    <a:bodyPr/>
                    <a:lstStyle/>
                    <a:p>
                      <a:endParaRPr lang="fr-FR"/>
                    </a:p>
                  </a:txBody>
                  <a:tcPr>
                    <a:solidFill>
                      <a:schemeClr val="tx2">
                        <a:lumMod val="40000"/>
                        <a:lumOff val="60000"/>
                      </a:schemeClr>
                    </a:solidFill>
                  </a:tcPr>
                </a:tc>
                <a:tc>
                  <a:txBody>
                    <a:bodyPr/>
                    <a:lstStyle/>
                    <a:p>
                      <a:endParaRPr lang="fr-FR"/>
                    </a:p>
                  </a:txBody>
                  <a:tcPr>
                    <a:solidFill>
                      <a:schemeClr val="tx2">
                        <a:lumMod val="40000"/>
                        <a:lumOff val="60000"/>
                      </a:schemeClr>
                    </a:solidFill>
                  </a:tcPr>
                </a:tc>
                <a:tc>
                  <a:txBody>
                    <a:bodyPr/>
                    <a:lstStyle/>
                    <a:p>
                      <a:endParaRPr lang="fr-FR"/>
                    </a:p>
                  </a:txBody>
                  <a:tcPr>
                    <a:solidFill>
                      <a:schemeClr val="tx2">
                        <a:lumMod val="40000"/>
                        <a:lumOff val="60000"/>
                      </a:schemeClr>
                    </a:solidFill>
                  </a:tcPr>
                </a:tc>
                <a:tc>
                  <a:txBody>
                    <a:bodyPr/>
                    <a:lstStyle/>
                    <a:p>
                      <a:endParaRPr lang="fr-FR"/>
                    </a:p>
                  </a:txBody>
                  <a:tcPr>
                    <a:solidFill>
                      <a:schemeClr val="tx2">
                        <a:lumMod val="40000"/>
                        <a:lumOff val="60000"/>
                      </a:schemeClr>
                    </a:solidFill>
                  </a:tcPr>
                </a:tc>
                <a:tc>
                  <a:txBody>
                    <a:bodyPr/>
                    <a:lstStyle/>
                    <a:p>
                      <a:endParaRPr lang="fr-FR"/>
                    </a:p>
                  </a:txBody>
                  <a:tcPr>
                    <a:solidFill>
                      <a:schemeClr val="tx2">
                        <a:lumMod val="40000"/>
                        <a:lumOff val="60000"/>
                      </a:schemeClr>
                    </a:solidFill>
                  </a:tcPr>
                </a:tc>
                <a:tc>
                  <a:txBody>
                    <a:bodyPr/>
                    <a:lstStyle/>
                    <a:p>
                      <a:endParaRPr lang="fr-FR"/>
                    </a:p>
                  </a:txBody>
                  <a:tcPr>
                    <a:solidFill>
                      <a:schemeClr val="tx2">
                        <a:lumMod val="40000"/>
                        <a:lumOff val="60000"/>
                      </a:schemeClr>
                    </a:solidFill>
                  </a:tcPr>
                </a:tc>
                <a:tc>
                  <a:txBody>
                    <a:bodyPr/>
                    <a:lstStyle/>
                    <a:p>
                      <a:endParaRPr lang="fr-FR"/>
                    </a:p>
                  </a:txBody>
                  <a:tcPr>
                    <a:solidFill>
                      <a:schemeClr val="tx2">
                        <a:lumMod val="40000"/>
                        <a:lumOff val="60000"/>
                      </a:schemeClr>
                    </a:solidFill>
                  </a:tcPr>
                </a:tc>
              </a:tr>
              <a:tr h="370840">
                <a:tc>
                  <a:txBody>
                    <a:bodyPr/>
                    <a:lstStyle/>
                    <a:p>
                      <a:endParaRPr lang="fr-FR"/>
                    </a:p>
                  </a:txBody>
                  <a:tcPr>
                    <a:solidFill>
                      <a:schemeClr val="tx2">
                        <a:lumMod val="40000"/>
                        <a:lumOff val="60000"/>
                      </a:schemeClr>
                    </a:solidFill>
                  </a:tcPr>
                </a:tc>
                <a:tc>
                  <a:txBody>
                    <a:bodyPr/>
                    <a:lstStyle/>
                    <a:p>
                      <a:endParaRPr lang="fr-FR" dirty="0"/>
                    </a:p>
                  </a:txBody>
                  <a:tcPr>
                    <a:solidFill>
                      <a:schemeClr val="accent6">
                        <a:lumMod val="60000"/>
                        <a:lumOff val="40000"/>
                      </a:schemeClr>
                    </a:solidFill>
                  </a:tcPr>
                </a:tc>
                <a:tc>
                  <a:txBody>
                    <a:bodyPr/>
                    <a:lstStyle/>
                    <a:p>
                      <a:r>
                        <a:rPr lang="fr-FR" dirty="0" smtClean="0">
                          <a:solidFill>
                            <a:schemeClr val="bg2"/>
                          </a:solidFill>
                        </a:rPr>
                        <a:t>b</a:t>
                      </a:r>
                      <a:endParaRPr lang="fr-FR" dirty="0">
                        <a:solidFill>
                          <a:schemeClr val="bg2"/>
                        </a:solidFill>
                      </a:endParaRPr>
                    </a:p>
                  </a:txBody>
                  <a:tcPr>
                    <a:solidFill>
                      <a:schemeClr val="accent6">
                        <a:lumMod val="60000"/>
                        <a:lumOff val="40000"/>
                      </a:schemeClr>
                    </a:solidFill>
                  </a:tcPr>
                </a:tc>
                <a:tc>
                  <a:txBody>
                    <a:bodyPr/>
                    <a:lstStyle/>
                    <a:p>
                      <a:endParaRPr lang="fr-FR" dirty="0"/>
                    </a:p>
                  </a:txBody>
                  <a:tcPr>
                    <a:solidFill>
                      <a:schemeClr val="accent6">
                        <a:lumMod val="60000"/>
                        <a:lumOff val="40000"/>
                      </a:schemeClr>
                    </a:solidFill>
                  </a:tcPr>
                </a:tc>
                <a:tc>
                  <a:txBody>
                    <a:bodyPr/>
                    <a:lstStyle/>
                    <a:p>
                      <a:endParaRPr lang="fr-FR" dirty="0"/>
                    </a:p>
                  </a:txBody>
                  <a:tcPr>
                    <a:solidFill>
                      <a:schemeClr val="accent6">
                        <a:lumMod val="60000"/>
                        <a:lumOff val="40000"/>
                      </a:schemeClr>
                    </a:solidFill>
                  </a:tcPr>
                </a:tc>
                <a:tc>
                  <a:txBody>
                    <a:bodyPr/>
                    <a:lstStyle/>
                    <a:p>
                      <a:endParaRPr lang="fr-FR" dirty="0"/>
                    </a:p>
                  </a:txBody>
                  <a:tcPr>
                    <a:solidFill>
                      <a:schemeClr val="accent6">
                        <a:lumMod val="60000"/>
                        <a:lumOff val="40000"/>
                      </a:schemeClr>
                    </a:solidFill>
                  </a:tcPr>
                </a:tc>
                <a:tc>
                  <a:txBody>
                    <a:bodyPr/>
                    <a:lstStyle/>
                    <a:p>
                      <a:r>
                        <a:rPr lang="fr-FR" dirty="0" smtClean="0">
                          <a:solidFill>
                            <a:schemeClr val="bg2"/>
                          </a:solidFill>
                        </a:rPr>
                        <a:t>b</a:t>
                      </a:r>
                      <a:endParaRPr lang="fr-FR" dirty="0">
                        <a:solidFill>
                          <a:schemeClr val="bg2"/>
                        </a:solidFill>
                      </a:endParaRPr>
                    </a:p>
                  </a:txBody>
                  <a:tcPr>
                    <a:solidFill>
                      <a:schemeClr val="accent6">
                        <a:lumMod val="50000"/>
                      </a:schemeClr>
                    </a:solidFill>
                  </a:tcPr>
                </a:tc>
                <a:tc>
                  <a:txBody>
                    <a:bodyPr/>
                    <a:lstStyle/>
                    <a:p>
                      <a:endParaRPr lang="fr-FR" dirty="0"/>
                    </a:p>
                  </a:txBody>
                  <a:tcPr>
                    <a:solidFill>
                      <a:schemeClr val="accent6">
                        <a:lumMod val="60000"/>
                        <a:lumOff val="40000"/>
                      </a:schemeClr>
                    </a:solidFill>
                  </a:tcPr>
                </a:tc>
                <a:tc>
                  <a:txBody>
                    <a:bodyPr/>
                    <a:lstStyle/>
                    <a:p>
                      <a:endParaRPr lang="fr-FR" dirty="0"/>
                    </a:p>
                  </a:txBody>
                  <a:tcPr>
                    <a:solidFill>
                      <a:schemeClr val="accent6">
                        <a:lumMod val="60000"/>
                        <a:lumOff val="40000"/>
                      </a:schemeClr>
                    </a:solidFill>
                  </a:tcPr>
                </a:tc>
                <a:tc>
                  <a:txBody>
                    <a:bodyPr/>
                    <a:lstStyle/>
                    <a:p>
                      <a:endParaRPr lang="fr-FR"/>
                    </a:p>
                  </a:txBody>
                  <a:tcPr>
                    <a:solidFill>
                      <a:schemeClr val="tx2">
                        <a:lumMod val="40000"/>
                        <a:lumOff val="60000"/>
                      </a:schemeClr>
                    </a:solidFill>
                  </a:tcPr>
                </a:tc>
                <a:tc>
                  <a:txBody>
                    <a:bodyPr/>
                    <a:lstStyle/>
                    <a:p>
                      <a:endParaRPr lang="fr-FR"/>
                    </a:p>
                  </a:txBody>
                  <a:tcPr>
                    <a:solidFill>
                      <a:schemeClr val="tx2">
                        <a:lumMod val="40000"/>
                        <a:lumOff val="60000"/>
                      </a:schemeClr>
                    </a:solidFill>
                  </a:tcPr>
                </a:tc>
                <a:tc>
                  <a:txBody>
                    <a:bodyPr/>
                    <a:lstStyle/>
                    <a:p>
                      <a:endParaRPr lang="fr-FR"/>
                    </a:p>
                  </a:txBody>
                  <a:tcPr>
                    <a:solidFill>
                      <a:schemeClr val="tx2">
                        <a:lumMod val="40000"/>
                        <a:lumOff val="60000"/>
                      </a:schemeClr>
                    </a:solidFill>
                  </a:tcPr>
                </a:tc>
                <a:tc>
                  <a:txBody>
                    <a:bodyPr/>
                    <a:lstStyle/>
                    <a:p>
                      <a:endParaRPr lang="fr-FR"/>
                    </a:p>
                  </a:txBody>
                  <a:tcPr>
                    <a:solidFill>
                      <a:schemeClr val="tx2">
                        <a:lumMod val="40000"/>
                        <a:lumOff val="60000"/>
                      </a:schemeClr>
                    </a:solidFill>
                  </a:tcPr>
                </a:tc>
                <a:tc>
                  <a:txBody>
                    <a:bodyPr/>
                    <a:lstStyle/>
                    <a:p>
                      <a:endParaRPr lang="fr-FR"/>
                    </a:p>
                  </a:txBody>
                  <a:tcPr>
                    <a:solidFill>
                      <a:schemeClr val="tx2">
                        <a:lumMod val="40000"/>
                        <a:lumOff val="60000"/>
                      </a:schemeClr>
                    </a:solidFill>
                  </a:tcPr>
                </a:tc>
                <a:tc>
                  <a:txBody>
                    <a:bodyPr/>
                    <a:lstStyle/>
                    <a:p>
                      <a:endParaRPr lang="fr-FR"/>
                    </a:p>
                  </a:txBody>
                  <a:tcPr>
                    <a:solidFill>
                      <a:schemeClr val="tx2">
                        <a:lumMod val="40000"/>
                        <a:lumOff val="60000"/>
                      </a:schemeClr>
                    </a:solidFill>
                  </a:tcPr>
                </a:tc>
                <a:tc>
                  <a:txBody>
                    <a:bodyPr/>
                    <a:lstStyle/>
                    <a:p>
                      <a:endParaRPr lang="fr-FR" dirty="0"/>
                    </a:p>
                  </a:txBody>
                  <a:tcPr>
                    <a:solidFill>
                      <a:schemeClr val="tx2">
                        <a:lumMod val="40000"/>
                        <a:lumOff val="60000"/>
                      </a:schemeClr>
                    </a:solidFill>
                  </a:tcPr>
                </a:tc>
                <a:tc>
                  <a:txBody>
                    <a:bodyPr/>
                    <a:lstStyle/>
                    <a:p>
                      <a:endParaRPr lang="fr-FR"/>
                    </a:p>
                  </a:txBody>
                  <a:tcPr>
                    <a:solidFill>
                      <a:schemeClr val="tx2">
                        <a:lumMod val="40000"/>
                        <a:lumOff val="60000"/>
                      </a:schemeClr>
                    </a:solidFill>
                  </a:tcPr>
                </a:tc>
                <a:tc>
                  <a:txBody>
                    <a:bodyPr/>
                    <a:lstStyle/>
                    <a:p>
                      <a:endParaRPr lang="fr-FR"/>
                    </a:p>
                  </a:txBody>
                  <a:tcPr>
                    <a:solidFill>
                      <a:schemeClr val="tx2">
                        <a:lumMod val="40000"/>
                        <a:lumOff val="60000"/>
                      </a:schemeClr>
                    </a:solidFill>
                  </a:tcPr>
                </a:tc>
                <a:tc>
                  <a:txBody>
                    <a:bodyPr/>
                    <a:lstStyle/>
                    <a:p>
                      <a:endParaRPr lang="fr-FR"/>
                    </a:p>
                  </a:txBody>
                  <a:tcPr>
                    <a:solidFill>
                      <a:schemeClr val="tx2">
                        <a:lumMod val="40000"/>
                        <a:lumOff val="60000"/>
                      </a:schemeClr>
                    </a:solidFill>
                  </a:tcPr>
                </a:tc>
                <a:tc>
                  <a:txBody>
                    <a:bodyPr/>
                    <a:lstStyle/>
                    <a:p>
                      <a:endParaRPr lang="fr-FR"/>
                    </a:p>
                  </a:txBody>
                  <a:tcPr>
                    <a:solidFill>
                      <a:schemeClr val="tx2">
                        <a:lumMod val="40000"/>
                        <a:lumOff val="60000"/>
                      </a:schemeClr>
                    </a:solidFill>
                  </a:tcPr>
                </a:tc>
              </a:tr>
              <a:tr h="370840">
                <a:tc>
                  <a:txBody>
                    <a:bodyPr/>
                    <a:lstStyle/>
                    <a:p>
                      <a:endParaRPr lang="fr-FR"/>
                    </a:p>
                  </a:txBody>
                  <a:tcPr>
                    <a:solidFill>
                      <a:schemeClr val="tx2">
                        <a:lumMod val="40000"/>
                        <a:lumOff val="60000"/>
                      </a:schemeClr>
                    </a:solidFill>
                  </a:tcPr>
                </a:tc>
                <a:tc>
                  <a:txBody>
                    <a:bodyPr/>
                    <a:lstStyle/>
                    <a:p>
                      <a:endParaRPr lang="fr-FR"/>
                    </a:p>
                  </a:txBody>
                  <a:tcPr>
                    <a:solidFill>
                      <a:schemeClr val="tx2">
                        <a:lumMod val="40000"/>
                        <a:lumOff val="60000"/>
                      </a:schemeClr>
                    </a:solidFill>
                  </a:tcPr>
                </a:tc>
                <a:tc>
                  <a:txBody>
                    <a:bodyPr/>
                    <a:lstStyle/>
                    <a:p>
                      <a:endParaRPr lang="fr-FR" dirty="0"/>
                    </a:p>
                  </a:txBody>
                  <a:tcPr>
                    <a:solidFill>
                      <a:schemeClr val="tx2">
                        <a:lumMod val="40000"/>
                        <a:lumOff val="60000"/>
                      </a:schemeClr>
                    </a:solidFill>
                  </a:tcPr>
                </a:tc>
                <a:tc>
                  <a:txBody>
                    <a:bodyPr/>
                    <a:lstStyle/>
                    <a:p>
                      <a:endParaRPr lang="fr-FR" dirty="0"/>
                    </a:p>
                  </a:txBody>
                  <a:tcPr>
                    <a:solidFill>
                      <a:schemeClr val="tx2">
                        <a:lumMod val="40000"/>
                        <a:lumOff val="60000"/>
                      </a:schemeClr>
                    </a:solidFill>
                  </a:tcPr>
                </a:tc>
                <a:tc>
                  <a:txBody>
                    <a:bodyPr/>
                    <a:lstStyle/>
                    <a:p>
                      <a:endParaRPr lang="fr-FR" dirty="0"/>
                    </a:p>
                  </a:txBody>
                  <a:tcPr>
                    <a:solidFill>
                      <a:schemeClr val="tx2">
                        <a:lumMod val="40000"/>
                        <a:lumOff val="60000"/>
                      </a:schemeClr>
                    </a:solidFill>
                  </a:tcPr>
                </a:tc>
                <a:tc>
                  <a:txBody>
                    <a:bodyPr/>
                    <a:lstStyle/>
                    <a:p>
                      <a:endParaRPr lang="fr-FR" dirty="0"/>
                    </a:p>
                  </a:txBody>
                  <a:tcPr>
                    <a:solidFill>
                      <a:schemeClr val="tx2">
                        <a:lumMod val="40000"/>
                        <a:lumOff val="60000"/>
                      </a:schemeClr>
                    </a:solidFill>
                  </a:tcPr>
                </a:tc>
                <a:tc>
                  <a:txBody>
                    <a:bodyPr/>
                    <a:lstStyle/>
                    <a:p>
                      <a:endParaRPr lang="fr-FR" dirty="0"/>
                    </a:p>
                  </a:txBody>
                  <a:tcPr>
                    <a:solidFill>
                      <a:schemeClr val="accent6">
                        <a:lumMod val="50000"/>
                      </a:schemeClr>
                    </a:solidFill>
                  </a:tcPr>
                </a:tc>
                <a:tc>
                  <a:txBody>
                    <a:bodyPr/>
                    <a:lstStyle/>
                    <a:p>
                      <a:endParaRPr lang="fr-FR" dirty="0"/>
                    </a:p>
                  </a:txBody>
                  <a:tcPr>
                    <a:solidFill>
                      <a:schemeClr val="accent6">
                        <a:lumMod val="60000"/>
                        <a:lumOff val="40000"/>
                      </a:schemeClr>
                    </a:solidFill>
                  </a:tcPr>
                </a:tc>
                <a:tc>
                  <a:txBody>
                    <a:bodyPr/>
                    <a:lstStyle/>
                    <a:p>
                      <a:endParaRPr lang="fr-FR" dirty="0"/>
                    </a:p>
                  </a:txBody>
                  <a:tcPr>
                    <a:solidFill>
                      <a:schemeClr val="accent6">
                        <a:lumMod val="60000"/>
                        <a:lumOff val="40000"/>
                      </a:schemeClr>
                    </a:solidFill>
                  </a:tcPr>
                </a:tc>
                <a:tc>
                  <a:txBody>
                    <a:bodyPr/>
                    <a:lstStyle/>
                    <a:p>
                      <a:endParaRPr lang="fr-FR" dirty="0"/>
                    </a:p>
                  </a:txBody>
                  <a:tcPr>
                    <a:solidFill>
                      <a:schemeClr val="accent6">
                        <a:lumMod val="60000"/>
                        <a:lumOff val="40000"/>
                      </a:schemeClr>
                    </a:solidFill>
                  </a:tcPr>
                </a:tc>
                <a:tc>
                  <a:txBody>
                    <a:bodyPr/>
                    <a:lstStyle/>
                    <a:p>
                      <a:endParaRPr lang="fr-FR" dirty="0"/>
                    </a:p>
                  </a:txBody>
                  <a:tcPr>
                    <a:solidFill>
                      <a:schemeClr val="accent6">
                        <a:lumMod val="60000"/>
                        <a:lumOff val="40000"/>
                      </a:schemeClr>
                    </a:solidFill>
                  </a:tcPr>
                </a:tc>
                <a:tc>
                  <a:txBody>
                    <a:bodyPr/>
                    <a:lstStyle/>
                    <a:p>
                      <a:endParaRPr lang="fr-FR" dirty="0"/>
                    </a:p>
                  </a:txBody>
                  <a:tcPr>
                    <a:solidFill>
                      <a:schemeClr val="accent6">
                        <a:lumMod val="60000"/>
                        <a:lumOff val="40000"/>
                      </a:schemeClr>
                    </a:solidFill>
                  </a:tcPr>
                </a:tc>
                <a:tc>
                  <a:txBody>
                    <a:bodyPr/>
                    <a:lstStyle/>
                    <a:p>
                      <a:endParaRPr lang="fr-FR" dirty="0"/>
                    </a:p>
                  </a:txBody>
                  <a:tcPr>
                    <a:solidFill>
                      <a:schemeClr val="accent6">
                        <a:lumMod val="60000"/>
                        <a:lumOff val="40000"/>
                      </a:schemeClr>
                    </a:solidFill>
                  </a:tcPr>
                </a:tc>
                <a:tc>
                  <a:txBody>
                    <a:bodyPr/>
                    <a:lstStyle/>
                    <a:p>
                      <a:endParaRPr lang="fr-FR" dirty="0"/>
                    </a:p>
                  </a:txBody>
                  <a:tcPr>
                    <a:solidFill>
                      <a:schemeClr val="accent6">
                        <a:lumMod val="60000"/>
                        <a:lumOff val="40000"/>
                      </a:schemeClr>
                    </a:solidFill>
                  </a:tcPr>
                </a:tc>
                <a:tc>
                  <a:txBody>
                    <a:bodyPr/>
                    <a:lstStyle/>
                    <a:p>
                      <a:endParaRPr lang="fr-FR" dirty="0"/>
                    </a:p>
                  </a:txBody>
                  <a:tcPr>
                    <a:solidFill>
                      <a:schemeClr val="tx2">
                        <a:lumMod val="40000"/>
                        <a:lumOff val="60000"/>
                      </a:schemeClr>
                    </a:solidFill>
                  </a:tcPr>
                </a:tc>
                <a:tc>
                  <a:txBody>
                    <a:bodyPr/>
                    <a:lstStyle/>
                    <a:p>
                      <a:endParaRPr lang="fr-FR" dirty="0"/>
                    </a:p>
                  </a:txBody>
                  <a:tcPr>
                    <a:solidFill>
                      <a:schemeClr val="tx2">
                        <a:lumMod val="40000"/>
                        <a:lumOff val="60000"/>
                      </a:schemeClr>
                    </a:solidFill>
                  </a:tcPr>
                </a:tc>
                <a:tc>
                  <a:txBody>
                    <a:bodyPr/>
                    <a:lstStyle/>
                    <a:p>
                      <a:endParaRPr lang="fr-FR"/>
                    </a:p>
                  </a:txBody>
                  <a:tcPr>
                    <a:solidFill>
                      <a:schemeClr val="tx2">
                        <a:lumMod val="40000"/>
                        <a:lumOff val="60000"/>
                      </a:schemeClr>
                    </a:solidFill>
                  </a:tcPr>
                </a:tc>
                <a:tc>
                  <a:txBody>
                    <a:bodyPr/>
                    <a:lstStyle/>
                    <a:p>
                      <a:endParaRPr lang="fr-FR"/>
                    </a:p>
                  </a:txBody>
                  <a:tcPr>
                    <a:solidFill>
                      <a:schemeClr val="tx2">
                        <a:lumMod val="40000"/>
                        <a:lumOff val="60000"/>
                      </a:schemeClr>
                    </a:solidFill>
                  </a:tcPr>
                </a:tc>
                <a:tc>
                  <a:txBody>
                    <a:bodyPr/>
                    <a:lstStyle/>
                    <a:p>
                      <a:endParaRPr lang="fr-FR"/>
                    </a:p>
                  </a:txBody>
                  <a:tcPr>
                    <a:solidFill>
                      <a:schemeClr val="tx2">
                        <a:lumMod val="40000"/>
                        <a:lumOff val="60000"/>
                      </a:schemeClr>
                    </a:solidFill>
                  </a:tcPr>
                </a:tc>
                <a:tc>
                  <a:txBody>
                    <a:bodyPr/>
                    <a:lstStyle/>
                    <a:p>
                      <a:endParaRPr lang="fr-FR"/>
                    </a:p>
                  </a:txBody>
                  <a:tcPr>
                    <a:solidFill>
                      <a:schemeClr val="tx2">
                        <a:lumMod val="40000"/>
                        <a:lumOff val="60000"/>
                      </a:schemeClr>
                    </a:solidFill>
                  </a:tcPr>
                </a:tc>
              </a:tr>
              <a:tr h="370840">
                <a:tc>
                  <a:txBody>
                    <a:bodyPr/>
                    <a:lstStyle/>
                    <a:p>
                      <a:endParaRPr lang="fr-FR"/>
                    </a:p>
                  </a:txBody>
                  <a:tcPr>
                    <a:solidFill>
                      <a:schemeClr val="tx2">
                        <a:lumMod val="40000"/>
                        <a:lumOff val="60000"/>
                      </a:schemeClr>
                    </a:solidFill>
                  </a:tcPr>
                </a:tc>
                <a:tc>
                  <a:txBody>
                    <a:bodyPr/>
                    <a:lstStyle/>
                    <a:p>
                      <a:endParaRPr lang="fr-FR"/>
                    </a:p>
                  </a:txBody>
                  <a:tcPr>
                    <a:solidFill>
                      <a:schemeClr val="tx2">
                        <a:lumMod val="40000"/>
                        <a:lumOff val="60000"/>
                      </a:schemeClr>
                    </a:solidFill>
                  </a:tcPr>
                </a:tc>
                <a:tc>
                  <a:txBody>
                    <a:bodyPr/>
                    <a:lstStyle/>
                    <a:p>
                      <a:endParaRPr lang="fr-FR"/>
                    </a:p>
                  </a:txBody>
                  <a:tcPr>
                    <a:solidFill>
                      <a:schemeClr val="tx2">
                        <a:lumMod val="40000"/>
                        <a:lumOff val="60000"/>
                      </a:schemeClr>
                    </a:solidFill>
                  </a:tcPr>
                </a:tc>
                <a:tc>
                  <a:txBody>
                    <a:bodyPr/>
                    <a:lstStyle/>
                    <a:p>
                      <a:endParaRPr lang="fr-FR"/>
                    </a:p>
                  </a:txBody>
                  <a:tcPr>
                    <a:solidFill>
                      <a:schemeClr val="tx2">
                        <a:lumMod val="40000"/>
                        <a:lumOff val="60000"/>
                      </a:schemeClr>
                    </a:solidFill>
                  </a:tcPr>
                </a:tc>
                <a:tc>
                  <a:txBody>
                    <a:bodyPr/>
                    <a:lstStyle/>
                    <a:p>
                      <a:endParaRPr lang="fr-FR" dirty="0"/>
                    </a:p>
                  </a:txBody>
                  <a:tcPr>
                    <a:solidFill>
                      <a:schemeClr val="tx2">
                        <a:lumMod val="40000"/>
                        <a:lumOff val="60000"/>
                      </a:schemeClr>
                    </a:solidFill>
                  </a:tcPr>
                </a:tc>
                <a:tc>
                  <a:txBody>
                    <a:bodyPr/>
                    <a:lstStyle/>
                    <a:p>
                      <a:endParaRPr lang="fr-FR" dirty="0"/>
                    </a:p>
                  </a:txBody>
                  <a:tcPr>
                    <a:solidFill>
                      <a:schemeClr val="tx2">
                        <a:lumMod val="40000"/>
                        <a:lumOff val="60000"/>
                      </a:schemeClr>
                    </a:solidFill>
                  </a:tcPr>
                </a:tc>
                <a:tc>
                  <a:txBody>
                    <a:bodyPr/>
                    <a:lstStyle/>
                    <a:p>
                      <a:endParaRPr lang="fr-FR"/>
                    </a:p>
                  </a:txBody>
                  <a:tcPr>
                    <a:solidFill>
                      <a:schemeClr val="tx2">
                        <a:lumMod val="40000"/>
                        <a:lumOff val="60000"/>
                      </a:schemeClr>
                    </a:solidFill>
                  </a:tcPr>
                </a:tc>
                <a:tc>
                  <a:txBody>
                    <a:bodyPr/>
                    <a:lstStyle/>
                    <a:p>
                      <a:endParaRPr lang="fr-FR" dirty="0"/>
                    </a:p>
                  </a:txBody>
                  <a:tcPr>
                    <a:solidFill>
                      <a:schemeClr val="accent6">
                        <a:lumMod val="60000"/>
                        <a:lumOff val="40000"/>
                      </a:schemeClr>
                    </a:solidFill>
                  </a:tcPr>
                </a:tc>
                <a:tc>
                  <a:txBody>
                    <a:bodyPr/>
                    <a:lstStyle/>
                    <a:p>
                      <a:endParaRPr lang="fr-FR" dirty="0"/>
                    </a:p>
                  </a:txBody>
                  <a:tcPr>
                    <a:solidFill>
                      <a:schemeClr val="accent6">
                        <a:lumMod val="60000"/>
                        <a:lumOff val="40000"/>
                      </a:schemeClr>
                    </a:solidFill>
                  </a:tcPr>
                </a:tc>
                <a:tc>
                  <a:txBody>
                    <a:bodyPr/>
                    <a:lstStyle/>
                    <a:p>
                      <a:endParaRPr lang="fr-FR" dirty="0"/>
                    </a:p>
                  </a:txBody>
                  <a:tcPr>
                    <a:solidFill>
                      <a:schemeClr val="accent6">
                        <a:lumMod val="60000"/>
                        <a:lumOff val="40000"/>
                      </a:schemeClr>
                    </a:solidFill>
                  </a:tcPr>
                </a:tc>
                <a:tc>
                  <a:txBody>
                    <a:bodyPr/>
                    <a:lstStyle/>
                    <a:p>
                      <a:endParaRPr lang="fr-FR" dirty="0"/>
                    </a:p>
                  </a:txBody>
                  <a:tcPr>
                    <a:solidFill>
                      <a:schemeClr val="accent6">
                        <a:lumMod val="60000"/>
                        <a:lumOff val="40000"/>
                      </a:schemeClr>
                    </a:solidFill>
                  </a:tcPr>
                </a:tc>
                <a:tc>
                  <a:txBody>
                    <a:bodyPr/>
                    <a:lstStyle/>
                    <a:p>
                      <a:endParaRPr lang="fr-FR" dirty="0"/>
                    </a:p>
                  </a:txBody>
                  <a:tcPr>
                    <a:solidFill>
                      <a:schemeClr val="accent6">
                        <a:lumMod val="60000"/>
                        <a:lumOff val="40000"/>
                      </a:schemeClr>
                    </a:solidFill>
                  </a:tcPr>
                </a:tc>
                <a:tc>
                  <a:txBody>
                    <a:bodyPr/>
                    <a:lstStyle/>
                    <a:p>
                      <a:r>
                        <a:rPr lang="fr-FR" dirty="0" smtClean="0">
                          <a:solidFill>
                            <a:schemeClr val="bg2"/>
                          </a:solidFill>
                        </a:rPr>
                        <a:t>b</a:t>
                      </a:r>
                      <a:endParaRPr lang="fr-FR" dirty="0">
                        <a:solidFill>
                          <a:schemeClr val="bg2"/>
                        </a:solidFill>
                      </a:endParaRPr>
                    </a:p>
                  </a:txBody>
                  <a:tcPr>
                    <a:solidFill>
                      <a:schemeClr val="accent6">
                        <a:lumMod val="50000"/>
                      </a:schemeClr>
                    </a:solidFill>
                  </a:tcPr>
                </a:tc>
                <a:tc>
                  <a:txBody>
                    <a:bodyPr/>
                    <a:lstStyle/>
                    <a:p>
                      <a:endParaRPr lang="fr-FR" dirty="0"/>
                    </a:p>
                  </a:txBody>
                  <a:tcPr>
                    <a:solidFill>
                      <a:schemeClr val="accent6">
                        <a:lumMod val="60000"/>
                        <a:lumOff val="40000"/>
                      </a:schemeClr>
                    </a:solidFill>
                  </a:tcPr>
                </a:tc>
                <a:tc>
                  <a:txBody>
                    <a:bodyPr/>
                    <a:lstStyle/>
                    <a:p>
                      <a:endParaRPr lang="fr-FR" dirty="0"/>
                    </a:p>
                  </a:txBody>
                  <a:tcPr>
                    <a:solidFill>
                      <a:schemeClr val="accent6">
                        <a:lumMod val="60000"/>
                        <a:lumOff val="40000"/>
                      </a:schemeClr>
                    </a:solidFill>
                  </a:tcPr>
                </a:tc>
                <a:tc>
                  <a:txBody>
                    <a:bodyPr/>
                    <a:lstStyle/>
                    <a:p>
                      <a:endParaRPr lang="fr-FR" dirty="0"/>
                    </a:p>
                  </a:txBody>
                  <a:tcPr>
                    <a:solidFill>
                      <a:schemeClr val="tx2">
                        <a:lumMod val="40000"/>
                        <a:lumOff val="60000"/>
                      </a:schemeClr>
                    </a:solidFill>
                  </a:tcPr>
                </a:tc>
                <a:tc>
                  <a:txBody>
                    <a:bodyPr/>
                    <a:lstStyle/>
                    <a:p>
                      <a:endParaRPr lang="fr-FR" dirty="0"/>
                    </a:p>
                  </a:txBody>
                  <a:tcPr>
                    <a:solidFill>
                      <a:schemeClr val="tx2">
                        <a:lumMod val="40000"/>
                        <a:lumOff val="60000"/>
                      </a:schemeClr>
                    </a:solidFill>
                  </a:tcPr>
                </a:tc>
                <a:tc>
                  <a:txBody>
                    <a:bodyPr/>
                    <a:lstStyle/>
                    <a:p>
                      <a:endParaRPr lang="fr-FR" dirty="0"/>
                    </a:p>
                  </a:txBody>
                  <a:tcPr>
                    <a:solidFill>
                      <a:schemeClr val="tx2">
                        <a:lumMod val="40000"/>
                        <a:lumOff val="60000"/>
                      </a:schemeClr>
                    </a:solidFill>
                  </a:tcPr>
                </a:tc>
                <a:tc>
                  <a:txBody>
                    <a:bodyPr/>
                    <a:lstStyle/>
                    <a:p>
                      <a:endParaRPr lang="fr-FR" dirty="0"/>
                    </a:p>
                  </a:txBody>
                  <a:tcPr>
                    <a:solidFill>
                      <a:schemeClr val="tx2">
                        <a:lumMod val="40000"/>
                        <a:lumOff val="60000"/>
                      </a:schemeClr>
                    </a:solidFill>
                  </a:tcPr>
                </a:tc>
                <a:tc>
                  <a:txBody>
                    <a:bodyPr/>
                    <a:lstStyle/>
                    <a:p>
                      <a:endParaRPr lang="fr-FR"/>
                    </a:p>
                  </a:txBody>
                  <a:tcPr>
                    <a:solidFill>
                      <a:schemeClr val="tx2">
                        <a:lumMod val="40000"/>
                        <a:lumOff val="60000"/>
                      </a:schemeClr>
                    </a:solidFill>
                  </a:tcPr>
                </a:tc>
              </a:tr>
              <a:tr h="284901">
                <a:tc>
                  <a:txBody>
                    <a:bodyPr/>
                    <a:lstStyle/>
                    <a:p>
                      <a:endParaRPr lang="fr-FR" dirty="0"/>
                    </a:p>
                  </a:txBody>
                  <a:tcPr>
                    <a:solidFill>
                      <a:schemeClr val="tx2">
                        <a:lumMod val="40000"/>
                        <a:lumOff val="60000"/>
                      </a:schemeClr>
                    </a:solidFill>
                  </a:tcPr>
                </a:tc>
                <a:tc>
                  <a:txBody>
                    <a:bodyPr/>
                    <a:lstStyle/>
                    <a:p>
                      <a:endParaRPr lang="fr-FR"/>
                    </a:p>
                  </a:txBody>
                  <a:tcPr>
                    <a:solidFill>
                      <a:schemeClr val="tx2">
                        <a:lumMod val="40000"/>
                        <a:lumOff val="60000"/>
                      </a:schemeClr>
                    </a:solidFill>
                  </a:tcPr>
                </a:tc>
                <a:tc>
                  <a:txBody>
                    <a:bodyPr/>
                    <a:lstStyle/>
                    <a:p>
                      <a:endParaRPr lang="fr-FR"/>
                    </a:p>
                  </a:txBody>
                  <a:tcPr>
                    <a:solidFill>
                      <a:schemeClr val="tx2">
                        <a:lumMod val="40000"/>
                        <a:lumOff val="60000"/>
                      </a:schemeClr>
                    </a:solidFill>
                  </a:tcPr>
                </a:tc>
                <a:tc>
                  <a:txBody>
                    <a:bodyPr/>
                    <a:lstStyle/>
                    <a:p>
                      <a:endParaRPr lang="fr-FR" dirty="0"/>
                    </a:p>
                  </a:txBody>
                  <a:tcPr>
                    <a:solidFill>
                      <a:schemeClr val="tx2">
                        <a:lumMod val="40000"/>
                        <a:lumOff val="60000"/>
                      </a:schemeClr>
                    </a:solidFill>
                  </a:tcPr>
                </a:tc>
                <a:tc>
                  <a:txBody>
                    <a:bodyPr/>
                    <a:lstStyle/>
                    <a:p>
                      <a:endParaRPr lang="fr-FR"/>
                    </a:p>
                  </a:txBody>
                  <a:tcPr>
                    <a:solidFill>
                      <a:schemeClr val="tx2">
                        <a:lumMod val="40000"/>
                        <a:lumOff val="60000"/>
                      </a:schemeClr>
                    </a:solidFill>
                  </a:tcPr>
                </a:tc>
                <a:tc>
                  <a:txBody>
                    <a:bodyPr/>
                    <a:lstStyle/>
                    <a:p>
                      <a:endParaRPr lang="fr-FR"/>
                    </a:p>
                  </a:txBody>
                  <a:tcPr>
                    <a:solidFill>
                      <a:schemeClr val="tx2">
                        <a:lumMod val="40000"/>
                        <a:lumOff val="60000"/>
                      </a:schemeClr>
                    </a:solidFill>
                  </a:tcPr>
                </a:tc>
                <a:tc>
                  <a:txBody>
                    <a:bodyPr/>
                    <a:lstStyle/>
                    <a:p>
                      <a:endParaRPr lang="fr-FR"/>
                    </a:p>
                  </a:txBody>
                  <a:tcPr>
                    <a:solidFill>
                      <a:schemeClr val="tx2">
                        <a:lumMod val="40000"/>
                        <a:lumOff val="60000"/>
                      </a:schemeClr>
                    </a:solidFill>
                  </a:tcPr>
                </a:tc>
                <a:tc>
                  <a:txBody>
                    <a:bodyPr/>
                    <a:lstStyle/>
                    <a:p>
                      <a:endParaRPr lang="fr-FR"/>
                    </a:p>
                  </a:txBody>
                  <a:tcPr>
                    <a:solidFill>
                      <a:schemeClr val="tx2">
                        <a:lumMod val="40000"/>
                        <a:lumOff val="60000"/>
                      </a:schemeClr>
                    </a:solidFill>
                  </a:tcPr>
                </a:tc>
                <a:tc>
                  <a:txBody>
                    <a:bodyPr/>
                    <a:lstStyle/>
                    <a:p>
                      <a:endParaRPr lang="fr-FR"/>
                    </a:p>
                  </a:txBody>
                  <a:tcPr>
                    <a:solidFill>
                      <a:schemeClr val="tx2">
                        <a:lumMod val="40000"/>
                        <a:lumOff val="60000"/>
                      </a:schemeClr>
                    </a:solidFill>
                  </a:tcPr>
                </a:tc>
                <a:tc>
                  <a:txBody>
                    <a:bodyPr/>
                    <a:lstStyle/>
                    <a:p>
                      <a:endParaRPr lang="fr-FR" dirty="0"/>
                    </a:p>
                  </a:txBody>
                  <a:tcPr>
                    <a:solidFill>
                      <a:schemeClr val="tx2">
                        <a:lumMod val="40000"/>
                        <a:lumOff val="60000"/>
                      </a:schemeClr>
                    </a:solidFill>
                  </a:tcPr>
                </a:tc>
                <a:tc>
                  <a:txBody>
                    <a:bodyPr/>
                    <a:lstStyle/>
                    <a:p>
                      <a:endParaRPr lang="fr-FR"/>
                    </a:p>
                  </a:txBody>
                  <a:tcPr>
                    <a:solidFill>
                      <a:schemeClr val="tx2">
                        <a:lumMod val="40000"/>
                        <a:lumOff val="60000"/>
                      </a:schemeClr>
                    </a:solidFill>
                  </a:tcPr>
                </a:tc>
                <a:tc>
                  <a:txBody>
                    <a:bodyPr/>
                    <a:lstStyle/>
                    <a:p>
                      <a:endParaRPr lang="fr-FR"/>
                    </a:p>
                  </a:txBody>
                  <a:tcPr>
                    <a:solidFill>
                      <a:schemeClr val="tx2">
                        <a:lumMod val="40000"/>
                        <a:lumOff val="60000"/>
                      </a:schemeClr>
                    </a:solidFill>
                  </a:tcPr>
                </a:tc>
                <a:tc>
                  <a:txBody>
                    <a:bodyPr/>
                    <a:lstStyle/>
                    <a:p>
                      <a:endParaRPr lang="fr-FR" dirty="0"/>
                    </a:p>
                  </a:txBody>
                  <a:tcPr>
                    <a:solidFill>
                      <a:schemeClr val="accent6">
                        <a:lumMod val="60000"/>
                        <a:lumOff val="40000"/>
                      </a:schemeClr>
                    </a:solidFill>
                  </a:tcPr>
                </a:tc>
                <a:tc>
                  <a:txBody>
                    <a:bodyPr/>
                    <a:lstStyle/>
                    <a:p>
                      <a:r>
                        <a:rPr lang="fr-FR" dirty="0" smtClean="0">
                          <a:solidFill>
                            <a:schemeClr val="bg2"/>
                          </a:solidFill>
                        </a:rPr>
                        <a:t>b</a:t>
                      </a:r>
                      <a:endParaRPr lang="fr-FR" dirty="0">
                        <a:solidFill>
                          <a:schemeClr val="bg2"/>
                        </a:solidFill>
                      </a:endParaRPr>
                    </a:p>
                  </a:txBody>
                  <a:tcPr>
                    <a:solidFill>
                      <a:schemeClr val="accent6">
                        <a:lumMod val="60000"/>
                        <a:lumOff val="40000"/>
                      </a:schemeClr>
                    </a:solidFill>
                  </a:tcPr>
                </a:tc>
                <a:tc>
                  <a:txBody>
                    <a:bodyPr/>
                    <a:lstStyle/>
                    <a:p>
                      <a:endParaRPr lang="fr-FR" dirty="0"/>
                    </a:p>
                  </a:txBody>
                  <a:tcPr>
                    <a:solidFill>
                      <a:schemeClr val="accent6">
                        <a:lumMod val="60000"/>
                        <a:lumOff val="40000"/>
                      </a:schemeClr>
                    </a:solidFill>
                  </a:tcPr>
                </a:tc>
                <a:tc>
                  <a:txBody>
                    <a:bodyPr/>
                    <a:lstStyle/>
                    <a:p>
                      <a:endParaRPr lang="fr-FR" dirty="0"/>
                    </a:p>
                  </a:txBody>
                  <a:tcPr>
                    <a:solidFill>
                      <a:schemeClr val="accent6">
                        <a:lumMod val="60000"/>
                        <a:lumOff val="40000"/>
                      </a:schemeClr>
                    </a:solidFill>
                  </a:tcPr>
                </a:tc>
                <a:tc>
                  <a:txBody>
                    <a:bodyPr/>
                    <a:lstStyle/>
                    <a:p>
                      <a:endParaRPr lang="fr-FR" dirty="0"/>
                    </a:p>
                  </a:txBody>
                  <a:tcPr>
                    <a:solidFill>
                      <a:schemeClr val="accent6">
                        <a:lumMod val="60000"/>
                        <a:lumOff val="40000"/>
                      </a:schemeClr>
                    </a:solidFill>
                  </a:tcPr>
                </a:tc>
                <a:tc>
                  <a:txBody>
                    <a:bodyPr/>
                    <a:lstStyle/>
                    <a:p>
                      <a:r>
                        <a:rPr lang="fr-FR" dirty="0" smtClean="0">
                          <a:solidFill>
                            <a:schemeClr val="bg2"/>
                          </a:solidFill>
                        </a:rPr>
                        <a:t>b</a:t>
                      </a:r>
                      <a:endParaRPr lang="fr-FR" dirty="0">
                        <a:solidFill>
                          <a:schemeClr val="bg2"/>
                        </a:solidFill>
                      </a:endParaRPr>
                    </a:p>
                  </a:txBody>
                  <a:tcPr>
                    <a:solidFill>
                      <a:schemeClr val="accent6">
                        <a:lumMod val="60000"/>
                        <a:lumOff val="40000"/>
                      </a:schemeClr>
                    </a:solidFill>
                  </a:tcPr>
                </a:tc>
                <a:tc>
                  <a:txBody>
                    <a:bodyPr/>
                    <a:lstStyle/>
                    <a:p>
                      <a:endParaRPr lang="fr-FR" dirty="0"/>
                    </a:p>
                  </a:txBody>
                  <a:tcPr>
                    <a:solidFill>
                      <a:schemeClr val="accent6">
                        <a:lumMod val="60000"/>
                        <a:lumOff val="40000"/>
                      </a:schemeClr>
                    </a:solidFill>
                  </a:tcPr>
                </a:tc>
                <a:tc>
                  <a:txBody>
                    <a:bodyPr/>
                    <a:lstStyle/>
                    <a:p>
                      <a:endParaRPr lang="fr-FR" dirty="0"/>
                    </a:p>
                  </a:txBody>
                  <a:tcPr>
                    <a:solidFill>
                      <a:schemeClr val="accent6">
                        <a:lumMod val="60000"/>
                        <a:lumOff val="40000"/>
                      </a:schemeClr>
                    </a:solidFill>
                  </a:tcPr>
                </a:tc>
              </a:tr>
            </a:tbl>
          </a:graphicData>
        </a:graphic>
      </p:graphicFrame>
      <p:sp>
        <p:nvSpPr>
          <p:cNvPr id="7" name="ZoneTexte 6"/>
          <p:cNvSpPr txBox="1"/>
          <p:nvPr/>
        </p:nvSpPr>
        <p:spPr>
          <a:xfrm>
            <a:off x="4601705" y="6432430"/>
            <a:ext cx="2988571" cy="369326"/>
          </a:xfrm>
          <a:prstGeom prst="rect">
            <a:avLst/>
          </a:prstGeom>
          <a:noFill/>
        </p:spPr>
        <p:txBody>
          <a:bodyPr wrap="none" rtlCol="0">
            <a:spAutoFit/>
          </a:bodyPr>
          <a:lstStyle/>
          <a:p>
            <a:pPr/>
            <a:r>
              <a:rPr/>
              <a:t>Décalages </a:t>
            </a:r>
            <a:r>
              <a:rPr/>
              <a:t>successifs du motif.</a:t>
            </a:r>
          </a:p>
        </p:txBody>
      </p:sp>
      <p:sp>
        <p:nvSpPr>
          <p:cNvPr id="5" name="Espace réservé du numéro de diapositive 4"/>
          <p:cNvSpPr>
            <a:spLocks noGrp="1"/>
          </p:cNvSpPr>
          <p:nvPr>
            <p:ph type="sldNum" sz="quarter" idx="12"/>
          </p:nvPr>
        </p:nvSpPr>
        <p:spPr/>
        <p:txBody>
          <a:bodyPr/>
          <a:lstStyle/>
          <a:p>
            <a:pPr/>
            <a:r>
              <a:rPr/>
              <a:t>52</a:t>
            </a:r>
          </a:p>
        </p:txBody>
      </p:sp>
    </p:spTree>
    <p:extLst>
      <p:ext uri="{BB962C8B-B14F-4D97-AF65-F5344CB8AC3E}">
        <p14:creationId xmlns:p14="http://schemas.microsoft.com/office/powerpoint/2010/main" val="3512423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pPr/>
            <a:r>
              <a:rPr>
                <a:solidFill>
                  <a:srgbClr val="0000AF"/>
                </a:solidFill>
                <a:latin typeface="Times New Roman"/>
                <a:cs typeface="Times New Roman"/>
              </a:rPr>
              <a:t>Algorithme KMP</a:t>
            </a:r>
          </a:p>
        </p:txBody>
      </p:sp>
      <p:graphicFrame>
        <p:nvGraphicFramePr>
          <p:cNvPr id="4" name="Espace réservé du contenu 3"/>
          <p:cNvGraphicFramePr>
            <a:graphicFrameLocks noGrp="1"/>
          </p:cNvGraphicFramePr>
          <p:nvPr>
            <p:ph idx="1"/>
            <p:extLst>
              <p:ext uri="{D42A27DB-BD31-4B8C-83A1-F6EECF244321}">
                <p14:modId xmlns:p14="http://schemas.microsoft.com/office/powerpoint/2010/main" val="288438522"/>
              </p:ext>
            </p:extLst>
          </p:nvPr>
        </p:nvGraphicFramePr>
        <p:xfrm>
          <a:off x="838200" y="1647534"/>
          <a:ext cx="8305800" cy="762000"/>
        </p:xfrm>
        <a:graphic>
          <a:graphicData uri="http://schemas.openxmlformats.org/drawingml/2006/table">
            <a:tbl>
              <a:tblPr firstRow="1" bandRow="1">
                <a:tableStyleId>{5C22544A-7EE6-4342-B048-85BDC9FD1C3A}</a:tableStyleId>
              </a:tblPr>
              <a:tblGrid>
                <a:gridCol w="8305800"/>
              </a:tblGrid>
              <a:tr h="70338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4400" b="0" i="0" u="none" strike="noStrike" kern="1200" cap="none" spc="0" normalizeH="0" baseline="0" noProof="0" dirty="0" smtClean="0">
                          <a:ln>
                            <a:noFill/>
                          </a:ln>
                          <a:solidFill>
                            <a:srgbClr val="0000AF"/>
                          </a:solidFill>
                          <a:effectLst/>
                          <a:uLnTx/>
                          <a:uFillTx/>
                          <a:latin typeface="Amiri" panose="00000500000000000000" pitchFamily="2" charset="-78"/>
                          <a:ea typeface="Amiri" panose="00000500000000000000" pitchFamily="2" charset="-78"/>
                          <a:cs typeface="Amiri" panose="00000500000000000000" pitchFamily="2" charset="-78"/>
                        </a:rPr>
                        <a:t>Amélioration de l’algorithme MP</a:t>
                      </a:r>
                      <a:endParaRPr kumimoji="0" lang="fr-FR" sz="4400" b="1" i="0" u="none" strike="noStrike" kern="1200" cap="none" spc="0" normalizeH="0" baseline="0" noProof="0" dirty="0" smtClean="0">
                        <a:ln>
                          <a:noFill/>
                        </a:ln>
                        <a:solidFill>
                          <a:prstClr val="white"/>
                        </a:solidFill>
                        <a:effectLst/>
                        <a:uLnTx/>
                        <a:uFillTx/>
                        <a:latin typeface="Amiri" panose="00000500000000000000" pitchFamily="2" charset="-78"/>
                        <a:ea typeface="Amiri" panose="00000500000000000000" pitchFamily="2" charset="-78"/>
                        <a:cs typeface="Amiri" panose="00000500000000000000" pitchFamily="2" charset="-78"/>
                      </a:endParaRPr>
                    </a:p>
                  </a:txBody>
                  <a:tc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r>
            </a:tbl>
          </a:graphicData>
        </a:graphic>
      </p:graphicFrame>
      <p:graphicFrame>
        <p:nvGraphicFramePr>
          <p:cNvPr id="5" name="Tableau 4"/>
          <p:cNvGraphicFramePr>
            <a:graphicFrameLocks noGrp="1"/>
          </p:cNvGraphicFramePr>
          <p:nvPr>
            <p:extLst>
              <p:ext uri="{D42A27DB-BD31-4B8C-83A1-F6EECF244321}">
                <p14:modId xmlns:p14="http://schemas.microsoft.com/office/powerpoint/2010/main" val="3049281530"/>
              </p:ext>
            </p:extLst>
          </p:nvPr>
        </p:nvGraphicFramePr>
        <p:xfrm>
          <a:off x="1792849" y="3097106"/>
          <a:ext cx="6498517" cy="370840"/>
        </p:xfrm>
        <a:graphic>
          <a:graphicData uri="http://schemas.openxmlformats.org/drawingml/2006/table">
            <a:tbl>
              <a:tblPr firstRow="1" bandRow="1">
                <a:tableStyleId>{5C22544A-7EE6-4342-B048-85BDC9FD1C3A}</a:tableStyleId>
              </a:tblPr>
              <a:tblGrid>
                <a:gridCol w="5217551"/>
                <a:gridCol w="670560"/>
                <a:gridCol w="610406"/>
              </a:tblGrid>
              <a:tr h="370840">
                <a:tc>
                  <a:txBody>
                    <a:bodyPr/>
                    <a:lstStyle/>
                    <a:p>
                      <a:r>
                        <a:rPr lang="fr-FR" dirty="0" smtClean="0"/>
                        <a:t>                                                              u</a:t>
                      </a:r>
                      <a:endParaRPr lang="fr-FR" dirty="0"/>
                    </a:p>
                  </a:txBody>
                  <a:tcPr/>
                </a:tc>
                <a:tc>
                  <a:txBody>
                    <a:bodyPr/>
                    <a:lstStyle/>
                    <a:p>
                      <a:r>
                        <a:rPr kumimoji="0" lang="fr-FR" sz="1800" b="1" i="0" u="none" strike="noStrike" kern="1200" cap="none" spc="0" normalizeH="0" baseline="0" noProof="0" dirty="0" smtClean="0">
                          <a:ln>
                            <a:noFill/>
                          </a:ln>
                          <a:solidFill>
                            <a:srgbClr val="006000"/>
                          </a:solidFill>
                          <a:effectLst/>
                          <a:uLnTx/>
                          <a:uFillTx/>
                          <a:latin typeface="CMR8"/>
                          <a:ea typeface="+mn-ea"/>
                          <a:cs typeface="+mn-cs"/>
                        </a:rPr>
                        <a:t>  </a:t>
                      </a:r>
                      <a:r>
                        <a:rPr kumimoji="0" lang="el-GR" sz="1800" b="1" i="0" u="none" strike="noStrike" kern="1200" cap="none" spc="0" normalizeH="0" baseline="0" noProof="0" dirty="0" smtClean="0">
                          <a:ln>
                            <a:noFill/>
                          </a:ln>
                          <a:solidFill>
                            <a:srgbClr val="006000"/>
                          </a:solidFill>
                          <a:effectLst/>
                          <a:uLnTx/>
                          <a:uFillTx/>
                          <a:latin typeface="CMMI8"/>
                          <a:ea typeface="+mn-ea"/>
                          <a:cs typeface="+mn-cs"/>
                        </a:rPr>
                        <a:t>λ</a:t>
                      </a:r>
                      <a:endParaRPr lang="fr-FR" dirty="0"/>
                    </a:p>
                  </a:txBody>
                  <a:tcPr/>
                </a:tc>
                <a:tc>
                  <a:txBody>
                    <a:bodyPr/>
                    <a:lstStyle/>
                    <a:p>
                      <a:endParaRPr lang="fr-FR" dirty="0"/>
                    </a:p>
                  </a:txBody>
                  <a:tcPr/>
                </a:tc>
              </a:tr>
            </a:tbl>
          </a:graphicData>
        </a:graphic>
      </p:graphicFrame>
      <p:graphicFrame>
        <p:nvGraphicFramePr>
          <p:cNvPr id="6" name="Tableau 5"/>
          <p:cNvGraphicFramePr>
            <a:graphicFrameLocks noGrp="1"/>
          </p:cNvGraphicFramePr>
          <p:nvPr>
            <p:extLst>
              <p:ext uri="{D42A27DB-BD31-4B8C-83A1-F6EECF244321}">
                <p14:modId xmlns:p14="http://schemas.microsoft.com/office/powerpoint/2010/main" val="2048896337"/>
              </p:ext>
            </p:extLst>
          </p:nvPr>
        </p:nvGraphicFramePr>
        <p:xfrm>
          <a:off x="1801906" y="4236589"/>
          <a:ext cx="6642847" cy="365760"/>
        </p:xfrm>
        <a:graphic>
          <a:graphicData uri="http://schemas.openxmlformats.org/drawingml/2006/table">
            <a:tbl>
              <a:tblPr firstRow="1" bandRow="1">
                <a:tableStyleId>{5C22544A-7EE6-4342-B048-85BDC9FD1C3A}</a:tableStyleId>
              </a:tblPr>
              <a:tblGrid>
                <a:gridCol w="1815353"/>
                <a:gridCol w="1062317"/>
                <a:gridCol w="1170239"/>
                <a:gridCol w="1223338"/>
                <a:gridCol w="551329"/>
                <a:gridCol w="820271"/>
              </a:tblGrid>
              <a:tr h="275410">
                <a:tc>
                  <a:txBody>
                    <a:bodyPr/>
                    <a:lstStyle/>
                    <a:p>
                      <a:r>
                        <a:rPr lang="fr-FR" dirty="0" smtClean="0"/>
                        <a:t>     w</a:t>
                      </a:r>
                      <a:endParaRPr lang="fr-FR" dirty="0"/>
                    </a:p>
                  </a:txBody>
                  <a:tcPr>
                    <a:solidFill>
                      <a:schemeClr val="accent6"/>
                    </a:solidFill>
                  </a:tcPr>
                </a:tc>
                <a:tc>
                  <a:txBody>
                    <a:bodyPr/>
                    <a:lstStyle/>
                    <a:p>
                      <a:r>
                        <a:rPr lang="fr-FR" dirty="0" smtClean="0"/>
                        <a:t> </a:t>
                      </a:r>
                      <a:r>
                        <a:rPr lang="fr-FR" dirty="0" smtClean="0">
                          <a:solidFill>
                            <a:schemeClr val="bg1"/>
                          </a:solidFill>
                        </a:rPr>
                        <a:t> </a:t>
                      </a:r>
                      <a:r>
                        <a:rPr kumimoji="0" lang="el-GR" sz="1800" b="1" i="0" u="none" strike="noStrike" kern="1200" cap="none" spc="0" normalizeH="0" baseline="0" noProof="0" dirty="0" smtClean="0">
                          <a:ln>
                            <a:noFill/>
                          </a:ln>
                          <a:solidFill>
                            <a:schemeClr val="bg1"/>
                          </a:solidFill>
                          <a:effectLst/>
                          <a:uLnTx/>
                          <a:uFillTx/>
                          <a:latin typeface="CMMI8"/>
                          <a:ea typeface="+mn-ea"/>
                          <a:cs typeface="+mn-cs"/>
                        </a:rPr>
                        <a:t>μ</a:t>
                      </a:r>
                      <a:r>
                        <a:rPr lang="fr-FR" dirty="0" smtClean="0">
                          <a:solidFill>
                            <a:schemeClr val="bg1"/>
                          </a:solidFill>
                        </a:rPr>
                        <a:t>      </a:t>
                      </a:r>
                      <a:r>
                        <a:rPr lang="fr-FR" baseline="0" dirty="0" smtClean="0">
                          <a:solidFill>
                            <a:schemeClr val="bg1"/>
                          </a:solidFill>
                        </a:rPr>
                        <a:t>    </a:t>
                      </a:r>
                      <a:endParaRPr lang="fr-FR" dirty="0">
                        <a:solidFill>
                          <a:schemeClr val="bg1"/>
                        </a:solidFill>
                      </a:endParaRPr>
                    </a:p>
                  </a:txBody>
                  <a:tcPr/>
                </a:tc>
                <a:tc>
                  <a:txBody>
                    <a:bodyPr/>
                    <a:lstStyle/>
                    <a:p>
                      <a:r>
                        <a:rPr lang="fr-FR" dirty="0" smtClean="0"/>
                        <a:t>       u</a:t>
                      </a:r>
                      <a:endParaRPr lang="fr-FR" dirty="0"/>
                    </a:p>
                  </a:txBody>
                  <a:tcPr/>
                </a:tc>
                <a:tc>
                  <a:txBody>
                    <a:bodyPr/>
                    <a:lstStyle/>
                    <a:p>
                      <a:r>
                        <a:rPr lang="fr-FR" dirty="0" smtClean="0"/>
                        <a:t>   w</a:t>
                      </a:r>
                      <a:endParaRPr lang="fr-FR" dirty="0"/>
                    </a:p>
                  </a:txBody>
                  <a:tcPr>
                    <a:solidFill>
                      <a:schemeClr val="accent6"/>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smtClean="0">
                          <a:ln>
                            <a:noFill/>
                          </a:ln>
                          <a:solidFill>
                            <a:srgbClr val="006000"/>
                          </a:solidFill>
                          <a:effectLst/>
                          <a:uLnTx/>
                          <a:uFillTx/>
                          <a:latin typeface="CMR8"/>
                          <a:ea typeface="+mn-ea"/>
                          <a:cs typeface="+mn-cs"/>
                        </a:rPr>
                        <a:t>  </a:t>
                      </a:r>
                      <a:r>
                        <a:rPr kumimoji="0" lang="fr-FR" sz="1800" b="1" i="0" u="none" strike="noStrike" kern="1200" cap="none" spc="0" normalizeH="0" baseline="0" noProof="0" dirty="0" smtClean="0">
                          <a:ln>
                            <a:noFill/>
                          </a:ln>
                          <a:solidFill>
                            <a:srgbClr val="006000"/>
                          </a:solidFill>
                          <a:effectLst/>
                          <a:uLnTx/>
                          <a:uFillTx/>
                          <a:latin typeface="CMR8"/>
                          <a:ea typeface="+mn-ea"/>
                          <a:cs typeface="+mn-cs"/>
                        </a:rPr>
                        <a:t> </a:t>
                      </a:r>
                      <a:r>
                        <a:rPr kumimoji="0" lang="el-GR" sz="1800" b="1" i="0" u="none" strike="noStrike" kern="1200" cap="none" spc="0" normalizeH="0" baseline="0" noProof="0" dirty="0" smtClean="0">
                          <a:ln>
                            <a:noFill/>
                          </a:ln>
                          <a:solidFill>
                            <a:srgbClr val="006000"/>
                          </a:solidFill>
                          <a:effectLst/>
                          <a:uLnTx/>
                          <a:uFillTx/>
                          <a:latin typeface="CMMI8"/>
                          <a:ea typeface="+mn-ea"/>
                          <a:cs typeface="+mn-cs"/>
                        </a:rPr>
                        <a:t>λ</a:t>
                      </a:r>
                      <a:endParaRPr lang="fr-FR" dirty="0" smtClean="0"/>
                    </a:p>
                  </a:txBody>
                  <a:tcPr/>
                </a:tc>
                <a:tc>
                  <a:txBody>
                    <a:bodyPr/>
                    <a:lstStyle/>
                    <a:p>
                      <a:endParaRPr lang="fr-FR" dirty="0"/>
                    </a:p>
                  </a:txBody>
                  <a:tcPr/>
                </a:tc>
              </a:tr>
            </a:tbl>
          </a:graphicData>
        </a:graphic>
      </p:graphicFrame>
      <p:sp>
        <p:nvSpPr>
          <p:cNvPr id="8" name="ZoneTexte 7"/>
          <p:cNvSpPr txBox="1"/>
          <p:nvPr/>
        </p:nvSpPr>
        <p:spPr>
          <a:xfrm>
            <a:off x="1791532" y="2801522"/>
            <a:ext cx="1067488" cy="369326"/>
          </a:xfrm>
          <a:prstGeom prst="rect">
            <a:avLst/>
          </a:prstGeom>
          <a:noFill/>
        </p:spPr>
        <p:txBody>
          <a:bodyPr wrap="square" rtlCol="0">
            <a:spAutoFit/>
          </a:bodyPr>
          <a:lstStyle/>
          <a:p>
            <a:pPr/>
            <a:r>
              <a:rPr>
                <a:solidFill>
                  <a:schemeClr val="accent1">
                    <a:lumMod val="50000"/>
                  </a:schemeClr>
                </a:solidFill>
                <a:latin typeface="Amiri"/>
                <a:ea typeface="Amiri"/>
                <a:cs typeface="Amiri"/>
              </a:rPr>
              <a:t>Texte T</a:t>
            </a:r>
          </a:p>
        </p:txBody>
      </p:sp>
      <p:sp>
        <p:nvSpPr>
          <p:cNvPr id="9" name="Rectangle 8"/>
          <p:cNvSpPr/>
          <p:nvPr/>
        </p:nvSpPr>
        <p:spPr>
          <a:xfrm>
            <a:off x="3047995" y="2648015"/>
            <a:ext cx="6096004" cy="530911"/>
          </a:xfrm>
          <a:prstGeom prst="rect">
            <a:avLst/>
          </a:prstGeom>
        </p:spPr>
        <p:txBody>
          <a:bodyPr>
            <a:spAutoFit/>
          </a:bodyPr>
          <a:lstStyle/>
          <a:p>
            <a:pPr/>
          </a:p>
          <a:p>
            <a:pPr/>
          </a:p>
        </p:txBody>
      </p:sp>
      <p:sp>
        <p:nvSpPr>
          <p:cNvPr id="10" name="ZoneTexte 9"/>
          <p:cNvSpPr txBox="1"/>
          <p:nvPr/>
        </p:nvSpPr>
        <p:spPr>
          <a:xfrm flipH="1">
            <a:off x="2696960" y="4874367"/>
            <a:ext cx="947188" cy="646327"/>
          </a:xfrm>
          <a:prstGeom prst="rect">
            <a:avLst/>
          </a:prstGeom>
          <a:noFill/>
        </p:spPr>
        <p:txBody>
          <a:bodyPr wrap="square" rtlCol="0">
            <a:spAutoFit/>
          </a:bodyPr>
          <a:lstStyle/>
          <a:p>
            <a:pPr/>
          </a:p>
          <a:p>
            <a:pPr/>
          </a:p>
        </p:txBody>
      </p:sp>
      <p:cxnSp>
        <p:nvCxnSpPr>
          <p:cNvPr id="30" name="Connecteur droit 29"/>
          <p:cNvCxnSpPr/>
          <p:nvPr/>
        </p:nvCxnSpPr>
        <p:spPr>
          <a:xfrm>
            <a:off x="3644149" y="4236592"/>
            <a:ext cx="0" cy="1284103"/>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Connecteur droit 31"/>
          <p:cNvCxnSpPr/>
          <p:nvPr/>
        </p:nvCxnSpPr>
        <p:spPr>
          <a:xfrm flipH="1">
            <a:off x="7025166" y="3178926"/>
            <a:ext cx="17440" cy="234176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Connecteur droit avec flèche 13"/>
          <p:cNvCxnSpPr/>
          <p:nvPr/>
        </p:nvCxnSpPr>
        <p:spPr>
          <a:xfrm>
            <a:off x="3644149" y="4874367"/>
            <a:ext cx="3371961"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Connecteur droit 19"/>
          <p:cNvCxnSpPr>
            <a:endCxn id="6" idx="1"/>
          </p:cNvCxnSpPr>
          <p:nvPr/>
        </p:nvCxnSpPr>
        <p:spPr>
          <a:xfrm>
            <a:off x="1791532" y="3178926"/>
            <a:ext cx="10380" cy="1240542"/>
          </a:xfrm>
          <a:prstGeom prst="line">
            <a:avLst/>
          </a:prstGeom>
        </p:spPr>
        <p:style>
          <a:lnRef idx="1">
            <a:schemeClr val="accent1"/>
          </a:lnRef>
          <a:fillRef idx="0">
            <a:schemeClr val="accent1"/>
          </a:fillRef>
          <a:effectRef idx="0">
            <a:schemeClr val="accent1"/>
          </a:effectRef>
          <a:fontRef idx="minor">
            <a:schemeClr val="tx1"/>
          </a:fontRef>
        </p:style>
      </p:cxnSp>
      <p:sp>
        <p:nvSpPr>
          <p:cNvPr id="21" name="ZoneTexte 20"/>
          <p:cNvSpPr txBox="1"/>
          <p:nvPr/>
        </p:nvSpPr>
        <p:spPr>
          <a:xfrm>
            <a:off x="1792844" y="4602346"/>
            <a:ext cx="896401" cy="369326"/>
          </a:xfrm>
          <a:prstGeom prst="rect">
            <a:avLst/>
          </a:prstGeom>
          <a:noFill/>
        </p:spPr>
        <p:txBody>
          <a:bodyPr wrap="none" rtlCol="0">
            <a:spAutoFit/>
          </a:bodyPr>
          <a:lstStyle/>
          <a:p>
            <a:pPr/>
            <a:r>
              <a:rPr>
                <a:latin typeface="Amiri"/>
                <a:ea typeface="Amiri"/>
                <a:cs typeface="Amiri"/>
              </a:rPr>
              <a:t>Motif P</a:t>
            </a:r>
          </a:p>
        </p:txBody>
      </p:sp>
      <p:sp>
        <p:nvSpPr>
          <p:cNvPr id="22" name="ZoneTexte 21"/>
          <p:cNvSpPr txBox="1"/>
          <p:nvPr/>
        </p:nvSpPr>
        <p:spPr>
          <a:xfrm>
            <a:off x="5042106" y="4916797"/>
            <a:ext cx="476412" cy="369326"/>
          </a:xfrm>
          <a:prstGeom prst="rect">
            <a:avLst/>
          </a:prstGeom>
          <a:noFill/>
        </p:spPr>
        <p:txBody>
          <a:bodyPr wrap="none" rtlCol="0">
            <a:spAutoFit/>
          </a:bodyPr>
          <a:lstStyle/>
          <a:p>
            <a:pPr/>
            <a:r>
              <a:rPr/>
              <a:t>(</a:t>
            </a:r>
            <a:r>
              <a:rPr>
                <a:latin typeface="Amiri"/>
                <a:ea typeface="Amiri"/>
                <a:cs typeface="Amiri"/>
              </a:rPr>
              <a:t>p)</a:t>
            </a:r>
          </a:p>
        </p:txBody>
      </p:sp>
      <p:sp>
        <p:nvSpPr>
          <p:cNvPr id="25" name="ZoneTexte 24"/>
          <p:cNvSpPr txBox="1"/>
          <p:nvPr/>
        </p:nvSpPr>
        <p:spPr>
          <a:xfrm>
            <a:off x="7197969" y="0"/>
            <a:ext cx="184732" cy="369326"/>
          </a:xfrm>
          <a:prstGeom prst="rect">
            <a:avLst/>
          </a:prstGeom>
          <a:noFill/>
        </p:spPr>
        <p:txBody>
          <a:bodyPr wrap="none" rtlCol="0">
            <a:spAutoFit/>
          </a:bodyPr>
          <a:lstStyle/>
          <a:p>
            <a:pPr/>
          </a:p>
        </p:txBody>
      </p:sp>
      <p:sp>
        <p:nvSpPr>
          <p:cNvPr id="26" name="ZoneTexte 25"/>
          <p:cNvSpPr txBox="1"/>
          <p:nvPr/>
        </p:nvSpPr>
        <p:spPr>
          <a:xfrm>
            <a:off x="1676395" y="5990494"/>
            <a:ext cx="7340258" cy="646327"/>
          </a:xfrm>
          <a:prstGeom prst="rect">
            <a:avLst/>
          </a:prstGeom>
          <a:noFill/>
        </p:spPr>
        <p:txBody>
          <a:bodyPr wrap="square" rtlCol="0">
            <a:spAutoFit/>
          </a:bodyPr>
          <a:lstStyle/>
          <a:p>
            <a:pPr/>
            <a:r>
              <a:rPr>
                <a:solidFill>
                  <a:srgbClr val="0000AF"/>
                </a:solidFill>
                <a:latin typeface="Amiri"/>
                <a:ea typeface="Amiri"/>
                <a:cs typeface="Amiri"/>
              </a:rPr>
              <a:t>• Notions de </a:t>
            </a:r>
            <a:r>
              <a:rPr>
                <a:solidFill>
                  <a:srgbClr val="0C22FF"/>
                </a:solidFill>
                <a:latin typeface="Amiri"/>
                <a:ea typeface="Amiri"/>
                <a:cs typeface="Amiri"/>
              </a:rPr>
              <a:t>bords stricts </a:t>
            </a:r>
            <a:r>
              <a:rPr>
                <a:solidFill>
                  <a:srgbClr val="0000AF"/>
                </a:solidFill>
                <a:latin typeface="Amiri"/>
                <a:ea typeface="Amiri"/>
                <a:cs typeface="Amiri"/>
              </a:rPr>
              <a:t>(</a:t>
            </a:r>
            <a:r>
              <a:rPr>
                <a:solidFill>
                  <a:srgbClr val="006000"/>
                </a:solidFill>
                <a:latin typeface="Amiri"/>
                <a:ea typeface="Amiri"/>
                <a:cs typeface="Amiri"/>
              </a:rPr>
              <a:t>w</a:t>
            </a:r>
            <a:r>
              <a:rPr>
                <a:solidFill>
                  <a:srgbClr val="0000AF"/>
                </a:solidFill>
                <a:latin typeface="Amiri"/>
                <a:ea typeface="Amiri"/>
                <a:cs typeface="Amiri"/>
              </a:rPr>
              <a:t>) et de </a:t>
            </a:r>
            <a:r>
              <a:rPr>
                <a:solidFill>
                  <a:srgbClr val="0C22FF"/>
                </a:solidFill>
                <a:latin typeface="Amiri"/>
                <a:ea typeface="Amiri"/>
                <a:cs typeface="Amiri"/>
              </a:rPr>
              <a:t>périodes </a:t>
            </a:r>
            <a:r>
              <a:rPr>
                <a:solidFill>
                  <a:srgbClr val="0C22FF"/>
                </a:solidFill>
                <a:latin typeface="Amiri"/>
                <a:ea typeface="Amiri"/>
                <a:cs typeface="Amiri"/>
              </a:rPr>
              <a:t>interrompues </a:t>
            </a:r>
            <a:r>
              <a:rPr>
                <a:solidFill>
                  <a:srgbClr val="0000AF"/>
                </a:solidFill>
                <a:latin typeface="Amiri"/>
                <a:ea typeface="Amiri"/>
                <a:cs typeface="Amiri"/>
              </a:rPr>
              <a:t>(</a:t>
            </a:r>
            <a:r>
              <a:rPr>
                <a:solidFill>
                  <a:srgbClr val="006000"/>
                </a:solidFill>
                <a:latin typeface="Amiri"/>
                <a:ea typeface="Amiri"/>
                <a:cs typeface="Amiri"/>
              </a:rPr>
              <a:t>p</a:t>
            </a:r>
            <a:r>
              <a:rPr>
                <a:solidFill>
                  <a:srgbClr val="0000AF"/>
                </a:solidFill>
                <a:latin typeface="Amiri"/>
                <a:ea typeface="Amiri"/>
                <a:cs typeface="Amiri"/>
              </a:rPr>
              <a:t>)</a:t>
            </a:r>
          </a:p>
          <a:p>
            <a:pPr/>
            <a:r>
              <a:rPr>
                <a:solidFill>
                  <a:srgbClr val="0000AF"/>
                </a:solidFill>
                <a:latin typeface="Amiri"/>
                <a:ea typeface="Amiri"/>
                <a:cs typeface="Amiri"/>
              </a:rPr>
              <a:t>• Modifie seulement la phase de </a:t>
            </a:r>
            <a:r>
              <a:rPr>
                <a:solidFill>
                  <a:srgbClr val="0000AF"/>
                </a:solidFill>
                <a:latin typeface="Amiri"/>
                <a:ea typeface="Amiri"/>
                <a:cs typeface="Amiri"/>
              </a:rPr>
              <a:t>prétraitement</a:t>
            </a:r>
          </a:p>
        </p:txBody>
      </p:sp>
      <p:sp>
        <p:nvSpPr>
          <p:cNvPr id="3" name="Espace réservé du numéro de diapositive 2"/>
          <p:cNvSpPr>
            <a:spLocks noGrp="1"/>
          </p:cNvSpPr>
          <p:nvPr>
            <p:ph type="sldNum" sz="quarter" idx="12"/>
          </p:nvPr>
        </p:nvSpPr>
        <p:spPr/>
        <p:txBody>
          <a:bodyPr/>
          <a:lstStyle/>
          <a:p>
            <a:pPr/>
            <a:r>
              <a:rPr/>
              <a:t>53</a:t>
            </a:r>
          </a:p>
        </p:txBody>
      </p:sp>
    </p:spTree>
    <p:extLst>
      <p:ext uri="{BB962C8B-B14F-4D97-AF65-F5344CB8AC3E}">
        <p14:creationId xmlns:p14="http://schemas.microsoft.com/office/powerpoint/2010/main" val="307159159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4" y="432587"/>
            <a:ext cx="10515600" cy="1325556"/>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pPr marL="228600" indent="-228600"/>
            <a:r>
              <a:rPr>
                <a:solidFill>
                  <a:srgbClr val="0000AF"/>
                </a:solidFill>
                <a:latin typeface="LCMSS8"/>
                <a:ea typeface="+mn-ea"/>
                <a:cs typeface="+mn-cs"/>
              </a:rPr>
              <a:t>Algorithme KMP</a:t>
            </a:r>
          </a:p>
        </p:txBody>
      </p:sp>
      <p:graphicFrame>
        <p:nvGraphicFramePr>
          <p:cNvPr id="4" name="Espace réservé du contenu 3"/>
          <p:cNvGraphicFramePr>
            <a:graphicFrameLocks noGrp="1"/>
          </p:cNvGraphicFramePr>
          <p:nvPr>
            <p:ph idx="1"/>
            <p:extLst>
              <p:ext uri="{D42A27DB-BD31-4B8C-83A1-F6EECF244321}">
                <p14:modId xmlns:p14="http://schemas.microsoft.com/office/powerpoint/2010/main" val="3189429745"/>
              </p:ext>
            </p:extLst>
          </p:nvPr>
        </p:nvGraphicFramePr>
        <p:xfrm>
          <a:off x="838199" y="1825625"/>
          <a:ext cx="8868509" cy="762000"/>
        </p:xfrm>
        <a:graphic>
          <a:graphicData uri="http://schemas.openxmlformats.org/drawingml/2006/table">
            <a:tbl>
              <a:tblPr firstRow="1" bandRow="1">
                <a:tableStyleId>{5C22544A-7EE6-4342-B048-85BDC9FD1C3A}</a:tableStyleId>
              </a:tblPr>
              <a:tblGrid>
                <a:gridCol w="8868509"/>
              </a:tblGrid>
              <a:tr h="63622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4400" b="0" i="0" u="none" strike="noStrike" kern="1200" cap="none" spc="0" normalizeH="0" baseline="0" noProof="0" dirty="0" smtClean="0">
                          <a:ln>
                            <a:noFill/>
                          </a:ln>
                          <a:solidFill>
                            <a:srgbClr val="0000AF"/>
                          </a:solidFill>
                          <a:effectLst/>
                          <a:uLnTx/>
                          <a:uFillTx/>
                          <a:latin typeface="Times New Roman" panose="02020603050405020304" pitchFamily="18" charset="0"/>
                          <a:ea typeface="+mn-ea"/>
                          <a:cs typeface="Times New Roman" panose="02020603050405020304" pitchFamily="18" charset="0"/>
                        </a:rPr>
                        <a:t>Amélioration de l’algorithme MP</a:t>
                      </a:r>
                      <a:endParaRPr kumimoji="0" lang="fr-FR" sz="4400" b="1" i="0" u="none" strike="noStrike" kern="1200" cap="none" spc="0" normalizeH="0" baseline="0" noProof="0" dirty="0" smtClean="0">
                        <a:ln>
                          <a:noFill/>
                        </a:ln>
                        <a:solidFill>
                          <a:prstClr val="white"/>
                        </a:solidFill>
                        <a:effectLst/>
                        <a:uLnTx/>
                        <a:uFillTx/>
                        <a:latin typeface="Times New Roman" panose="02020603050405020304" pitchFamily="18" charset="0"/>
                        <a:ea typeface="+mn-ea"/>
                        <a:cs typeface="Times New Roman" panose="02020603050405020304" pitchFamily="18" charset="0"/>
                      </a:endParaRPr>
                    </a:p>
                  </a:txBody>
                  <a:tc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r>
            </a:tbl>
          </a:graphicData>
        </a:graphic>
      </p:graphicFrame>
      <p:sp>
        <p:nvSpPr>
          <p:cNvPr id="5" name="Rectangle 4"/>
          <p:cNvSpPr/>
          <p:nvPr/>
        </p:nvSpPr>
        <p:spPr>
          <a:xfrm>
            <a:off x="838204" y="2722564"/>
            <a:ext cx="4527839" cy="369326"/>
          </a:xfrm>
          <a:prstGeom prst="rect">
            <a:avLst/>
          </a:prstGeom>
        </p:spPr>
        <p:txBody>
          <a:bodyPr wrap="none">
            <a:spAutoFit/>
          </a:bodyPr>
          <a:lstStyle/>
          <a:p>
            <a:pPr/>
            <a:r>
              <a:rPr>
                <a:solidFill>
                  <a:srgbClr val="0000AF"/>
                </a:solidFill>
                <a:latin typeface="LCMSSB8"/>
              </a:rPr>
              <a:t>Algorithme </a:t>
            </a:r>
            <a:r>
              <a:rPr>
                <a:solidFill>
                  <a:srgbClr val="0000AF"/>
                </a:solidFill>
                <a:latin typeface="LCMSSB8"/>
              </a:rPr>
              <a:t>6 </a:t>
            </a:r>
            <a:r>
              <a:rPr>
                <a:solidFill>
                  <a:srgbClr val="0000AF"/>
                </a:solidFill>
                <a:latin typeface="LCMSSB8"/>
              </a:rPr>
              <a:t>: </a:t>
            </a:r>
            <a:r>
              <a:rPr>
                <a:solidFill>
                  <a:srgbClr val="2D90FF"/>
                </a:solidFill>
                <a:latin typeface="LCMSS8"/>
              </a:rPr>
              <a:t>Mécanisme </a:t>
            </a:r>
            <a:r>
              <a:rPr>
                <a:solidFill>
                  <a:srgbClr val="2D90FF"/>
                </a:solidFill>
                <a:latin typeface="LCMSS8"/>
              </a:rPr>
              <a:t>de MP </a:t>
            </a:r>
            <a:r>
              <a:rPr>
                <a:solidFill>
                  <a:srgbClr val="2D90FF"/>
                </a:solidFill>
                <a:latin typeface="LCMSS8"/>
              </a:rPr>
              <a:t>amélioré</a:t>
            </a:r>
          </a:p>
        </p:txBody>
      </p:sp>
      <p:sp>
        <p:nvSpPr>
          <p:cNvPr id="6" name="ZoneTexte 5"/>
          <p:cNvSpPr txBox="1"/>
          <p:nvPr/>
        </p:nvSpPr>
        <p:spPr>
          <a:xfrm>
            <a:off x="838204" y="3528649"/>
            <a:ext cx="8628184" cy="2554546"/>
          </a:xfrm>
          <a:prstGeom prst="rect">
            <a:avLst/>
          </a:prstGeom>
          <a:noFill/>
        </p:spPr>
        <p:txBody>
          <a:bodyPr wrap="square" rtlCol="0">
            <a:spAutoFit/>
          </a:bodyPr>
          <a:lstStyle/>
          <a:p>
            <a:pPr/>
            <a:r>
              <a:rPr sz="2000">
                <a:solidFill>
                  <a:srgbClr val="0000AF"/>
                </a:solidFill>
                <a:latin typeface="Times New Roman"/>
                <a:cs typeface="Times New Roman"/>
              </a:rPr>
              <a:t>Données </a:t>
            </a:r>
            <a:r>
              <a:rPr sz="2000">
                <a:solidFill>
                  <a:srgbClr val="0000AF"/>
                </a:solidFill>
                <a:latin typeface="Times New Roman"/>
                <a:cs typeface="Times New Roman"/>
              </a:rPr>
              <a:t>: Deux </a:t>
            </a:r>
            <a:r>
              <a:rPr sz="2000">
                <a:solidFill>
                  <a:srgbClr val="0000AF"/>
                </a:solidFill>
                <a:latin typeface="Times New Roman"/>
                <a:cs typeface="Times New Roman"/>
              </a:rPr>
              <a:t>chaînes </a:t>
            </a:r>
            <a:r>
              <a:rPr sz="2000">
                <a:solidFill>
                  <a:srgbClr val="006000"/>
                </a:solidFill>
                <a:latin typeface="Times New Roman"/>
                <a:cs typeface="Times New Roman"/>
              </a:rPr>
              <a:t>T </a:t>
            </a:r>
            <a:r>
              <a:rPr sz="2000">
                <a:solidFill>
                  <a:srgbClr val="0000AF"/>
                </a:solidFill>
                <a:latin typeface="Times New Roman"/>
                <a:cs typeface="Times New Roman"/>
              </a:rPr>
              <a:t>et </a:t>
            </a:r>
            <a:r>
              <a:rPr sz="2000">
                <a:solidFill>
                  <a:srgbClr val="006000"/>
                </a:solidFill>
                <a:latin typeface="Times New Roman"/>
                <a:cs typeface="Times New Roman"/>
              </a:rPr>
              <a:t>P </a:t>
            </a:r>
            <a:r>
              <a:rPr sz="2000">
                <a:solidFill>
                  <a:srgbClr val="0000AF"/>
                </a:solidFill>
                <a:latin typeface="Times New Roman"/>
                <a:cs typeface="Times New Roman"/>
              </a:rPr>
              <a:t>de longueurs respectives </a:t>
            </a:r>
            <a:r>
              <a:rPr sz="2000">
                <a:solidFill>
                  <a:srgbClr val="006000"/>
                </a:solidFill>
                <a:latin typeface="Times New Roman"/>
                <a:cs typeface="Times New Roman"/>
              </a:rPr>
              <a:t>n </a:t>
            </a:r>
            <a:r>
              <a:rPr sz="2000">
                <a:solidFill>
                  <a:srgbClr val="0000AF"/>
                </a:solidFill>
                <a:latin typeface="Times New Roman"/>
                <a:cs typeface="Times New Roman"/>
              </a:rPr>
              <a:t>et </a:t>
            </a:r>
            <a:r>
              <a:rPr sz="2000">
                <a:solidFill>
                  <a:srgbClr val="006000"/>
                </a:solidFill>
                <a:latin typeface="Times New Roman"/>
                <a:cs typeface="Times New Roman"/>
              </a:rPr>
              <a:t>m</a:t>
            </a:r>
            <a:r>
              <a:rPr sz="2000">
                <a:solidFill>
                  <a:srgbClr val="0000AF"/>
                </a:solidFill>
                <a:latin typeface="Times New Roman"/>
                <a:cs typeface="Times New Roman"/>
              </a:rPr>
              <a:t>.</a:t>
            </a:r>
          </a:p>
          <a:p>
            <a:pPr/>
          </a:p>
          <a:p>
            <a:pPr/>
            <a:r>
              <a:rPr sz="2000">
                <a:solidFill>
                  <a:srgbClr val="0000AF"/>
                </a:solidFill>
                <a:latin typeface="Times New Roman"/>
                <a:cs typeface="Times New Roman"/>
              </a:rPr>
              <a:t>Placer la </a:t>
            </a:r>
            <a:r>
              <a:rPr sz="2000">
                <a:solidFill>
                  <a:srgbClr val="60FF00"/>
                </a:solidFill>
                <a:latin typeface="Times New Roman"/>
                <a:cs typeface="Times New Roman"/>
              </a:rPr>
              <a:t>Fenêtre </a:t>
            </a:r>
            <a:r>
              <a:rPr sz="2000">
                <a:solidFill>
                  <a:srgbClr val="0000AF"/>
                </a:solidFill>
                <a:latin typeface="Times New Roman"/>
                <a:cs typeface="Times New Roman"/>
              </a:rPr>
              <a:t>au </a:t>
            </a:r>
            <a:r>
              <a:rPr sz="2000">
                <a:solidFill>
                  <a:srgbClr val="0000AF"/>
                </a:solidFill>
                <a:latin typeface="Times New Roman"/>
                <a:cs typeface="Times New Roman"/>
              </a:rPr>
              <a:t>début </a:t>
            </a:r>
            <a:r>
              <a:rPr sz="2000">
                <a:solidFill>
                  <a:srgbClr val="0000AF"/>
                </a:solidFill>
                <a:latin typeface="Times New Roman"/>
                <a:cs typeface="Times New Roman"/>
              </a:rPr>
              <a:t>du texte ;</a:t>
            </a:r>
          </a:p>
          <a:p>
            <a:pPr/>
            <a:r>
              <a:rPr sz="2000">
                <a:solidFill>
                  <a:srgbClr val="0000AF"/>
                </a:solidFill>
                <a:latin typeface="Times New Roman"/>
                <a:cs typeface="Times New Roman"/>
              </a:rPr>
              <a:t>tant que </a:t>
            </a:r>
            <a:r>
              <a:rPr sz="2000">
                <a:solidFill>
                  <a:srgbClr val="0C22FF"/>
                </a:solidFill>
                <a:latin typeface="Times New Roman"/>
                <a:cs typeface="Times New Roman"/>
              </a:rPr>
              <a:t>la </a:t>
            </a:r>
            <a:r>
              <a:rPr sz="2000">
                <a:solidFill>
                  <a:srgbClr val="60FF00"/>
                </a:solidFill>
                <a:latin typeface="Times New Roman"/>
                <a:cs typeface="Times New Roman"/>
              </a:rPr>
              <a:t>Fenêtre </a:t>
            </a:r>
            <a:r>
              <a:rPr sz="2000">
                <a:solidFill>
                  <a:srgbClr val="0C22FF"/>
                </a:solidFill>
                <a:latin typeface="Times New Roman"/>
                <a:cs typeface="Times New Roman"/>
              </a:rPr>
              <a:t>est sur le texte </a:t>
            </a:r>
            <a:r>
              <a:rPr sz="2000">
                <a:solidFill>
                  <a:srgbClr val="0000AF"/>
                </a:solidFill>
                <a:latin typeface="Times New Roman"/>
                <a:cs typeface="Times New Roman"/>
              </a:rPr>
              <a:t>faire</a:t>
            </a:r>
          </a:p>
          <a:p>
            <a:pPr/>
            <a:r>
              <a:rPr sz="2000">
                <a:solidFill>
                  <a:srgbClr val="006000"/>
                </a:solidFill>
                <a:latin typeface="Times New Roman"/>
                <a:cs typeface="Times New Roman"/>
              </a:rPr>
              <a:t>          u </a:t>
            </a:r>
            <a:r>
              <a:rPr sz="2000">
                <a:solidFill>
                  <a:srgbClr val="0000AF"/>
                </a:solidFill>
                <a:latin typeface="Times New Roman"/>
                <a:cs typeface="Times New Roman"/>
              </a:rPr>
              <a:t>:= plus long </a:t>
            </a:r>
            <a:r>
              <a:rPr sz="2000">
                <a:solidFill>
                  <a:srgbClr val="0000AF"/>
                </a:solidFill>
                <a:latin typeface="Times New Roman"/>
                <a:cs typeface="Times New Roman"/>
              </a:rPr>
              <a:t>préfixe </a:t>
            </a:r>
            <a:r>
              <a:rPr sz="2000">
                <a:solidFill>
                  <a:srgbClr val="0000AF"/>
                </a:solidFill>
                <a:latin typeface="Times New Roman"/>
                <a:cs typeface="Times New Roman"/>
              </a:rPr>
              <a:t>commun entre la </a:t>
            </a:r>
            <a:r>
              <a:rPr sz="2000">
                <a:solidFill>
                  <a:srgbClr val="60FF00"/>
                </a:solidFill>
                <a:latin typeface="Times New Roman"/>
                <a:cs typeface="Times New Roman"/>
              </a:rPr>
              <a:t>Fenêtre </a:t>
            </a:r>
            <a:r>
              <a:rPr sz="2000">
                <a:solidFill>
                  <a:srgbClr val="0000AF"/>
                </a:solidFill>
                <a:latin typeface="Times New Roman"/>
                <a:cs typeface="Times New Roman"/>
              </a:rPr>
              <a:t>et le </a:t>
            </a:r>
            <a:r>
              <a:rPr sz="2000">
                <a:solidFill>
                  <a:srgbClr val="006000"/>
                </a:solidFill>
                <a:latin typeface="Times New Roman"/>
                <a:cs typeface="Times New Roman"/>
              </a:rPr>
              <a:t>Motif </a:t>
            </a:r>
            <a:r>
              <a:rPr sz="2000">
                <a:solidFill>
                  <a:srgbClr val="0000AF"/>
                </a:solidFill>
                <a:latin typeface="Times New Roman"/>
                <a:cs typeface="Times New Roman"/>
              </a:rPr>
              <a:t>;</a:t>
            </a:r>
          </a:p>
          <a:p>
            <a:pPr/>
            <a:r>
              <a:rPr sz="2000">
                <a:solidFill>
                  <a:srgbClr val="0000AF"/>
                </a:solidFill>
                <a:latin typeface="Times New Roman"/>
                <a:cs typeface="Times New Roman"/>
              </a:rPr>
              <a:t>          si </a:t>
            </a:r>
            <a:r>
              <a:rPr sz="2000">
                <a:solidFill>
                  <a:srgbClr val="006000"/>
                </a:solidFill>
                <a:latin typeface="Times New Roman"/>
                <a:cs typeface="Times New Roman"/>
              </a:rPr>
              <a:t>u </a:t>
            </a:r>
            <a:r>
              <a:rPr sz="2000">
                <a:solidFill>
                  <a:srgbClr val="0C22FF"/>
                </a:solidFill>
                <a:latin typeface="Times New Roman"/>
                <a:cs typeface="Times New Roman"/>
              </a:rPr>
              <a:t>= </a:t>
            </a:r>
            <a:r>
              <a:rPr sz="2000">
                <a:solidFill>
                  <a:srgbClr val="006000"/>
                </a:solidFill>
                <a:latin typeface="Times New Roman"/>
                <a:cs typeface="Times New Roman"/>
              </a:rPr>
              <a:t>Motif </a:t>
            </a:r>
            <a:r>
              <a:rPr sz="2000">
                <a:solidFill>
                  <a:srgbClr val="0000AF"/>
                </a:solidFill>
                <a:latin typeface="Times New Roman"/>
                <a:cs typeface="Times New Roman"/>
              </a:rPr>
              <a:t>alors le rapporter ;</a:t>
            </a:r>
          </a:p>
          <a:p>
            <a:pPr/>
            <a:r>
              <a:rPr sz="2000">
                <a:solidFill>
                  <a:srgbClr val="0000AF"/>
                </a:solidFill>
                <a:latin typeface="Times New Roman"/>
                <a:cs typeface="Times New Roman"/>
              </a:rPr>
              <a:t>          Décaler </a:t>
            </a:r>
            <a:r>
              <a:rPr sz="2000">
                <a:solidFill>
                  <a:srgbClr val="0000AF"/>
                </a:solidFill>
                <a:latin typeface="Times New Roman"/>
                <a:cs typeface="Times New Roman"/>
              </a:rPr>
              <a:t>la </a:t>
            </a:r>
            <a:r>
              <a:rPr sz="2000">
                <a:solidFill>
                  <a:srgbClr val="60FF00"/>
                </a:solidFill>
                <a:latin typeface="Times New Roman"/>
                <a:cs typeface="Times New Roman"/>
              </a:rPr>
              <a:t>Fenêtre </a:t>
            </a:r>
            <a:r>
              <a:rPr sz="2000">
                <a:solidFill>
                  <a:srgbClr val="0000AF"/>
                </a:solidFill>
                <a:latin typeface="Times New Roman"/>
                <a:cs typeface="Times New Roman"/>
              </a:rPr>
              <a:t>de </a:t>
            </a:r>
            <a:r>
              <a:rPr sz="2000">
                <a:solidFill>
                  <a:srgbClr val="006000"/>
                </a:solidFill>
                <a:latin typeface="Times New Roman"/>
                <a:cs typeface="Times New Roman"/>
              </a:rPr>
              <a:t>period_int(u</a:t>
            </a:r>
            <a:r>
              <a:rPr sz="2000">
                <a:solidFill>
                  <a:srgbClr val="006000"/>
                </a:solidFill>
                <a:latin typeface="Times New Roman"/>
                <a:cs typeface="Times New Roman"/>
              </a:rPr>
              <a:t>) </a:t>
            </a:r>
            <a:r>
              <a:rPr sz="2000">
                <a:solidFill>
                  <a:srgbClr val="0000AF"/>
                </a:solidFill>
                <a:latin typeface="Times New Roman"/>
                <a:cs typeface="Times New Roman"/>
              </a:rPr>
              <a:t>places vers la droite ;</a:t>
            </a:r>
          </a:p>
          <a:p>
            <a:pPr/>
            <a:r>
              <a:rPr sz="2000">
                <a:solidFill>
                  <a:srgbClr val="0000AF"/>
                </a:solidFill>
                <a:latin typeface="Times New Roman"/>
                <a:cs typeface="Times New Roman"/>
              </a:rPr>
              <a:t>          Mémoriser </a:t>
            </a:r>
            <a:r>
              <a:rPr sz="2000">
                <a:solidFill>
                  <a:srgbClr val="006000"/>
                </a:solidFill>
                <a:latin typeface="Times New Roman"/>
                <a:cs typeface="Times New Roman"/>
              </a:rPr>
              <a:t>border_strict(u</a:t>
            </a:r>
            <a:r>
              <a:rPr sz="2000">
                <a:solidFill>
                  <a:srgbClr val="006000"/>
                </a:solidFill>
                <a:latin typeface="Times New Roman"/>
                <a:cs typeface="Times New Roman"/>
              </a:rPr>
              <a:t>) </a:t>
            </a:r>
            <a:r>
              <a:rPr sz="2000">
                <a:solidFill>
                  <a:srgbClr val="0000AF"/>
                </a:solidFill>
                <a:latin typeface="Times New Roman"/>
                <a:cs typeface="Times New Roman"/>
              </a:rPr>
              <a:t>;S</a:t>
            </a:r>
          </a:p>
        </p:txBody>
      </p:sp>
      <p:cxnSp>
        <p:nvCxnSpPr>
          <p:cNvPr id="8" name="Connecteur droit 7"/>
          <p:cNvCxnSpPr/>
          <p:nvPr/>
        </p:nvCxnSpPr>
        <p:spPr>
          <a:xfrm>
            <a:off x="1430215" y="4841634"/>
            <a:ext cx="0" cy="1195754"/>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Connecteur droit 11"/>
          <p:cNvCxnSpPr/>
          <p:nvPr/>
        </p:nvCxnSpPr>
        <p:spPr>
          <a:xfrm>
            <a:off x="1430215" y="6037389"/>
            <a:ext cx="6365625"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Espace réservé du numéro de diapositive 2"/>
          <p:cNvSpPr>
            <a:spLocks noGrp="1"/>
          </p:cNvSpPr>
          <p:nvPr>
            <p:ph type="sldNum" sz="quarter" idx="12"/>
          </p:nvPr>
        </p:nvSpPr>
        <p:spPr/>
        <p:txBody>
          <a:bodyPr/>
          <a:lstStyle/>
          <a:p>
            <a:pPr/>
            <a:r>
              <a:rPr/>
              <a:t>54</a:t>
            </a:r>
          </a:p>
        </p:txBody>
      </p:sp>
    </p:spTree>
    <p:extLst>
      <p:ext uri="{BB962C8B-B14F-4D97-AF65-F5344CB8AC3E}">
        <p14:creationId xmlns:p14="http://schemas.microsoft.com/office/powerpoint/2010/main" val="36332402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r>
              <a:rPr>
                <a:solidFill>
                  <a:srgbClr val="0000AF"/>
                </a:solidFill>
                <a:latin typeface="Times New Roman"/>
                <a:cs typeface="Times New Roman"/>
              </a:rPr>
              <a:t>Algorithme KMP</a:t>
            </a:r>
          </a:p>
        </p:txBody>
      </p:sp>
      <p:graphicFrame>
        <p:nvGraphicFramePr>
          <p:cNvPr id="4" name="Espace réservé du contenu 3"/>
          <p:cNvGraphicFramePr>
            <a:graphicFrameLocks noGrp="1"/>
          </p:cNvGraphicFramePr>
          <p:nvPr>
            <p:ph idx="1"/>
            <p:extLst>
              <p:ext uri="{D42A27DB-BD31-4B8C-83A1-F6EECF244321}">
                <p14:modId xmlns:p14="http://schemas.microsoft.com/office/powerpoint/2010/main" val="1920840241"/>
              </p:ext>
            </p:extLst>
          </p:nvPr>
        </p:nvGraphicFramePr>
        <p:xfrm>
          <a:off x="838200" y="1825625"/>
          <a:ext cx="7508631" cy="701040"/>
        </p:xfrm>
        <a:graphic>
          <a:graphicData uri="http://schemas.openxmlformats.org/drawingml/2006/table">
            <a:tbl>
              <a:tblPr firstRow="1" bandRow="1">
                <a:tableStyleId>{5C22544A-7EE6-4342-B048-85BDC9FD1C3A}</a:tableStyleId>
              </a:tblPr>
              <a:tblGrid>
                <a:gridCol w="7508631"/>
              </a:tblGrid>
              <a:tr h="370840">
                <a:tc>
                  <a:txBody>
                    <a:bodyPr/>
                    <a:lstStyle/>
                    <a:p>
                      <a:r>
                        <a:rPr lang="fr-FR" sz="4000" b="0" i="0" u="none" strike="noStrike" baseline="0" dirty="0" smtClean="0">
                          <a:solidFill>
                            <a:srgbClr val="0000AF"/>
                          </a:solidFill>
                          <a:latin typeface="Times New Roman" panose="02020603050405020304" pitchFamily="18" charset="0"/>
                          <a:cs typeface="Times New Roman" panose="02020603050405020304" pitchFamily="18" charset="0"/>
                        </a:rPr>
                        <a:t>Bord et période version KMP</a:t>
                      </a:r>
                      <a:endParaRPr lang="fr-FR" sz="4000" dirty="0">
                        <a:latin typeface="Times New Roman" panose="02020603050405020304" pitchFamily="18" charset="0"/>
                        <a:cs typeface="Times New Roman" panose="02020603050405020304" pitchFamily="18" charset="0"/>
                      </a:endParaRPr>
                    </a:p>
                  </a:txBody>
                  <a:tc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r>
            </a:tbl>
          </a:graphicData>
        </a:graphic>
      </p:graphicFrame>
      <p:sp>
        <p:nvSpPr>
          <p:cNvPr id="5" name="ZoneTexte 4"/>
          <p:cNvSpPr txBox="1"/>
          <p:nvPr/>
        </p:nvSpPr>
        <p:spPr>
          <a:xfrm>
            <a:off x="838204" y="2883870"/>
            <a:ext cx="8305795" cy="3539435"/>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rtlCol="0">
            <a:spAutoFit/>
          </a:bodyPr>
          <a:lstStyle/>
          <a:p>
            <a:pPr/>
            <a:r>
              <a:rPr>
                <a:solidFill>
                  <a:srgbClr val="0000AF"/>
                </a:solidFill>
                <a:latin typeface="Times New Roman"/>
                <a:cs typeface="Times New Roman"/>
              </a:rPr>
              <a:t>• Soit </a:t>
            </a:r>
            <a:r>
              <a:rPr>
                <a:solidFill>
                  <a:srgbClr val="006000"/>
                </a:solidFill>
                <a:latin typeface="Times New Roman"/>
                <a:cs typeface="Times New Roman"/>
              </a:rPr>
              <a:t>P </a:t>
            </a:r>
            <a:r>
              <a:rPr>
                <a:solidFill>
                  <a:srgbClr val="0000AF"/>
                </a:solidFill>
                <a:latin typeface="Times New Roman"/>
                <a:cs typeface="Times New Roman"/>
              </a:rPr>
              <a:t>un mot </a:t>
            </a:r>
            <a:r>
              <a:rPr>
                <a:solidFill>
                  <a:srgbClr val="0000AF"/>
                </a:solidFill>
                <a:latin typeface="Times New Roman"/>
                <a:cs typeface="Times New Roman"/>
              </a:rPr>
              <a:t>fixé </a:t>
            </a:r>
            <a:r>
              <a:rPr>
                <a:solidFill>
                  <a:srgbClr val="0000AF"/>
                </a:solidFill>
                <a:latin typeface="Times New Roman"/>
                <a:cs typeface="Times New Roman"/>
              </a:rPr>
              <a:t>et </a:t>
            </a:r>
            <a:r>
              <a:rPr>
                <a:solidFill>
                  <a:srgbClr val="006000"/>
                </a:solidFill>
                <a:latin typeface="Times New Roman"/>
                <a:cs typeface="Times New Roman"/>
              </a:rPr>
              <a:t>u </a:t>
            </a:r>
            <a:r>
              <a:rPr>
                <a:solidFill>
                  <a:srgbClr val="0000AF"/>
                </a:solidFill>
                <a:latin typeface="Times New Roman"/>
                <a:cs typeface="Times New Roman"/>
              </a:rPr>
              <a:t>un </a:t>
            </a:r>
            <a:r>
              <a:rPr>
                <a:solidFill>
                  <a:srgbClr val="0000AF"/>
                </a:solidFill>
                <a:latin typeface="Times New Roman"/>
                <a:cs typeface="Times New Roman"/>
              </a:rPr>
              <a:t>préfixe </a:t>
            </a:r>
            <a:r>
              <a:rPr>
                <a:solidFill>
                  <a:srgbClr val="0000AF"/>
                </a:solidFill>
                <a:latin typeface="Times New Roman"/>
                <a:cs typeface="Times New Roman"/>
              </a:rPr>
              <a:t>non vide de </a:t>
            </a:r>
            <a:r>
              <a:rPr>
                <a:solidFill>
                  <a:srgbClr val="006000"/>
                </a:solidFill>
                <a:latin typeface="Times New Roman"/>
                <a:cs typeface="Times New Roman"/>
              </a:rPr>
              <a:t>P</a:t>
            </a:r>
          </a:p>
          <a:p>
            <a:pPr/>
          </a:p>
          <a:p>
            <a:pPr/>
            <a:r>
              <a:rPr>
                <a:solidFill>
                  <a:srgbClr val="0000AF"/>
                </a:solidFill>
                <a:latin typeface="Times New Roman"/>
                <a:cs typeface="Times New Roman"/>
              </a:rPr>
              <a:t>• </a:t>
            </a:r>
            <a:r>
              <a:rPr>
                <a:solidFill>
                  <a:srgbClr val="006000"/>
                </a:solidFill>
                <a:latin typeface="Times New Roman"/>
                <a:cs typeface="Times New Roman"/>
              </a:rPr>
              <a:t>w </a:t>
            </a:r>
            <a:r>
              <a:rPr>
                <a:solidFill>
                  <a:srgbClr val="0000AF"/>
                </a:solidFill>
                <a:latin typeface="Times New Roman"/>
                <a:cs typeface="Times New Roman"/>
              </a:rPr>
              <a:t>est un </a:t>
            </a:r>
            <a:r>
              <a:rPr>
                <a:solidFill>
                  <a:srgbClr val="2D90FF"/>
                </a:solidFill>
                <a:latin typeface="Times New Roman"/>
                <a:cs typeface="Times New Roman"/>
              </a:rPr>
              <a:t>bord strict </a:t>
            </a:r>
            <a:r>
              <a:rPr>
                <a:solidFill>
                  <a:srgbClr val="0000AF"/>
                </a:solidFill>
                <a:latin typeface="Times New Roman"/>
                <a:cs typeface="Times New Roman"/>
              </a:rPr>
              <a:t>de </a:t>
            </a:r>
            <a:r>
              <a:rPr>
                <a:solidFill>
                  <a:srgbClr val="006000"/>
                </a:solidFill>
                <a:latin typeface="Times New Roman"/>
                <a:cs typeface="Times New Roman"/>
              </a:rPr>
              <a:t>u </a:t>
            </a:r>
            <a:r>
              <a:rPr>
                <a:solidFill>
                  <a:srgbClr val="0000AF"/>
                </a:solidFill>
                <a:latin typeface="Times New Roman"/>
                <a:cs typeface="Times New Roman"/>
              </a:rPr>
              <a:t>si `a la fois </a:t>
            </a:r>
            <a:r>
              <a:rPr>
                <a:solidFill>
                  <a:srgbClr val="0000AF"/>
                </a:solidFill>
                <a:latin typeface="Times New Roman"/>
                <a:cs typeface="Times New Roman"/>
              </a:rPr>
              <a:t>:</a:t>
            </a:r>
          </a:p>
          <a:p>
            <a:pPr/>
            <a:r>
              <a:rPr>
                <a:solidFill>
                  <a:srgbClr val="0000AF"/>
                </a:solidFill>
                <a:latin typeface="Times New Roman"/>
                <a:cs typeface="Times New Roman"/>
              </a:rPr>
              <a:t>1</a:t>
            </a:r>
            <a:r>
              <a:rPr>
                <a:solidFill>
                  <a:srgbClr val="0000AF"/>
                </a:solidFill>
                <a:latin typeface="Times New Roman"/>
                <a:cs typeface="Times New Roman"/>
              </a:rPr>
              <a:t>. </a:t>
            </a:r>
            <a:r>
              <a:rPr>
                <a:solidFill>
                  <a:srgbClr val="006000"/>
                </a:solidFill>
                <a:latin typeface="Times New Roman"/>
                <a:cs typeface="Times New Roman"/>
              </a:rPr>
              <a:t>w </a:t>
            </a:r>
            <a:r>
              <a:rPr>
                <a:solidFill>
                  <a:srgbClr val="0000AF"/>
                </a:solidFill>
                <a:latin typeface="Times New Roman"/>
                <a:cs typeface="Times New Roman"/>
              </a:rPr>
              <a:t>est un </a:t>
            </a:r>
            <a:r>
              <a:rPr>
                <a:solidFill>
                  <a:srgbClr val="0C22FF"/>
                </a:solidFill>
                <a:latin typeface="Times New Roman"/>
                <a:cs typeface="Times New Roman"/>
              </a:rPr>
              <a:t>bord </a:t>
            </a:r>
            <a:r>
              <a:rPr>
                <a:solidFill>
                  <a:srgbClr val="0000AF"/>
                </a:solidFill>
                <a:latin typeface="Times New Roman"/>
                <a:cs typeface="Times New Roman"/>
              </a:rPr>
              <a:t>de </a:t>
            </a:r>
            <a:r>
              <a:rPr>
                <a:solidFill>
                  <a:srgbClr val="006000"/>
                </a:solidFill>
                <a:latin typeface="Times New Roman"/>
                <a:cs typeface="Times New Roman"/>
              </a:rPr>
              <a:t>u</a:t>
            </a:r>
          </a:p>
          <a:p>
            <a:pPr/>
            <a:r>
              <a:rPr>
                <a:solidFill>
                  <a:srgbClr val="0000AF"/>
                </a:solidFill>
                <a:latin typeface="Times New Roman"/>
                <a:cs typeface="Times New Roman"/>
              </a:rPr>
              <a:t>2. </a:t>
            </a:r>
            <a:r>
              <a:rPr>
                <a:solidFill>
                  <a:srgbClr val="006000"/>
                </a:solidFill>
                <a:latin typeface="Times New Roman"/>
                <a:cs typeface="Times New Roman"/>
              </a:rPr>
              <a:t>wβ </a:t>
            </a:r>
            <a:r>
              <a:rPr>
                <a:solidFill>
                  <a:srgbClr val="0000AF"/>
                </a:solidFill>
                <a:latin typeface="Times New Roman"/>
                <a:cs typeface="Times New Roman"/>
              </a:rPr>
              <a:t>est un </a:t>
            </a:r>
            <a:r>
              <a:rPr>
                <a:solidFill>
                  <a:srgbClr val="0C22FF"/>
                </a:solidFill>
                <a:latin typeface="Times New Roman"/>
                <a:cs typeface="Times New Roman"/>
              </a:rPr>
              <a:t>préfixe </a:t>
            </a:r>
            <a:r>
              <a:rPr>
                <a:solidFill>
                  <a:srgbClr val="0000AF"/>
                </a:solidFill>
                <a:latin typeface="Times New Roman"/>
                <a:cs typeface="Times New Roman"/>
              </a:rPr>
              <a:t>de </a:t>
            </a:r>
            <a:r>
              <a:rPr>
                <a:solidFill>
                  <a:srgbClr val="006000"/>
                </a:solidFill>
                <a:latin typeface="Times New Roman"/>
                <a:cs typeface="Times New Roman"/>
              </a:rPr>
              <a:t>P </a:t>
            </a:r>
            <a:r>
              <a:rPr>
                <a:solidFill>
                  <a:srgbClr val="0000AF"/>
                </a:solidFill>
                <a:latin typeface="Times New Roman"/>
                <a:cs typeface="Times New Roman"/>
              </a:rPr>
              <a:t>mais pas </a:t>
            </a:r>
            <a:r>
              <a:rPr>
                <a:solidFill>
                  <a:srgbClr val="006000"/>
                </a:solidFill>
                <a:latin typeface="Times New Roman"/>
                <a:cs typeface="Times New Roman"/>
              </a:rPr>
              <a:t>uβ</a:t>
            </a:r>
          </a:p>
          <a:p>
            <a:pPr/>
            <a:r>
              <a:rPr>
                <a:solidFill>
                  <a:srgbClr val="0000AF"/>
                </a:solidFill>
                <a:latin typeface="Times New Roman"/>
                <a:cs typeface="Times New Roman"/>
              </a:rPr>
              <a:t>• </a:t>
            </a:r>
            <a:r>
              <a:rPr>
                <a:solidFill>
                  <a:srgbClr val="006000"/>
                </a:solidFill>
                <a:latin typeface="Times New Roman"/>
                <a:cs typeface="Times New Roman"/>
              </a:rPr>
              <a:t>p </a:t>
            </a:r>
            <a:r>
              <a:rPr>
                <a:solidFill>
                  <a:srgbClr val="0000AF"/>
                </a:solidFill>
                <a:latin typeface="Times New Roman"/>
                <a:cs typeface="Times New Roman"/>
              </a:rPr>
              <a:t>est une </a:t>
            </a:r>
            <a:r>
              <a:rPr>
                <a:solidFill>
                  <a:srgbClr val="2D90FF"/>
                </a:solidFill>
                <a:latin typeface="Times New Roman"/>
                <a:cs typeface="Times New Roman"/>
              </a:rPr>
              <a:t>période </a:t>
            </a:r>
            <a:r>
              <a:rPr>
                <a:solidFill>
                  <a:srgbClr val="2D90FF"/>
                </a:solidFill>
                <a:latin typeface="Times New Roman"/>
                <a:cs typeface="Times New Roman"/>
              </a:rPr>
              <a:t>interrompue </a:t>
            </a:r>
            <a:r>
              <a:rPr>
                <a:solidFill>
                  <a:srgbClr val="0000AF"/>
                </a:solidFill>
                <a:latin typeface="Times New Roman"/>
                <a:cs typeface="Times New Roman"/>
              </a:rPr>
              <a:t>de </a:t>
            </a:r>
            <a:r>
              <a:rPr>
                <a:solidFill>
                  <a:srgbClr val="006000"/>
                </a:solidFill>
                <a:latin typeface="Times New Roman"/>
                <a:cs typeface="Times New Roman"/>
              </a:rPr>
              <a:t>u </a:t>
            </a:r>
            <a:r>
              <a:rPr>
                <a:solidFill>
                  <a:srgbClr val="0000AF"/>
                </a:solidFill>
                <a:latin typeface="Times New Roman"/>
                <a:cs typeface="Times New Roman"/>
              </a:rPr>
              <a:t>si </a:t>
            </a:r>
            <a:r>
              <a:rPr>
                <a:solidFill>
                  <a:srgbClr val="006000"/>
                </a:solidFill>
                <a:latin typeface="Times New Roman"/>
                <a:cs typeface="Times New Roman"/>
              </a:rPr>
              <a:t>p = |u| − |w| </a:t>
            </a:r>
            <a:r>
              <a:rPr>
                <a:solidFill>
                  <a:srgbClr val="0000AF"/>
                </a:solidFill>
                <a:latin typeface="Times New Roman"/>
                <a:cs typeface="Times New Roman"/>
              </a:rPr>
              <a:t>avec </a:t>
            </a:r>
            <a:r>
              <a:rPr>
                <a:solidFill>
                  <a:srgbClr val="006000"/>
                </a:solidFill>
                <a:latin typeface="Times New Roman"/>
                <a:cs typeface="Times New Roman"/>
              </a:rPr>
              <a:t>w </a:t>
            </a:r>
            <a:r>
              <a:rPr>
                <a:solidFill>
                  <a:srgbClr val="0000AF"/>
                </a:solidFill>
                <a:latin typeface="Times New Roman"/>
                <a:cs typeface="Times New Roman"/>
              </a:rPr>
              <a:t>un</a:t>
            </a:r>
          </a:p>
          <a:p>
            <a:pPr/>
            <a:r>
              <a:rPr>
                <a:solidFill>
                  <a:srgbClr val="0000AF"/>
                </a:solidFill>
                <a:latin typeface="Times New Roman"/>
                <a:cs typeface="Times New Roman"/>
              </a:rPr>
              <a:t>bord strict de </a:t>
            </a:r>
            <a:r>
              <a:rPr>
                <a:solidFill>
                  <a:srgbClr val="006000"/>
                </a:solidFill>
                <a:latin typeface="Times New Roman"/>
                <a:cs typeface="Times New Roman"/>
              </a:rPr>
              <a:t>u</a:t>
            </a:r>
          </a:p>
          <a:p>
            <a:pPr/>
            <a:r>
              <a:rPr>
                <a:solidFill>
                  <a:srgbClr val="0000AF"/>
                </a:solidFill>
                <a:latin typeface="Times New Roman"/>
                <a:cs typeface="Times New Roman"/>
              </a:rPr>
              <a:t>• Exemple : soit </a:t>
            </a:r>
            <a:r>
              <a:rPr>
                <a:solidFill>
                  <a:srgbClr val="006000"/>
                </a:solidFill>
                <a:latin typeface="Times New Roman"/>
                <a:cs typeface="Times New Roman"/>
              </a:rPr>
              <a:t>u = abacabacaba </a:t>
            </a:r>
            <a:r>
              <a:rPr>
                <a:solidFill>
                  <a:srgbClr val="0000AF"/>
                </a:solidFill>
                <a:latin typeface="Times New Roman"/>
                <a:cs typeface="Times New Roman"/>
              </a:rPr>
              <a:t>un </a:t>
            </a:r>
            <a:r>
              <a:rPr>
                <a:solidFill>
                  <a:srgbClr val="0000AF"/>
                </a:solidFill>
                <a:latin typeface="Times New Roman"/>
                <a:cs typeface="Times New Roman"/>
              </a:rPr>
              <a:t>préfixe </a:t>
            </a:r>
            <a:r>
              <a:rPr>
                <a:solidFill>
                  <a:srgbClr val="0000AF"/>
                </a:solidFill>
                <a:latin typeface="Times New Roman"/>
                <a:cs typeface="Times New Roman"/>
              </a:rPr>
              <a:t>de </a:t>
            </a:r>
            <a:r>
              <a:rPr>
                <a:solidFill>
                  <a:srgbClr val="006000"/>
                </a:solidFill>
                <a:latin typeface="Times New Roman"/>
                <a:cs typeface="Times New Roman"/>
              </a:rPr>
              <a:t>P = </a:t>
            </a:r>
            <a:r>
              <a:rPr>
                <a:solidFill>
                  <a:srgbClr val="006000"/>
                </a:solidFill>
                <a:latin typeface="Times New Roman"/>
                <a:cs typeface="Times New Roman"/>
              </a:rPr>
              <a:t>abacabacabacc</a:t>
            </a:r>
          </a:p>
          <a:p>
            <a:pPr/>
          </a:p>
          <a:p>
            <a:pPr/>
          </a:p>
          <a:p>
            <a:pPr/>
          </a:p>
          <a:p>
            <a:pPr/>
          </a:p>
          <a:p>
            <a:pPr/>
            <a:r>
              <a:rPr sz="1600">
                <a:solidFill>
                  <a:srgbClr val="0000AF"/>
                </a:solidFill>
                <a:latin typeface="Times New Roman"/>
                <a:cs typeface="Times New Roman"/>
              </a:rPr>
              <a:t>Périodes </a:t>
            </a:r>
            <a:r>
              <a:rPr sz="1600">
                <a:solidFill>
                  <a:srgbClr val="0000AF"/>
                </a:solidFill>
                <a:latin typeface="Times New Roman"/>
                <a:cs typeface="Times New Roman"/>
              </a:rPr>
              <a:t>interrompues et bords strict de </a:t>
            </a:r>
            <a:r>
              <a:rPr sz="1600">
                <a:solidFill>
                  <a:srgbClr val="006000"/>
                </a:solidFill>
                <a:latin typeface="Times New Roman"/>
                <a:cs typeface="Times New Roman"/>
              </a:rPr>
              <a:t>abacabacaba</a:t>
            </a:r>
          </a:p>
        </p:txBody>
      </p:sp>
      <p:graphicFrame>
        <p:nvGraphicFramePr>
          <p:cNvPr id="6" name="Tableau 5"/>
          <p:cNvGraphicFramePr>
            <a:graphicFrameLocks noGrp="1"/>
          </p:cNvGraphicFramePr>
          <p:nvPr>
            <p:extLst>
              <p:ext uri="{D42A27DB-BD31-4B8C-83A1-F6EECF244321}">
                <p14:modId xmlns:p14="http://schemas.microsoft.com/office/powerpoint/2010/main" val="2176683770"/>
              </p:ext>
            </p:extLst>
          </p:nvPr>
        </p:nvGraphicFramePr>
        <p:xfrm>
          <a:off x="1852247" y="5169877"/>
          <a:ext cx="1406768" cy="811237"/>
        </p:xfrm>
        <a:graphic>
          <a:graphicData uri="http://schemas.openxmlformats.org/drawingml/2006/table">
            <a:tbl>
              <a:tblPr firstRow="1" bandRow="1">
                <a:tableStyleId>{5C22544A-7EE6-4342-B048-85BDC9FD1C3A}</a:tableStyleId>
              </a:tblPr>
              <a:tblGrid>
                <a:gridCol w="689978"/>
                <a:gridCol w="716790"/>
              </a:tblGrid>
              <a:tr h="445477">
                <a:tc>
                  <a:txBody>
                    <a:bodyPr/>
                    <a:lstStyle/>
                    <a:p>
                      <a:r>
                        <a:rPr lang="fr-FR" dirty="0" smtClean="0"/>
                        <a:t>10</a:t>
                      </a:r>
                      <a:endParaRPr lang="fr-FR" dirty="0"/>
                    </a:p>
                  </a:txBody>
                  <a:tcPr/>
                </a:tc>
                <a:tc>
                  <a:txBody>
                    <a:bodyPr/>
                    <a:lstStyle/>
                    <a:p>
                      <a:r>
                        <a:rPr lang="fr-FR" dirty="0" smtClean="0"/>
                        <a:t>a</a:t>
                      </a:r>
                      <a:endParaRPr lang="fr-FR" dirty="0"/>
                    </a:p>
                  </a:txBody>
                  <a:tcPr/>
                </a:tc>
              </a:tr>
              <a:tr h="332289">
                <a:tc>
                  <a:txBody>
                    <a:bodyPr/>
                    <a:lstStyle/>
                    <a:p>
                      <a:r>
                        <a:rPr lang="fr-FR" dirty="0" smtClean="0"/>
                        <a:t>11</a:t>
                      </a:r>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1800" b="0" i="0" kern="1200" dirty="0" smtClean="0">
                          <a:solidFill>
                            <a:srgbClr val="0070C0"/>
                          </a:solidFill>
                          <a:effectLst/>
                          <a:latin typeface="+mn-lt"/>
                          <a:ea typeface="+mn-ea"/>
                          <a:cs typeface="+mn-cs"/>
                        </a:rPr>
                        <a:t>ε</a:t>
                      </a:r>
                      <a:endParaRPr lang="fr-FR" dirty="0" smtClean="0">
                        <a:solidFill>
                          <a:srgbClr val="0070C0"/>
                        </a:solidFill>
                      </a:endParaRPr>
                    </a:p>
                  </a:txBody>
                  <a:tcPr/>
                </a:tc>
              </a:tr>
            </a:tbl>
          </a:graphicData>
        </a:graphic>
      </p:graphicFrame>
      <p:sp>
        <p:nvSpPr>
          <p:cNvPr id="3" name="Espace réservé du numéro de diapositive 2"/>
          <p:cNvSpPr>
            <a:spLocks noGrp="1"/>
          </p:cNvSpPr>
          <p:nvPr>
            <p:ph type="sldNum" sz="quarter" idx="12"/>
          </p:nvPr>
        </p:nvSpPr>
        <p:spPr/>
        <p:txBody>
          <a:bodyPr/>
          <a:lstStyle/>
          <a:p>
            <a:pPr/>
            <a:r>
              <a:rPr/>
              <a:t>55</a:t>
            </a:r>
          </a:p>
        </p:txBody>
      </p:sp>
    </p:spTree>
    <p:extLst>
      <p:ext uri="{BB962C8B-B14F-4D97-AF65-F5344CB8AC3E}">
        <p14:creationId xmlns:p14="http://schemas.microsoft.com/office/powerpoint/2010/main" val="319889551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r>
              <a:rPr>
                <a:solidFill>
                  <a:srgbClr val="0000AF"/>
                </a:solidFill>
                <a:latin typeface="LCMSS8"/>
              </a:rPr>
              <a:t>Algorithme KMP</a:t>
            </a:r>
          </a:p>
        </p:txBody>
      </p:sp>
      <p:graphicFrame>
        <p:nvGraphicFramePr>
          <p:cNvPr id="4" name="Espace réservé du contenu 3"/>
          <p:cNvGraphicFramePr>
            <a:graphicFrameLocks noGrp="1"/>
          </p:cNvGraphicFramePr>
          <p:nvPr>
            <p:ph idx="1"/>
            <p:extLst>
              <p:ext uri="{D42A27DB-BD31-4B8C-83A1-F6EECF244321}">
                <p14:modId xmlns:p14="http://schemas.microsoft.com/office/powerpoint/2010/main" val="535774261"/>
              </p:ext>
            </p:extLst>
          </p:nvPr>
        </p:nvGraphicFramePr>
        <p:xfrm>
          <a:off x="838199" y="1825625"/>
          <a:ext cx="8024447" cy="701040"/>
        </p:xfrm>
        <a:graphic>
          <a:graphicData uri="http://schemas.openxmlformats.org/drawingml/2006/table">
            <a:tbl>
              <a:tblPr firstRow="1" bandRow="1">
                <a:tableStyleId>{5C22544A-7EE6-4342-B048-85BDC9FD1C3A}</a:tableStyleId>
              </a:tblPr>
              <a:tblGrid>
                <a:gridCol w="8024447"/>
              </a:tblGrid>
              <a:tr h="577606">
                <a:tc>
                  <a:txBody>
                    <a:bodyPr/>
                    <a:lstStyle/>
                    <a:p>
                      <a:r>
                        <a:rPr lang="fr-FR" sz="4000" b="0" i="0" u="none" strike="noStrike" baseline="0" dirty="0" smtClean="0">
                          <a:solidFill>
                            <a:srgbClr val="0000AF"/>
                          </a:solidFill>
                          <a:latin typeface="LCMSS8"/>
                        </a:rPr>
                        <a:t>Prétraitement de KMP :</a:t>
                      </a:r>
                      <a:r>
                        <a:rPr lang="fr-FR" sz="4000" b="0" i="0" u="none" strike="noStrike" baseline="0" dirty="0" smtClean="0">
                          <a:solidFill>
                            <a:srgbClr val="006000"/>
                          </a:solidFill>
                          <a:latin typeface="CMMI8"/>
                        </a:rPr>
                        <a:t>KMP_next</a:t>
                      </a:r>
                      <a:endParaRPr lang="fr-FR" sz="4000" dirty="0"/>
                    </a:p>
                  </a:txBody>
                  <a:tc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r>
            </a:tbl>
          </a:graphicData>
        </a:graphic>
      </p:graphicFrame>
      <p:sp>
        <p:nvSpPr>
          <p:cNvPr id="3" name="Rectangle 2"/>
          <p:cNvSpPr/>
          <p:nvPr/>
        </p:nvSpPr>
        <p:spPr>
          <a:xfrm>
            <a:off x="851027" y="2551434"/>
            <a:ext cx="1728996" cy="369326"/>
          </a:xfrm>
          <a:prstGeom prst="rect">
            <a:avLst/>
          </a:prstGeom>
        </p:spPr>
        <p:txBody>
          <a:bodyPr wrap="none">
            <a:spAutoFit/>
          </a:bodyPr>
          <a:lstStyle/>
          <a:p>
            <a:pPr/>
            <a:r>
              <a:rPr>
                <a:solidFill>
                  <a:srgbClr val="0000AF"/>
                </a:solidFill>
                <a:latin typeface="CMSY8"/>
              </a:rPr>
              <a:t>• </a:t>
            </a:r>
            <a:r>
              <a:rPr>
                <a:solidFill>
                  <a:srgbClr val="006000"/>
                </a:solidFill>
                <a:latin typeface="CMMI8"/>
              </a:rPr>
              <a:t>k </a:t>
            </a:r>
            <a:r>
              <a:rPr>
                <a:solidFill>
                  <a:srgbClr val="006000"/>
                </a:solidFill>
                <a:latin typeface="CMR8"/>
              </a:rPr>
              <a:t>= </a:t>
            </a:r>
            <a:r>
              <a:rPr>
                <a:solidFill>
                  <a:srgbClr val="006000"/>
                </a:solidFill>
                <a:latin typeface="CMMI8"/>
              </a:rPr>
              <a:t>MP next</a:t>
            </a:r>
            <a:r>
              <a:rPr>
                <a:solidFill>
                  <a:srgbClr val="006000"/>
                </a:solidFill>
                <a:latin typeface="CMR8"/>
              </a:rPr>
              <a:t>[</a:t>
            </a:r>
            <a:r>
              <a:rPr>
                <a:solidFill>
                  <a:srgbClr val="006000"/>
                </a:solidFill>
                <a:latin typeface="CMMI8"/>
              </a:rPr>
              <a:t>i</a:t>
            </a:r>
            <a:r>
              <a:rPr>
                <a:solidFill>
                  <a:srgbClr val="006000"/>
                </a:solidFill>
                <a:latin typeface="CMR8"/>
              </a:rPr>
              <a:t>]</a:t>
            </a:r>
          </a:p>
        </p:txBody>
      </p:sp>
      <p:sp>
        <p:nvSpPr>
          <p:cNvPr id="5" name="Rectangle 4"/>
          <p:cNvSpPr/>
          <p:nvPr/>
        </p:nvSpPr>
        <p:spPr>
          <a:xfrm>
            <a:off x="863849" y="3075998"/>
            <a:ext cx="1703351" cy="369326"/>
          </a:xfrm>
          <a:prstGeom prst="rect">
            <a:avLst/>
          </a:prstGeom>
        </p:spPr>
        <p:txBody>
          <a:bodyPr wrap="none">
            <a:spAutoFit/>
          </a:bodyPr>
          <a:lstStyle/>
          <a:p>
            <a:pPr/>
            <a:r>
              <a:rPr>
                <a:solidFill>
                  <a:srgbClr val="0000AF"/>
                </a:solidFill>
                <a:latin typeface="CMSY8"/>
              </a:rPr>
              <a:t>• </a:t>
            </a:r>
            <a:r>
              <a:rPr>
                <a:solidFill>
                  <a:srgbClr val="006000"/>
                </a:solidFill>
                <a:latin typeface="CMMI8"/>
              </a:rPr>
              <a:t>KMP next</a:t>
            </a:r>
            <a:r>
              <a:rPr>
                <a:solidFill>
                  <a:srgbClr val="006000"/>
                </a:solidFill>
                <a:latin typeface="CMR8"/>
              </a:rPr>
              <a:t>[</a:t>
            </a:r>
            <a:r>
              <a:rPr>
                <a:solidFill>
                  <a:srgbClr val="006000"/>
                </a:solidFill>
                <a:latin typeface="CMMI8"/>
              </a:rPr>
              <a:t>i</a:t>
            </a:r>
            <a:r>
              <a:rPr>
                <a:solidFill>
                  <a:srgbClr val="006000"/>
                </a:solidFill>
                <a:latin typeface="CMR8"/>
              </a:rPr>
              <a:t>] =</a:t>
            </a:r>
          </a:p>
        </p:txBody>
      </p:sp>
      <p:sp>
        <p:nvSpPr>
          <p:cNvPr id="6" name="Rectangle 5"/>
          <p:cNvSpPr/>
          <p:nvPr/>
        </p:nvSpPr>
        <p:spPr>
          <a:xfrm>
            <a:off x="2788671" y="2847984"/>
            <a:ext cx="5909095" cy="923329"/>
          </a:xfrm>
          <a:prstGeom prst="rect">
            <a:avLst/>
          </a:prstGeom>
        </p:spPr>
        <p:txBody>
          <a:bodyPr wrap="square">
            <a:spAutoFit/>
          </a:bodyPr>
          <a:lstStyle/>
          <a:p>
            <a:pPr/>
            <a:r>
              <a:rPr>
                <a:solidFill>
                  <a:srgbClr val="006000"/>
                </a:solidFill>
                <a:latin typeface="CMMI8"/>
              </a:rPr>
              <a:t>k </a:t>
            </a:r>
            <a:r>
              <a:rPr>
                <a:solidFill>
                  <a:srgbClr val="006000"/>
                </a:solidFill>
                <a:latin typeface="LCMSS8"/>
              </a:rPr>
              <a:t>si </a:t>
            </a:r>
            <a:r>
              <a:rPr>
                <a:solidFill>
                  <a:srgbClr val="006000"/>
                </a:solidFill>
                <a:latin typeface="CMMI8"/>
              </a:rPr>
              <a:t>P</a:t>
            </a:r>
            <a:r>
              <a:rPr>
                <a:solidFill>
                  <a:srgbClr val="006000"/>
                </a:solidFill>
                <a:latin typeface="CMR8"/>
              </a:rPr>
              <a:t>[</a:t>
            </a:r>
            <a:r>
              <a:rPr>
                <a:solidFill>
                  <a:srgbClr val="006000"/>
                </a:solidFill>
                <a:latin typeface="CMMI8"/>
              </a:rPr>
              <a:t>i</a:t>
            </a:r>
            <a:r>
              <a:rPr>
                <a:solidFill>
                  <a:srgbClr val="006000"/>
                </a:solidFill>
                <a:latin typeface="CMR8"/>
              </a:rPr>
              <a:t>] ≤</a:t>
            </a:r>
            <a:r>
              <a:rPr>
                <a:solidFill>
                  <a:srgbClr val="006000"/>
                </a:solidFill>
                <a:latin typeface="CMR8"/>
              </a:rPr>
              <a:t> </a:t>
            </a:r>
            <a:r>
              <a:rPr>
                <a:solidFill>
                  <a:srgbClr val="006000"/>
                </a:solidFill>
                <a:latin typeface="CMMI8"/>
              </a:rPr>
              <a:t>P</a:t>
            </a:r>
            <a:r>
              <a:rPr>
                <a:solidFill>
                  <a:srgbClr val="006000"/>
                </a:solidFill>
                <a:latin typeface="CMR8"/>
              </a:rPr>
              <a:t>[</a:t>
            </a:r>
            <a:r>
              <a:rPr>
                <a:solidFill>
                  <a:srgbClr val="006000"/>
                </a:solidFill>
                <a:latin typeface="CMMI8"/>
              </a:rPr>
              <a:t>k</a:t>
            </a:r>
            <a:r>
              <a:rPr>
                <a:solidFill>
                  <a:srgbClr val="006000"/>
                </a:solidFill>
                <a:latin typeface="CMR8"/>
              </a:rPr>
              <a:t>] </a:t>
            </a:r>
            <a:r>
              <a:rPr>
                <a:solidFill>
                  <a:srgbClr val="006000"/>
                </a:solidFill>
                <a:latin typeface="LCMSS8"/>
              </a:rPr>
              <a:t>ou si </a:t>
            </a:r>
            <a:r>
              <a:rPr>
                <a:solidFill>
                  <a:srgbClr val="006000"/>
                </a:solidFill>
                <a:latin typeface="CMMI8"/>
              </a:rPr>
              <a:t>i </a:t>
            </a:r>
            <a:r>
              <a:rPr>
                <a:solidFill>
                  <a:srgbClr val="006000"/>
                </a:solidFill>
                <a:latin typeface="CMR8"/>
              </a:rPr>
              <a:t>= </a:t>
            </a:r>
            <a:r>
              <a:rPr>
                <a:solidFill>
                  <a:srgbClr val="006000"/>
                </a:solidFill>
                <a:latin typeface="CMMI8"/>
              </a:rPr>
              <a:t>m </a:t>
            </a:r>
            <a:r>
              <a:rPr>
                <a:solidFill>
                  <a:srgbClr val="006000"/>
                </a:solidFill>
                <a:latin typeface="CMR8"/>
              </a:rPr>
              <a:t>+ </a:t>
            </a:r>
            <a:r>
              <a:rPr>
                <a:solidFill>
                  <a:srgbClr val="006000"/>
                </a:solidFill>
                <a:latin typeface="CMR8"/>
              </a:rPr>
              <a:t>1</a:t>
            </a:r>
          </a:p>
          <a:p>
            <a:pPr/>
          </a:p>
          <a:p>
            <a:pPr/>
            <a:r>
              <a:rPr>
                <a:solidFill>
                  <a:srgbClr val="006000"/>
                </a:solidFill>
                <a:latin typeface="CMMI8"/>
              </a:rPr>
              <a:t>KMP next</a:t>
            </a:r>
            <a:r>
              <a:rPr>
                <a:solidFill>
                  <a:srgbClr val="006000"/>
                </a:solidFill>
                <a:latin typeface="CMR8"/>
              </a:rPr>
              <a:t>[</a:t>
            </a:r>
            <a:r>
              <a:rPr>
                <a:solidFill>
                  <a:srgbClr val="006000"/>
                </a:solidFill>
                <a:latin typeface="CMMI8"/>
              </a:rPr>
              <a:t>k</a:t>
            </a:r>
            <a:r>
              <a:rPr>
                <a:solidFill>
                  <a:srgbClr val="006000"/>
                </a:solidFill>
                <a:latin typeface="CMR8"/>
              </a:rPr>
              <a:t>] </a:t>
            </a:r>
            <a:r>
              <a:rPr>
                <a:solidFill>
                  <a:srgbClr val="006000"/>
                </a:solidFill>
                <a:latin typeface="LCMSS8"/>
              </a:rPr>
              <a:t>si </a:t>
            </a:r>
            <a:r>
              <a:rPr>
                <a:solidFill>
                  <a:srgbClr val="006000"/>
                </a:solidFill>
                <a:latin typeface="CMMI8"/>
              </a:rPr>
              <a:t>P</a:t>
            </a:r>
            <a:r>
              <a:rPr>
                <a:solidFill>
                  <a:srgbClr val="006000"/>
                </a:solidFill>
                <a:latin typeface="CMR8"/>
              </a:rPr>
              <a:t>[</a:t>
            </a:r>
            <a:r>
              <a:rPr>
                <a:solidFill>
                  <a:srgbClr val="006000"/>
                </a:solidFill>
                <a:latin typeface="CMMI8"/>
              </a:rPr>
              <a:t>i</a:t>
            </a:r>
            <a:r>
              <a:rPr>
                <a:solidFill>
                  <a:srgbClr val="006000"/>
                </a:solidFill>
                <a:latin typeface="CMR8"/>
              </a:rPr>
              <a:t>] = </a:t>
            </a:r>
            <a:r>
              <a:rPr>
                <a:solidFill>
                  <a:srgbClr val="006000"/>
                </a:solidFill>
                <a:latin typeface="CMMI8"/>
              </a:rPr>
              <a:t>P</a:t>
            </a:r>
            <a:r>
              <a:rPr>
                <a:solidFill>
                  <a:srgbClr val="006000"/>
                </a:solidFill>
                <a:latin typeface="CMR8"/>
              </a:rPr>
              <a:t>[</a:t>
            </a:r>
            <a:r>
              <a:rPr>
                <a:solidFill>
                  <a:srgbClr val="006000"/>
                </a:solidFill>
                <a:latin typeface="CMMI8"/>
              </a:rPr>
              <a:t>k</a:t>
            </a:r>
          </a:p>
        </p:txBody>
      </p:sp>
      <p:sp>
        <p:nvSpPr>
          <p:cNvPr id="9" name="Accolade ouvrante 8"/>
          <p:cNvSpPr/>
          <p:nvPr/>
        </p:nvSpPr>
        <p:spPr>
          <a:xfrm>
            <a:off x="2600213" y="2803461"/>
            <a:ext cx="155446" cy="9144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p>
        </p:txBody>
      </p:sp>
      <p:sp>
        <p:nvSpPr>
          <p:cNvPr id="10" name="Rectangle 9"/>
          <p:cNvSpPr/>
          <p:nvPr/>
        </p:nvSpPr>
        <p:spPr>
          <a:xfrm>
            <a:off x="892829" y="3809990"/>
            <a:ext cx="3570214" cy="369326"/>
          </a:xfrm>
          <a:prstGeom prst="rect">
            <a:avLst/>
          </a:prstGeom>
        </p:spPr>
        <p:txBody>
          <a:bodyPr wrap="none">
            <a:spAutoFit/>
          </a:bodyPr>
          <a:lstStyle/>
          <a:p>
            <a:pPr/>
            <a:r>
              <a:rPr>
                <a:solidFill>
                  <a:srgbClr val="0000AF"/>
                </a:solidFill>
                <a:latin typeface="LCMSSB8"/>
              </a:rPr>
              <a:t>Algorithme </a:t>
            </a:r>
            <a:r>
              <a:rPr>
                <a:solidFill>
                  <a:srgbClr val="0000AF"/>
                </a:solidFill>
                <a:latin typeface="LCMSSB8"/>
              </a:rPr>
              <a:t>7 </a:t>
            </a:r>
            <a:r>
              <a:rPr>
                <a:solidFill>
                  <a:srgbClr val="0000AF"/>
                </a:solidFill>
                <a:latin typeface="LCMSSB8"/>
              </a:rPr>
              <a:t>: </a:t>
            </a:r>
            <a:r>
              <a:rPr>
                <a:solidFill>
                  <a:srgbClr val="2D90FF"/>
                </a:solidFill>
                <a:latin typeface="LCMSS8"/>
              </a:rPr>
              <a:t>Calcule </a:t>
            </a:r>
            <a:r>
              <a:rPr>
                <a:solidFill>
                  <a:srgbClr val="006000"/>
                </a:solidFill>
                <a:latin typeface="CMMI8"/>
              </a:rPr>
              <a:t>KMP_next</a:t>
            </a:r>
          </a:p>
        </p:txBody>
      </p:sp>
      <p:sp>
        <p:nvSpPr>
          <p:cNvPr id="11" name="Rectangle 10"/>
          <p:cNvSpPr/>
          <p:nvPr/>
        </p:nvSpPr>
        <p:spPr>
          <a:xfrm>
            <a:off x="892829" y="4271446"/>
            <a:ext cx="6191998" cy="2554546"/>
          </a:xfrm>
          <a:prstGeom prst="rect">
            <a:avLst/>
          </a:prstGeom>
        </p:spPr>
        <p:txBody>
          <a:bodyPr>
            <a:spAutoFit/>
          </a:bodyPr>
          <a:lstStyle/>
          <a:p>
            <a:pPr/>
            <a:r>
              <a:rPr sz="1600">
                <a:solidFill>
                  <a:srgbClr val="0000AF"/>
                </a:solidFill>
                <a:latin typeface="LCMSSB8"/>
              </a:rPr>
              <a:t>Données </a:t>
            </a:r>
            <a:r>
              <a:rPr sz="1600">
                <a:solidFill>
                  <a:srgbClr val="0000AF"/>
                </a:solidFill>
                <a:latin typeface="LCMSSB8"/>
              </a:rPr>
              <a:t>: </a:t>
            </a:r>
            <a:r>
              <a:rPr sz="1600">
                <a:solidFill>
                  <a:srgbClr val="0000AF"/>
                </a:solidFill>
                <a:latin typeface="LCMSS8"/>
              </a:rPr>
              <a:t>Un mot </a:t>
            </a:r>
            <a:r>
              <a:rPr sz="1600">
                <a:solidFill>
                  <a:srgbClr val="006000"/>
                </a:solidFill>
                <a:latin typeface="CMMI8"/>
              </a:rPr>
              <a:t>P </a:t>
            </a:r>
            <a:r>
              <a:rPr sz="1600">
                <a:solidFill>
                  <a:srgbClr val="0000AF"/>
                </a:solidFill>
                <a:latin typeface="LCMSS8"/>
              </a:rPr>
              <a:t>de longueur </a:t>
            </a:r>
            <a:r>
              <a:rPr sz="1600">
                <a:solidFill>
                  <a:srgbClr val="006000"/>
                </a:solidFill>
                <a:latin typeface="CMMI8"/>
              </a:rPr>
              <a:t>m</a:t>
            </a:r>
          </a:p>
          <a:p>
            <a:pPr/>
            <a:r>
              <a:rPr sz="1600">
                <a:solidFill>
                  <a:srgbClr val="006000"/>
                </a:solidFill>
                <a:latin typeface="CMMI8"/>
              </a:rPr>
              <a:t>KMP next</a:t>
            </a:r>
            <a:r>
              <a:rPr sz="1600">
                <a:solidFill>
                  <a:srgbClr val="006000"/>
                </a:solidFill>
                <a:latin typeface="CMR8"/>
              </a:rPr>
              <a:t>[1] := 0 </a:t>
            </a:r>
            <a:r>
              <a:rPr sz="1600">
                <a:solidFill>
                  <a:srgbClr val="0000AF"/>
                </a:solidFill>
                <a:latin typeface="LCMSS8"/>
              </a:rPr>
              <a:t>; </a:t>
            </a:r>
            <a:r>
              <a:rPr sz="1600">
                <a:solidFill>
                  <a:srgbClr val="006000"/>
                </a:solidFill>
                <a:latin typeface="CMMI8"/>
              </a:rPr>
              <a:t>j </a:t>
            </a:r>
            <a:r>
              <a:rPr sz="1600">
                <a:solidFill>
                  <a:srgbClr val="006000"/>
                </a:solidFill>
                <a:latin typeface="CMR8"/>
              </a:rPr>
              <a:t>:= 0 </a:t>
            </a:r>
            <a:r>
              <a:rPr sz="1600">
                <a:solidFill>
                  <a:srgbClr val="0000AF"/>
                </a:solidFill>
                <a:latin typeface="LCMSS8"/>
              </a:rPr>
              <a:t>;</a:t>
            </a:r>
          </a:p>
          <a:p>
            <a:pPr/>
            <a:r>
              <a:rPr sz="1600">
                <a:solidFill>
                  <a:srgbClr val="0000AF"/>
                </a:solidFill>
                <a:latin typeface="LCMSSB8"/>
              </a:rPr>
              <a:t>pour </a:t>
            </a:r>
            <a:r>
              <a:rPr sz="1600">
                <a:solidFill>
                  <a:srgbClr val="0C22FF"/>
                </a:solidFill>
                <a:latin typeface="LCMSS8"/>
              </a:rPr>
              <a:t>(</a:t>
            </a:r>
            <a:r>
              <a:rPr sz="1600">
                <a:solidFill>
                  <a:srgbClr val="006000"/>
                </a:solidFill>
                <a:latin typeface="CMMI8"/>
              </a:rPr>
              <a:t>i </a:t>
            </a:r>
            <a:r>
              <a:rPr sz="1600">
                <a:solidFill>
                  <a:srgbClr val="0C22FF"/>
                </a:solidFill>
                <a:latin typeface="LCMSS8"/>
              </a:rPr>
              <a:t>de </a:t>
            </a:r>
            <a:r>
              <a:rPr sz="1600">
                <a:solidFill>
                  <a:srgbClr val="006000"/>
                </a:solidFill>
                <a:latin typeface="CMR8"/>
              </a:rPr>
              <a:t>1 </a:t>
            </a:r>
            <a:r>
              <a:rPr sz="1600">
                <a:solidFill>
                  <a:srgbClr val="0C22FF"/>
                </a:solidFill>
                <a:latin typeface="LCMSS8"/>
              </a:rPr>
              <a:t>à</a:t>
            </a:r>
            <a:r>
              <a:rPr sz="1600">
                <a:solidFill>
                  <a:srgbClr val="0C22FF"/>
                </a:solidFill>
                <a:latin typeface="LCMSS8"/>
              </a:rPr>
              <a:t> </a:t>
            </a:r>
            <a:r>
              <a:rPr sz="1600">
                <a:solidFill>
                  <a:srgbClr val="006000"/>
                </a:solidFill>
                <a:latin typeface="CMMI8"/>
              </a:rPr>
              <a:t>m</a:t>
            </a:r>
            <a:r>
              <a:rPr sz="1600">
                <a:solidFill>
                  <a:srgbClr val="0C22FF"/>
                </a:solidFill>
                <a:latin typeface="LCMSS8"/>
              </a:rPr>
              <a:t>) </a:t>
            </a:r>
            <a:r>
              <a:rPr sz="1600">
                <a:solidFill>
                  <a:srgbClr val="0000AF"/>
                </a:solidFill>
                <a:latin typeface="LCMSSB8"/>
              </a:rPr>
              <a:t>faire</a:t>
            </a:r>
          </a:p>
          <a:p>
            <a:pPr/>
            <a:r>
              <a:rPr sz="1600">
                <a:solidFill>
                  <a:srgbClr val="0000AF"/>
                </a:solidFill>
                <a:latin typeface="LCMSSB8"/>
              </a:rPr>
              <a:t>          tant </a:t>
            </a:r>
            <a:r>
              <a:rPr sz="1600">
                <a:solidFill>
                  <a:srgbClr val="0000AF"/>
                </a:solidFill>
                <a:latin typeface="LCMSSB8"/>
              </a:rPr>
              <a:t>que </a:t>
            </a:r>
            <a:r>
              <a:rPr sz="1600">
                <a:solidFill>
                  <a:srgbClr val="0C22FF"/>
                </a:solidFill>
                <a:latin typeface="LCMSS8"/>
              </a:rPr>
              <a:t>(</a:t>
            </a:r>
            <a:r>
              <a:rPr sz="1600">
                <a:solidFill>
                  <a:srgbClr val="006000"/>
                </a:solidFill>
                <a:latin typeface="CMMI8"/>
              </a:rPr>
              <a:t>j &gt; </a:t>
            </a:r>
            <a:r>
              <a:rPr sz="1600">
                <a:solidFill>
                  <a:srgbClr val="006000"/>
                </a:solidFill>
                <a:latin typeface="CMR8"/>
              </a:rPr>
              <a:t>0 </a:t>
            </a:r>
            <a:r>
              <a:rPr sz="1600">
                <a:solidFill>
                  <a:srgbClr val="0C22FF"/>
                </a:solidFill>
                <a:latin typeface="LCMSSB8"/>
              </a:rPr>
              <a:t>et </a:t>
            </a:r>
            <a:r>
              <a:rPr sz="1600">
                <a:solidFill>
                  <a:srgbClr val="006000"/>
                </a:solidFill>
                <a:latin typeface="CMMI8"/>
              </a:rPr>
              <a:t>P</a:t>
            </a:r>
            <a:r>
              <a:rPr sz="1600">
                <a:solidFill>
                  <a:srgbClr val="006000"/>
                </a:solidFill>
                <a:latin typeface="CMR8"/>
              </a:rPr>
              <a:t>[</a:t>
            </a:r>
            <a:r>
              <a:rPr sz="1600">
                <a:solidFill>
                  <a:srgbClr val="006000"/>
                </a:solidFill>
                <a:latin typeface="CMMI8"/>
              </a:rPr>
              <a:t>i</a:t>
            </a:r>
            <a:r>
              <a:rPr sz="1600">
                <a:solidFill>
                  <a:srgbClr val="006000"/>
                </a:solidFill>
                <a:latin typeface="CMR8"/>
              </a:rPr>
              <a:t>] </a:t>
            </a:r>
            <a:r>
              <a:rPr sz="1600">
                <a:solidFill>
                  <a:srgbClr val="006000"/>
                </a:solidFill>
                <a:latin typeface="CMSY8"/>
              </a:rPr>
              <a:t>6</a:t>
            </a:r>
            <a:r>
              <a:rPr sz="1600">
                <a:solidFill>
                  <a:srgbClr val="006000"/>
                </a:solidFill>
                <a:latin typeface="CMR8"/>
              </a:rPr>
              <a:t>= </a:t>
            </a:r>
            <a:r>
              <a:rPr sz="1600">
                <a:solidFill>
                  <a:srgbClr val="006000"/>
                </a:solidFill>
                <a:latin typeface="CMMI8"/>
              </a:rPr>
              <a:t>P</a:t>
            </a:r>
            <a:r>
              <a:rPr sz="1600">
                <a:solidFill>
                  <a:srgbClr val="006000"/>
                </a:solidFill>
                <a:latin typeface="CMR8"/>
              </a:rPr>
              <a:t>[</a:t>
            </a:r>
            <a:r>
              <a:rPr sz="1600">
                <a:solidFill>
                  <a:srgbClr val="006000"/>
                </a:solidFill>
                <a:latin typeface="CMMI8"/>
              </a:rPr>
              <a:t>j</a:t>
            </a:r>
            <a:r>
              <a:rPr sz="1600">
                <a:solidFill>
                  <a:srgbClr val="006000"/>
                </a:solidFill>
                <a:latin typeface="CMR8"/>
              </a:rPr>
              <a:t>]</a:t>
            </a:r>
            <a:r>
              <a:rPr sz="1600">
                <a:solidFill>
                  <a:srgbClr val="0C22FF"/>
                </a:solidFill>
                <a:latin typeface="LCMSS8"/>
              </a:rPr>
              <a:t>) </a:t>
            </a:r>
            <a:r>
              <a:rPr sz="1600">
                <a:solidFill>
                  <a:srgbClr val="0000AF"/>
                </a:solidFill>
                <a:latin typeface="LCMSSB8"/>
              </a:rPr>
              <a:t>faire </a:t>
            </a:r>
            <a:r>
              <a:rPr sz="1600">
                <a:solidFill>
                  <a:srgbClr val="006000"/>
                </a:solidFill>
                <a:latin typeface="CMMI8"/>
              </a:rPr>
              <a:t>j </a:t>
            </a:r>
            <a:r>
              <a:rPr sz="1600">
                <a:solidFill>
                  <a:srgbClr val="006000"/>
                </a:solidFill>
                <a:latin typeface="CMR8"/>
              </a:rPr>
              <a:t>:= </a:t>
            </a:r>
            <a:r>
              <a:rPr sz="1600">
                <a:solidFill>
                  <a:srgbClr val="006000"/>
                </a:solidFill>
                <a:latin typeface="CMMI8"/>
              </a:rPr>
              <a:t>KMP next</a:t>
            </a:r>
            <a:r>
              <a:rPr sz="1600">
                <a:solidFill>
                  <a:srgbClr val="006000"/>
                </a:solidFill>
                <a:latin typeface="CMR8"/>
              </a:rPr>
              <a:t>[</a:t>
            </a:r>
            <a:r>
              <a:rPr sz="1600">
                <a:solidFill>
                  <a:srgbClr val="006000"/>
                </a:solidFill>
                <a:latin typeface="CMMI8"/>
              </a:rPr>
              <a:t>j</a:t>
            </a:r>
            <a:r>
              <a:rPr sz="1600">
                <a:solidFill>
                  <a:srgbClr val="006000"/>
                </a:solidFill>
                <a:latin typeface="CMR8"/>
              </a:rPr>
              <a:t>] </a:t>
            </a:r>
            <a:r>
              <a:rPr sz="1600">
                <a:solidFill>
                  <a:srgbClr val="0000AF"/>
                </a:solidFill>
                <a:latin typeface="LCMSS8"/>
              </a:rPr>
              <a:t>;</a:t>
            </a:r>
          </a:p>
          <a:p>
            <a:pPr/>
            <a:r>
              <a:rPr sz="1600">
                <a:solidFill>
                  <a:srgbClr val="006000"/>
                </a:solidFill>
                <a:latin typeface="CMMI8"/>
              </a:rPr>
              <a:t>          j </a:t>
            </a:r>
            <a:r>
              <a:rPr sz="1600">
                <a:solidFill>
                  <a:srgbClr val="006000"/>
                </a:solidFill>
                <a:latin typeface="CMR8"/>
              </a:rPr>
              <a:t>:= </a:t>
            </a:r>
            <a:r>
              <a:rPr sz="1600">
                <a:solidFill>
                  <a:srgbClr val="006000"/>
                </a:solidFill>
                <a:latin typeface="CMMI8"/>
              </a:rPr>
              <a:t>j </a:t>
            </a:r>
            <a:r>
              <a:rPr sz="1600">
                <a:solidFill>
                  <a:srgbClr val="006000"/>
                </a:solidFill>
                <a:latin typeface="CMR8"/>
              </a:rPr>
              <a:t>+ 1 </a:t>
            </a:r>
            <a:r>
              <a:rPr sz="1600">
                <a:solidFill>
                  <a:srgbClr val="0000AF"/>
                </a:solidFill>
                <a:latin typeface="LCMSS8"/>
              </a:rPr>
              <a:t>;</a:t>
            </a:r>
          </a:p>
          <a:p>
            <a:pPr/>
            <a:r>
              <a:rPr sz="1600">
                <a:solidFill>
                  <a:srgbClr val="0000AF"/>
                </a:solidFill>
                <a:latin typeface="LCMSSB8"/>
              </a:rPr>
              <a:t>    si </a:t>
            </a:r>
            <a:r>
              <a:rPr sz="1600">
                <a:solidFill>
                  <a:srgbClr val="0C22FF"/>
                </a:solidFill>
                <a:latin typeface="LCMSS8"/>
              </a:rPr>
              <a:t>(</a:t>
            </a:r>
            <a:r>
              <a:rPr sz="1600">
                <a:solidFill>
                  <a:srgbClr val="006000"/>
                </a:solidFill>
                <a:latin typeface="CMMI8"/>
              </a:rPr>
              <a:t>i </a:t>
            </a:r>
            <a:r>
              <a:rPr sz="1600">
                <a:solidFill>
                  <a:srgbClr val="006000"/>
                </a:solidFill>
                <a:latin typeface="CMR8"/>
              </a:rPr>
              <a:t>= </a:t>
            </a:r>
            <a:r>
              <a:rPr sz="1600">
                <a:solidFill>
                  <a:srgbClr val="006000"/>
                </a:solidFill>
                <a:latin typeface="CMMI8"/>
              </a:rPr>
              <a:t>m </a:t>
            </a:r>
            <a:r>
              <a:rPr sz="1600">
                <a:solidFill>
                  <a:srgbClr val="0C22FF"/>
                </a:solidFill>
                <a:latin typeface="LCMSSB8"/>
              </a:rPr>
              <a:t>ou </a:t>
            </a:r>
            <a:r>
              <a:rPr sz="1600">
                <a:solidFill>
                  <a:srgbClr val="006000"/>
                </a:solidFill>
                <a:latin typeface="CMMI8"/>
              </a:rPr>
              <a:t>P</a:t>
            </a:r>
            <a:r>
              <a:rPr sz="1600">
                <a:solidFill>
                  <a:srgbClr val="006000"/>
                </a:solidFill>
                <a:latin typeface="CMR8"/>
              </a:rPr>
              <a:t>[</a:t>
            </a:r>
            <a:r>
              <a:rPr sz="1600">
                <a:solidFill>
                  <a:srgbClr val="006000"/>
                </a:solidFill>
                <a:latin typeface="CMMI8"/>
              </a:rPr>
              <a:t>i </a:t>
            </a:r>
            <a:r>
              <a:rPr sz="1600">
                <a:solidFill>
                  <a:srgbClr val="006000"/>
                </a:solidFill>
                <a:latin typeface="CMR8"/>
              </a:rPr>
              <a:t>+ 1] </a:t>
            </a:r>
            <a:r>
              <a:rPr sz="1600">
                <a:solidFill>
                  <a:srgbClr val="006000"/>
                </a:solidFill>
                <a:latin typeface="CMSY8"/>
              </a:rPr>
              <a:t>6</a:t>
            </a:r>
            <a:r>
              <a:rPr sz="1600">
                <a:solidFill>
                  <a:srgbClr val="006000"/>
                </a:solidFill>
                <a:latin typeface="CMR8"/>
              </a:rPr>
              <a:t>= </a:t>
            </a:r>
            <a:r>
              <a:rPr sz="1600">
                <a:solidFill>
                  <a:srgbClr val="006000"/>
                </a:solidFill>
                <a:latin typeface="CMMI8"/>
              </a:rPr>
              <a:t>P</a:t>
            </a:r>
            <a:r>
              <a:rPr sz="1600">
                <a:solidFill>
                  <a:srgbClr val="006000"/>
                </a:solidFill>
                <a:latin typeface="CMR8"/>
              </a:rPr>
              <a:t>[</a:t>
            </a:r>
            <a:r>
              <a:rPr sz="1600">
                <a:solidFill>
                  <a:srgbClr val="006000"/>
                </a:solidFill>
                <a:latin typeface="CMMI8"/>
              </a:rPr>
              <a:t>j</a:t>
            </a:r>
            <a:r>
              <a:rPr sz="1600">
                <a:solidFill>
                  <a:srgbClr val="006000"/>
                </a:solidFill>
                <a:latin typeface="CMR8"/>
              </a:rPr>
              <a:t>]</a:t>
            </a:r>
            <a:r>
              <a:rPr sz="1600">
                <a:solidFill>
                  <a:srgbClr val="0C22FF"/>
                </a:solidFill>
                <a:latin typeface="LCMSS8"/>
              </a:rPr>
              <a:t>) </a:t>
            </a:r>
            <a:r>
              <a:rPr sz="1600">
                <a:solidFill>
                  <a:srgbClr val="0000AF"/>
                </a:solidFill>
                <a:latin typeface="LCMSSB8"/>
              </a:rPr>
              <a:t>alors</a:t>
            </a:r>
          </a:p>
          <a:p>
            <a:pPr/>
            <a:r>
              <a:rPr sz="1600">
                <a:solidFill>
                  <a:srgbClr val="006000"/>
                </a:solidFill>
                <a:latin typeface="CMMI8"/>
              </a:rPr>
              <a:t>         KMP </a:t>
            </a:r>
            <a:r>
              <a:rPr sz="1600">
                <a:solidFill>
                  <a:srgbClr val="006000"/>
                </a:solidFill>
                <a:latin typeface="CMMI8"/>
              </a:rPr>
              <a:t>next</a:t>
            </a:r>
            <a:r>
              <a:rPr sz="1600">
                <a:solidFill>
                  <a:srgbClr val="006000"/>
                </a:solidFill>
                <a:latin typeface="CMR8"/>
              </a:rPr>
              <a:t>[</a:t>
            </a:r>
            <a:r>
              <a:rPr sz="1600">
                <a:solidFill>
                  <a:srgbClr val="006000"/>
                </a:solidFill>
                <a:latin typeface="CMMI8"/>
              </a:rPr>
              <a:t>i </a:t>
            </a:r>
            <a:r>
              <a:rPr sz="1600">
                <a:solidFill>
                  <a:srgbClr val="006000"/>
                </a:solidFill>
                <a:latin typeface="CMR8"/>
              </a:rPr>
              <a:t>+ 1] := </a:t>
            </a:r>
            <a:r>
              <a:rPr sz="1600">
                <a:solidFill>
                  <a:srgbClr val="006000"/>
                </a:solidFill>
                <a:latin typeface="CMMI8"/>
              </a:rPr>
              <a:t>j </a:t>
            </a:r>
            <a:r>
              <a:rPr sz="1600">
                <a:solidFill>
                  <a:srgbClr val="0000AF"/>
                </a:solidFill>
                <a:latin typeface="LCMSS8"/>
              </a:rPr>
              <a:t>;</a:t>
            </a:r>
          </a:p>
          <a:p>
            <a:pPr/>
          </a:p>
          <a:p>
            <a:pPr/>
            <a:r>
              <a:rPr sz="1600">
                <a:solidFill>
                  <a:srgbClr val="0000AF"/>
                </a:solidFill>
                <a:latin typeface="LCMSSB8"/>
              </a:rPr>
              <a:t>    sinon</a:t>
            </a:r>
          </a:p>
          <a:p>
            <a:pPr/>
            <a:r>
              <a:rPr sz="1600">
                <a:solidFill>
                  <a:srgbClr val="006000"/>
                </a:solidFill>
                <a:latin typeface="CMMI8"/>
              </a:rPr>
              <a:t>         KMP </a:t>
            </a:r>
            <a:r>
              <a:rPr sz="1600">
                <a:solidFill>
                  <a:srgbClr val="006000"/>
                </a:solidFill>
                <a:latin typeface="CMMI8"/>
              </a:rPr>
              <a:t>next</a:t>
            </a:r>
            <a:r>
              <a:rPr sz="1600">
                <a:solidFill>
                  <a:srgbClr val="006000"/>
                </a:solidFill>
                <a:latin typeface="CMR8"/>
              </a:rPr>
              <a:t>[</a:t>
            </a:r>
            <a:r>
              <a:rPr sz="1600">
                <a:solidFill>
                  <a:srgbClr val="006000"/>
                </a:solidFill>
                <a:latin typeface="CMMI8"/>
              </a:rPr>
              <a:t>i</a:t>
            </a:r>
            <a:r>
              <a:rPr sz="1600">
                <a:solidFill>
                  <a:srgbClr val="006000"/>
                </a:solidFill>
                <a:latin typeface="CMMI8"/>
              </a:rPr>
              <a:t> </a:t>
            </a:r>
            <a:r>
              <a:rPr sz="1600">
                <a:solidFill>
                  <a:srgbClr val="006000"/>
                </a:solidFill>
                <a:latin typeface="CMR8"/>
              </a:rPr>
              <a:t>+ 1] := </a:t>
            </a:r>
            <a:r>
              <a:rPr sz="1600">
                <a:solidFill>
                  <a:srgbClr val="006000"/>
                </a:solidFill>
                <a:latin typeface="CMMI8"/>
              </a:rPr>
              <a:t>KMP_next</a:t>
            </a:r>
            <a:r>
              <a:rPr sz="1600">
                <a:solidFill>
                  <a:srgbClr val="006000"/>
                </a:solidFill>
                <a:latin typeface="CMR8"/>
              </a:rPr>
              <a:t>[</a:t>
            </a:r>
            <a:r>
              <a:rPr sz="1600">
                <a:solidFill>
                  <a:srgbClr val="006000"/>
                </a:solidFill>
                <a:latin typeface="CMMI8"/>
              </a:rPr>
              <a:t>j</a:t>
            </a:r>
            <a:r>
              <a:rPr sz="1600">
                <a:solidFill>
                  <a:srgbClr val="006000"/>
                </a:solidFill>
                <a:latin typeface="CMR8"/>
              </a:rPr>
              <a:t>]</a:t>
            </a:r>
          </a:p>
        </p:txBody>
      </p:sp>
      <p:cxnSp>
        <p:nvCxnSpPr>
          <p:cNvPr id="13" name="Connecteur droit 12"/>
          <p:cNvCxnSpPr/>
          <p:nvPr/>
        </p:nvCxnSpPr>
        <p:spPr>
          <a:xfrm>
            <a:off x="1173249" y="5068546"/>
            <a:ext cx="10785" cy="1789453"/>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Connecteur droit 22"/>
          <p:cNvCxnSpPr/>
          <p:nvPr/>
        </p:nvCxnSpPr>
        <p:spPr>
          <a:xfrm flipV="1">
            <a:off x="1359879" y="5814649"/>
            <a:ext cx="0" cy="445479"/>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Connecteur droit 25"/>
          <p:cNvCxnSpPr/>
          <p:nvPr/>
        </p:nvCxnSpPr>
        <p:spPr>
          <a:xfrm>
            <a:off x="1359879" y="6553204"/>
            <a:ext cx="0" cy="164124"/>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Connecteur droit 27"/>
          <p:cNvCxnSpPr/>
          <p:nvPr/>
        </p:nvCxnSpPr>
        <p:spPr>
          <a:xfrm flipH="1">
            <a:off x="1184034" y="6858000"/>
            <a:ext cx="5404344"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Espace réservé du numéro de diapositive 6"/>
          <p:cNvSpPr>
            <a:spLocks noGrp="1"/>
          </p:cNvSpPr>
          <p:nvPr>
            <p:ph type="sldNum" sz="quarter" idx="12"/>
          </p:nvPr>
        </p:nvSpPr>
        <p:spPr/>
        <p:txBody>
          <a:bodyPr/>
          <a:lstStyle/>
          <a:p>
            <a:pPr/>
            <a:r>
              <a:rPr/>
              <a:t>56</a:t>
            </a:r>
          </a:p>
        </p:txBody>
      </p:sp>
    </p:spTree>
    <p:extLst>
      <p:ext uri="{BB962C8B-B14F-4D97-AF65-F5344CB8AC3E}">
        <p14:creationId xmlns:p14="http://schemas.microsoft.com/office/powerpoint/2010/main" val="153566547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pPr/>
            <a:r>
              <a:rPr>
                <a:solidFill>
                  <a:srgbClr val="0000AF"/>
                </a:solidFill>
                <a:latin typeface="LCMSS8"/>
              </a:rPr>
              <a:t>Algorithme KMP</a:t>
            </a:r>
          </a:p>
        </p:txBody>
      </p:sp>
      <p:graphicFrame>
        <p:nvGraphicFramePr>
          <p:cNvPr id="4" name="Espace réservé du contenu 3"/>
          <p:cNvGraphicFramePr>
            <a:graphicFrameLocks noGrp="1"/>
          </p:cNvGraphicFramePr>
          <p:nvPr>
            <p:ph idx="1"/>
            <p:extLst>
              <p:ext uri="{D42A27DB-BD31-4B8C-83A1-F6EECF244321}">
                <p14:modId xmlns:p14="http://schemas.microsoft.com/office/powerpoint/2010/main" val="2837328109"/>
              </p:ext>
            </p:extLst>
          </p:nvPr>
        </p:nvGraphicFramePr>
        <p:xfrm>
          <a:off x="1127448" y="1825625"/>
          <a:ext cx="5184576" cy="518160"/>
        </p:xfrm>
        <a:graphic>
          <a:graphicData uri="http://schemas.openxmlformats.org/drawingml/2006/table">
            <a:tbl>
              <a:tblPr firstRow="1" bandRow="1">
                <a:tableStyleId>{5C22544A-7EE6-4342-B048-85BDC9FD1C3A}</a:tableStyleId>
              </a:tblPr>
              <a:tblGrid>
                <a:gridCol w="5184576"/>
              </a:tblGrid>
              <a:tr h="370840">
                <a:tc>
                  <a:txBody>
                    <a:bodyPr/>
                    <a:lstStyle/>
                    <a:p>
                      <a:r>
                        <a:rPr lang="fr-FR" sz="2800" b="0" i="0" u="none" strike="noStrike" kern="1200" baseline="0" dirty="0" smtClean="0">
                          <a:solidFill>
                            <a:srgbClr val="002060"/>
                          </a:solidFill>
                          <a:latin typeface="Times New Roman" panose="02020603050405020304" pitchFamily="18" charset="0"/>
                          <a:ea typeface="+mn-ea"/>
                          <a:cs typeface="Times New Roman" panose="02020603050405020304" pitchFamily="18" charset="0"/>
                        </a:rPr>
                        <a:t>L'automate des occurrences</a:t>
                      </a:r>
                      <a:endParaRPr lang="fr-FR" sz="2800" dirty="0">
                        <a:solidFill>
                          <a:srgbClr val="002060"/>
                        </a:solidFill>
                        <a:latin typeface="Times New Roman" panose="02020603050405020304" pitchFamily="18" charset="0"/>
                        <a:cs typeface="Times New Roman" panose="02020603050405020304" pitchFamily="18" charset="0"/>
                      </a:endParaRPr>
                    </a:p>
                  </a:txBody>
                  <a:tc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r>
            </a:tbl>
          </a:graphicData>
        </a:graphic>
      </p:graphicFrame>
      <p:sp>
        <p:nvSpPr>
          <p:cNvPr id="5" name="ZoneTexte 4"/>
          <p:cNvSpPr txBox="1"/>
          <p:nvPr/>
        </p:nvSpPr>
        <p:spPr>
          <a:xfrm>
            <a:off x="1160273" y="2905441"/>
            <a:ext cx="9928612" cy="1384994"/>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rtlCol="0">
            <a:spAutoFit/>
          </a:bodyPr>
          <a:lstStyle/>
          <a:p>
            <a:pPr/>
            <a:r>
              <a:rPr sz="2800">
                <a:solidFill>
                  <a:schemeClr val="accent5">
                    <a:lumMod val="75000"/>
                  </a:schemeClr>
                </a:solidFill>
                <a:latin typeface="Times New Roman"/>
                <a:cs typeface="Times New Roman"/>
              </a:rPr>
              <a:t>Dans cette section, nous montrons comment l'algorithme de </a:t>
            </a:r>
            <a:r>
              <a:rPr sz="2800">
                <a:solidFill>
                  <a:schemeClr val="accent5">
                    <a:lumMod val="75000"/>
                  </a:schemeClr>
                </a:solidFill>
                <a:latin typeface="Times New Roman"/>
                <a:cs typeface="Times New Roman"/>
              </a:rPr>
              <a:t>Knuth, </a:t>
            </a:r>
            <a:r>
              <a:rPr sz="2800">
                <a:solidFill>
                  <a:schemeClr val="accent5">
                    <a:lumMod val="75000"/>
                  </a:schemeClr>
                </a:solidFill>
                <a:latin typeface="Times New Roman"/>
                <a:cs typeface="Times New Roman"/>
              </a:rPr>
              <a:t>Morris </a:t>
            </a:r>
            <a:r>
              <a:rPr sz="2800">
                <a:solidFill>
                  <a:schemeClr val="accent5">
                    <a:lumMod val="75000"/>
                  </a:schemeClr>
                </a:solidFill>
                <a:latin typeface="Times New Roman"/>
                <a:cs typeface="Times New Roman"/>
              </a:rPr>
              <a:t>et Pratt s'interprète </a:t>
            </a:r>
            <a:r>
              <a:rPr sz="2800">
                <a:solidFill>
                  <a:schemeClr val="accent5">
                    <a:lumMod val="75000"/>
                  </a:schemeClr>
                </a:solidFill>
                <a:latin typeface="Times New Roman"/>
                <a:cs typeface="Times New Roman"/>
              </a:rPr>
              <a:t>en termes d'automates </a:t>
            </a:r>
            <a:r>
              <a:rPr sz="2800">
                <a:solidFill>
                  <a:schemeClr val="accent5">
                    <a:lumMod val="75000"/>
                  </a:schemeClr>
                </a:solidFill>
                <a:latin typeface="Times New Roman"/>
                <a:cs typeface="Times New Roman"/>
              </a:rPr>
              <a:t>finis</a:t>
            </a:r>
            <a:r>
              <a:rPr sz="2800">
                <a:solidFill>
                  <a:schemeClr val="accent5">
                    <a:lumMod val="75000"/>
                  </a:schemeClr>
                </a:solidFill>
                <a:latin typeface="Times New Roman"/>
                <a:cs typeface="Times New Roman"/>
              </a:rPr>
              <a:t>. Soit A l'alphabet sur lequel </a:t>
            </a:r>
            <a:r>
              <a:rPr sz="2800">
                <a:solidFill>
                  <a:schemeClr val="accent5">
                    <a:lumMod val="75000"/>
                  </a:schemeClr>
                </a:solidFill>
                <a:latin typeface="Times New Roman"/>
                <a:cs typeface="Times New Roman"/>
              </a:rPr>
              <a:t>sont écrits </a:t>
            </a:r>
            <a:r>
              <a:rPr sz="2800">
                <a:solidFill>
                  <a:schemeClr val="accent5">
                    <a:lumMod val="75000"/>
                  </a:schemeClr>
                </a:solidFill>
                <a:latin typeface="Times New Roman"/>
                <a:cs typeface="Times New Roman"/>
              </a:rPr>
              <a:t>le texte et le </a:t>
            </a:r>
            <a:r>
              <a:rPr sz="2800">
                <a:solidFill>
                  <a:schemeClr val="accent5">
                    <a:lumMod val="75000"/>
                  </a:schemeClr>
                </a:solidFill>
                <a:latin typeface="Times New Roman"/>
                <a:cs typeface="Times New Roman"/>
              </a:rPr>
              <a:t>motif.</a:t>
            </a:r>
          </a:p>
        </p:txBody>
      </p:sp>
      <p:sp>
        <p:nvSpPr>
          <p:cNvPr id="3" name="Espace réservé du numéro de diapositive 2"/>
          <p:cNvSpPr>
            <a:spLocks noGrp="1"/>
          </p:cNvSpPr>
          <p:nvPr>
            <p:ph type="sldNum" sz="quarter" idx="12"/>
          </p:nvPr>
        </p:nvSpPr>
        <p:spPr/>
        <p:txBody>
          <a:bodyPr/>
          <a:lstStyle/>
          <a:p>
            <a:pPr/>
            <a:r>
              <a:rPr/>
              <a:t>57</a:t>
            </a:r>
          </a:p>
        </p:txBody>
      </p:sp>
    </p:spTree>
    <p:extLst>
      <p:ext uri="{BB962C8B-B14F-4D97-AF65-F5344CB8AC3E}">
        <p14:creationId xmlns:p14="http://schemas.microsoft.com/office/powerpoint/2010/main" val="99492582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06147" y="206833"/>
            <a:ext cx="10515600" cy="1325556"/>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pPr/>
            <a:r>
              <a:rPr>
                <a:solidFill>
                  <a:srgbClr val="0000AF"/>
                </a:solidFill>
                <a:latin typeface="LCMSS8"/>
              </a:rPr>
              <a:t>Algorithme KMP</a:t>
            </a:r>
          </a:p>
        </p:txBody>
      </p:sp>
      <p:sp>
        <p:nvSpPr>
          <p:cNvPr id="3" name="Espace réservé du contenu 2"/>
          <p:cNvSpPr>
            <a:spLocks noGrp="1"/>
          </p:cNvSpPr>
          <p:nvPr>
            <p:ph idx="1"/>
          </p:nvPr>
        </p:nvSpPr>
        <p:spPr>
          <a:xfrm>
            <a:off x="406147" y="1667340"/>
            <a:ext cx="11234467" cy="5203775"/>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ormAutofit lnSpcReduction="10000"/>
          </a:bodyPr>
          <a:lstStyle/>
          <a:p>
            <a:pPr/>
          </a:p>
          <a:p>
            <a:pPr/>
          </a:p>
          <a:p>
            <a:pPr marL="0" indent="0">
              <a:buNone/>
            </a:pPr>
            <a:r>
              <a:rPr>
                <a:solidFill>
                  <a:schemeClr val="accent5">
                    <a:lumMod val="75000"/>
                  </a:schemeClr>
                </a:solidFill>
                <a:latin typeface="Times New Roman"/>
                <a:cs typeface="Times New Roman"/>
              </a:rPr>
              <a:t> Soit P un élément de  </a:t>
            </a:r>
            <a:r>
              <a:rPr>
                <a:solidFill>
                  <a:schemeClr val="accent5">
                    <a:lumMod val="75000"/>
                  </a:schemeClr>
                </a:solidFill>
                <a:latin typeface="Times New Roman"/>
                <a:cs typeface="Times New Roman"/>
              </a:rPr>
              <a:t>A*  </a:t>
            </a:r>
            <a:r>
              <a:rPr>
                <a:solidFill>
                  <a:schemeClr val="accent5">
                    <a:lumMod val="75000"/>
                  </a:schemeClr>
                </a:solidFill>
                <a:latin typeface="Times New Roman"/>
                <a:cs typeface="Times New Roman"/>
              </a:rPr>
              <a:t>le motif dont on cherche a déterminer les occurrences dans le texte T. Comme P a une occurrence dans T si et seulement si T e A*xA*, déterminer les occurrences de P dans T équivaut à trouver les préfixes de T qui appartiennent au langage (rationnel) A*x. Pour cela, il sut de construire l'automate reconnaissant A*x, et de lui faire lire le texte t. Or, un automate reconnaissant A*x est vite construit. C'est l'automate</a:t>
            </a:r>
          </a:p>
          <a:p>
            <a:pPr marL="0" indent="0">
              <a:buNone/>
            </a:pPr>
            <a:r>
              <a:rPr>
                <a:solidFill>
                  <a:schemeClr val="accent5">
                    <a:lumMod val="75000"/>
                  </a:schemeClr>
                </a:solidFill>
                <a:latin typeface="Times New Roman"/>
                <a:cs typeface="Times New Roman"/>
              </a:rPr>
              <a:t>                               Ȃ =( Pr,</a:t>
            </a:r>
            <a:r>
              <a:rPr>
                <a:solidFill>
                  <a:schemeClr val="accent5">
                    <a:lumMod val="75000"/>
                  </a:schemeClr>
                </a:solidFill>
                <a:latin typeface="Times New Roman"/>
                <a:ea typeface="Amiri"/>
                <a:cs typeface="Times New Roman"/>
              </a:rPr>
              <a:t> ε</a:t>
            </a:r>
            <a:r>
              <a:rPr>
                <a:solidFill>
                  <a:schemeClr val="accent5">
                    <a:lumMod val="75000"/>
                  </a:schemeClr>
                </a:solidFill>
                <a:latin typeface="Times New Roman"/>
                <a:ea typeface="Amiri"/>
                <a:cs typeface="Times New Roman"/>
              </a:rPr>
              <a:t>,P,</a:t>
            </a:r>
            <a:r>
              <a:rPr>
                <a:solidFill>
                  <a:schemeClr val="accent5">
                    <a:lumMod val="75000"/>
                  </a:schemeClr>
                </a:solidFill>
                <a:latin typeface="Times New Roman"/>
                <a:cs typeface="Times New Roman"/>
              </a:rPr>
              <a:t> F )</a:t>
            </a:r>
          </a:p>
          <a:p>
            <a:pPr marL="0" indent="0">
              <a:buNone/>
            </a:pPr>
            <a:r>
              <a:rPr>
                <a:solidFill>
                  <a:schemeClr val="accent5">
                    <a:lumMod val="75000"/>
                  </a:schemeClr>
                </a:solidFill>
                <a:latin typeface="Times New Roman"/>
                <a:cs typeface="Times New Roman"/>
              </a:rPr>
              <a:t>où Pr est l'ensemble des préfixes de P, l‘état initial est le mot vide, l'unique état final est le motif x, et dont les flèches sont</a:t>
            </a:r>
          </a:p>
          <a:p>
            <a:pPr marL="0" indent="0">
              <a:buNone/>
            </a:pPr>
            <a:r>
              <a:rPr>
                <a:solidFill>
                  <a:schemeClr val="accent5">
                    <a:lumMod val="75000"/>
                  </a:schemeClr>
                </a:solidFill>
                <a:latin typeface="Times New Roman"/>
                <a:cs typeface="Times New Roman"/>
              </a:rPr>
              <a:t>F={(</a:t>
            </a:r>
            <a:r>
              <a:rPr>
                <a:solidFill>
                  <a:schemeClr val="accent5">
                    <a:lumMod val="75000"/>
                  </a:schemeClr>
                </a:solidFill>
                <a:latin typeface="Times New Roman"/>
                <a:ea typeface="Amiri"/>
                <a:cs typeface="Times New Roman"/>
              </a:rPr>
              <a:t>ε</a:t>
            </a:r>
            <a:r>
              <a:rPr>
                <a:solidFill>
                  <a:schemeClr val="accent5">
                    <a:lumMod val="75000"/>
                  </a:schemeClr>
                </a:solidFill>
                <a:latin typeface="Times New Roman"/>
                <a:ea typeface="Amiri"/>
                <a:cs typeface="Times New Roman"/>
              </a:rPr>
              <a:t>,a,</a:t>
            </a:r>
            <a:r>
              <a:rPr>
                <a:solidFill>
                  <a:schemeClr val="accent5">
                    <a:lumMod val="75000"/>
                  </a:schemeClr>
                </a:solidFill>
                <a:latin typeface="Times New Roman"/>
                <a:ea typeface="Amiri"/>
                <a:cs typeface="Times New Roman"/>
              </a:rPr>
              <a:t> ε</a:t>
            </a:r>
            <a:r>
              <a:rPr>
                <a:solidFill>
                  <a:schemeClr val="accent5">
                    <a:lumMod val="75000"/>
                  </a:schemeClr>
                </a:solidFill>
                <a:latin typeface="Times New Roman"/>
                <a:ea typeface="Amiri"/>
                <a:cs typeface="Times New Roman"/>
              </a:rPr>
              <a:t>,)| ,a e A </a:t>
            </a:r>
            <a:r>
              <a:rPr>
                <a:solidFill>
                  <a:schemeClr val="accent5">
                    <a:lumMod val="75000"/>
                  </a:schemeClr>
                </a:solidFill>
                <a:latin typeface="Times New Roman"/>
                <a:cs typeface="Times New Roman"/>
              </a:rPr>
              <a:t>}U{(p,a,pa)| p,pa e Pr, a e A}</a:t>
            </a:r>
          </a:p>
          <a:p>
            <a:pPr/>
          </a:p>
          <a:p>
            <a:pPr/>
          </a:p>
          <a:p>
            <a:pPr/>
          </a:p>
          <a:p>
            <a:pPr/>
          </a:p>
        </p:txBody>
      </p:sp>
      <p:graphicFrame>
        <p:nvGraphicFramePr>
          <p:cNvPr id="4" name="Tableau 3"/>
          <p:cNvGraphicFramePr>
            <a:graphicFrameLocks noGrp="1"/>
          </p:cNvGraphicFramePr>
          <p:nvPr>
            <p:extLst>
              <p:ext uri="{D42A27DB-BD31-4B8C-83A1-F6EECF244321}">
                <p14:modId xmlns:p14="http://schemas.microsoft.com/office/powerpoint/2010/main" val="1128306281"/>
              </p:ext>
            </p:extLst>
          </p:nvPr>
        </p:nvGraphicFramePr>
        <p:xfrm>
          <a:off x="551384" y="1667336"/>
          <a:ext cx="4824536" cy="518160"/>
        </p:xfrm>
        <a:graphic>
          <a:graphicData uri="http://schemas.openxmlformats.org/drawingml/2006/table">
            <a:tbl>
              <a:tblPr firstRow="1" bandRow="1">
                <a:tableStyleId>{5C22544A-7EE6-4342-B048-85BDC9FD1C3A}</a:tableStyleId>
              </a:tblPr>
              <a:tblGrid>
                <a:gridCol w="4824536"/>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2800" b="0" i="0" u="none" strike="noStrike" kern="1200" baseline="0" dirty="0" smtClean="0">
                          <a:solidFill>
                            <a:srgbClr val="002060"/>
                          </a:solidFill>
                          <a:latin typeface="Times New Roman" panose="02020603050405020304" pitchFamily="18" charset="0"/>
                          <a:ea typeface="+mn-ea"/>
                          <a:cs typeface="Times New Roman" panose="02020603050405020304" pitchFamily="18" charset="0"/>
                        </a:rPr>
                        <a:t>L'automate des occurrences</a:t>
                      </a:r>
                      <a:endParaRPr lang="fr-FR" sz="2800" dirty="0" smtClean="0">
                        <a:solidFill>
                          <a:srgbClr val="002060"/>
                        </a:solidFill>
                        <a:latin typeface="Times New Roman" panose="02020603050405020304" pitchFamily="18" charset="0"/>
                        <a:cs typeface="Times New Roman" panose="02020603050405020304" pitchFamily="18" charset="0"/>
                      </a:endParaRPr>
                    </a:p>
                  </a:txBody>
                  <a:tc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r>
            </a:tbl>
          </a:graphicData>
        </a:graphic>
      </p:graphicFrame>
      <p:sp>
        <p:nvSpPr>
          <p:cNvPr id="5" name="Espace réservé du numéro de diapositive 4"/>
          <p:cNvSpPr>
            <a:spLocks noGrp="1"/>
          </p:cNvSpPr>
          <p:nvPr>
            <p:ph type="sldNum" sz="quarter" idx="12"/>
          </p:nvPr>
        </p:nvSpPr>
        <p:spPr/>
        <p:txBody>
          <a:bodyPr/>
          <a:lstStyle/>
          <a:p>
            <a:pPr/>
            <a:r>
              <a:rPr/>
              <a:t>58</a:t>
            </a:r>
          </a:p>
        </p:txBody>
      </p:sp>
    </p:spTree>
    <p:extLst>
      <p:ext uri="{BB962C8B-B14F-4D97-AF65-F5344CB8AC3E}">
        <p14:creationId xmlns:p14="http://schemas.microsoft.com/office/powerpoint/2010/main" val="43690568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pPr/>
            <a:r>
              <a:rPr>
                <a:solidFill>
                  <a:srgbClr val="0000AF"/>
                </a:solidFill>
                <a:latin typeface="LCMSS8"/>
              </a:rPr>
              <a:t>Algorithme KMP</a:t>
            </a:r>
          </a:p>
        </p:txBody>
      </p:sp>
      <p:graphicFrame>
        <p:nvGraphicFramePr>
          <p:cNvPr id="4" name="Espace réservé du contenu 3"/>
          <p:cNvGraphicFramePr>
            <a:graphicFrameLocks noGrp="1"/>
          </p:cNvGraphicFramePr>
          <p:nvPr>
            <p:ph idx="1"/>
            <p:extLst>
              <p:ext uri="{D42A27DB-BD31-4B8C-83A1-F6EECF244321}">
                <p14:modId xmlns:p14="http://schemas.microsoft.com/office/powerpoint/2010/main" val="2630268901"/>
              </p:ext>
            </p:extLst>
          </p:nvPr>
        </p:nvGraphicFramePr>
        <p:xfrm>
          <a:off x="838200" y="1760122"/>
          <a:ext cx="3127114" cy="646870"/>
        </p:xfrm>
        <a:graphic>
          <a:graphicData uri="http://schemas.openxmlformats.org/drawingml/2006/table">
            <a:tbl>
              <a:tblPr firstRow="1" bandRow="1">
                <a:tableStyleId>{5C22544A-7EE6-4342-B048-85BDC9FD1C3A}</a:tableStyleId>
              </a:tblPr>
              <a:tblGrid>
                <a:gridCol w="3127114"/>
              </a:tblGrid>
              <a:tr h="64687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2000" b="0" i="0" u="none" strike="noStrike" kern="1200" baseline="0" dirty="0" smtClean="0">
                          <a:solidFill>
                            <a:schemeClr val="accent5">
                              <a:lumMod val="75000"/>
                            </a:schemeClr>
                          </a:solidFill>
                          <a:latin typeface="+mn-lt"/>
                          <a:ea typeface="+mn-ea"/>
                          <a:cs typeface="+mn-cs"/>
                        </a:rPr>
                        <a:t>L'automate des </a:t>
                      </a:r>
                      <a:r>
                        <a:rPr lang="fr-FR" sz="2000" b="0" i="0" u="none" strike="noStrike" kern="1200" baseline="0" dirty="0" smtClean="0">
                          <a:solidFill>
                            <a:schemeClr val="accent5">
                              <a:lumMod val="75000"/>
                            </a:schemeClr>
                          </a:solidFill>
                          <a:latin typeface="Times New Roman" panose="02020603050405020304" pitchFamily="18" charset="0"/>
                          <a:ea typeface="+mn-ea"/>
                          <a:cs typeface="Times New Roman" panose="02020603050405020304" pitchFamily="18" charset="0"/>
                        </a:rPr>
                        <a:t>occurrences</a:t>
                      </a:r>
                    </a:p>
                  </a:txBody>
                  <a:tc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r>
            </a:tbl>
          </a:graphicData>
        </a:graphic>
      </p:graphicFrame>
      <p:sp>
        <p:nvSpPr>
          <p:cNvPr id="6" name="ZoneTexte 5"/>
          <p:cNvSpPr txBox="1"/>
          <p:nvPr/>
        </p:nvSpPr>
        <p:spPr>
          <a:xfrm>
            <a:off x="838204" y="2923551"/>
            <a:ext cx="9938323" cy="1384994"/>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rtlCol="0">
            <a:spAutoFit/>
          </a:bodyPr>
          <a:lstStyle/>
          <a:p>
            <a:pPr/>
            <a:r>
              <a:rPr sz="2800">
                <a:solidFill>
                  <a:schemeClr val="accent5">
                    <a:lumMod val="75000"/>
                  </a:schemeClr>
                </a:solidFill>
                <a:latin typeface="Times New Roman"/>
                <a:cs typeface="Times New Roman"/>
              </a:rPr>
              <a:t>Exemple. Pour A = {a,b, c} et pour P = abcababcac, l'automate A est donné dans  la figure suivante, où les états sont représentes par leur longueur. </a:t>
            </a:r>
          </a:p>
        </p:txBody>
      </p:sp>
      <p:sp>
        <p:nvSpPr>
          <p:cNvPr id="10" name="Organigramme : Connecteur 9"/>
          <p:cNvSpPr/>
          <p:nvPr/>
        </p:nvSpPr>
        <p:spPr>
          <a:xfrm>
            <a:off x="723095" y="4957957"/>
            <a:ext cx="4572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a:t>0</a:t>
            </a:r>
          </a:p>
        </p:txBody>
      </p:sp>
      <p:sp>
        <p:nvSpPr>
          <p:cNvPr id="12" name="Organigramme : Connecteur 11"/>
          <p:cNvSpPr/>
          <p:nvPr/>
        </p:nvSpPr>
        <p:spPr>
          <a:xfrm>
            <a:off x="1709853" y="4953744"/>
            <a:ext cx="4572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a:t>1</a:t>
            </a:r>
          </a:p>
        </p:txBody>
      </p:sp>
      <p:sp>
        <p:nvSpPr>
          <p:cNvPr id="13" name="Organigramme : Connecteur 12"/>
          <p:cNvSpPr/>
          <p:nvPr/>
        </p:nvSpPr>
        <p:spPr>
          <a:xfrm>
            <a:off x="2760640" y="4953744"/>
            <a:ext cx="456879"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a:t>2</a:t>
            </a:r>
          </a:p>
        </p:txBody>
      </p:sp>
      <p:sp>
        <p:nvSpPr>
          <p:cNvPr id="14" name="Organigramme : Connecteur 13"/>
          <p:cNvSpPr/>
          <p:nvPr/>
        </p:nvSpPr>
        <p:spPr>
          <a:xfrm>
            <a:off x="3871200" y="4953744"/>
            <a:ext cx="4572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a:t>3</a:t>
            </a:r>
          </a:p>
        </p:txBody>
      </p:sp>
      <p:sp>
        <p:nvSpPr>
          <p:cNvPr id="15" name="Organigramme : Connecteur 14"/>
          <p:cNvSpPr/>
          <p:nvPr/>
        </p:nvSpPr>
        <p:spPr>
          <a:xfrm>
            <a:off x="5041994" y="4930596"/>
            <a:ext cx="4572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a:t>4</a:t>
            </a:r>
          </a:p>
        </p:txBody>
      </p:sp>
      <p:cxnSp>
        <p:nvCxnSpPr>
          <p:cNvPr id="17" name="Connecteur en arc 16"/>
          <p:cNvCxnSpPr>
            <a:stCxn id="10" idx="1"/>
            <a:endCxn id="10" idx="7"/>
          </p:cNvCxnSpPr>
          <p:nvPr/>
        </p:nvCxnSpPr>
        <p:spPr>
          <a:xfrm rot="5400000" flipH="1" flipV="1">
            <a:off x="951695" y="4863275"/>
            <a:ext cx="12696" cy="323296"/>
          </a:xfrm>
          <a:prstGeom prst="curvedConnector3">
            <a:avLst>
              <a:gd name="adj1" fmla="val 2327205"/>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Organigramme : Connecteur 28"/>
          <p:cNvSpPr/>
          <p:nvPr/>
        </p:nvSpPr>
        <p:spPr>
          <a:xfrm>
            <a:off x="6082163" y="4944270"/>
            <a:ext cx="4572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a:t>5</a:t>
            </a:r>
          </a:p>
        </p:txBody>
      </p:sp>
      <p:sp>
        <p:nvSpPr>
          <p:cNvPr id="30" name="Organigramme : Connecteur 29"/>
          <p:cNvSpPr/>
          <p:nvPr/>
        </p:nvSpPr>
        <p:spPr>
          <a:xfrm>
            <a:off x="8313022" y="4930596"/>
            <a:ext cx="4572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a:t>7</a:t>
            </a:r>
          </a:p>
        </p:txBody>
      </p:sp>
      <p:sp>
        <p:nvSpPr>
          <p:cNvPr id="31" name="Organigramme : Connecteur 30"/>
          <p:cNvSpPr/>
          <p:nvPr/>
        </p:nvSpPr>
        <p:spPr>
          <a:xfrm>
            <a:off x="9417987" y="4930596"/>
            <a:ext cx="4572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a:t>8</a:t>
            </a:r>
          </a:p>
        </p:txBody>
      </p:sp>
      <p:sp>
        <p:nvSpPr>
          <p:cNvPr id="32" name="Organigramme : Connecteur 31"/>
          <p:cNvSpPr/>
          <p:nvPr/>
        </p:nvSpPr>
        <p:spPr>
          <a:xfrm>
            <a:off x="10512488" y="4930596"/>
            <a:ext cx="4572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a:t>9</a:t>
            </a:r>
          </a:p>
        </p:txBody>
      </p:sp>
      <p:sp>
        <p:nvSpPr>
          <p:cNvPr id="33" name="Organigramme : Connecteur 32"/>
          <p:cNvSpPr/>
          <p:nvPr/>
        </p:nvSpPr>
        <p:spPr>
          <a:xfrm>
            <a:off x="7208057" y="4953744"/>
            <a:ext cx="436271"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a:t>6</a:t>
            </a:r>
          </a:p>
        </p:txBody>
      </p:sp>
      <p:cxnSp>
        <p:nvCxnSpPr>
          <p:cNvPr id="39" name="Connecteur droit avec flèche 38"/>
          <p:cNvCxnSpPr/>
          <p:nvPr/>
        </p:nvCxnSpPr>
        <p:spPr>
          <a:xfrm flipV="1">
            <a:off x="193550" y="5204989"/>
            <a:ext cx="526935" cy="242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Connecteur droit avec flèche 43"/>
          <p:cNvCxnSpPr>
            <a:stCxn id="10" idx="6"/>
            <a:endCxn id="12" idx="2"/>
          </p:cNvCxnSpPr>
          <p:nvPr/>
        </p:nvCxnSpPr>
        <p:spPr>
          <a:xfrm flipV="1">
            <a:off x="1180295" y="5182344"/>
            <a:ext cx="529558" cy="42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Connecteur droit avec flèche 45"/>
          <p:cNvCxnSpPr/>
          <p:nvPr/>
        </p:nvCxnSpPr>
        <p:spPr>
          <a:xfrm>
            <a:off x="2187494" y="5182344"/>
            <a:ext cx="57314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Connecteur droit avec flèche 46"/>
          <p:cNvCxnSpPr/>
          <p:nvPr/>
        </p:nvCxnSpPr>
        <p:spPr>
          <a:xfrm>
            <a:off x="3121246" y="5195208"/>
            <a:ext cx="844064" cy="10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Connecteur droit avec flèche 47"/>
          <p:cNvCxnSpPr/>
          <p:nvPr/>
        </p:nvCxnSpPr>
        <p:spPr>
          <a:xfrm>
            <a:off x="4197915" y="5171237"/>
            <a:ext cx="844064" cy="10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Connecteur droit avec flèche 48"/>
          <p:cNvCxnSpPr/>
          <p:nvPr/>
        </p:nvCxnSpPr>
        <p:spPr>
          <a:xfrm>
            <a:off x="5238084" y="5186934"/>
            <a:ext cx="844064" cy="10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Connecteur droit avec flèche 49"/>
          <p:cNvCxnSpPr/>
          <p:nvPr/>
        </p:nvCxnSpPr>
        <p:spPr>
          <a:xfrm>
            <a:off x="8576783" y="5177600"/>
            <a:ext cx="844064" cy="10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Connecteur droit avec flèche 50"/>
          <p:cNvCxnSpPr/>
          <p:nvPr/>
        </p:nvCxnSpPr>
        <p:spPr>
          <a:xfrm>
            <a:off x="7485157" y="5180083"/>
            <a:ext cx="844064" cy="10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Connecteur droit avec flèche 51"/>
          <p:cNvCxnSpPr/>
          <p:nvPr/>
        </p:nvCxnSpPr>
        <p:spPr>
          <a:xfrm>
            <a:off x="6363992" y="5177600"/>
            <a:ext cx="844064" cy="10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Connecteur droit avec flèche 56"/>
          <p:cNvCxnSpPr/>
          <p:nvPr/>
        </p:nvCxnSpPr>
        <p:spPr>
          <a:xfrm>
            <a:off x="9668409" y="5171237"/>
            <a:ext cx="844064" cy="10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ZoneTexte 59"/>
          <p:cNvSpPr txBox="1"/>
          <p:nvPr/>
        </p:nvSpPr>
        <p:spPr>
          <a:xfrm>
            <a:off x="2474067" y="6032994"/>
            <a:ext cx="4929620" cy="369326"/>
          </a:xfrm>
          <a:prstGeom prst="rect">
            <a:avLst/>
          </a:prstGeom>
          <a:noFill/>
        </p:spPr>
        <p:txBody>
          <a:bodyPr wrap="none" rtlCol="0">
            <a:spAutoFit/>
          </a:bodyPr>
          <a:lstStyle/>
          <a:p>
            <a:pPr/>
            <a:r>
              <a:rPr>
                <a:solidFill>
                  <a:schemeClr val="accent5">
                    <a:lumMod val="75000"/>
                  </a:schemeClr>
                </a:solidFill>
                <a:latin typeface="Times New Roman"/>
                <a:cs typeface="Times New Roman"/>
              </a:rPr>
              <a:t>Automate reconnaissant le langage </a:t>
            </a:r>
            <a:r>
              <a:rPr>
                <a:solidFill>
                  <a:schemeClr val="accent5">
                    <a:lumMod val="75000"/>
                  </a:schemeClr>
                </a:solidFill>
                <a:latin typeface="Times New Roman"/>
                <a:cs typeface="Times New Roman"/>
              </a:rPr>
              <a:t>A*abcababcac</a:t>
            </a:r>
            <a:r>
              <a:rPr/>
              <a:t>.</a:t>
            </a:r>
          </a:p>
        </p:txBody>
      </p:sp>
      <p:sp>
        <p:nvSpPr>
          <p:cNvPr id="61" name="ZoneTexte 60"/>
          <p:cNvSpPr txBox="1"/>
          <p:nvPr/>
        </p:nvSpPr>
        <p:spPr>
          <a:xfrm>
            <a:off x="1280642" y="4544694"/>
            <a:ext cx="306497" cy="369326"/>
          </a:xfrm>
          <a:prstGeom prst="rect">
            <a:avLst/>
          </a:prstGeom>
          <a:noFill/>
        </p:spPr>
        <p:txBody>
          <a:bodyPr wrap="none" rtlCol="0">
            <a:spAutoFit/>
          </a:bodyPr>
          <a:lstStyle/>
          <a:p>
            <a:pPr/>
            <a:r>
              <a:rPr/>
              <a:t>b</a:t>
            </a:r>
          </a:p>
        </p:txBody>
      </p:sp>
      <p:sp>
        <p:nvSpPr>
          <p:cNvPr id="62" name="ZoneTexte 61"/>
          <p:cNvSpPr txBox="1"/>
          <p:nvPr/>
        </p:nvSpPr>
        <p:spPr>
          <a:xfrm>
            <a:off x="2346959" y="4741426"/>
            <a:ext cx="306497" cy="369326"/>
          </a:xfrm>
          <a:prstGeom prst="rect">
            <a:avLst/>
          </a:prstGeom>
          <a:noFill/>
        </p:spPr>
        <p:txBody>
          <a:bodyPr wrap="none" rtlCol="0">
            <a:spAutoFit/>
          </a:bodyPr>
          <a:lstStyle/>
          <a:p>
            <a:pPr/>
            <a:r>
              <a:rPr/>
              <a:t>b</a:t>
            </a:r>
          </a:p>
        </p:txBody>
      </p:sp>
      <p:sp>
        <p:nvSpPr>
          <p:cNvPr id="63" name="Rectangle 62"/>
          <p:cNvSpPr/>
          <p:nvPr/>
        </p:nvSpPr>
        <p:spPr>
          <a:xfrm>
            <a:off x="7759521" y="4759607"/>
            <a:ext cx="306497" cy="369326"/>
          </a:xfrm>
          <a:prstGeom prst="rect">
            <a:avLst/>
          </a:prstGeom>
        </p:spPr>
        <p:txBody>
          <a:bodyPr wrap="none">
            <a:spAutoFit/>
          </a:bodyPr>
          <a:lstStyle/>
          <a:p>
            <a:pPr/>
            <a:r>
              <a:rPr/>
              <a:t>b</a:t>
            </a:r>
          </a:p>
        </p:txBody>
      </p:sp>
      <p:sp>
        <p:nvSpPr>
          <p:cNvPr id="64" name="Rectangle 63"/>
          <p:cNvSpPr/>
          <p:nvPr/>
        </p:nvSpPr>
        <p:spPr>
          <a:xfrm>
            <a:off x="5597407" y="4686509"/>
            <a:ext cx="306497" cy="369326"/>
          </a:xfrm>
          <a:prstGeom prst="rect">
            <a:avLst/>
          </a:prstGeom>
        </p:spPr>
        <p:txBody>
          <a:bodyPr wrap="none">
            <a:spAutoFit/>
          </a:bodyPr>
          <a:lstStyle/>
          <a:p>
            <a:pPr/>
            <a:r>
              <a:rPr/>
              <a:t>b</a:t>
            </a:r>
          </a:p>
        </p:txBody>
      </p:sp>
      <p:sp>
        <p:nvSpPr>
          <p:cNvPr id="65" name="Organigramme : Connecteur 64"/>
          <p:cNvSpPr/>
          <p:nvPr/>
        </p:nvSpPr>
        <p:spPr>
          <a:xfrm>
            <a:off x="11606989" y="4924862"/>
            <a:ext cx="4572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a:t>9</a:t>
            </a:r>
          </a:p>
        </p:txBody>
      </p:sp>
      <p:cxnSp>
        <p:nvCxnSpPr>
          <p:cNvPr id="67" name="Connecteur droit avec flèche 66"/>
          <p:cNvCxnSpPr>
            <a:stCxn id="32" idx="6"/>
            <a:endCxn id="65" idx="2"/>
          </p:cNvCxnSpPr>
          <p:nvPr/>
        </p:nvCxnSpPr>
        <p:spPr>
          <a:xfrm flipV="1">
            <a:off x="10969688" y="5153462"/>
            <a:ext cx="637300" cy="57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Espace réservé du numéro de diapositive 2"/>
          <p:cNvSpPr>
            <a:spLocks noGrp="1"/>
          </p:cNvSpPr>
          <p:nvPr>
            <p:ph type="sldNum" sz="quarter" idx="12"/>
          </p:nvPr>
        </p:nvSpPr>
        <p:spPr/>
        <p:txBody>
          <a:bodyPr/>
          <a:lstStyle/>
          <a:p>
            <a:pPr/>
            <a:r>
              <a:rPr/>
              <a:t>59</a:t>
            </a:r>
          </a:p>
        </p:txBody>
      </p:sp>
    </p:spTree>
    <p:extLst>
      <p:ext uri="{BB962C8B-B14F-4D97-AF65-F5344CB8AC3E}">
        <p14:creationId xmlns:p14="http://schemas.microsoft.com/office/powerpoint/2010/main" val="14232119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78417" y="606144"/>
            <a:ext cx="10515600" cy="1325556"/>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ormAutofit fontScale="90000"/>
          </a:bodyPr>
          <a:lstStyle/>
          <a:p>
            <a:pPr/>
            <a:br>
              <a:rPr sz="4900">
                <a:solidFill>
                  <a:schemeClr val="accent5">
                    <a:lumMod val="75000"/>
                  </a:schemeClr>
                </a:solidFill>
              </a:rPr>
            </a:br>
            <a:br>
              <a:rPr sz="4900">
                <a:solidFill>
                  <a:schemeClr val="accent5">
                    <a:lumMod val="75000"/>
                  </a:schemeClr>
                </a:solidFill>
              </a:rPr>
            </a:br>
            <a:r>
              <a:rPr>
                <a:solidFill>
                  <a:srgbClr val="0000AF"/>
                </a:solidFill>
                <a:latin typeface="LCMSS8"/>
              </a:rPr>
              <a:t>Introduction</a:t>
            </a:r>
            <a:br>
              <a:rPr>
                <a:solidFill>
                  <a:schemeClr val="accent5">
                    <a:lumMod val="75000"/>
                  </a:schemeClr>
                </a:solidFill>
              </a:rPr>
            </a:br>
            <a:br>
              <a:rPr/>
            </a:br>
          </a:p>
        </p:txBody>
      </p:sp>
      <p:sp>
        <p:nvSpPr>
          <p:cNvPr id="3" name="Espace réservé du contenu 2"/>
          <p:cNvSpPr>
            <a:spLocks noGrp="1"/>
          </p:cNvSpPr>
          <p:nvPr>
            <p:ph idx="1"/>
          </p:nvPr>
        </p:nvSpPr>
        <p:spPr>
          <a:xfrm>
            <a:off x="797169" y="1931714"/>
            <a:ext cx="10515600" cy="4351339"/>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ormAutofit fontScale="92500" lnSpcReduction="20000"/>
          </a:bodyPr>
          <a:lstStyle/>
          <a:p>
            <a:pPr marL="0" indent="0">
              <a:buNone/>
            </a:pPr>
          </a:p>
          <a:p>
            <a:pPr marL="0" indent="0">
              <a:buNone/>
            </a:pPr>
          </a:p>
          <a:p>
            <a:pPr marL="0" indent="0">
              <a:buNone/>
            </a:pPr>
            <a:r>
              <a:rPr>
                <a:solidFill>
                  <a:schemeClr val="accent5">
                    <a:lumMod val="75000"/>
                  </a:schemeClr>
                </a:solidFill>
                <a:latin typeface="Times New Roman"/>
                <a:cs typeface="Times New Roman"/>
              </a:rPr>
              <a:t>Bord et période sont des notions duales.</a:t>
            </a:r>
          </a:p>
          <a:p>
            <a:pPr marL="0" indent="0">
              <a:buNone/>
            </a:pPr>
            <a:r>
              <a:rPr>
                <a:solidFill>
                  <a:schemeClr val="accent5">
                    <a:lumMod val="75000"/>
                  </a:schemeClr>
                </a:solidFill>
                <a:latin typeface="Times New Roman"/>
                <a:cs typeface="Times New Roman"/>
              </a:rPr>
              <a:t>                       </a:t>
            </a:r>
            <a:r>
              <a:rPr>
                <a:solidFill>
                  <a:schemeClr val="accent5"/>
                </a:solidFill>
                <a:latin typeface="Times New Roman"/>
                <a:cs typeface="Times New Roman"/>
              </a:rPr>
              <a:t>aba</a:t>
            </a:r>
            <a:r>
              <a:rPr>
                <a:solidFill>
                  <a:schemeClr val="accent6"/>
                </a:solidFill>
                <a:latin typeface="Times New Roman"/>
                <a:cs typeface="Times New Roman"/>
              </a:rPr>
              <a:t>caba</a:t>
            </a:r>
          </a:p>
          <a:p>
            <a:pPr marL="0" indent="0">
              <a:buNone/>
            </a:pPr>
            <a:r>
              <a:rPr>
                <a:solidFill>
                  <a:schemeClr val="accent5">
                    <a:lumMod val="75000"/>
                  </a:schemeClr>
                </a:solidFill>
                <a:latin typeface="Times New Roman"/>
                <a:cs typeface="Times New Roman"/>
              </a:rPr>
              <a:t>Soit m </a:t>
            </a:r>
            <a:r>
              <a:rPr>
                <a:solidFill>
                  <a:schemeClr val="accent6"/>
                </a:solidFill>
                <a:latin typeface="Times New Roman"/>
                <a:cs typeface="Times New Roman"/>
              </a:rPr>
              <a:t>= abac</a:t>
            </a:r>
            <a:r>
              <a:rPr>
                <a:solidFill>
                  <a:schemeClr val="accent5"/>
                </a:solidFill>
                <a:latin typeface="Times New Roman"/>
                <a:cs typeface="Times New Roman"/>
              </a:rPr>
              <a:t>aba</a:t>
            </a:r>
            <a:r>
              <a:rPr>
                <a:solidFill>
                  <a:schemeClr val="accent6"/>
                </a:solidFill>
                <a:latin typeface="Times New Roman"/>
                <a:cs typeface="Times New Roman"/>
              </a:rPr>
              <a:t>caba</a:t>
            </a:r>
          </a:p>
          <a:p>
            <a:pPr marL="0" indent="0">
              <a:buNone/>
            </a:pPr>
            <a:r>
              <a:rPr>
                <a:solidFill>
                  <a:schemeClr val="accent5">
                    <a:lumMod val="75000"/>
                  </a:schemeClr>
                </a:solidFill>
                <a:latin typeface="Times New Roman"/>
                <a:cs typeface="Times New Roman"/>
              </a:rPr>
              <a:t>               </a:t>
            </a:r>
            <a:r>
              <a:rPr>
                <a:solidFill>
                  <a:schemeClr val="accent6"/>
                </a:solidFill>
                <a:latin typeface="Times New Roman"/>
                <a:cs typeface="Times New Roman"/>
              </a:rPr>
              <a:t>abac</a:t>
            </a:r>
            <a:r>
              <a:rPr>
                <a:solidFill>
                  <a:schemeClr val="accent5"/>
                </a:solidFill>
                <a:latin typeface="Times New Roman"/>
                <a:cs typeface="Times New Roman"/>
              </a:rPr>
              <a:t>aba</a:t>
            </a:r>
          </a:p>
          <a:p>
            <a:pPr marL="0" indent="0">
              <a:buNone/>
            </a:pPr>
            <a:r>
              <a:rPr>
                <a:solidFill>
                  <a:schemeClr val="accent5">
                    <a:lumMod val="75000"/>
                  </a:schemeClr>
                </a:solidFill>
                <a:latin typeface="Times New Roman"/>
                <a:cs typeface="Times New Roman"/>
              </a:rPr>
              <a:t>                       </a:t>
            </a:r>
          </a:p>
          <a:p>
            <a:pPr marL="0" indent="0">
              <a:buNone/>
            </a:pPr>
            <a:r>
              <a:rPr>
                <a:solidFill>
                  <a:schemeClr val="accent5">
                    <a:lumMod val="75000"/>
                  </a:schemeClr>
                </a:solidFill>
                <a:latin typeface="Times New Roman"/>
                <a:cs typeface="Times New Roman"/>
              </a:rPr>
              <a:t>Le </a:t>
            </a:r>
            <a:r>
              <a:rPr>
                <a:solidFill>
                  <a:schemeClr val="accent5">
                    <a:lumMod val="75000"/>
                  </a:schemeClr>
                </a:solidFill>
                <a:latin typeface="Times New Roman"/>
                <a:cs typeface="Times New Roman"/>
              </a:rPr>
              <a:t>mot </a:t>
            </a:r>
            <a:r>
              <a:rPr>
                <a:solidFill>
                  <a:schemeClr val="accent5">
                    <a:lumMod val="75000"/>
                  </a:schemeClr>
                </a:solidFill>
                <a:latin typeface="Times New Roman"/>
                <a:cs typeface="Times New Roman"/>
              </a:rPr>
              <a:t>m’ = abacaba est un bord du mot m.</a:t>
            </a:r>
          </a:p>
          <a:p>
            <a:pPr marL="0" indent="0">
              <a:buNone/>
            </a:pPr>
          </a:p>
          <a:p>
            <a:pPr marL="0" indent="0">
              <a:buNone/>
            </a:pPr>
            <a:r>
              <a:rPr>
                <a:solidFill>
                  <a:schemeClr val="accent5">
                    <a:lumMod val="75000"/>
                  </a:schemeClr>
                </a:solidFill>
                <a:latin typeface="Times New Roman"/>
                <a:cs typeface="Times New Roman"/>
              </a:rPr>
              <a:t>Il lui correspond la période 7 = |m|- 4 = 11 - 4</a:t>
            </a:r>
          </a:p>
          <a:p>
            <a:pPr marL="0" indent="0">
              <a:buNone/>
            </a:pPr>
          </a:p>
          <a:p>
            <a:pPr/>
          </a:p>
        </p:txBody>
      </p:sp>
      <p:graphicFrame>
        <p:nvGraphicFramePr>
          <p:cNvPr id="5" name="Tableau 4"/>
          <p:cNvGraphicFramePr>
            <a:graphicFrameLocks noGrp="1"/>
          </p:cNvGraphicFramePr>
          <p:nvPr>
            <p:extLst>
              <p:ext uri="{D42A27DB-BD31-4B8C-83A1-F6EECF244321}">
                <p14:modId xmlns:p14="http://schemas.microsoft.com/office/powerpoint/2010/main" val="1839851308"/>
              </p:ext>
            </p:extLst>
          </p:nvPr>
        </p:nvGraphicFramePr>
        <p:xfrm>
          <a:off x="797169" y="1842868"/>
          <a:ext cx="3858671" cy="762000"/>
        </p:xfrm>
        <a:graphic>
          <a:graphicData uri="http://schemas.openxmlformats.org/drawingml/2006/table">
            <a:tbl>
              <a:tblPr firstRow="1" bandRow="1">
                <a:tableStyleId>{5C22544A-7EE6-4342-B048-85BDC9FD1C3A}</a:tableStyleId>
              </a:tblPr>
              <a:tblGrid>
                <a:gridCol w="3858671"/>
              </a:tblGrid>
              <a:tr h="576715">
                <a:tc>
                  <a:txBody>
                    <a:bodyPr/>
                    <a:lstStyle/>
                    <a:p>
                      <a:r>
                        <a:rPr kumimoji="0" lang="fr-FR" sz="4400" b="0" i="0" u="none" strike="noStrike" kern="1200" cap="none" spc="0" normalizeH="0" baseline="0" noProof="0" dirty="0" smtClean="0">
                          <a:ln>
                            <a:noFill/>
                          </a:ln>
                          <a:solidFill>
                            <a:srgbClr val="4472C4">
                              <a:lumMod val="75000"/>
                            </a:srgbClr>
                          </a:solidFill>
                          <a:effectLst/>
                          <a:uLnTx/>
                          <a:uFillTx/>
                          <a:latin typeface="Calibri Light" panose="020F0302020204030204"/>
                          <a:ea typeface="+mj-ea"/>
                          <a:cs typeface="+mj-cs"/>
                        </a:rPr>
                        <a:t>Bord et Période</a:t>
                      </a:r>
                      <a:endParaRPr lang="fr-FR" dirty="0"/>
                    </a:p>
                  </a:txBody>
                  <a:tc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r>
            </a:tbl>
          </a:graphicData>
        </a:graphic>
      </p:graphicFrame>
      <p:sp>
        <p:nvSpPr>
          <p:cNvPr id="4" name="Espace réservé du numéro de diapositive 3"/>
          <p:cNvSpPr>
            <a:spLocks noGrp="1"/>
          </p:cNvSpPr>
          <p:nvPr>
            <p:ph type="sldNum" sz="quarter" idx="12"/>
          </p:nvPr>
        </p:nvSpPr>
        <p:spPr/>
        <p:txBody>
          <a:bodyPr/>
          <a:lstStyle/>
          <a:p>
            <a:pPr/>
            <a:r>
              <a:rPr/>
              <a:t>6</a:t>
            </a:r>
          </a:p>
        </p:txBody>
      </p:sp>
    </p:spTree>
    <p:extLst>
      <p:ext uri="{BB962C8B-B14F-4D97-AF65-F5344CB8AC3E}">
        <p14:creationId xmlns:p14="http://schemas.microsoft.com/office/powerpoint/2010/main" val="29059992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pPr/>
            <a:r>
              <a:rPr>
                <a:solidFill>
                  <a:srgbClr val="0000AF"/>
                </a:solidFill>
                <a:latin typeface="LCMSS8"/>
              </a:rPr>
              <a:t>Algorithme KMP</a:t>
            </a:r>
          </a:p>
        </p:txBody>
      </p:sp>
      <p:graphicFrame>
        <p:nvGraphicFramePr>
          <p:cNvPr id="4" name="Espace réservé du contenu 3"/>
          <p:cNvGraphicFramePr>
            <a:graphicFrameLocks noGrp="1"/>
          </p:cNvGraphicFramePr>
          <p:nvPr>
            <p:ph idx="1"/>
            <p:extLst>
              <p:ext uri="{D42A27DB-BD31-4B8C-83A1-F6EECF244321}">
                <p14:modId xmlns:p14="http://schemas.microsoft.com/office/powerpoint/2010/main" val="1074742388"/>
              </p:ext>
            </p:extLst>
          </p:nvPr>
        </p:nvGraphicFramePr>
        <p:xfrm>
          <a:off x="838200" y="1825625"/>
          <a:ext cx="4441166" cy="745047"/>
        </p:xfrm>
        <a:graphic>
          <a:graphicData uri="http://schemas.openxmlformats.org/drawingml/2006/table">
            <a:tbl>
              <a:tblPr firstRow="1" bandRow="1">
                <a:tableStyleId>{5C22544A-7EE6-4342-B048-85BDC9FD1C3A}</a:tableStyleId>
              </a:tblPr>
              <a:tblGrid>
                <a:gridCol w="4441166"/>
              </a:tblGrid>
              <a:tr h="745047">
                <a:tc>
                  <a:txBody>
                    <a:bodyPr/>
                    <a:lstStyle/>
                    <a:p>
                      <a:r>
                        <a:rPr lang="fr-FR" sz="1800" b="0" i="0" u="none" strike="noStrike" baseline="0" dirty="0" smtClean="0">
                          <a:solidFill>
                            <a:srgbClr val="0000AF"/>
                          </a:solidFill>
                          <a:latin typeface="LCMSS8"/>
                        </a:rPr>
                        <a:t>Conclusion sur l’algorithme KMP </a:t>
                      </a:r>
                      <a:endParaRPr lang="fr-FR" dirty="0"/>
                    </a:p>
                  </a:txBody>
                  <a:tc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r>
            </a:tbl>
          </a:graphicData>
        </a:graphic>
      </p:graphicFrame>
      <p:sp>
        <p:nvSpPr>
          <p:cNvPr id="5" name="Rectangle 4"/>
          <p:cNvSpPr/>
          <p:nvPr/>
        </p:nvSpPr>
        <p:spPr>
          <a:xfrm>
            <a:off x="838204" y="2852546"/>
            <a:ext cx="10226347" cy="3231653"/>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a:spAutoFit/>
          </a:bodyPr>
          <a:lstStyle/>
          <a:p>
            <a:pPr/>
            <a:r>
              <a:rPr>
                <a:solidFill>
                  <a:srgbClr val="0000AF"/>
                </a:solidFill>
                <a:latin typeface="Times New Roman"/>
                <a:cs typeface="Times New Roman"/>
              </a:rPr>
              <a:t>• </a:t>
            </a:r>
            <a:r>
              <a:rPr>
                <a:solidFill>
                  <a:srgbClr val="2D90FF"/>
                </a:solidFill>
                <a:latin typeface="Times New Roman"/>
                <a:cs typeface="Times New Roman"/>
              </a:rPr>
              <a:t>Complexité </a:t>
            </a:r>
            <a:r>
              <a:rPr>
                <a:solidFill>
                  <a:srgbClr val="0000AF"/>
                </a:solidFill>
                <a:latin typeface="Times New Roman"/>
                <a:cs typeface="Times New Roman"/>
              </a:rPr>
              <a:t>: idem MP pour le pire des </a:t>
            </a:r>
            <a:r>
              <a:rPr>
                <a:solidFill>
                  <a:srgbClr val="0000AF"/>
                </a:solidFill>
                <a:latin typeface="Times New Roman"/>
                <a:cs typeface="Times New Roman"/>
              </a:rPr>
              <a:t>cas</a:t>
            </a:r>
          </a:p>
          <a:p>
            <a:pPr/>
          </a:p>
          <a:p>
            <a:pPr/>
            <a:r>
              <a:rPr>
                <a:solidFill>
                  <a:srgbClr val="0000AF"/>
                </a:solidFill>
                <a:latin typeface="Times New Roman"/>
                <a:cs typeface="Times New Roman"/>
              </a:rPr>
              <a:t>1. </a:t>
            </a:r>
            <a:r>
              <a:rPr>
                <a:solidFill>
                  <a:srgbClr val="0000AF"/>
                </a:solidFill>
                <a:latin typeface="Times New Roman"/>
                <a:cs typeface="Times New Roman"/>
              </a:rPr>
              <a:t>Prétraitement </a:t>
            </a:r>
            <a:r>
              <a:rPr>
                <a:solidFill>
                  <a:srgbClr val="0000AF"/>
                </a:solidFill>
                <a:latin typeface="Times New Roman"/>
                <a:cs typeface="Times New Roman"/>
              </a:rPr>
              <a:t>: </a:t>
            </a:r>
            <a:r>
              <a:rPr>
                <a:solidFill>
                  <a:srgbClr val="006000"/>
                </a:solidFill>
                <a:latin typeface="Times New Roman"/>
                <a:cs typeface="Times New Roman"/>
              </a:rPr>
              <a:t>O(m) </a:t>
            </a:r>
            <a:r>
              <a:rPr>
                <a:solidFill>
                  <a:srgbClr val="0000AF"/>
                </a:solidFill>
                <a:latin typeface="Times New Roman"/>
                <a:cs typeface="Times New Roman"/>
              </a:rPr>
              <a:t>en temps et en espace</a:t>
            </a:r>
          </a:p>
          <a:p>
            <a:pPr/>
            <a:r>
              <a:rPr>
                <a:solidFill>
                  <a:srgbClr val="0000AF"/>
                </a:solidFill>
                <a:latin typeface="Times New Roman"/>
                <a:cs typeface="Times New Roman"/>
              </a:rPr>
              <a:t>2. Phase de recherche : </a:t>
            </a:r>
            <a:r>
              <a:rPr>
                <a:solidFill>
                  <a:srgbClr val="006000"/>
                </a:solidFill>
                <a:latin typeface="Times New Roman"/>
                <a:cs typeface="Times New Roman"/>
              </a:rPr>
              <a:t>O(n + m) </a:t>
            </a:r>
            <a:r>
              <a:rPr>
                <a:solidFill>
                  <a:srgbClr val="0000AF"/>
                </a:solidFill>
                <a:latin typeface="Times New Roman"/>
                <a:cs typeface="Times New Roman"/>
              </a:rPr>
              <a:t>en temps et en espace</a:t>
            </a:r>
          </a:p>
          <a:p>
            <a:pPr/>
            <a:r>
              <a:rPr>
                <a:solidFill>
                  <a:srgbClr val="0000AF"/>
                </a:solidFill>
                <a:latin typeface="Times New Roman"/>
                <a:cs typeface="Times New Roman"/>
              </a:rPr>
              <a:t>• Une fois le </a:t>
            </a:r>
            <a:r>
              <a:rPr>
                <a:solidFill>
                  <a:srgbClr val="0000AF"/>
                </a:solidFill>
                <a:latin typeface="Times New Roman"/>
                <a:cs typeface="Times New Roman"/>
              </a:rPr>
              <a:t>prétraitement </a:t>
            </a:r>
            <a:r>
              <a:rPr sz="2400">
                <a:solidFill>
                  <a:srgbClr val="0000AF"/>
                </a:solidFill>
                <a:latin typeface="Times New Roman"/>
                <a:cs typeface="Times New Roman"/>
              </a:rPr>
              <a:t>effectu</a:t>
            </a:r>
            <a:r>
              <a:rPr sz="2400">
                <a:solidFill>
                  <a:srgbClr val="0000AF"/>
                </a:solidFill>
                <a:latin typeface="Times New Roman"/>
                <a:cs typeface="Times New Roman"/>
              </a:rPr>
              <a:t>é</a:t>
            </a:r>
            <a:r>
              <a:rPr>
                <a:solidFill>
                  <a:srgbClr val="0000AF"/>
                </a:solidFill>
                <a:latin typeface="Times New Roman"/>
                <a:cs typeface="Times New Roman"/>
              </a:rPr>
              <a:t> </a:t>
            </a:r>
            <a:r>
              <a:rPr>
                <a:solidFill>
                  <a:srgbClr val="0000AF"/>
                </a:solidFill>
                <a:latin typeface="Times New Roman"/>
                <a:cs typeface="Times New Roman"/>
              </a:rPr>
              <a:t>sur un motif, on peut le</a:t>
            </a:r>
          </a:p>
          <a:p>
            <a:pPr/>
            <a:r>
              <a:rPr>
                <a:solidFill>
                  <a:srgbClr val="0000AF"/>
                </a:solidFill>
                <a:latin typeface="Times New Roman"/>
                <a:cs typeface="Times New Roman"/>
              </a:rPr>
              <a:t>rechercher dans </a:t>
            </a:r>
            <a:r>
              <a:rPr>
                <a:solidFill>
                  <a:srgbClr val="0C22FF"/>
                </a:solidFill>
                <a:latin typeface="Times New Roman"/>
                <a:cs typeface="Times New Roman"/>
              </a:rPr>
              <a:t>autant de textes que </a:t>
            </a:r>
            <a:r>
              <a:rPr>
                <a:solidFill>
                  <a:srgbClr val="0C22FF"/>
                </a:solidFill>
                <a:latin typeface="Times New Roman"/>
                <a:cs typeface="Times New Roman"/>
              </a:rPr>
              <a:t>souhaités</a:t>
            </a:r>
          </a:p>
          <a:p>
            <a:pPr/>
            <a:r>
              <a:rPr>
                <a:solidFill>
                  <a:srgbClr val="0000AF"/>
                </a:solidFill>
                <a:latin typeface="Times New Roman"/>
                <a:cs typeface="Times New Roman"/>
              </a:rPr>
              <a:t>• </a:t>
            </a:r>
            <a:r>
              <a:rPr>
                <a:solidFill>
                  <a:srgbClr val="800000"/>
                </a:solidFill>
                <a:latin typeface="Times New Roman"/>
                <a:cs typeface="Times New Roman"/>
              </a:rPr>
              <a:t>Intérêts </a:t>
            </a:r>
            <a:r>
              <a:rPr>
                <a:solidFill>
                  <a:srgbClr val="0000AF"/>
                </a:solidFill>
                <a:latin typeface="Times New Roman"/>
                <a:cs typeface="Times New Roman"/>
              </a:rPr>
              <a:t>:</a:t>
            </a:r>
          </a:p>
          <a:p>
            <a:pPr/>
            <a:r>
              <a:rPr>
                <a:solidFill>
                  <a:srgbClr val="0000AF"/>
                </a:solidFill>
                <a:latin typeface="Times New Roman"/>
                <a:cs typeface="Times New Roman"/>
              </a:rPr>
              <a:t>1. Phase de recherche </a:t>
            </a:r>
            <a:r>
              <a:rPr>
                <a:solidFill>
                  <a:srgbClr val="0000AF"/>
                </a:solidFill>
                <a:latin typeface="Times New Roman"/>
                <a:cs typeface="Times New Roman"/>
              </a:rPr>
              <a:t>optimisée </a:t>
            </a:r>
            <a:r>
              <a:rPr>
                <a:solidFill>
                  <a:srgbClr val="0000AF"/>
                </a:solidFill>
                <a:latin typeface="Times New Roman"/>
                <a:cs typeface="Times New Roman"/>
              </a:rPr>
              <a:t>par rapport à</a:t>
            </a:r>
            <a:r>
              <a:rPr>
                <a:solidFill>
                  <a:srgbClr val="0000AF"/>
                </a:solidFill>
                <a:latin typeface="Times New Roman"/>
                <a:cs typeface="Times New Roman"/>
              </a:rPr>
              <a:t> </a:t>
            </a:r>
            <a:r>
              <a:rPr>
                <a:solidFill>
                  <a:srgbClr val="0000AF"/>
                </a:solidFill>
                <a:latin typeface="Times New Roman"/>
                <a:cs typeface="Times New Roman"/>
              </a:rPr>
              <a:t>MP</a:t>
            </a:r>
          </a:p>
          <a:p>
            <a:pPr/>
            <a:r>
              <a:rPr>
                <a:solidFill>
                  <a:srgbClr val="0000AF"/>
                </a:solidFill>
                <a:latin typeface="Times New Roman"/>
                <a:cs typeface="Times New Roman"/>
              </a:rPr>
              <a:t>2. Aussi facile </a:t>
            </a:r>
            <a:r>
              <a:rPr>
                <a:solidFill>
                  <a:srgbClr val="0000AF"/>
                </a:solidFill>
                <a:latin typeface="Times New Roman"/>
                <a:cs typeface="Times New Roman"/>
              </a:rPr>
              <a:t>à implémenter</a:t>
            </a:r>
          </a:p>
          <a:p>
            <a:pPr/>
            <a:r>
              <a:rPr>
                <a:solidFill>
                  <a:srgbClr val="0000AF"/>
                </a:solidFill>
                <a:latin typeface="Times New Roman"/>
                <a:cs typeface="Times New Roman"/>
              </a:rPr>
              <a:t>Peut-on encore faire mieux ? </a:t>
            </a:r>
            <a:r>
              <a:rPr>
                <a:solidFill>
                  <a:srgbClr val="2D90FF"/>
                </a:solidFill>
                <a:latin typeface="Times New Roman"/>
                <a:cs typeface="Times New Roman"/>
              </a:rPr>
              <a:t>OUI !</a:t>
            </a:r>
          </a:p>
          <a:p>
            <a:pPr/>
            <a:r>
              <a:rPr>
                <a:solidFill>
                  <a:srgbClr val="006000"/>
                </a:solidFill>
                <a:latin typeface="Times New Roman"/>
                <a:cs typeface="Times New Roman"/>
              </a:rPr>
              <a:t>→ </a:t>
            </a:r>
            <a:r>
              <a:rPr>
                <a:solidFill>
                  <a:srgbClr val="0000AF"/>
                </a:solidFill>
                <a:latin typeface="Times New Roman"/>
                <a:cs typeface="Times New Roman"/>
              </a:rPr>
              <a:t>Recherche de </a:t>
            </a:r>
            <a:r>
              <a:rPr>
                <a:solidFill>
                  <a:srgbClr val="0C22FF"/>
                </a:solidFill>
                <a:latin typeface="Times New Roman"/>
                <a:cs typeface="Times New Roman"/>
              </a:rPr>
              <a:t>droite à</a:t>
            </a:r>
            <a:r>
              <a:rPr>
                <a:solidFill>
                  <a:srgbClr val="0C22FF"/>
                </a:solidFill>
                <a:latin typeface="Times New Roman"/>
                <a:cs typeface="Times New Roman"/>
              </a:rPr>
              <a:t> </a:t>
            </a:r>
            <a:r>
              <a:rPr>
                <a:solidFill>
                  <a:srgbClr val="0C22FF"/>
                </a:solidFill>
                <a:latin typeface="Times New Roman"/>
                <a:cs typeface="Times New Roman"/>
              </a:rPr>
              <a:t>gauche </a:t>
            </a:r>
            <a:r>
              <a:rPr>
                <a:solidFill>
                  <a:srgbClr val="0000AF"/>
                </a:solidFill>
                <a:latin typeface="Times New Roman"/>
                <a:cs typeface="Times New Roman"/>
              </a:rPr>
              <a:t>(cf. </a:t>
            </a:r>
            <a:r>
              <a:rPr>
                <a:solidFill>
                  <a:srgbClr val="2D90FF"/>
                </a:solidFill>
                <a:latin typeface="Times New Roman"/>
                <a:cs typeface="Times New Roman"/>
              </a:rPr>
              <a:t>Boyer-Moore</a:t>
            </a:r>
            <a:r>
              <a:rPr>
                <a:solidFill>
                  <a:srgbClr val="0000AF"/>
                </a:solidFill>
                <a:latin typeface="Times New Roman"/>
                <a:cs typeface="Times New Roman"/>
              </a:rPr>
              <a:t>)</a:t>
            </a:r>
          </a:p>
        </p:txBody>
      </p:sp>
      <p:sp>
        <p:nvSpPr>
          <p:cNvPr id="3" name="Espace réservé du numéro de diapositive 2"/>
          <p:cNvSpPr>
            <a:spLocks noGrp="1"/>
          </p:cNvSpPr>
          <p:nvPr>
            <p:ph type="sldNum" sz="quarter" idx="12"/>
          </p:nvPr>
        </p:nvSpPr>
        <p:spPr/>
        <p:txBody>
          <a:bodyPr/>
          <a:lstStyle/>
          <a:p>
            <a:pPr/>
            <a:r>
              <a:rPr/>
              <a:t>60</a:t>
            </a:r>
          </a:p>
        </p:txBody>
      </p:sp>
    </p:spTree>
    <p:extLst>
      <p:ext uri="{BB962C8B-B14F-4D97-AF65-F5344CB8AC3E}">
        <p14:creationId xmlns:p14="http://schemas.microsoft.com/office/powerpoint/2010/main" val="15619541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78417" y="606144"/>
            <a:ext cx="10515600" cy="1325556"/>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ormAutofit fontScale="90000"/>
          </a:bodyPr>
          <a:lstStyle/>
          <a:p>
            <a:pPr/>
            <a:br>
              <a:rPr sz="4900">
                <a:solidFill>
                  <a:schemeClr val="accent5">
                    <a:lumMod val="75000"/>
                  </a:schemeClr>
                </a:solidFill>
              </a:rPr>
            </a:br>
            <a:br>
              <a:rPr sz="4900">
                <a:solidFill>
                  <a:schemeClr val="accent5">
                    <a:lumMod val="75000"/>
                  </a:schemeClr>
                </a:solidFill>
              </a:rPr>
            </a:br>
            <a:r>
              <a:rPr>
                <a:solidFill>
                  <a:srgbClr val="0000AF"/>
                </a:solidFill>
                <a:latin typeface="LCMSS8"/>
              </a:rPr>
              <a:t>Introduction</a:t>
            </a:r>
            <a:br>
              <a:rPr>
                <a:solidFill>
                  <a:schemeClr val="accent5">
                    <a:lumMod val="75000"/>
                  </a:schemeClr>
                </a:solidFill>
              </a:rPr>
            </a:br>
            <a:br>
              <a:rPr/>
            </a:br>
          </a:p>
        </p:txBody>
      </p:sp>
      <p:sp>
        <p:nvSpPr>
          <p:cNvPr id="3" name="Espace réservé du contenu 2"/>
          <p:cNvSpPr>
            <a:spLocks noGrp="1"/>
          </p:cNvSpPr>
          <p:nvPr>
            <p:ph idx="1"/>
          </p:nvPr>
        </p:nvSpPr>
        <p:spPr>
          <a:xfrm>
            <a:off x="797169" y="1931714"/>
            <a:ext cx="10515600" cy="4351339"/>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ormAutofit/>
          </a:bodyPr>
          <a:lstStyle/>
          <a:p>
            <a:pPr marL="0" indent="0">
              <a:buNone/>
            </a:pPr>
          </a:p>
          <a:p>
            <a:pPr marL="0" indent="0">
              <a:buNone/>
            </a:pPr>
          </a:p>
          <a:p>
            <a:pPr marL="0" indent="0">
              <a:buNone/>
            </a:pPr>
          </a:p>
          <a:p>
            <a:pPr marL="0" indent="0">
              <a:buNone/>
            </a:pPr>
          </a:p>
          <a:p>
            <a:pPr marL="0" indent="0">
              <a:buNone/>
            </a:pPr>
          </a:p>
          <a:p>
            <a:pPr marL="0" indent="0">
              <a:buNone/>
            </a:pPr>
          </a:p>
          <a:p>
            <a:pPr/>
          </a:p>
          <a:p>
            <a:pPr marL="0" indent="0">
              <a:buNone/>
            </a:pPr>
            <a:r>
              <a:rPr>
                <a:solidFill>
                  <a:schemeClr val="accent5">
                    <a:lumMod val="75000"/>
                  </a:schemeClr>
                </a:solidFill>
                <a:latin typeface="Times New Roman"/>
                <a:cs typeface="Times New Roman"/>
              </a:rPr>
              <a:t>Périodes </a:t>
            </a:r>
            <a:r>
              <a:rPr>
                <a:solidFill>
                  <a:schemeClr val="accent5">
                    <a:lumMod val="75000"/>
                  </a:schemeClr>
                </a:solidFill>
                <a:latin typeface="Times New Roman"/>
                <a:cs typeface="Times New Roman"/>
              </a:rPr>
              <a:t>et bords du </a:t>
            </a:r>
            <a:r>
              <a:rPr>
                <a:solidFill>
                  <a:schemeClr val="accent5">
                    <a:lumMod val="75000"/>
                  </a:schemeClr>
                </a:solidFill>
                <a:latin typeface="Times New Roman"/>
                <a:cs typeface="Times New Roman"/>
              </a:rPr>
              <a:t>mot m = </a:t>
            </a:r>
            <a:r>
              <a:rPr>
                <a:solidFill>
                  <a:schemeClr val="accent5">
                    <a:lumMod val="75000"/>
                  </a:schemeClr>
                </a:solidFill>
                <a:latin typeface="Times New Roman"/>
                <a:cs typeface="Times New Roman"/>
              </a:rPr>
              <a:t>abacabacaba de longueur 11</a:t>
            </a:r>
          </a:p>
          <a:p>
            <a:pPr marL="0" indent="0">
              <a:buNone/>
            </a:pPr>
          </a:p>
        </p:txBody>
      </p:sp>
      <p:graphicFrame>
        <p:nvGraphicFramePr>
          <p:cNvPr id="5" name="Tableau 4"/>
          <p:cNvGraphicFramePr>
            <a:graphicFrameLocks noGrp="1"/>
          </p:cNvGraphicFramePr>
          <p:nvPr>
            <p:extLst>
              <p:ext uri="{D42A27DB-BD31-4B8C-83A1-F6EECF244321}">
                <p14:modId xmlns:p14="http://schemas.microsoft.com/office/powerpoint/2010/main" val="1839851308"/>
              </p:ext>
            </p:extLst>
          </p:nvPr>
        </p:nvGraphicFramePr>
        <p:xfrm>
          <a:off x="797169" y="1842868"/>
          <a:ext cx="3858671" cy="762000"/>
        </p:xfrm>
        <a:graphic>
          <a:graphicData uri="http://schemas.openxmlformats.org/drawingml/2006/table">
            <a:tbl>
              <a:tblPr firstRow="1" bandRow="1">
                <a:tableStyleId>{5C22544A-7EE6-4342-B048-85BDC9FD1C3A}</a:tableStyleId>
              </a:tblPr>
              <a:tblGrid>
                <a:gridCol w="3858671"/>
              </a:tblGrid>
              <a:tr h="576715">
                <a:tc>
                  <a:txBody>
                    <a:bodyPr/>
                    <a:lstStyle/>
                    <a:p>
                      <a:r>
                        <a:rPr kumimoji="0" lang="fr-FR" sz="4400" b="0" i="0" u="none" strike="noStrike" kern="1200" cap="none" spc="0" normalizeH="0" baseline="0" noProof="0" dirty="0" smtClean="0">
                          <a:ln>
                            <a:noFill/>
                          </a:ln>
                          <a:solidFill>
                            <a:srgbClr val="4472C4">
                              <a:lumMod val="75000"/>
                            </a:srgbClr>
                          </a:solidFill>
                          <a:effectLst/>
                          <a:uLnTx/>
                          <a:uFillTx/>
                          <a:latin typeface="Calibri Light" panose="020F0302020204030204"/>
                          <a:ea typeface="+mj-ea"/>
                          <a:cs typeface="+mj-cs"/>
                        </a:rPr>
                        <a:t>Bord et Période</a:t>
                      </a:r>
                      <a:endParaRPr lang="fr-FR" dirty="0"/>
                    </a:p>
                  </a:txBody>
                  <a:tc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r>
            </a:tbl>
          </a:graphicData>
        </a:graphic>
      </p:graphicFrame>
      <p:graphicFrame>
        <p:nvGraphicFramePr>
          <p:cNvPr id="7" name="Tableau 6"/>
          <p:cNvGraphicFramePr>
            <a:graphicFrameLocks noGrp="1"/>
          </p:cNvGraphicFramePr>
          <p:nvPr>
            <p:extLst>
              <p:ext uri="{D42A27DB-BD31-4B8C-83A1-F6EECF244321}">
                <p14:modId xmlns:p14="http://schemas.microsoft.com/office/powerpoint/2010/main" val="2410483262"/>
              </p:ext>
            </p:extLst>
          </p:nvPr>
        </p:nvGraphicFramePr>
        <p:xfrm>
          <a:off x="4655840" y="2745449"/>
          <a:ext cx="2933571" cy="2192284"/>
        </p:xfrm>
        <a:graphic>
          <a:graphicData uri="http://schemas.openxmlformats.org/drawingml/2006/table">
            <a:tbl>
              <a:tblPr firstRow="1" bandRow="1">
                <a:tableStyleId>{5C22544A-7EE6-4342-B048-85BDC9FD1C3A}</a:tableStyleId>
              </a:tblPr>
              <a:tblGrid>
                <a:gridCol w="989355"/>
                <a:gridCol w="1944216"/>
              </a:tblGrid>
              <a:tr h="382863">
                <a:tc>
                  <a:txBody>
                    <a:bodyPr/>
                    <a:lstStyle/>
                    <a:p>
                      <a:r>
                        <a:rPr lang="fr-FR" dirty="0" smtClean="0"/>
                        <a:t>Période </a:t>
                      </a:r>
                      <a:endParaRPr lang="fr-FR" dirty="0"/>
                    </a:p>
                  </a:txBody>
                  <a:tcPr/>
                </a:tc>
                <a:tc>
                  <a:txBody>
                    <a:bodyPr/>
                    <a:lstStyle/>
                    <a:p>
                      <a:r>
                        <a:rPr lang="fr-FR" dirty="0" smtClean="0"/>
                        <a:t>Bord</a:t>
                      </a:r>
                      <a:endParaRPr lang="fr-FR" dirty="0"/>
                    </a:p>
                  </a:txBody>
                  <a:tcPr/>
                </a:tc>
              </a:tr>
              <a:tr h="382863">
                <a:tc>
                  <a:txBody>
                    <a:bodyPr/>
                    <a:lstStyle/>
                    <a:p>
                      <a:r>
                        <a:rPr lang="fr-FR" dirty="0" smtClean="0"/>
                        <a:t>4</a:t>
                      </a:r>
                      <a:endParaRPr lang="fr-FR" dirty="0"/>
                    </a:p>
                  </a:txBody>
                  <a:tcPr/>
                </a:tc>
                <a:tc>
                  <a:txBody>
                    <a:bodyPr/>
                    <a:lstStyle/>
                    <a:p>
                      <a:r>
                        <a:rPr lang="fr-FR" dirty="0" smtClean="0"/>
                        <a:t>abacaba</a:t>
                      </a:r>
                      <a:endParaRPr lang="fr-FR" dirty="0"/>
                    </a:p>
                  </a:txBody>
                  <a:tcPr/>
                </a:tc>
              </a:tr>
              <a:tr h="382863">
                <a:tc>
                  <a:txBody>
                    <a:bodyPr/>
                    <a:lstStyle/>
                    <a:p>
                      <a:r>
                        <a:rPr lang="fr-FR" dirty="0" smtClean="0"/>
                        <a:t>8</a:t>
                      </a:r>
                      <a:endParaRPr lang="fr-FR" dirty="0"/>
                    </a:p>
                  </a:txBody>
                  <a:tcPr/>
                </a:tc>
                <a:tc>
                  <a:txBody>
                    <a:bodyPr/>
                    <a:lstStyle/>
                    <a:p>
                      <a:r>
                        <a:rPr lang="fr-FR" dirty="0" smtClean="0"/>
                        <a:t>aba</a:t>
                      </a:r>
                      <a:endParaRPr lang="fr-FR" dirty="0"/>
                    </a:p>
                  </a:txBody>
                  <a:tcPr/>
                </a:tc>
              </a:tr>
              <a:tr h="382863">
                <a:tc>
                  <a:txBody>
                    <a:bodyPr/>
                    <a:lstStyle/>
                    <a:p>
                      <a:r>
                        <a:rPr lang="fr-FR" dirty="0" smtClean="0"/>
                        <a:t>10</a:t>
                      </a:r>
                      <a:endParaRPr lang="fr-FR" dirty="0"/>
                    </a:p>
                  </a:txBody>
                  <a:tcPr/>
                </a:tc>
                <a:tc>
                  <a:txBody>
                    <a:bodyPr/>
                    <a:lstStyle/>
                    <a:p>
                      <a:r>
                        <a:rPr lang="fr-FR" dirty="0" smtClean="0"/>
                        <a:t>a</a:t>
                      </a:r>
                      <a:endParaRPr lang="fr-FR" dirty="0"/>
                    </a:p>
                  </a:txBody>
                  <a:tcPr/>
                </a:tc>
              </a:tr>
              <a:tr h="660832">
                <a:tc>
                  <a:txBody>
                    <a:bodyPr/>
                    <a:lstStyle/>
                    <a:p>
                      <a:r>
                        <a:rPr lang="fr-FR" dirty="0" smtClean="0"/>
                        <a:t>11</a:t>
                      </a:r>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1800" b="0" i="0" kern="1200" dirty="0" smtClean="0">
                          <a:solidFill>
                            <a:schemeClr val="tx1"/>
                          </a:solidFill>
                          <a:effectLst/>
                          <a:latin typeface="+mn-lt"/>
                          <a:ea typeface="+mn-ea"/>
                          <a:cs typeface="+mn-cs"/>
                        </a:rPr>
                        <a:t>ε</a:t>
                      </a:r>
                      <a:endParaRPr lang="fr-FR" dirty="0" smtClean="0">
                        <a:solidFill>
                          <a:schemeClr val="tx1"/>
                        </a:solidFill>
                      </a:endParaRPr>
                    </a:p>
                    <a:p>
                      <a:endParaRPr lang="fr-FR" dirty="0"/>
                    </a:p>
                  </a:txBody>
                  <a:tcPr/>
                </a:tc>
              </a:tr>
            </a:tbl>
          </a:graphicData>
        </a:graphic>
      </p:graphicFrame>
      <p:sp>
        <p:nvSpPr>
          <p:cNvPr id="4" name="Espace réservé du numéro de diapositive 3"/>
          <p:cNvSpPr>
            <a:spLocks noGrp="1"/>
          </p:cNvSpPr>
          <p:nvPr>
            <p:ph type="sldNum" sz="quarter" idx="12"/>
          </p:nvPr>
        </p:nvSpPr>
        <p:spPr/>
        <p:txBody>
          <a:bodyPr/>
          <a:lstStyle/>
          <a:p>
            <a:pPr/>
            <a:r>
              <a:rPr/>
              <a:t>7</a:t>
            </a:r>
          </a:p>
        </p:txBody>
      </p:sp>
    </p:spTree>
    <p:extLst>
      <p:ext uri="{BB962C8B-B14F-4D97-AF65-F5344CB8AC3E}">
        <p14:creationId xmlns:p14="http://schemas.microsoft.com/office/powerpoint/2010/main" val="28393568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1034560" y="403161"/>
            <a:ext cx="10515600" cy="1325556"/>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pPr/>
            <a:r>
              <a:rPr>
                <a:solidFill>
                  <a:srgbClr val="0000AF"/>
                </a:solidFill>
                <a:latin typeface="LCMSS8"/>
              </a:rPr>
              <a:t>Introduction</a:t>
            </a:r>
          </a:p>
        </p:txBody>
      </p:sp>
      <p:graphicFrame>
        <p:nvGraphicFramePr>
          <p:cNvPr id="4" name="Espace réservé du contenu 3"/>
          <p:cNvGraphicFramePr>
            <a:graphicFrameLocks noGrp="1"/>
          </p:cNvGraphicFramePr>
          <p:nvPr>
            <p:ph idx="1"/>
            <p:extLst>
              <p:ext uri="{D42A27DB-BD31-4B8C-83A1-F6EECF244321}">
                <p14:modId xmlns:p14="http://schemas.microsoft.com/office/powerpoint/2010/main" val="137844014"/>
              </p:ext>
            </p:extLst>
          </p:nvPr>
        </p:nvGraphicFramePr>
        <p:xfrm>
          <a:off x="1210407" y="4463494"/>
          <a:ext cx="7959969" cy="375138"/>
        </p:xfrm>
        <a:graphic>
          <a:graphicData uri="http://schemas.openxmlformats.org/drawingml/2006/table">
            <a:tbl>
              <a:tblPr firstRow="1" bandRow="1">
                <a:tableStyleId>{5C22544A-7EE6-4342-B048-85BDC9FD1C3A}</a:tableStyleId>
              </a:tblPr>
              <a:tblGrid>
                <a:gridCol w="3417277"/>
                <a:gridCol w="1811215"/>
                <a:gridCol w="2731477"/>
              </a:tblGrid>
              <a:tr h="375138">
                <a:tc>
                  <a:txBody>
                    <a:bodyPr/>
                    <a:lstStyle/>
                    <a:p>
                      <a:endParaRPr lang="fr-FR" dirty="0">
                        <a:solidFill>
                          <a:srgbClr val="002060"/>
                        </a:solidFill>
                      </a:endParaRPr>
                    </a:p>
                  </a:txBody>
                  <a:tcPr/>
                </a:tc>
                <a:tc>
                  <a:txBody>
                    <a:bodyPr/>
                    <a:lstStyle/>
                    <a:p>
                      <a:r>
                        <a:rPr lang="fr-FR" dirty="0" smtClean="0"/>
                        <a:t>Motif P</a:t>
                      </a:r>
                      <a:endParaRPr lang="fr-FR" dirty="0"/>
                    </a:p>
                  </a:txBody>
                  <a:tcPr/>
                </a:tc>
                <a:tc>
                  <a:txBody>
                    <a:bodyPr/>
                    <a:lstStyle/>
                    <a:p>
                      <a:endParaRPr lang="fr-FR" dirty="0"/>
                    </a:p>
                  </a:txBody>
                  <a:tcPr/>
                </a:tc>
              </a:tr>
            </a:tbl>
          </a:graphicData>
        </a:graphic>
      </p:graphicFrame>
      <p:cxnSp>
        <p:nvCxnSpPr>
          <p:cNvPr id="8" name="Connecteur droit 7"/>
          <p:cNvCxnSpPr/>
          <p:nvPr/>
        </p:nvCxnSpPr>
        <p:spPr>
          <a:xfrm>
            <a:off x="4643339" y="4651069"/>
            <a:ext cx="0" cy="1151929"/>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Connecteur droit avec flèche 9"/>
          <p:cNvCxnSpPr/>
          <p:nvPr/>
        </p:nvCxnSpPr>
        <p:spPr>
          <a:xfrm>
            <a:off x="1302255" y="5222053"/>
            <a:ext cx="334107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necteur droit 12"/>
          <p:cNvCxnSpPr/>
          <p:nvPr/>
        </p:nvCxnSpPr>
        <p:spPr>
          <a:xfrm>
            <a:off x="6434900" y="4463490"/>
            <a:ext cx="0" cy="2168769"/>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Connecteur droit avec flèche 16"/>
          <p:cNvCxnSpPr/>
          <p:nvPr/>
        </p:nvCxnSpPr>
        <p:spPr>
          <a:xfrm>
            <a:off x="1352945" y="6113543"/>
            <a:ext cx="5081954" cy="28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3017104" y="6148703"/>
            <a:ext cx="3275255" cy="369326"/>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none">
            <a:spAutoFit/>
          </a:bodyPr>
          <a:lstStyle/>
          <a:p>
            <a:pPr/>
            <a:r>
              <a:rPr>
                <a:solidFill>
                  <a:srgbClr val="0000AF"/>
                </a:solidFill>
                <a:latin typeface="LCMSS8"/>
              </a:rPr>
              <a:t>Position droite de l’occurrence</a:t>
            </a:r>
          </a:p>
        </p:txBody>
      </p:sp>
      <p:sp>
        <p:nvSpPr>
          <p:cNvPr id="21" name="Rectangle 20"/>
          <p:cNvSpPr/>
          <p:nvPr/>
        </p:nvSpPr>
        <p:spPr>
          <a:xfrm>
            <a:off x="1210405" y="5255888"/>
            <a:ext cx="3275255" cy="369326"/>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none">
            <a:spAutoFit/>
          </a:bodyPr>
          <a:lstStyle/>
          <a:p>
            <a:pPr/>
            <a:r>
              <a:rPr>
                <a:solidFill>
                  <a:srgbClr val="0000AF"/>
                </a:solidFill>
                <a:latin typeface="LCMSS8"/>
              </a:rPr>
              <a:t>Position droite de l’occurrence</a:t>
            </a:r>
          </a:p>
        </p:txBody>
      </p:sp>
      <p:sp>
        <p:nvSpPr>
          <p:cNvPr id="22" name="Rectangle à coins arrondis 21"/>
          <p:cNvSpPr/>
          <p:nvPr/>
        </p:nvSpPr>
        <p:spPr>
          <a:xfrm>
            <a:off x="1086143" y="2762663"/>
            <a:ext cx="8538246" cy="1146836"/>
          </a:xfrm>
          <a:prstGeom prst="round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r>
              <a:rPr sz="2400">
                <a:solidFill>
                  <a:srgbClr val="0000AF"/>
                </a:solidFill>
                <a:latin typeface="LCMSS8"/>
              </a:rPr>
              <a:t>Trouver toutes les occurrences d’un motif </a:t>
            </a:r>
            <a:r>
              <a:rPr sz="2400">
                <a:solidFill>
                  <a:srgbClr val="006000"/>
                </a:solidFill>
                <a:latin typeface="CMMI8"/>
              </a:rPr>
              <a:t>P </a:t>
            </a:r>
            <a:r>
              <a:rPr sz="2400">
                <a:solidFill>
                  <a:srgbClr val="0000AF"/>
                </a:solidFill>
                <a:latin typeface="LCMSS8"/>
              </a:rPr>
              <a:t>de longueur </a:t>
            </a:r>
            <a:r>
              <a:rPr sz="2400">
                <a:solidFill>
                  <a:srgbClr val="006000"/>
                </a:solidFill>
                <a:latin typeface="CMMI8"/>
              </a:rPr>
              <a:t>m </a:t>
            </a:r>
            <a:r>
              <a:rPr sz="2400">
                <a:solidFill>
                  <a:srgbClr val="0000AF"/>
                </a:solidFill>
                <a:latin typeface="LCMSS8"/>
              </a:rPr>
              <a:t>à</a:t>
            </a:r>
          </a:p>
          <a:p>
            <a:pPr/>
            <a:r>
              <a:rPr sz="2400">
                <a:solidFill>
                  <a:srgbClr val="0000AF"/>
                </a:solidFill>
                <a:latin typeface="LCMSS8"/>
              </a:rPr>
              <a:t>l’intérieur </a:t>
            </a:r>
            <a:r>
              <a:rPr sz="2400">
                <a:solidFill>
                  <a:srgbClr val="0000AF"/>
                </a:solidFill>
                <a:latin typeface="LCMSS8"/>
              </a:rPr>
              <a:t>d’un texte </a:t>
            </a:r>
            <a:r>
              <a:rPr sz="2400">
                <a:solidFill>
                  <a:srgbClr val="006000"/>
                </a:solidFill>
                <a:latin typeface="CMMI8"/>
              </a:rPr>
              <a:t>T </a:t>
            </a:r>
            <a:r>
              <a:rPr sz="2400">
                <a:solidFill>
                  <a:srgbClr val="0000AF"/>
                </a:solidFill>
                <a:latin typeface="LCMSS8"/>
              </a:rPr>
              <a:t>de longueur </a:t>
            </a:r>
            <a:r>
              <a:rPr sz="2400">
                <a:solidFill>
                  <a:srgbClr val="006000"/>
                </a:solidFill>
                <a:latin typeface="CMMI8"/>
              </a:rPr>
              <a:t>n</a:t>
            </a:r>
          </a:p>
        </p:txBody>
      </p:sp>
      <p:sp>
        <p:nvSpPr>
          <p:cNvPr id="23" name="Rectangle 22"/>
          <p:cNvSpPr/>
          <p:nvPr/>
        </p:nvSpPr>
        <p:spPr>
          <a:xfrm>
            <a:off x="1210405" y="4094164"/>
            <a:ext cx="949574" cy="369326"/>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a:spAutoFit/>
          </a:bodyPr>
          <a:lstStyle/>
          <a:p>
            <a:pPr/>
            <a:r>
              <a:rPr>
                <a:solidFill>
                  <a:srgbClr val="0000AF"/>
                </a:solidFill>
                <a:latin typeface="LCMSS8"/>
              </a:rPr>
              <a:t>Texte T</a:t>
            </a:r>
          </a:p>
        </p:txBody>
      </p:sp>
      <p:graphicFrame>
        <p:nvGraphicFramePr>
          <p:cNvPr id="2" name="Tableau 1"/>
          <p:cNvGraphicFramePr>
            <a:graphicFrameLocks noGrp="1"/>
          </p:cNvGraphicFramePr>
          <p:nvPr>
            <p:extLst>
              <p:ext uri="{D42A27DB-BD31-4B8C-83A1-F6EECF244321}">
                <p14:modId xmlns:p14="http://schemas.microsoft.com/office/powerpoint/2010/main" val="714598670"/>
              </p:ext>
            </p:extLst>
          </p:nvPr>
        </p:nvGraphicFramePr>
        <p:xfrm>
          <a:off x="1086143" y="1887542"/>
          <a:ext cx="6862103" cy="762000"/>
        </p:xfrm>
        <a:graphic>
          <a:graphicData uri="http://schemas.openxmlformats.org/drawingml/2006/table">
            <a:tbl>
              <a:tblPr firstRow="1" bandRow="1">
                <a:tableStyleId>{5C22544A-7EE6-4342-B048-85BDC9FD1C3A}</a:tableStyleId>
              </a:tblPr>
              <a:tblGrid>
                <a:gridCol w="6862103"/>
              </a:tblGrid>
              <a:tr h="616507">
                <a:tc>
                  <a:txBody>
                    <a:bodyPr/>
                    <a:lstStyle/>
                    <a:p>
                      <a:r>
                        <a:rPr kumimoji="0" lang="fr-FR" sz="4400" b="0" i="0" u="none" strike="noStrike" kern="1200" cap="none" spc="0" normalizeH="0" baseline="0" noProof="0" dirty="0" smtClean="0">
                          <a:ln>
                            <a:noFill/>
                          </a:ln>
                          <a:solidFill>
                            <a:srgbClr val="0000AF"/>
                          </a:solidFill>
                          <a:effectLst/>
                          <a:uLnTx/>
                          <a:uFillTx/>
                          <a:latin typeface="LCMSS8"/>
                          <a:ea typeface="+mj-ea"/>
                          <a:cs typeface="+mj-cs"/>
                        </a:rPr>
                        <a:t>Recherche de motif exact</a:t>
                      </a:r>
                      <a:endParaRPr lang="fr-FR" dirty="0"/>
                    </a:p>
                  </a:txBody>
                  <a:tc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r>
            </a:tbl>
          </a:graphicData>
        </a:graphic>
      </p:graphicFrame>
      <p:sp>
        <p:nvSpPr>
          <p:cNvPr id="5" name="Espace réservé du numéro de diapositive 4"/>
          <p:cNvSpPr>
            <a:spLocks noGrp="1"/>
          </p:cNvSpPr>
          <p:nvPr>
            <p:ph type="sldNum" sz="quarter" idx="12"/>
          </p:nvPr>
        </p:nvSpPr>
        <p:spPr/>
        <p:txBody>
          <a:bodyPr/>
          <a:lstStyle/>
          <a:p>
            <a:pPr/>
            <a:r>
              <a:rPr/>
              <a:t>8</a:t>
            </a:r>
          </a:p>
        </p:txBody>
      </p:sp>
    </p:spTree>
    <p:extLst>
      <p:ext uri="{BB962C8B-B14F-4D97-AF65-F5344CB8AC3E}">
        <p14:creationId xmlns:p14="http://schemas.microsoft.com/office/powerpoint/2010/main" val="34390611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pPr/>
            <a:r>
              <a:rPr>
                <a:solidFill>
                  <a:srgbClr val="0000AF"/>
                </a:solidFill>
                <a:latin typeface="LCMSS8"/>
              </a:rPr>
              <a:t>Introduction</a:t>
            </a:r>
          </a:p>
        </p:txBody>
      </p:sp>
      <p:graphicFrame>
        <p:nvGraphicFramePr>
          <p:cNvPr id="4" name="Espace réservé du contenu 3"/>
          <p:cNvGraphicFramePr>
            <a:graphicFrameLocks noGrp="1"/>
          </p:cNvGraphicFramePr>
          <p:nvPr>
            <p:ph idx="1"/>
            <p:extLst>
              <p:ext uri="{D42A27DB-BD31-4B8C-83A1-F6EECF244321}">
                <p14:modId xmlns:p14="http://schemas.microsoft.com/office/powerpoint/2010/main" val="1514130227"/>
              </p:ext>
            </p:extLst>
          </p:nvPr>
        </p:nvGraphicFramePr>
        <p:xfrm>
          <a:off x="993531" y="3619255"/>
          <a:ext cx="10204938" cy="589330"/>
        </p:xfrm>
        <a:graphic>
          <a:graphicData uri="http://schemas.openxmlformats.org/drawingml/2006/table">
            <a:tbl>
              <a:tblPr firstRow="1" bandRow="1">
                <a:tableStyleId>{5C22544A-7EE6-4342-B048-85BDC9FD1C3A}</a:tableStyleId>
              </a:tblPr>
              <a:tblGrid>
                <a:gridCol w="2945423"/>
                <a:gridCol w="3387969"/>
                <a:gridCol w="3871546"/>
              </a:tblGrid>
              <a:tr h="589330">
                <a:tc>
                  <a:txBody>
                    <a:bodyPr/>
                    <a:lstStyle/>
                    <a:p>
                      <a:endParaRPr lang="fr-FR" dirty="0"/>
                    </a:p>
                  </a:txBody>
                  <a:tcPr/>
                </a:tc>
                <a:tc>
                  <a:txBody>
                    <a:bodyPr/>
                    <a:lstStyle/>
                    <a:p>
                      <a:r>
                        <a:rPr lang="fr-FR" dirty="0" smtClean="0">
                          <a:solidFill>
                            <a:schemeClr val="bg2"/>
                          </a:solidFill>
                        </a:rPr>
                        <a:t>                    Fenêtre</a:t>
                      </a:r>
                      <a:endParaRPr lang="fr-FR" dirty="0">
                        <a:solidFill>
                          <a:schemeClr val="bg2"/>
                        </a:solidFill>
                      </a:endParaRPr>
                    </a:p>
                  </a:txBody>
                  <a:tcPr>
                    <a:solidFill>
                      <a:schemeClr val="accent6">
                        <a:lumMod val="75000"/>
                      </a:schemeClr>
                    </a:solidFill>
                  </a:tcPr>
                </a:tc>
                <a:tc>
                  <a:txBody>
                    <a:bodyPr/>
                    <a:lstStyle/>
                    <a:p>
                      <a:endParaRPr lang="fr-FR" dirty="0"/>
                    </a:p>
                  </a:txBody>
                  <a:tcPr/>
                </a:tc>
              </a:tr>
            </a:tbl>
          </a:graphicData>
        </a:graphic>
      </p:graphicFrame>
      <p:graphicFrame>
        <p:nvGraphicFramePr>
          <p:cNvPr id="5" name="Tableau 4"/>
          <p:cNvGraphicFramePr>
            <a:graphicFrameLocks noGrp="1"/>
          </p:cNvGraphicFramePr>
          <p:nvPr>
            <p:extLst>
              <p:ext uri="{D42A27DB-BD31-4B8C-83A1-F6EECF244321}">
                <p14:modId xmlns:p14="http://schemas.microsoft.com/office/powerpoint/2010/main" val="236850109"/>
              </p:ext>
            </p:extLst>
          </p:nvPr>
        </p:nvGraphicFramePr>
        <p:xfrm>
          <a:off x="3892061" y="5275382"/>
          <a:ext cx="3516924" cy="539262"/>
        </p:xfrm>
        <a:graphic>
          <a:graphicData uri="http://schemas.openxmlformats.org/drawingml/2006/table">
            <a:tbl>
              <a:tblPr firstRow="1" bandRow="1">
                <a:tableStyleId>{5C22544A-7EE6-4342-B048-85BDC9FD1C3A}</a:tableStyleId>
              </a:tblPr>
              <a:tblGrid>
                <a:gridCol w="3516924"/>
              </a:tblGrid>
              <a:tr h="539262">
                <a:tc>
                  <a:txBody>
                    <a:bodyPr/>
                    <a:lstStyle/>
                    <a:p>
                      <a:endParaRPr lang="fr-FR" dirty="0"/>
                    </a:p>
                  </a:txBody>
                  <a:tcPr>
                    <a:solidFill>
                      <a:schemeClr val="accent6">
                        <a:lumMod val="75000"/>
                      </a:schemeClr>
                    </a:solidFill>
                  </a:tcPr>
                </a:tc>
              </a:tr>
            </a:tbl>
          </a:graphicData>
        </a:graphic>
      </p:graphicFrame>
      <p:sp>
        <p:nvSpPr>
          <p:cNvPr id="6" name="Rectangle 5"/>
          <p:cNvSpPr/>
          <p:nvPr/>
        </p:nvSpPr>
        <p:spPr>
          <a:xfrm>
            <a:off x="993525" y="3338112"/>
            <a:ext cx="937184" cy="369326"/>
          </a:xfrm>
          <a:prstGeom prst="rect">
            <a:avLst/>
          </a:prstGeom>
        </p:spPr>
        <p:txBody>
          <a:bodyPr wrap="none">
            <a:spAutoFit/>
          </a:bodyPr>
          <a:lstStyle/>
          <a:p>
            <a:pPr/>
            <a:r>
              <a:rPr>
                <a:solidFill>
                  <a:srgbClr val="0000AF"/>
                </a:solidFill>
                <a:latin typeface="LCMSS8"/>
              </a:rPr>
              <a:t>Texte T</a:t>
            </a:r>
          </a:p>
        </p:txBody>
      </p:sp>
      <p:sp>
        <p:nvSpPr>
          <p:cNvPr id="7" name="Rectangle 6"/>
          <p:cNvSpPr/>
          <p:nvPr/>
        </p:nvSpPr>
        <p:spPr>
          <a:xfrm>
            <a:off x="2897711" y="5360351"/>
            <a:ext cx="902805" cy="369326"/>
          </a:xfrm>
          <a:prstGeom prst="rect">
            <a:avLst/>
          </a:prstGeom>
        </p:spPr>
        <p:txBody>
          <a:bodyPr wrap="none">
            <a:spAutoFit/>
          </a:bodyPr>
          <a:lstStyle/>
          <a:p>
            <a:pPr/>
            <a:r>
              <a:rPr>
                <a:solidFill>
                  <a:srgbClr val="0000AF"/>
                </a:solidFill>
                <a:latin typeface="LCMSS8"/>
              </a:rPr>
              <a:t>Motif P</a:t>
            </a:r>
          </a:p>
        </p:txBody>
      </p:sp>
      <p:cxnSp>
        <p:nvCxnSpPr>
          <p:cNvPr id="9" name="Connecteur droit avec flèche 8"/>
          <p:cNvCxnSpPr/>
          <p:nvPr/>
        </p:nvCxnSpPr>
        <p:spPr>
          <a:xfrm>
            <a:off x="7408989" y="5533294"/>
            <a:ext cx="1253072" cy="87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Connecteur droit avec flèche 10"/>
          <p:cNvCxnSpPr/>
          <p:nvPr/>
        </p:nvCxnSpPr>
        <p:spPr>
          <a:xfrm flipV="1">
            <a:off x="7338640" y="3516929"/>
            <a:ext cx="1195754" cy="58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7338640" y="3244169"/>
            <a:ext cx="1418494" cy="369326"/>
          </a:xfrm>
          <a:prstGeom prst="rect">
            <a:avLst/>
          </a:prstGeom>
        </p:spPr>
        <p:txBody>
          <a:bodyPr wrap="square">
            <a:spAutoFit/>
          </a:bodyPr>
          <a:lstStyle/>
          <a:p>
            <a:pPr/>
            <a:r>
              <a:rPr>
                <a:solidFill>
                  <a:srgbClr val="0000AF"/>
                </a:solidFill>
                <a:latin typeface="LCMSS8"/>
              </a:rPr>
              <a:t>Décalage</a:t>
            </a:r>
          </a:p>
        </p:txBody>
      </p:sp>
      <p:sp>
        <p:nvSpPr>
          <p:cNvPr id="13" name="Rectangle 12"/>
          <p:cNvSpPr/>
          <p:nvPr/>
        </p:nvSpPr>
        <p:spPr>
          <a:xfrm>
            <a:off x="7502765" y="5234192"/>
            <a:ext cx="1159296" cy="369326"/>
          </a:xfrm>
          <a:prstGeom prst="rect">
            <a:avLst/>
          </a:prstGeom>
        </p:spPr>
        <p:txBody>
          <a:bodyPr wrap="none">
            <a:spAutoFit/>
          </a:bodyPr>
          <a:lstStyle/>
          <a:p>
            <a:pPr/>
            <a:r>
              <a:rPr>
                <a:solidFill>
                  <a:srgbClr val="0000AF"/>
                </a:solidFill>
                <a:latin typeface="LCMSS8"/>
              </a:rPr>
              <a:t>Décalage</a:t>
            </a:r>
          </a:p>
        </p:txBody>
      </p:sp>
      <p:sp>
        <p:nvSpPr>
          <p:cNvPr id="15" name="Rectangle 14"/>
          <p:cNvSpPr/>
          <p:nvPr/>
        </p:nvSpPr>
        <p:spPr>
          <a:xfrm>
            <a:off x="4245871" y="4908844"/>
            <a:ext cx="3070138" cy="369326"/>
          </a:xfrm>
          <a:prstGeom prst="rect">
            <a:avLst/>
          </a:prstGeom>
        </p:spPr>
        <p:txBody>
          <a:bodyPr wrap="none">
            <a:spAutoFit/>
          </a:bodyPr>
          <a:lstStyle/>
          <a:p>
            <a:pPr/>
            <a:r>
              <a:rPr>
                <a:solidFill>
                  <a:srgbClr val="0000AF"/>
                </a:solidFill>
                <a:latin typeface="LCMSS8"/>
              </a:rPr>
              <a:t>Analyse      …..        Analyse</a:t>
            </a:r>
          </a:p>
        </p:txBody>
      </p:sp>
      <p:graphicFrame>
        <p:nvGraphicFramePr>
          <p:cNvPr id="2" name="Tableau 1"/>
          <p:cNvGraphicFramePr>
            <a:graphicFrameLocks noGrp="1"/>
          </p:cNvGraphicFramePr>
          <p:nvPr>
            <p:extLst>
              <p:ext uri="{D42A27DB-BD31-4B8C-83A1-F6EECF244321}">
                <p14:modId xmlns:p14="http://schemas.microsoft.com/office/powerpoint/2010/main" val="2403584348"/>
              </p:ext>
            </p:extLst>
          </p:nvPr>
        </p:nvGraphicFramePr>
        <p:xfrm>
          <a:off x="838200" y="1690688"/>
          <a:ext cx="8094785" cy="762000"/>
        </p:xfrm>
        <a:graphic>
          <a:graphicData uri="http://schemas.openxmlformats.org/drawingml/2006/table">
            <a:tbl>
              <a:tblPr firstRow="1" bandRow="1">
                <a:tableStyleId>{5C22544A-7EE6-4342-B048-85BDC9FD1C3A}</a:tableStyleId>
              </a:tblPr>
              <a:tblGrid>
                <a:gridCol w="8094785"/>
              </a:tblGrid>
              <a:tr h="433754">
                <a:tc>
                  <a:txBody>
                    <a:bodyPr/>
                    <a:lstStyle/>
                    <a:p>
                      <a:r>
                        <a:rPr kumimoji="0" lang="fr-FR" sz="4400" b="0" i="0" u="none" strike="noStrike" kern="1200" cap="none" spc="0" normalizeH="0" baseline="0" noProof="0" dirty="0" smtClean="0">
                          <a:ln>
                            <a:noFill/>
                          </a:ln>
                          <a:solidFill>
                            <a:srgbClr val="0000AF"/>
                          </a:solidFill>
                          <a:effectLst/>
                          <a:uLnTx/>
                          <a:uFillTx/>
                          <a:latin typeface="LCMSS8"/>
                          <a:ea typeface="+mj-ea"/>
                          <a:cs typeface="+mj-cs"/>
                        </a:rPr>
                        <a:t>Stratégie de la fenêtre glissante</a:t>
                      </a:r>
                      <a:endParaRPr lang="fr-FR" dirty="0"/>
                    </a:p>
                  </a:txBody>
                  <a:tc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r>
            </a:tbl>
          </a:graphicData>
        </a:graphic>
      </p:graphicFrame>
      <p:sp>
        <p:nvSpPr>
          <p:cNvPr id="8" name="Espace réservé du numéro de diapositive 7"/>
          <p:cNvSpPr>
            <a:spLocks noGrp="1"/>
          </p:cNvSpPr>
          <p:nvPr>
            <p:ph type="sldNum" sz="quarter" idx="12"/>
          </p:nvPr>
        </p:nvSpPr>
        <p:spPr/>
        <p:txBody>
          <a:bodyPr/>
          <a:lstStyle/>
          <a:p>
            <a:pPr/>
            <a:r>
              <a:rPr/>
              <a:t>9</a:t>
            </a:r>
          </a:p>
        </p:txBody>
      </p:sp>
    </p:spTree>
    <p:extLst>
      <p:ext uri="{BB962C8B-B14F-4D97-AF65-F5344CB8AC3E}">
        <p14:creationId xmlns:p14="http://schemas.microsoft.com/office/powerpoint/2010/main" val="1824274405"/>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4022</TotalTime>
  <Words>4454</Words>
  <Application>Microsoft Office PowerPoint</Application>
  <PresentationFormat>Grand écran</PresentationFormat>
  <Paragraphs>829</Paragraphs>
  <Slides>60</Slides>
  <Notes>2</Notes>
  <HiddenSlides>0</HiddenSlides>
  <MMClips>0</MMClips>
  <ScaleCrop>false</ScaleCrop>
  <HeadingPairs>
    <vt:vector size="6" baseType="variant">
      <vt:variant>
        <vt:lpstr>Polices utilisées</vt:lpstr>
      </vt:variant>
      <vt:variant>
        <vt:i4>14</vt:i4>
      </vt:variant>
      <vt:variant>
        <vt:lpstr>Thème</vt:lpstr>
      </vt:variant>
      <vt:variant>
        <vt:i4>1</vt:i4>
      </vt:variant>
      <vt:variant>
        <vt:lpstr>Titres des diapositives</vt:lpstr>
      </vt:variant>
      <vt:variant>
        <vt:i4>60</vt:i4>
      </vt:variant>
    </vt:vector>
  </HeadingPairs>
  <TitlesOfParts>
    <vt:vector size="75" baseType="lpstr">
      <vt:lpstr>Amiri</vt:lpstr>
      <vt:lpstr>Arial</vt:lpstr>
      <vt:lpstr>Calibri</vt:lpstr>
      <vt:lpstr>Calibri Light</vt:lpstr>
      <vt:lpstr>CMMI10</vt:lpstr>
      <vt:lpstr>CMMI12</vt:lpstr>
      <vt:lpstr>CMMI8</vt:lpstr>
      <vt:lpstr>CMR5</vt:lpstr>
      <vt:lpstr>CMR8</vt:lpstr>
      <vt:lpstr>CMSY8</vt:lpstr>
      <vt:lpstr>CMTI12</vt:lpstr>
      <vt:lpstr>LCMSS8</vt:lpstr>
      <vt:lpstr>LCMSSB8</vt:lpstr>
      <vt:lpstr>Times New Roman</vt:lpstr>
      <vt:lpstr>Thème Office</vt:lpstr>
      <vt:lpstr>RECHERCHE EXACTE DE MOTIF</vt:lpstr>
      <vt:lpstr>Plan</vt:lpstr>
      <vt:lpstr>Présentation</vt:lpstr>
      <vt:lpstr>Présentation</vt:lpstr>
      <vt:lpstr>Introduction</vt:lpstr>
      <vt:lpstr>  Introduction  </vt:lpstr>
      <vt:lpstr>  Introduction  </vt:lpstr>
      <vt:lpstr>Introduction</vt:lpstr>
      <vt:lpstr>Introduction</vt:lpstr>
      <vt:lpstr>Introduction</vt:lpstr>
      <vt:lpstr>Introduction</vt:lpstr>
      <vt:lpstr>Introduction</vt:lpstr>
      <vt:lpstr>Plan</vt:lpstr>
      <vt:lpstr>Algorithme naïf</vt:lpstr>
      <vt:lpstr>Algorithme naïf</vt:lpstr>
      <vt:lpstr>Algorithme naïf</vt:lpstr>
      <vt:lpstr>Algorithme naïf</vt:lpstr>
      <vt:lpstr>Algorithme naïf</vt:lpstr>
      <vt:lpstr>Algorithme naïf</vt:lpstr>
      <vt:lpstr>Algorithme naïf</vt:lpstr>
      <vt:lpstr>Algorithme naïf</vt:lpstr>
      <vt:lpstr>Algorithme naïf</vt:lpstr>
      <vt:lpstr>Plan</vt:lpstr>
      <vt:lpstr>Algorithme MP</vt:lpstr>
      <vt:lpstr>Algorithme MP</vt:lpstr>
      <vt:lpstr>Algorithme MP</vt:lpstr>
      <vt:lpstr>Algorithme MP</vt:lpstr>
      <vt:lpstr>Algorithme MP</vt:lpstr>
      <vt:lpstr>Algorithme MP</vt:lpstr>
      <vt:lpstr>Algorithme MP</vt:lpstr>
      <vt:lpstr>Algorithme MP</vt:lpstr>
      <vt:lpstr>Algorithme MP</vt:lpstr>
      <vt:lpstr>Algorithme MP</vt:lpstr>
      <vt:lpstr>Algorithme MP</vt:lpstr>
      <vt:lpstr>Algorithme MP</vt:lpstr>
      <vt:lpstr>Algorithme MP</vt:lpstr>
      <vt:lpstr>Algorithme MP</vt:lpstr>
      <vt:lpstr>Algorithme MP</vt:lpstr>
      <vt:lpstr>Algorithme MP</vt:lpstr>
      <vt:lpstr>Algorithme MP</vt:lpstr>
      <vt:lpstr>Algorithme MP</vt:lpstr>
      <vt:lpstr>Algorithme MP</vt:lpstr>
      <vt:lpstr>Algorithme MP</vt:lpstr>
      <vt:lpstr>Algorithme MP</vt:lpstr>
      <vt:lpstr>Plan</vt:lpstr>
      <vt:lpstr>Algorithme KMP</vt:lpstr>
      <vt:lpstr>Algorithme KMP</vt:lpstr>
      <vt:lpstr>Algorithme KMP</vt:lpstr>
      <vt:lpstr>Algorithme KMP</vt:lpstr>
      <vt:lpstr>Algorithme KMP</vt:lpstr>
      <vt:lpstr>Algorithme KMP</vt:lpstr>
      <vt:lpstr>Algorithme KMP</vt:lpstr>
      <vt:lpstr>Algorithme KMP</vt:lpstr>
      <vt:lpstr>Algorithme KMP</vt:lpstr>
      <vt:lpstr>Algorithme KMP</vt:lpstr>
      <vt:lpstr>Algorithme KMP</vt:lpstr>
      <vt:lpstr>Algorithme KMP</vt:lpstr>
      <vt:lpstr>Algorithme KMP</vt:lpstr>
      <vt:lpstr>Algorithme KMP</vt:lpstr>
      <vt:lpstr>Algorithme KMP</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RECHERCHE EXACTE DE MOTIF</dc:title>
  <dc:creator>FALL</dc:creator>
  <cp:lastModifiedBy>FALL</cp:lastModifiedBy>
  <cp:revision>333</cp:revision>
  <dcterms:created xsi:type="dcterms:W3CDTF">2020-09-17T09:54:46Z</dcterms:created>
  <dcterms:modified xsi:type="dcterms:W3CDTF">2020-12-31T13:23:48Z</dcterms:modified>
</cp:coreProperties>
</file>