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8" r:id="rId2"/>
    <p:sldId id="259" r:id="rId3"/>
    <p:sldId id="260" r:id="rId4"/>
    <p:sldId id="261" r:id="rId5"/>
    <p:sldId id="262" r:id="rId6"/>
    <p:sldId id="28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1" r:id="rId17"/>
    <p:sldId id="282" r:id="rId18"/>
    <p:sldId id="274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73" r:id="rId29"/>
    <p:sldId id="278" r:id="rId30"/>
    <p:sldId id="275" r:id="rId31"/>
    <p:sldId id="276" r:id="rId32"/>
    <p:sldId id="27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328" autoAdjust="0"/>
    <p:restoredTop sz="86443" autoAdjust="0"/>
  </p:normalViewPr>
  <p:slideViewPr>
    <p:cSldViewPr>
      <p:cViewPr varScale="1">
        <p:scale>
          <a:sx n="64" d="100"/>
          <a:sy n="64" d="100"/>
        </p:scale>
        <p:origin x="-108" y="-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EAF1B-7AFA-4FED-BE15-B45A2E3AC6F5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540E0-A613-4087-86B8-AF1BB0E1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10E2AE0-5C15-49BD-99C9-4FD89764F1A2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3C3C238-9A65-4388-B9FF-37F08954E1EF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9525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5088"/>
            <a:ext cx="1676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820863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73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0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6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3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9" y="4406900"/>
            <a:ext cx="62087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9" y="2906713"/>
            <a:ext cx="6208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68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2200" y="1586816"/>
            <a:ext cx="2895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92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535113"/>
            <a:ext cx="2895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0" y="2209800"/>
            <a:ext cx="2897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0200" y="1535113"/>
            <a:ext cx="327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0200" y="2174874"/>
            <a:ext cx="32766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67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38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6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3050"/>
            <a:ext cx="22098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273050"/>
            <a:ext cx="41910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9800" y="1430860"/>
            <a:ext cx="22098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7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67000" y="6096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70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05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9D81E-C9EA-4359-B926-F4C2977B001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 smtClean="0"/>
              <a:t>CompTIA IT Fundamentals</a:t>
            </a:r>
            <a:br>
              <a:rPr lang="en-US" altLang="en-US" b="1" dirty="0" smtClean="0"/>
            </a:br>
            <a:r>
              <a:rPr lang="en-US" altLang="en-US" b="1" dirty="0" smtClean="0"/>
              <a:t>Study Guide (</a:t>
            </a:r>
            <a:r>
              <a:rPr lang="en-US" altLang="en-US" b="1" dirty="0" smtClean="0"/>
              <a:t>FC0-U61</a:t>
            </a:r>
            <a:r>
              <a:rPr lang="en-US" altLang="en-US" b="1" dirty="0" smtClean="0"/>
              <a:t>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Chapter </a:t>
            </a:r>
            <a:r>
              <a:rPr lang="en-US" altLang="en-US" dirty="0" smtClean="0"/>
              <a:t>4:</a:t>
            </a:r>
            <a:endParaRPr lang="en-US" altLang="en-US" dirty="0" smtClean="0"/>
          </a:p>
          <a:p>
            <a:r>
              <a:rPr lang="en-US" altLang="en-US" dirty="0" smtClean="0"/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5666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Introduced</a:t>
            </a:r>
            <a:r>
              <a:rPr lang="en-US" baseline="0" dirty="0" smtClean="0"/>
              <a:t> in 1984 by Apple</a:t>
            </a:r>
          </a:p>
          <a:p>
            <a:pPr lvl="1"/>
            <a:r>
              <a:rPr lang="en-US" baseline="0" dirty="0" smtClean="0"/>
              <a:t>“System Software”</a:t>
            </a:r>
          </a:p>
          <a:p>
            <a:r>
              <a:rPr lang="en-US" baseline="0" dirty="0" smtClean="0"/>
              <a:t>First common GUI</a:t>
            </a:r>
          </a:p>
          <a:p>
            <a:r>
              <a:rPr lang="en-US" baseline="0" dirty="0" smtClean="0"/>
              <a:t>Current version is </a:t>
            </a:r>
            <a:r>
              <a:rPr lang="en-US" baseline="0" dirty="0" err="1" smtClean="0"/>
              <a:t>macOS</a:t>
            </a:r>
            <a:r>
              <a:rPr lang="en-US" baseline="0" dirty="0" smtClean="0"/>
              <a:t>, which followed</a:t>
            </a:r>
            <a:r>
              <a:rPr lang="en-US" dirty="0" smtClean="0"/>
              <a:t> OS X</a:t>
            </a:r>
            <a:endParaRPr lang="en-US" baseline="0" dirty="0" smtClean="0"/>
          </a:p>
          <a:p>
            <a:pPr lvl="1"/>
            <a:r>
              <a:rPr lang="en-US" baseline="0" dirty="0" smtClean="0"/>
              <a:t>Version names based on big cats or now California locations</a:t>
            </a:r>
          </a:p>
          <a:p>
            <a:r>
              <a:rPr lang="en-US" baseline="0" dirty="0" smtClean="0"/>
              <a:t>Proprietary to Mac computers</a:t>
            </a:r>
          </a:p>
          <a:p>
            <a:r>
              <a:rPr lang="en-US" baseline="0" dirty="0" smtClean="0"/>
              <a:t>Loyal users</a:t>
            </a:r>
          </a:p>
          <a:p>
            <a:r>
              <a:rPr lang="en-US" baseline="0" dirty="0" smtClean="0"/>
              <a:t>Considered the best for graphics programs</a:t>
            </a:r>
          </a:p>
        </p:txBody>
      </p:sp>
    </p:spTree>
    <p:extLst>
      <p:ext uri="{BB962C8B-B14F-4D97-AF65-F5344CB8AC3E}">
        <p14:creationId xmlns:p14="http://schemas.microsoft.com/office/powerpoint/2010/main" val="206786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Launched by Microsoft in 1985</a:t>
            </a:r>
          </a:p>
          <a:p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 smtClean="0"/>
              <a:t>widely-used workstation OS in the world</a:t>
            </a:r>
          </a:p>
          <a:p>
            <a:endParaRPr lang="en-US" dirty="0" smtClean="0"/>
          </a:p>
          <a:p>
            <a:r>
              <a:rPr lang="en-US" dirty="0" smtClean="0"/>
              <a:t>Closed </a:t>
            </a:r>
            <a:r>
              <a:rPr lang="en-US" dirty="0" smtClean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070837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launched in 2011</a:t>
            </a:r>
          </a:p>
          <a:p>
            <a:pPr lvl="0"/>
            <a:r>
              <a:rPr lang="en-US" baseline="0" dirty="0" smtClean="0"/>
              <a:t>Installed on Chromebooks</a:t>
            </a:r>
            <a:endParaRPr lang="en-US" dirty="0" smtClean="0"/>
          </a:p>
          <a:p>
            <a:r>
              <a:rPr lang="en-US" dirty="0" smtClean="0"/>
              <a:t>Designed</a:t>
            </a:r>
            <a:r>
              <a:rPr lang="en-US" baseline="0" dirty="0" smtClean="0"/>
              <a:t> to be lightweight</a:t>
            </a:r>
          </a:p>
          <a:p>
            <a:pPr lvl="1"/>
            <a:r>
              <a:rPr lang="en-US" dirty="0" smtClean="0"/>
              <a:t>Based on the Chrome browser</a:t>
            </a:r>
          </a:p>
          <a:p>
            <a:pPr lvl="1"/>
            <a:r>
              <a:rPr lang="en-US" dirty="0" smtClean="0"/>
              <a:t>Very little</a:t>
            </a:r>
            <a:r>
              <a:rPr lang="en-US" baseline="0" dirty="0" smtClean="0"/>
              <a:t> local storage – uses the cloud</a:t>
            </a:r>
          </a:p>
          <a:p>
            <a:pPr lvl="0"/>
            <a:r>
              <a:rPr lang="en-US" dirty="0" smtClean="0"/>
              <a:t>Versions</a:t>
            </a:r>
            <a:r>
              <a:rPr lang="en-US" baseline="0" dirty="0" smtClean="0"/>
              <a:t> updated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1050676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 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Launched</a:t>
            </a:r>
            <a:r>
              <a:rPr lang="en-US" baseline="0" dirty="0" smtClean="0"/>
              <a:t> in 2007 with the first iPhone</a:t>
            </a:r>
          </a:p>
          <a:p>
            <a:r>
              <a:rPr lang="en-US" baseline="0" dirty="0" smtClean="0"/>
              <a:t>Proprietary to Apple devices</a:t>
            </a:r>
          </a:p>
          <a:p>
            <a:pPr lvl="1"/>
            <a:r>
              <a:rPr lang="en-US" dirty="0" smtClean="0"/>
              <a:t>iPad, iPhone, iPod</a:t>
            </a:r>
          </a:p>
          <a:p>
            <a:pPr lvl="0"/>
            <a:r>
              <a:rPr lang="en-US" dirty="0" smtClean="0"/>
              <a:t>Very popular</a:t>
            </a:r>
          </a:p>
        </p:txBody>
      </p:sp>
    </p:spTree>
    <p:extLst>
      <p:ext uri="{BB962C8B-B14F-4D97-AF65-F5344CB8AC3E}">
        <p14:creationId xmlns:p14="http://schemas.microsoft.com/office/powerpoint/2010/main" val="159043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Launched</a:t>
            </a:r>
            <a:r>
              <a:rPr lang="en-US" baseline="0" dirty="0" smtClean="0"/>
              <a:t> by Google in 2008</a:t>
            </a:r>
          </a:p>
          <a:p>
            <a:r>
              <a:rPr lang="en-US" baseline="0" dirty="0" smtClean="0"/>
              <a:t>Not open source, but cross-platform; supported by many hardware vendors</a:t>
            </a:r>
          </a:p>
          <a:p>
            <a:r>
              <a:rPr lang="en-US" baseline="0" dirty="0" smtClean="0"/>
              <a:t>Biggest OS install base in the world</a:t>
            </a:r>
          </a:p>
        </p:txBody>
      </p:sp>
    </p:spTree>
    <p:extLst>
      <p:ext uri="{BB962C8B-B14F-4D97-AF65-F5344CB8AC3E}">
        <p14:creationId xmlns:p14="http://schemas.microsoft.com/office/powerpoint/2010/main" val="1340976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</a:t>
            </a:r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Microsoft</a:t>
            </a:r>
          </a:p>
          <a:p>
            <a:r>
              <a:rPr lang="en-US" dirty="0" smtClean="0"/>
              <a:t>Current look/feel launched in 2010</a:t>
            </a:r>
          </a:p>
          <a:p>
            <a:r>
              <a:rPr lang="en-US" dirty="0" smtClean="0"/>
              <a:t>Look</a:t>
            </a:r>
            <a:r>
              <a:rPr lang="en-US" baseline="0" dirty="0" smtClean="0"/>
              <a:t> and feel similar to Windows on a workstation</a:t>
            </a:r>
          </a:p>
          <a:p>
            <a:r>
              <a:rPr lang="en-US" baseline="0" dirty="0" smtClean="0"/>
              <a:t>Not very </a:t>
            </a:r>
            <a:r>
              <a:rPr lang="en-US" baseline="0" dirty="0" smtClean="0"/>
              <a:t>popular</a:t>
            </a:r>
          </a:p>
          <a:p>
            <a:r>
              <a:rPr lang="en-US" dirty="0" smtClean="0"/>
              <a:t>Microsoft stopped developing it in 2017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645958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OSs running concurrently on one physical computer</a:t>
            </a:r>
          </a:p>
          <a:p>
            <a:pPr lvl="1"/>
            <a:r>
              <a:rPr lang="en-US" dirty="0" smtClean="0"/>
              <a:t>Virtualization</a:t>
            </a:r>
          </a:p>
          <a:p>
            <a:r>
              <a:rPr lang="en-US" dirty="0" smtClean="0"/>
              <a:t>Virtual machine (VM)</a:t>
            </a:r>
          </a:p>
          <a:p>
            <a:r>
              <a:rPr lang="en-US" dirty="0" smtClean="0"/>
              <a:t>Critical for cloud computing</a:t>
            </a:r>
          </a:p>
          <a:p>
            <a:r>
              <a:rPr lang="en-US" dirty="0" smtClean="0"/>
              <a:t>Hypervisor enables virtualization</a:t>
            </a:r>
          </a:p>
          <a:p>
            <a:pPr lvl="1"/>
            <a:r>
              <a:rPr lang="en-US" dirty="0" smtClean="0"/>
              <a:t>Type 1 – bare-metal hypervisor</a:t>
            </a:r>
          </a:p>
          <a:p>
            <a:pPr lvl="1"/>
            <a:r>
              <a:rPr lang="en-US" dirty="0" smtClean="0"/>
              <a:t>Type 2 sits on an existing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17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Designed to be small and efficient</a:t>
            </a:r>
          </a:p>
          <a:p>
            <a:pPr lvl="1"/>
            <a:r>
              <a:rPr lang="en-US" dirty="0" smtClean="0"/>
              <a:t>Often responsible for a single task</a:t>
            </a:r>
          </a:p>
          <a:p>
            <a:endParaRPr lang="en-US" dirty="0" smtClean="0"/>
          </a:p>
          <a:p>
            <a:r>
              <a:rPr lang="en-US" dirty="0" smtClean="0"/>
              <a:t>Firmware is an example</a:t>
            </a:r>
          </a:p>
          <a:p>
            <a:endParaRPr lang="en-US" dirty="0" smtClean="0"/>
          </a:p>
          <a:p>
            <a:r>
              <a:rPr lang="en-US" dirty="0" smtClean="0"/>
              <a:t>Used in very small devices such as wristwatches and children’s toys</a:t>
            </a:r>
          </a:p>
          <a:p>
            <a:endParaRPr lang="en-US" dirty="0"/>
          </a:p>
          <a:p>
            <a:r>
              <a:rPr lang="en-US" dirty="0" smtClean="0"/>
              <a:t>Typically not upgradeable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2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</a:t>
            </a:r>
            <a:r>
              <a:rPr lang="en-US" dirty="0" smtClean="0"/>
              <a:t>an operating system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87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Things Operating Systems Manage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 accounts</a:t>
            </a:r>
          </a:p>
          <a:p>
            <a:r>
              <a:rPr lang="en-US" dirty="0" smtClean="0"/>
              <a:t>Access control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Processes</a:t>
            </a:r>
          </a:p>
          <a:p>
            <a:r>
              <a:rPr lang="en-US" dirty="0" smtClean="0"/>
              <a:t>Services</a:t>
            </a:r>
          </a:p>
          <a:p>
            <a:r>
              <a:rPr lang="en-US" dirty="0" smtClean="0"/>
              <a:t>Devices</a:t>
            </a:r>
          </a:p>
          <a:p>
            <a:r>
              <a:rPr lang="en-US" dirty="0" smtClean="0"/>
              <a:t>Disk space</a:t>
            </a:r>
          </a:p>
          <a:p>
            <a:r>
              <a:rPr lang="en-US" dirty="0" smtClean="0"/>
              <a:t>Memory</a:t>
            </a:r>
          </a:p>
          <a:p>
            <a:r>
              <a:rPr lang="en-US" dirty="0" smtClean="0"/>
              <a:t>Files, folders, and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59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/>
              <a:t>Chapter </a:t>
            </a:r>
            <a:r>
              <a:rPr lang="en-US" altLang="en-US" sz="4000" dirty="0" smtClean="0"/>
              <a:t>4: </a:t>
            </a:r>
            <a:r>
              <a:rPr lang="en-US" altLang="en-US" sz="4000" dirty="0" smtClean="0"/>
              <a:t>Operating Systems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362200" y="1586816"/>
            <a:ext cx="2895600" cy="5194984"/>
          </a:xfrm>
          <a:noFill/>
        </p:spPr>
        <p:txBody>
          <a:bodyPr>
            <a:normAutofit fontScale="62500" lnSpcReduction="20000"/>
          </a:bodyPr>
          <a:lstStyle/>
          <a:p>
            <a:r>
              <a:rPr lang="en-US" altLang="en-US" sz="2800" b="0" dirty="0" smtClean="0"/>
              <a:t>Manage applications and software</a:t>
            </a:r>
            <a:endParaRPr lang="en-US" altLang="en-US" sz="2800" b="0" dirty="0" smtClean="0"/>
          </a:p>
          <a:p>
            <a:pPr lvl="1"/>
            <a:r>
              <a:rPr lang="en-US" altLang="en-US" sz="2400" dirty="0" smtClean="0"/>
              <a:t>Interface between applications and hardware</a:t>
            </a:r>
          </a:p>
          <a:p>
            <a:pPr lvl="1"/>
            <a:r>
              <a:rPr lang="en-US" altLang="en-US" dirty="0" smtClean="0"/>
              <a:t>Disk management</a:t>
            </a:r>
          </a:p>
          <a:p>
            <a:pPr lvl="1"/>
            <a:r>
              <a:rPr lang="en-US" altLang="en-US" sz="2400" dirty="0" smtClean="0"/>
              <a:t>Process management/ scheduling</a:t>
            </a:r>
          </a:p>
          <a:p>
            <a:pPr lvl="2"/>
            <a:r>
              <a:rPr lang="en-US" altLang="en-US" dirty="0" smtClean="0"/>
              <a:t>Kill process/ end task</a:t>
            </a:r>
          </a:p>
          <a:p>
            <a:pPr lvl="1"/>
            <a:r>
              <a:rPr lang="en-US" altLang="en-US" sz="2400" dirty="0" smtClean="0"/>
              <a:t>Application management</a:t>
            </a:r>
          </a:p>
          <a:p>
            <a:pPr lvl="1"/>
            <a:r>
              <a:rPr lang="en-US" altLang="en-US" dirty="0" smtClean="0"/>
              <a:t>Memory management</a:t>
            </a:r>
          </a:p>
          <a:p>
            <a:pPr lvl="1"/>
            <a:r>
              <a:rPr lang="en-US" altLang="en-US" sz="2400" dirty="0" smtClean="0"/>
              <a:t>Device management</a:t>
            </a:r>
          </a:p>
          <a:p>
            <a:pPr lvl="1"/>
            <a:r>
              <a:rPr lang="en-US" altLang="en-US" dirty="0" smtClean="0"/>
              <a:t>Access control/ protection</a:t>
            </a:r>
          </a:p>
          <a:p>
            <a:pPr lvl="1"/>
            <a:r>
              <a:rPr lang="en-US" altLang="en-US" sz="2400" dirty="0" smtClean="0"/>
              <a:t>Types of OS</a:t>
            </a:r>
          </a:p>
          <a:p>
            <a:pPr lvl="2"/>
            <a:r>
              <a:rPr lang="en-US" altLang="en-US" sz="2000" dirty="0" smtClean="0"/>
              <a:t>Mobile Device OS</a:t>
            </a:r>
          </a:p>
          <a:p>
            <a:pPr lvl="2"/>
            <a:r>
              <a:rPr lang="en-US" altLang="en-US" dirty="0" smtClean="0"/>
              <a:t>Workstation OS</a:t>
            </a:r>
          </a:p>
          <a:p>
            <a:pPr lvl="2"/>
            <a:r>
              <a:rPr lang="en-US" altLang="en-US" sz="2000" dirty="0" smtClean="0"/>
              <a:t>Server OS</a:t>
            </a:r>
          </a:p>
          <a:p>
            <a:pPr lvl="2"/>
            <a:r>
              <a:rPr lang="en-US" altLang="en-US" dirty="0" smtClean="0"/>
              <a:t>Embedded OS</a:t>
            </a:r>
          </a:p>
          <a:p>
            <a:pPr lvl="3"/>
            <a:r>
              <a:rPr lang="en-US" altLang="en-US" sz="1800" dirty="0" smtClean="0"/>
              <a:t>Firmware</a:t>
            </a:r>
          </a:p>
          <a:p>
            <a:pPr lvl="2"/>
            <a:r>
              <a:rPr lang="en-US" altLang="en-US" sz="2000" dirty="0" smtClean="0"/>
              <a:t>Hypervisor (Type 1)</a:t>
            </a:r>
            <a:endParaRPr lang="en-US" altLang="en-US" sz="20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 smtClean="0"/>
              <a:t>Compare and contrast components of an operating system</a:t>
            </a:r>
          </a:p>
          <a:p>
            <a:pPr lvl="1"/>
            <a:r>
              <a:rPr lang="en-US" baseline="0" dirty="0" smtClean="0"/>
              <a:t>File systems</a:t>
            </a:r>
            <a:r>
              <a:rPr lang="en-US" dirty="0" smtClean="0"/>
              <a:t> and features</a:t>
            </a:r>
          </a:p>
          <a:p>
            <a:pPr lvl="2"/>
            <a:r>
              <a:rPr lang="en-US" baseline="0" dirty="0" smtClean="0"/>
              <a:t>File systems</a:t>
            </a:r>
          </a:p>
          <a:p>
            <a:pPr lvl="3"/>
            <a:r>
              <a:rPr lang="en-US" dirty="0" smtClean="0"/>
              <a:t>NTFS</a:t>
            </a:r>
          </a:p>
          <a:p>
            <a:pPr lvl="3"/>
            <a:r>
              <a:rPr lang="en-US" baseline="0" dirty="0" smtClean="0"/>
              <a:t>FAT32</a:t>
            </a:r>
          </a:p>
          <a:p>
            <a:pPr lvl="3"/>
            <a:r>
              <a:rPr lang="en-US" dirty="0" smtClean="0"/>
              <a:t>HFS</a:t>
            </a:r>
          </a:p>
          <a:p>
            <a:pPr lvl="3"/>
            <a:r>
              <a:rPr lang="en-US" baseline="0" dirty="0" smtClean="0"/>
              <a:t>Ext4</a:t>
            </a:r>
          </a:p>
          <a:p>
            <a:pPr lvl="2"/>
            <a:r>
              <a:rPr lang="en-US" dirty="0" smtClean="0"/>
              <a:t>Features</a:t>
            </a:r>
          </a:p>
          <a:p>
            <a:pPr lvl="3"/>
            <a:r>
              <a:rPr lang="en-US" baseline="0" dirty="0" smtClean="0"/>
              <a:t>Compression</a:t>
            </a:r>
          </a:p>
          <a:p>
            <a:pPr lvl="3"/>
            <a:r>
              <a:rPr lang="en-US" dirty="0" smtClean="0"/>
              <a:t>Encryption</a:t>
            </a:r>
          </a:p>
          <a:p>
            <a:pPr lvl="3"/>
            <a:r>
              <a:rPr lang="en-US" baseline="0" dirty="0" smtClean="0"/>
              <a:t>Permissions</a:t>
            </a:r>
          </a:p>
          <a:p>
            <a:pPr lvl="3"/>
            <a:r>
              <a:rPr lang="en-US" dirty="0" smtClean="0"/>
              <a:t>Journaling</a:t>
            </a:r>
          </a:p>
          <a:p>
            <a:pPr lvl="3"/>
            <a:r>
              <a:rPr lang="en-US" baseline="0" dirty="0" smtClean="0"/>
              <a:t>Limitations</a:t>
            </a:r>
          </a:p>
          <a:p>
            <a:pPr lvl="3"/>
            <a:r>
              <a:rPr lang="en-US" dirty="0" smtClean="0"/>
              <a:t>Naming rules</a:t>
            </a:r>
          </a:p>
          <a:p>
            <a:pPr lvl="2"/>
            <a:r>
              <a:rPr lang="en-US" baseline="0" dirty="0" smtClean="0"/>
              <a:t>File</a:t>
            </a:r>
            <a:r>
              <a:rPr lang="en-US" dirty="0" smtClean="0"/>
              <a:t> management</a:t>
            </a:r>
          </a:p>
          <a:p>
            <a:pPr lvl="3"/>
            <a:r>
              <a:rPr lang="en-US" baseline="0" dirty="0" smtClean="0"/>
              <a:t>Folders/directories</a:t>
            </a:r>
          </a:p>
          <a:p>
            <a:pPr lvl="3"/>
            <a:r>
              <a:rPr lang="en-US" dirty="0" smtClean="0"/>
              <a:t>File types and extensions</a:t>
            </a:r>
          </a:p>
          <a:p>
            <a:pPr lvl="3"/>
            <a:r>
              <a:rPr lang="en-US" baseline="0" dirty="0" smtClean="0"/>
              <a:t>Permissions</a:t>
            </a:r>
          </a:p>
          <a:p>
            <a:pPr lvl="2"/>
            <a:r>
              <a:rPr lang="en-US" dirty="0" smtClean="0"/>
              <a:t>Services</a:t>
            </a:r>
            <a:endParaRPr lang="en-US" dirty="0"/>
          </a:p>
          <a:p>
            <a:pPr lvl="2"/>
            <a:r>
              <a:rPr lang="en-US" baseline="0" dirty="0" smtClean="0"/>
              <a:t>Processes</a:t>
            </a:r>
          </a:p>
          <a:p>
            <a:pPr lvl="2"/>
            <a:r>
              <a:rPr lang="en-US" dirty="0" smtClean="0"/>
              <a:t>Drivers</a:t>
            </a:r>
          </a:p>
          <a:p>
            <a:pPr lvl="2"/>
            <a:r>
              <a:rPr lang="en-US" baseline="0" dirty="0" smtClean="0"/>
              <a:t>Utilities</a:t>
            </a:r>
          </a:p>
          <a:p>
            <a:pPr lvl="3"/>
            <a:r>
              <a:rPr lang="en-US" dirty="0" smtClean="0"/>
              <a:t>Task scheduling</a:t>
            </a:r>
          </a:p>
          <a:p>
            <a:pPr lvl="2"/>
            <a:r>
              <a:rPr lang="en-US" baseline="0" dirty="0" smtClean="0"/>
              <a:t>Interfaces</a:t>
            </a:r>
          </a:p>
          <a:p>
            <a:pPr lvl="3"/>
            <a:r>
              <a:rPr lang="en-US" dirty="0" smtClean="0"/>
              <a:t>Console/command line</a:t>
            </a:r>
          </a:p>
          <a:p>
            <a:pPr lvl="3"/>
            <a:r>
              <a:rPr lang="en-US" baseline="0" dirty="0" smtClean="0"/>
              <a:t>GUI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9266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user access to the computer</a:t>
            </a:r>
          </a:p>
          <a:p>
            <a:endParaRPr lang="en-US" dirty="0" smtClean="0"/>
          </a:p>
          <a:p>
            <a:r>
              <a:rPr lang="en-US" dirty="0" smtClean="0"/>
              <a:t>Determines which resources the user can access, and what the user can do with them</a:t>
            </a:r>
          </a:p>
          <a:p>
            <a:endParaRPr lang="en-US" dirty="0" smtClean="0"/>
          </a:p>
          <a:p>
            <a:r>
              <a:rPr lang="en-US" dirty="0" smtClean="0"/>
              <a:t>Administrator, User, Guest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24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in place to control system configuration changes</a:t>
            </a:r>
          </a:p>
          <a:p>
            <a:endParaRPr lang="en-US" dirty="0" smtClean="0"/>
          </a:p>
          <a:p>
            <a:r>
              <a:rPr lang="en-US" dirty="0" smtClean="0"/>
              <a:t>Microsoft implements it with User Account Control (UAC)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95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Registry</a:t>
            </a:r>
          </a:p>
          <a:p>
            <a:endParaRPr lang="en-US" dirty="0" smtClean="0"/>
          </a:p>
          <a:p>
            <a:r>
              <a:rPr lang="en-US" dirty="0" smtClean="0"/>
              <a:t>Compartmentalized installation and easy uninstallation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Windows uses Programs and Features in Control 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52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task on a computer is run as a process</a:t>
            </a:r>
          </a:p>
          <a:p>
            <a:endParaRPr lang="en-US" dirty="0" smtClean="0"/>
          </a:p>
          <a:p>
            <a:r>
              <a:rPr lang="en-US" dirty="0" smtClean="0"/>
              <a:t>If the process hangs (freezes), user can stop (or kill) it</a:t>
            </a:r>
          </a:p>
          <a:p>
            <a:endParaRPr lang="en-US" dirty="0"/>
          </a:p>
          <a:p>
            <a:r>
              <a:rPr lang="en-US" dirty="0" smtClean="0"/>
              <a:t>Windows Task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86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Services extend computer functionality, such as by managing print requests</a:t>
            </a:r>
          </a:p>
          <a:p>
            <a:endParaRPr lang="en-US" dirty="0" smtClean="0"/>
          </a:p>
          <a:p>
            <a:r>
              <a:rPr lang="en-US" dirty="0" smtClean="0"/>
              <a:t>Can start automatically at startup, or need to be manually started</a:t>
            </a:r>
          </a:p>
          <a:p>
            <a:endParaRPr lang="en-US" dirty="0" smtClean="0"/>
          </a:p>
          <a:p>
            <a:r>
              <a:rPr lang="en-US" dirty="0" smtClean="0"/>
              <a:t>Services management console in Windows used to start, stop, and configure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38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hardware devices, including installing and updating drivers</a:t>
            </a:r>
          </a:p>
          <a:p>
            <a:endParaRPr lang="en-US" dirty="0" smtClean="0"/>
          </a:p>
          <a:p>
            <a:r>
              <a:rPr lang="en-US" dirty="0" smtClean="0"/>
              <a:t>Device Manager in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8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Manages hard drives, optical drives, other storage media</a:t>
            </a:r>
          </a:p>
          <a:p>
            <a:endParaRPr lang="en-US" dirty="0" smtClean="0"/>
          </a:p>
          <a:p>
            <a:r>
              <a:rPr lang="en-US" dirty="0" smtClean="0"/>
              <a:t>Creating and deleting partitions</a:t>
            </a:r>
          </a:p>
          <a:p>
            <a:endParaRPr lang="en-US" dirty="0" smtClean="0"/>
          </a:p>
          <a:p>
            <a:r>
              <a:rPr lang="en-US" dirty="0" smtClean="0"/>
              <a:t>Formatting partitions</a:t>
            </a:r>
          </a:p>
          <a:p>
            <a:endParaRPr lang="en-US" dirty="0"/>
          </a:p>
          <a:p>
            <a:r>
              <a:rPr lang="en-US" dirty="0" smtClean="0"/>
              <a:t>Windows uses Disk Management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60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manages physical memory</a:t>
            </a:r>
          </a:p>
          <a:p>
            <a:endParaRPr lang="en-US" dirty="0" smtClean="0"/>
          </a:p>
          <a:p>
            <a:r>
              <a:rPr lang="en-US" dirty="0" smtClean="0"/>
              <a:t>Virtual memory (hard drive space) used as a backup</a:t>
            </a:r>
          </a:p>
          <a:p>
            <a:pPr lvl="1"/>
            <a:r>
              <a:rPr lang="en-US" dirty="0" smtClean="0"/>
              <a:t>Swap file or page file</a:t>
            </a:r>
          </a:p>
          <a:p>
            <a:pPr lvl="1"/>
            <a:r>
              <a:rPr lang="en-US" dirty="0" smtClean="0"/>
              <a:t>Virtual memory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36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</a:t>
            </a:r>
            <a:r>
              <a:rPr lang="en-US" baseline="0" dirty="0" smtClean="0"/>
              <a:t> Folders and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systems manage:</a:t>
            </a:r>
          </a:p>
          <a:p>
            <a:pPr lvl="1"/>
            <a:r>
              <a:rPr lang="en-US" dirty="0" smtClean="0"/>
              <a:t>Disk space and file access</a:t>
            </a:r>
          </a:p>
          <a:p>
            <a:pPr lvl="1"/>
            <a:r>
              <a:rPr lang="en-US" dirty="0" smtClean="0"/>
              <a:t>File names</a:t>
            </a:r>
            <a:r>
              <a:rPr lang="en-US" baseline="0" dirty="0" smtClean="0"/>
              <a:t> and directories (folders)</a:t>
            </a:r>
          </a:p>
          <a:p>
            <a:pPr lvl="1"/>
            <a:r>
              <a:rPr lang="en-US" baseline="0" dirty="0" smtClean="0"/>
              <a:t>File metadata</a:t>
            </a:r>
          </a:p>
          <a:p>
            <a:pPr lvl="1"/>
            <a:r>
              <a:rPr lang="en-US" baseline="0" dirty="0" smtClean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793428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Common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FAT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NTFS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HFS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Ext4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4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Operating System Fundamentals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Differences</a:t>
            </a:r>
            <a:r>
              <a:rPr lang="en-US" baseline="0" dirty="0" smtClean="0"/>
              <a:t> between:</a:t>
            </a:r>
          </a:p>
          <a:p>
            <a:pPr lvl="1"/>
            <a:r>
              <a:rPr lang="en-US" dirty="0" smtClean="0"/>
              <a:t>Operating system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Application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3990987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a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Search, sort, and display files</a:t>
            </a:r>
          </a:p>
          <a:p>
            <a:endParaRPr lang="en-US" dirty="0" smtClean="0"/>
          </a:p>
          <a:p>
            <a:r>
              <a:rPr lang="en-US" dirty="0" smtClean="0"/>
              <a:t>Identify file</a:t>
            </a:r>
            <a:r>
              <a:rPr lang="en-US" baseline="0" dirty="0" smtClean="0"/>
              <a:t> and folder size</a:t>
            </a:r>
          </a:p>
          <a:p>
            <a:endParaRPr lang="en-US" baseline="0" dirty="0" smtClean="0"/>
          </a:p>
          <a:p>
            <a:r>
              <a:rPr lang="en-US" baseline="0" dirty="0" smtClean="0"/>
              <a:t>Understand file and folder permissions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Read-only versus modifiable files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6718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Open</a:t>
            </a:r>
          </a:p>
          <a:p>
            <a:r>
              <a:rPr lang="en-US" dirty="0" smtClean="0"/>
              <a:t>Edit</a:t>
            </a:r>
          </a:p>
          <a:p>
            <a:r>
              <a:rPr lang="en-US" dirty="0" smtClean="0"/>
              <a:t>Save</a:t>
            </a:r>
          </a:p>
          <a:p>
            <a:r>
              <a:rPr lang="en-US" dirty="0" smtClean="0"/>
              <a:t>Move</a:t>
            </a:r>
          </a:p>
          <a:p>
            <a:r>
              <a:rPr lang="en-US" dirty="0" smtClean="0"/>
              <a:t>Copy</a:t>
            </a:r>
          </a:p>
          <a:p>
            <a:r>
              <a:rPr lang="en-US" dirty="0" smtClean="0"/>
              <a:t>Cut</a:t>
            </a:r>
          </a:p>
          <a:p>
            <a:r>
              <a:rPr lang="en-US" dirty="0" smtClean="0"/>
              <a:t>Paste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Rename</a:t>
            </a:r>
          </a:p>
        </p:txBody>
      </p:sp>
    </p:spTree>
    <p:extLst>
      <p:ext uri="{BB962C8B-B14F-4D97-AF65-F5344CB8AC3E}">
        <p14:creationId xmlns:p14="http://schemas.microsoft.com/office/powerpoint/2010/main" val="4105406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</a:t>
            </a:r>
            <a:r>
              <a:rPr lang="en-US" baseline="0" dirty="0" smtClean="0"/>
              <a:t> and Shortcuts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execute</a:t>
            </a:r>
            <a:r>
              <a:rPr lang="en-US" baseline="0" dirty="0" smtClean="0"/>
              <a:t> a program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Differences between shortcuts and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0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of 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Pre-OS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Early OSs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Standardization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Modern OSs</a:t>
            </a:r>
          </a:p>
        </p:txBody>
      </p:sp>
    </p:spTree>
    <p:extLst>
      <p:ext uri="{BB962C8B-B14F-4D97-AF65-F5344CB8AC3E}">
        <p14:creationId xmlns:p14="http://schemas.microsoft.com/office/powerpoint/2010/main" val="220274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OS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Kernel</a:t>
            </a:r>
          </a:p>
          <a:p>
            <a:r>
              <a:rPr lang="en-US" dirty="0" smtClean="0"/>
              <a:t>Version</a:t>
            </a:r>
          </a:p>
          <a:p>
            <a:r>
              <a:rPr lang="en-US" dirty="0" smtClean="0"/>
              <a:t>Source</a:t>
            </a:r>
          </a:p>
          <a:p>
            <a:r>
              <a:rPr lang="en-US" dirty="0" smtClean="0"/>
              <a:t>Shell</a:t>
            </a:r>
          </a:p>
          <a:p>
            <a:r>
              <a:rPr lang="en-US" dirty="0" smtClean="0"/>
              <a:t>Graphical User Interface (GUI)</a:t>
            </a:r>
          </a:p>
          <a:p>
            <a:r>
              <a:rPr lang="en-US" dirty="0" smtClean="0"/>
              <a:t>Cooperative multitasking</a:t>
            </a:r>
          </a:p>
          <a:p>
            <a:r>
              <a:rPr lang="en-US" dirty="0" smtClean="0"/>
              <a:t>Preemptive</a:t>
            </a:r>
            <a:r>
              <a:rPr lang="en-US" baseline="0" dirty="0" smtClean="0"/>
              <a:t> multitasking</a:t>
            </a:r>
          </a:p>
          <a:p>
            <a:r>
              <a:rPr lang="en-US" baseline="0" dirty="0" smtClean="0"/>
              <a:t>Multithreading</a:t>
            </a:r>
          </a:p>
          <a:p>
            <a:r>
              <a:rPr lang="en-US" baseline="0" dirty="0" smtClean="0"/>
              <a:t>32-bit vs. 64-bit</a:t>
            </a:r>
          </a:p>
        </p:txBody>
      </p:sp>
    </p:spTree>
    <p:extLst>
      <p:ext uri="{BB962C8B-B14F-4D97-AF65-F5344CB8AC3E}">
        <p14:creationId xmlns:p14="http://schemas.microsoft.com/office/powerpoint/2010/main" val="15589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compatibility</a:t>
            </a:r>
          </a:p>
          <a:p>
            <a:pPr lvl="1"/>
            <a:r>
              <a:rPr lang="en-US" dirty="0" smtClean="0"/>
              <a:t>32-bit vs. 64-bit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Software compatibility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0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</a:t>
            </a:r>
            <a:r>
              <a:rPr lang="en-US" baseline="0" dirty="0" smtClean="0"/>
              <a:t> OS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Coordinating users and hardware</a:t>
            </a:r>
            <a:endParaRPr lang="en-US" baseline="0" dirty="0" smtClean="0"/>
          </a:p>
          <a:p>
            <a:r>
              <a:rPr lang="en-US" baseline="0" dirty="0" smtClean="0"/>
              <a:t>Provide </a:t>
            </a:r>
            <a:r>
              <a:rPr lang="en-US" baseline="0" dirty="0" smtClean="0"/>
              <a:t>environment for software to function</a:t>
            </a:r>
          </a:p>
          <a:p>
            <a:r>
              <a:rPr lang="en-US" baseline="0" dirty="0" smtClean="0"/>
              <a:t>Provide </a:t>
            </a:r>
            <a:r>
              <a:rPr lang="en-US" baseline="0" dirty="0" smtClean="0"/>
              <a:t>structure for data management</a:t>
            </a:r>
          </a:p>
          <a:p>
            <a:r>
              <a:rPr lang="en-US" baseline="0" dirty="0" smtClean="0"/>
              <a:t>Monitor system health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91348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</a:t>
            </a:r>
            <a:r>
              <a:rPr lang="en-US" baseline="0" dirty="0" smtClean="0"/>
              <a:t> of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Workstation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Mac OS</a:t>
            </a:r>
          </a:p>
          <a:p>
            <a:pPr lvl="1"/>
            <a:r>
              <a:rPr lang="en-US" dirty="0" smtClean="0"/>
              <a:t>Windows</a:t>
            </a:r>
          </a:p>
          <a:p>
            <a:pPr lvl="1"/>
            <a:r>
              <a:rPr lang="en-US" dirty="0" smtClean="0"/>
              <a:t>Chrome </a:t>
            </a:r>
            <a:r>
              <a:rPr lang="en-US" dirty="0" smtClean="0"/>
              <a:t>OS</a:t>
            </a:r>
          </a:p>
          <a:p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Linux-based</a:t>
            </a:r>
          </a:p>
          <a:p>
            <a:pPr lvl="1"/>
            <a:r>
              <a:rPr lang="en-US" dirty="0" smtClean="0"/>
              <a:t>Mac-based</a:t>
            </a:r>
          </a:p>
          <a:p>
            <a:pPr lvl="1"/>
            <a:r>
              <a:rPr lang="en-US" dirty="0" smtClean="0"/>
              <a:t>Windows-based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Mobile</a:t>
            </a:r>
          </a:p>
          <a:p>
            <a:pPr lvl="1"/>
            <a:r>
              <a:rPr lang="en-US" dirty="0" smtClean="0"/>
              <a:t>Apple iOS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Windows Mobile</a:t>
            </a:r>
          </a:p>
          <a:p>
            <a:r>
              <a:rPr lang="en-US" dirty="0" smtClean="0"/>
              <a:t>Virtual</a:t>
            </a:r>
          </a:p>
          <a:p>
            <a:r>
              <a:rPr lang="en-US" dirty="0" smtClean="0"/>
              <a:t>Embedded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8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Developed in 1991</a:t>
            </a:r>
          </a:p>
          <a:p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smtClean="0"/>
              <a:t>source</a:t>
            </a:r>
          </a:p>
          <a:p>
            <a:endParaRPr lang="en-US" dirty="0" smtClean="0"/>
          </a:p>
          <a:p>
            <a:r>
              <a:rPr lang="en-US" dirty="0" smtClean="0"/>
              <a:t>Many</a:t>
            </a:r>
            <a:r>
              <a:rPr lang="en-US" baseline="0" dirty="0" smtClean="0"/>
              <a:t> </a:t>
            </a:r>
            <a:r>
              <a:rPr lang="en-US" baseline="0" dirty="0" smtClean="0"/>
              <a:t>versions</a:t>
            </a:r>
          </a:p>
          <a:p>
            <a:endParaRPr lang="en-US" dirty="0" smtClean="0"/>
          </a:p>
          <a:p>
            <a:r>
              <a:rPr lang="en-US" dirty="0" smtClean="0"/>
              <a:t>Uncommon </a:t>
            </a:r>
            <a:r>
              <a:rPr lang="en-US" dirty="0" smtClean="0"/>
              <a:t>for workstations</a:t>
            </a:r>
          </a:p>
          <a:p>
            <a:endParaRPr lang="en-US" dirty="0" smtClean="0"/>
          </a:p>
          <a:p>
            <a:r>
              <a:rPr lang="en-US" dirty="0" smtClean="0"/>
              <a:t>Very </a:t>
            </a:r>
            <a:r>
              <a:rPr lang="en-US" dirty="0" smtClean="0"/>
              <a:t>popular for servers</a:t>
            </a:r>
          </a:p>
        </p:txBody>
      </p:sp>
    </p:spTree>
    <p:extLst>
      <p:ext uri="{BB962C8B-B14F-4D97-AF65-F5344CB8AC3E}">
        <p14:creationId xmlns:p14="http://schemas.microsoft.com/office/powerpoint/2010/main" val="423862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750</Words>
  <Application>Microsoft Office PowerPoint</Application>
  <PresentationFormat>On-screen Show (4:3)</PresentationFormat>
  <Paragraphs>256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CompTIA IT Fundamentals Study Guide (FC0-U61)</vt:lpstr>
      <vt:lpstr>Chapter 4: Operating Systems</vt:lpstr>
      <vt:lpstr>Operating System Fundamentals</vt:lpstr>
      <vt:lpstr>Brief History of OSs</vt:lpstr>
      <vt:lpstr>Basic OS Definitions</vt:lpstr>
      <vt:lpstr>Compatibility</vt:lpstr>
      <vt:lpstr>Core OS functions</vt:lpstr>
      <vt:lpstr>Types of Operating Systems</vt:lpstr>
      <vt:lpstr>Linux</vt:lpstr>
      <vt:lpstr>Mac OS</vt:lpstr>
      <vt:lpstr>Windows</vt:lpstr>
      <vt:lpstr>Chrome OS</vt:lpstr>
      <vt:lpstr>Apple iOS</vt:lpstr>
      <vt:lpstr>Android</vt:lpstr>
      <vt:lpstr>Windows Mobile</vt:lpstr>
      <vt:lpstr>Virtual OSs</vt:lpstr>
      <vt:lpstr>Embedded OSs</vt:lpstr>
      <vt:lpstr>Managing an operating system</vt:lpstr>
      <vt:lpstr>Things Operating Systems Manage</vt:lpstr>
      <vt:lpstr>User Accounts</vt:lpstr>
      <vt:lpstr>Access Control</vt:lpstr>
      <vt:lpstr>Application Management</vt:lpstr>
      <vt:lpstr>Process Management</vt:lpstr>
      <vt:lpstr>Service Management</vt:lpstr>
      <vt:lpstr>Device Management</vt:lpstr>
      <vt:lpstr>Disk Management</vt:lpstr>
      <vt:lpstr>Memory Management</vt:lpstr>
      <vt:lpstr>Managing Folders and Files</vt:lpstr>
      <vt:lpstr>Common File Systems</vt:lpstr>
      <vt:lpstr>Navigating a File System</vt:lpstr>
      <vt:lpstr>Manipulating Files</vt:lpstr>
      <vt:lpstr>Programs and Shortcuts</vt:lpstr>
    </vt:vector>
  </TitlesOfParts>
  <Company>John Wiley and Sons,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O'Brien, Connor - San Francisco</dc:creator>
  <cp:lastModifiedBy>Quentin Docter</cp:lastModifiedBy>
  <cp:revision>28</cp:revision>
  <dcterms:created xsi:type="dcterms:W3CDTF">2013-06-05T20:52:46Z</dcterms:created>
  <dcterms:modified xsi:type="dcterms:W3CDTF">2018-06-23T21:42:05Z</dcterms:modified>
</cp:coreProperties>
</file>