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2" r:id="rId4"/>
    <p:sldId id="260" r:id="rId5"/>
    <p:sldId id="261" r:id="rId6"/>
    <p:sldId id="263" r:id="rId7"/>
    <p:sldId id="264" r:id="rId8"/>
    <p:sldId id="265" r:id="rId9"/>
    <p:sldId id="267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56" autoAdjust="0"/>
    <p:restoredTop sz="86443" autoAdjust="0"/>
  </p:normalViewPr>
  <p:slideViewPr>
    <p:cSldViewPr>
      <p:cViewPr varScale="1">
        <p:scale>
          <a:sx n="64" d="100"/>
          <a:sy n="64" d="100"/>
        </p:scale>
        <p:origin x="-108" y="-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145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EAF1B-7AFA-4FED-BE15-B45A2E3AC6F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540E0-A613-4087-86B8-AF1BB0E1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10E2AE0-5C15-49BD-99C9-4FD89764F1A2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3C3C238-9A65-4388-B9FF-37F08954E1EF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4ED5ADA-5231-4FBE-86AD-8A44EB707B4F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9525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5088"/>
            <a:ext cx="16764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820863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73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0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6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3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9" y="4406900"/>
            <a:ext cx="62087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9" y="2906713"/>
            <a:ext cx="6208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68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2200" y="1586816"/>
            <a:ext cx="2895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92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535113"/>
            <a:ext cx="2895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0" y="2209800"/>
            <a:ext cx="2897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0200" y="1535113"/>
            <a:ext cx="327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0200" y="2174874"/>
            <a:ext cx="32766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67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38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6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3050"/>
            <a:ext cx="22098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273050"/>
            <a:ext cx="41910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9800" y="1430860"/>
            <a:ext cx="22098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7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67000" y="6096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70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05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 smtClean="0"/>
              <a:t>CompTIA IT Fundamentals</a:t>
            </a:r>
            <a:br>
              <a:rPr lang="en-US" altLang="en-US" b="1" dirty="0" smtClean="0"/>
            </a:br>
            <a:r>
              <a:rPr lang="en-US" altLang="en-US" b="1" dirty="0" smtClean="0"/>
              <a:t>Study Guide (</a:t>
            </a:r>
            <a:r>
              <a:rPr lang="en-US" altLang="en-US" b="1" dirty="0" smtClean="0"/>
              <a:t>FC0-U61</a:t>
            </a:r>
            <a:r>
              <a:rPr lang="en-US" altLang="en-US" b="1" dirty="0" smtClean="0"/>
              <a:t>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Chapter </a:t>
            </a:r>
            <a:r>
              <a:rPr lang="en-US" altLang="en-US" dirty="0" smtClean="0"/>
              <a:t>6:</a:t>
            </a:r>
            <a:endParaRPr lang="en-US" altLang="en-US" dirty="0" smtClean="0"/>
          </a:p>
          <a:p>
            <a:r>
              <a:rPr lang="en-US" altLang="en-US" dirty="0" smtClean="0"/>
              <a:t>Software Development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66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Branching</a:t>
            </a:r>
          </a:p>
          <a:p>
            <a:pPr lvl="1"/>
            <a:r>
              <a:rPr lang="en-US" dirty="0" smtClean="0"/>
              <a:t>if, then</a:t>
            </a:r>
          </a:p>
          <a:p>
            <a:pPr lvl="1"/>
            <a:r>
              <a:rPr lang="en-US" dirty="0" smtClean="0"/>
              <a:t>else if, then</a:t>
            </a:r>
          </a:p>
          <a:p>
            <a:endParaRPr lang="en-US" dirty="0" smtClean="0"/>
          </a:p>
          <a:p>
            <a:r>
              <a:rPr lang="en-US" dirty="0" smtClean="0"/>
              <a:t>Looping</a:t>
            </a:r>
          </a:p>
          <a:p>
            <a:pPr lvl="1"/>
            <a:r>
              <a:rPr lang="en-US" dirty="0" smtClean="0"/>
              <a:t>while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Flowcharts</a:t>
            </a:r>
          </a:p>
          <a:p>
            <a:endParaRPr lang="en-US" dirty="0" smtClean="0"/>
          </a:p>
          <a:p>
            <a:r>
              <a:rPr lang="en-US" dirty="0" smtClean="0"/>
              <a:t>Pseudocode</a:t>
            </a:r>
          </a:p>
          <a:p>
            <a:endParaRPr lang="en-US" dirty="0" smtClean="0"/>
          </a:p>
          <a:p>
            <a:r>
              <a:rPr lang="en-US" dirty="0" smtClean="0"/>
              <a:t>Containers</a:t>
            </a:r>
          </a:p>
          <a:p>
            <a:endParaRPr lang="en-US" dirty="0" smtClean="0"/>
          </a:p>
          <a:p>
            <a:r>
              <a:rPr lang="en-US" dirty="0" smtClean="0"/>
              <a:t>Functions</a:t>
            </a:r>
          </a:p>
          <a:p>
            <a:endParaRPr lang="en-US" smtClean="0"/>
          </a:p>
          <a:p>
            <a:r>
              <a:rPr lang="en-US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7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 smtClean="0"/>
              <a:t>Chapter </a:t>
            </a:r>
            <a:r>
              <a:rPr lang="en-US" altLang="en-US" sz="4000" dirty="0" smtClean="0"/>
              <a:t>6: Software Development</a:t>
            </a:r>
            <a:endParaRPr lang="en-US" altLang="en-US" sz="4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r>
              <a:rPr lang="en-US" altLang="en-US" sz="2800" b="0" dirty="0" smtClean="0"/>
              <a:t>Compare and contrast notational systems</a:t>
            </a:r>
          </a:p>
          <a:p>
            <a:pPr lvl="1"/>
            <a:r>
              <a:rPr lang="en-US" altLang="en-US" sz="2000" dirty="0" smtClean="0"/>
              <a:t>Binary</a:t>
            </a:r>
          </a:p>
          <a:p>
            <a:pPr lvl="1"/>
            <a:r>
              <a:rPr lang="en-US" altLang="en-US" sz="2000" dirty="0" smtClean="0"/>
              <a:t>Hexadecimal</a:t>
            </a:r>
          </a:p>
          <a:p>
            <a:pPr lvl="1"/>
            <a:r>
              <a:rPr lang="en-US" altLang="en-US" sz="2000" b="0" dirty="0" smtClean="0"/>
              <a:t>Decimal</a:t>
            </a:r>
          </a:p>
          <a:p>
            <a:pPr lvl="1"/>
            <a:r>
              <a:rPr lang="en-US" altLang="en-US" sz="2000" dirty="0" smtClean="0"/>
              <a:t>Data representation</a:t>
            </a:r>
          </a:p>
          <a:p>
            <a:pPr lvl="2"/>
            <a:r>
              <a:rPr lang="en-US" altLang="en-US" sz="1600" b="0" dirty="0" smtClean="0"/>
              <a:t>ASCII</a:t>
            </a:r>
          </a:p>
          <a:p>
            <a:pPr lvl="2"/>
            <a:r>
              <a:rPr lang="en-US" altLang="en-US" sz="1600" dirty="0" smtClean="0"/>
              <a:t>Unicode</a:t>
            </a:r>
          </a:p>
          <a:p>
            <a:r>
              <a:rPr lang="en-US" altLang="en-US" b="0" dirty="0" smtClean="0"/>
              <a:t>Compare and contrast fundamental data types and their characteristics</a:t>
            </a:r>
          </a:p>
          <a:p>
            <a:pPr lvl="1"/>
            <a:r>
              <a:rPr lang="en-US" altLang="en-US" dirty="0" smtClean="0"/>
              <a:t>Char</a:t>
            </a:r>
          </a:p>
          <a:p>
            <a:pPr lvl="1"/>
            <a:r>
              <a:rPr lang="en-US" altLang="en-US" b="0" dirty="0" smtClean="0"/>
              <a:t>Strings</a:t>
            </a:r>
          </a:p>
          <a:p>
            <a:pPr lvl="1"/>
            <a:r>
              <a:rPr lang="en-US" altLang="en-US" dirty="0" smtClean="0"/>
              <a:t>Numbers</a:t>
            </a:r>
          </a:p>
          <a:p>
            <a:pPr lvl="2"/>
            <a:r>
              <a:rPr lang="en-US" altLang="en-US" b="0" dirty="0" smtClean="0"/>
              <a:t>Integers</a:t>
            </a:r>
          </a:p>
          <a:p>
            <a:pPr lvl="2"/>
            <a:r>
              <a:rPr lang="en-US" altLang="en-US" dirty="0" smtClean="0"/>
              <a:t>Floats</a:t>
            </a:r>
          </a:p>
          <a:p>
            <a:pPr lvl="1"/>
            <a:r>
              <a:rPr lang="en-US" altLang="en-US" b="0" dirty="0" smtClean="0"/>
              <a:t>Boolean</a:t>
            </a:r>
          </a:p>
          <a:p>
            <a:r>
              <a:rPr lang="en-US" altLang="en-US" dirty="0" smtClean="0"/>
              <a:t>Compare and contrast programming language categories</a:t>
            </a:r>
          </a:p>
          <a:p>
            <a:pPr lvl="1"/>
            <a:r>
              <a:rPr lang="en-US" altLang="en-US" b="0" dirty="0" smtClean="0"/>
              <a:t>Interpreted</a:t>
            </a:r>
          </a:p>
          <a:p>
            <a:pPr lvl="2"/>
            <a:r>
              <a:rPr lang="en-US" altLang="en-US" dirty="0" smtClean="0"/>
              <a:t>Scripting languages</a:t>
            </a:r>
          </a:p>
          <a:p>
            <a:pPr lvl="2"/>
            <a:r>
              <a:rPr lang="en-US" altLang="en-US" b="0" dirty="0" smtClean="0"/>
              <a:t>Scripted languages</a:t>
            </a:r>
          </a:p>
          <a:p>
            <a:pPr lvl="2"/>
            <a:r>
              <a:rPr lang="en-US" altLang="en-US" dirty="0" smtClean="0"/>
              <a:t>Markup languages</a:t>
            </a:r>
          </a:p>
          <a:p>
            <a:pPr lvl="2"/>
            <a:r>
              <a:rPr lang="en-US" altLang="en-US" b="0" dirty="0" smtClean="0"/>
              <a:t>Compiled programming languages</a:t>
            </a:r>
          </a:p>
          <a:p>
            <a:pPr lvl="2"/>
            <a:r>
              <a:rPr lang="en-US" altLang="en-US" dirty="0" smtClean="0"/>
              <a:t>Query languages</a:t>
            </a:r>
          </a:p>
          <a:p>
            <a:pPr lvl="2"/>
            <a:r>
              <a:rPr lang="en-US" altLang="en-US" b="0" dirty="0" smtClean="0"/>
              <a:t>Assembly language</a:t>
            </a:r>
            <a:endParaRPr lang="en-US" altLang="en-US" b="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Given a scenario, use programming organizational techniques and interpret logic</a:t>
            </a:r>
          </a:p>
          <a:p>
            <a:pPr lvl="1"/>
            <a:r>
              <a:rPr lang="en-US" dirty="0" smtClean="0"/>
              <a:t>Organizational techniques</a:t>
            </a:r>
          </a:p>
          <a:p>
            <a:pPr lvl="2"/>
            <a:r>
              <a:rPr lang="en-US" dirty="0" smtClean="0"/>
              <a:t>Pseudocode concepts</a:t>
            </a:r>
          </a:p>
          <a:p>
            <a:pPr lvl="2"/>
            <a:r>
              <a:rPr lang="en-US" dirty="0" smtClean="0"/>
              <a:t>Flow chart concepts</a:t>
            </a:r>
          </a:p>
          <a:p>
            <a:pPr lvl="3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Logic components</a:t>
            </a:r>
          </a:p>
          <a:p>
            <a:pPr lvl="2"/>
            <a:r>
              <a:rPr lang="en-US" dirty="0" smtClean="0"/>
              <a:t>Branching</a:t>
            </a:r>
          </a:p>
          <a:p>
            <a:pPr lvl="2"/>
            <a:r>
              <a:rPr lang="en-US" dirty="0" smtClean="0"/>
              <a:t>Looping</a:t>
            </a:r>
          </a:p>
          <a:p>
            <a:r>
              <a:rPr lang="en-US" dirty="0" smtClean="0"/>
              <a:t>Explain the purpose and use of programming concepts</a:t>
            </a:r>
          </a:p>
          <a:p>
            <a:pPr lvl="1"/>
            <a:r>
              <a:rPr lang="en-US" dirty="0" smtClean="0"/>
              <a:t>Identifiers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Constants</a:t>
            </a:r>
          </a:p>
          <a:p>
            <a:pPr lvl="1"/>
            <a:r>
              <a:rPr lang="en-US" dirty="0" smtClean="0"/>
              <a:t>Containers</a:t>
            </a:r>
          </a:p>
          <a:p>
            <a:pPr lvl="2"/>
            <a:r>
              <a:rPr lang="en-US" dirty="0" smtClean="0"/>
              <a:t>Arrays</a:t>
            </a:r>
          </a:p>
          <a:p>
            <a:pPr lvl="2"/>
            <a:r>
              <a:rPr lang="en-US" dirty="0" smtClean="0"/>
              <a:t>Vectors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Objects</a:t>
            </a:r>
          </a:p>
          <a:p>
            <a:pPr lvl="2"/>
            <a:r>
              <a:rPr lang="en-US" dirty="0" smtClean="0"/>
              <a:t>Properties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92661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Notational Systems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– 1s and 0s</a:t>
            </a:r>
          </a:p>
          <a:p>
            <a:r>
              <a:rPr lang="en-US" dirty="0" smtClean="0"/>
              <a:t>Decimal – 0 through 9</a:t>
            </a:r>
          </a:p>
          <a:p>
            <a:r>
              <a:rPr lang="en-US" dirty="0" smtClean="0"/>
              <a:t>Hexadecimal – 0 through F (15)</a:t>
            </a:r>
          </a:p>
          <a:p>
            <a:endParaRPr lang="en-US" dirty="0" smtClean="0"/>
          </a:p>
          <a:p>
            <a:r>
              <a:rPr lang="en-US" dirty="0" smtClean="0"/>
              <a:t>ASCII</a:t>
            </a:r>
          </a:p>
          <a:p>
            <a:r>
              <a:rPr lang="en-US" dirty="0" smtClean="0"/>
              <a:t>Unicode – superset of ASCII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 smtClean="0"/>
              <a:t>Categories of Programming Languages</a:t>
            </a:r>
            <a:endParaRPr lang="en-US" altLang="en-US" sz="40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b="0" dirty="0" smtClean="0"/>
              <a:t>Assembly</a:t>
            </a:r>
          </a:p>
          <a:p>
            <a:endParaRPr lang="en-US" altLang="en-US" sz="3200" baseline="0" dirty="0" smtClean="0"/>
          </a:p>
          <a:p>
            <a:r>
              <a:rPr lang="en-US" altLang="en-US" sz="3200" baseline="0" dirty="0" smtClean="0"/>
              <a:t>Compiled</a:t>
            </a:r>
          </a:p>
          <a:p>
            <a:endParaRPr lang="en-US" altLang="en-US" b="0" dirty="0" smtClean="0"/>
          </a:p>
          <a:p>
            <a:r>
              <a:rPr lang="en-US" altLang="en-US" b="0" dirty="0" smtClean="0"/>
              <a:t>Interpreted</a:t>
            </a:r>
          </a:p>
          <a:p>
            <a:endParaRPr lang="en-US" altLang="en-US" sz="3200" baseline="0" dirty="0" smtClean="0"/>
          </a:p>
          <a:p>
            <a:r>
              <a:rPr lang="en-US" altLang="en-US" sz="3200" baseline="0" dirty="0" smtClean="0"/>
              <a:t>Query</a:t>
            </a:r>
            <a:endParaRPr lang="en-US" altLang="en-US" sz="3200" b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16706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Lowest-level of code</a:t>
            </a:r>
          </a:p>
          <a:p>
            <a:endParaRPr lang="en-US" dirty="0" smtClean="0"/>
          </a:p>
          <a:p>
            <a:r>
              <a:rPr lang="en-US" dirty="0" smtClean="0"/>
              <a:t>Write instructions directly to the CPU</a:t>
            </a:r>
          </a:p>
          <a:p>
            <a:endParaRPr lang="en-US" dirty="0" smtClean="0"/>
          </a:p>
          <a:p>
            <a:r>
              <a:rPr lang="en-US" dirty="0" smtClean="0"/>
              <a:t>Used a lot in embedded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2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the use of a compiler before it can be executed</a:t>
            </a:r>
          </a:p>
          <a:p>
            <a:endParaRPr lang="en-US" dirty="0" smtClean="0"/>
          </a:p>
          <a:p>
            <a:r>
              <a:rPr lang="en-US" dirty="0" smtClean="0"/>
              <a:t>Compile once, run many times</a:t>
            </a:r>
          </a:p>
          <a:p>
            <a:endParaRPr lang="en-US" dirty="0" smtClean="0"/>
          </a:p>
          <a:p>
            <a:r>
              <a:rPr lang="en-US" dirty="0" smtClean="0"/>
              <a:t>Java, C, C++,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9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line of code is interpreted (by an interpreter) every time the program is executed</a:t>
            </a:r>
          </a:p>
          <a:p>
            <a:r>
              <a:rPr lang="en-US" dirty="0" smtClean="0"/>
              <a:t>Often used for shorter elements and specific tasks</a:t>
            </a:r>
          </a:p>
          <a:p>
            <a:r>
              <a:rPr lang="en-US" dirty="0" smtClean="0"/>
              <a:t>Three types:</a:t>
            </a:r>
          </a:p>
          <a:p>
            <a:pPr lvl="1"/>
            <a:r>
              <a:rPr lang="en-US" dirty="0" smtClean="0"/>
              <a:t>Markup languages (HTML, XML)</a:t>
            </a:r>
          </a:p>
          <a:p>
            <a:pPr lvl="1"/>
            <a:r>
              <a:rPr lang="en-US" dirty="0" smtClean="0"/>
              <a:t>Scripting languages (JavaScript, VB Script, PHP, Python)</a:t>
            </a:r>
          </a:p>
          <a:p>
            <a:pPr lvl="1"/>
            <a:r>
              <a:rPr lang="en-US" dirty="0" smtClean="0"/>
              <a:t>Scripted languages (</a:t>
            </a:r>
            <a:r>
              <a:rPr lang="en-US" dirty="0" err="1" smtClean="0"/>
              <a:t>Lua</a:t>
            </a:r>
            <a:r>
              <a:rPr lang="en-US" dirty="0" smtClean="0"/>
              <a:t>, Lisp)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7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to retrieve (query) data from databases</a:t>
            </a:r>
          </a:p>
          <a:p>
            <a:endParaRPr lang="en-US" dirty="0" smtClean="0"/>
          </a:p>
          <a:p>
            <a:r>
              <a:rPr lang="en-US" dirty="0" smtClean="0"/>
              <a:t>Very specialized, limited syntax</a:t>
            </a:r>
          </a:p>
          <a:p>
            <a:endParaRPr lang="en-US" dirty="0" smtClean="0"/>
          </a:p>
          <a:p>
            <a:r>
              <a:rPr lang="en-US" dirty="0" smtClean="0"/>
              <a:t>SQL</a:t>
            </a:r>
          </a:p>
          <a:p>
            <a:endParaRPr lang="en-US" dirty="0"/>
          </a:p>
          <a:p>
            <a:r>
              <a:rPr lang="en-US" dirty="0" smtClean="0"/>
              <a:t>LDAP</a:t>
            </a:r>
          </a:p>
        </p:txBody>
      </p:sp>
    </p:spTree>
    <p:extLst>
      <p:ext uri="{BB962C8B-B14F-4D97-AF65-F5344CB8AC3E}">
        <p14:creationId xmlns:p14="http://schemas.microsoft.com/office/powerpoint/2010/main" val="137607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</a:t>
            </a:r>
          </a:p>
          <a:p>
            <a:pPr lvl="1"/>
            <a:r>
              <a:rPr lang="en-US" dirty="0" smtClean="0"/>
              <a:t>a</a:t>
            </a:r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“a string”</a:t>
            </a:r>
          </a:p>
          <a:p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19</a:t>
            </a:r>
          </a:p>
          <a:p>
            <a:r>
              <a:rPr lang="en-US" dirty="0" smtClean="0"/>
              <a:t>Floats</a:t>
            </a:r>
          </a:p>
          <a:p>
            <a:pPr lvl="1"/>
            <a:r>
              <a:rPr lang="en-US" dirty="0" smtClean="0"/>
              <a:t>19.1</a:t>
            </a:r>
          </a:p>
          <a:p>
            <a:r>
              <a:rPr lang="en-US" dirty="0" smtClean="0"/>
              <a:t>Boolean</a:t>
            </a:r>
          </a:p>
          <a:p>
            <a:pPr lvl="1"/>
            <a:r>
              <a:rPr lang="en-US" dirty="0" smtClean="0"/>
              <a:t>True (1) or False (0)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12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299</Words>
  <Application>Microsoft Office PowerPoint</Application>
  <PresentationFormat>On-screen Show (4:3)</PresentationFormat>
  <Paragraphs>119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CompTIA IT Fundamentals Study Guide (FC0-U61)</vt:lpstr>
      <vt:lpstr>Chapter 6: Software Development</vt:lpstr>
      <vt:lpstr>Notational Systems</vt:lpstr>
      <vt:lpstr>Categories of Programming Languages</vt:lpstr>
      <vt:lpstr>Assembly Language</vt:lpstr>
      <vt:lpstr>Compiled Languages</vt:lpstr>
      <vt:lpstr>Interpreted Languages</vt:lpstr>
      <vt:lpstr>Query Languages</vt:lpstr>
      <vt:lpstr>Data Types</vt:lpstr>
      <vt:lpstr>Programming Logic</vt:lpstr>
      <vt:lpstr>Organizing Code</vt:lpstr>
    </vt:vector>
  </TitlesOfParts>
  <Company>John Wiley and Sons,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O'Brien, Connor - San Francisco</dc:creator>
  <cp:lastModifiedBy>Quentin Docter</cp:lastModifiedBy>
  <cp:revision>15</cp:revision>
  <dcterms:created xsi:type="dcterms:W3CDTF">2013-06-05T20:52:46Z</dcterms:created>
  <dcterms:modified xsi:type="dcterms:W3CDTF">2018-06-24T17:54:53Z</dcterms:modified>
</cp:coreProperties>
</file>