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56" autoAdjust="0"/>
    <p:restoredTop sz="86443" autoAdjust="0"/>
  </p:normalViewPr>
  <p:slideViewPr>
    <p:cSldViewPr>
      <p:cViewPr varScale="1">
        <p:scale>
          <a:sx n="64" d="100"/>
          <a:sy n="64" d="100"/>
        </p:scale>
        <p:origin x="-108" y="-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145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EAF1B-7AFA-4FED-BE15-B45A2E3AC6F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540E0-A613-4087-86B8-AF1BB0E1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10E2AE0-5C15-49BD-99C9-4FD89764F1A2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3C3C238-9A65-4388-B9FF-37F08954E1EF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9525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5088"/>
            <a:ext cx="16764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820863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73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0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6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3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9" y="4406900"/>
            <a:ext cx="62087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9" y="2906713"/>
            <a:ext cx="6208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68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2200" y="1586816"/>
            <a:ext cx="2895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92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535113"/>
            <a:ext cx="2895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0" y="2209800"/>
            <a:ext cx="2897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0200" y="1535113"/>
            <a:ext cx="327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0200" y="2174874"/>
            <a:ext cx="32766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67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38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6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3050"/>
            <a:ext cx="22098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273050"/>
            <a:ext cx="41910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9800" y="1430860"/>
            <a:ext cx="22098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7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67000" y="6096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70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05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 smtClean="0"/>
              <a:t>CompTIA IT Fundamentals</a:t>
            </a:r>
            <a:br>
              <a:rPr lang="en-US" altLang="en-US" b="1" dirty="0" smtClean="0"/>
            </a:br>
            <a:r>
              <a:rPr lang="en-US" altLang="en-US" b="1" dirty="0" smtClean="0"/>
              <a:t>Study Guide (FC0-U61)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Chapter </a:t>
            </a:r>
            <a:r>
              <a:rPr lang="en-US" altLang="en-US" dirty="0" smtClean="0"/>
              <a:t>7:</a:t>
            </a:r>
            <a:endParaRPr lang="en-US" altLang="en-US" dirty="0" smtClean="0"/>
          </a:p>
          <a:p>
            <a:r>
              <a:rPr lang="en-US" altLang="en-US" dirty="0" smtClean="0"/>
              <a:t>Database Fundamentals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66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Backing Up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dump</a:t>
            </a:r>
          </a:p>
          <a:p>
            <a:endParaRPr lang="en-US" dirty="0"/>
          </a:p>
          <a:p>
            <a:r>
              <a:rPr lang="en-US" smtClean="0"/>
              <a:t>Backup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2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 smtClean="0"/>
              <a:t>Chapter </a:t>
            </a:r>
            <a:r>
              <a:rPr lang="en-US" altLang="en-US" sz="4000" dirty="0" smtClean="0"/>
              <a:t>7: Database Fundamentals</a:t>
            </a:r>
            <a:endParaRPr lang="en-US" altLang="en-US" sz="4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362200" y="1586816"/>
            <a:ext cx="2895600" cy="4966384"/>
          </a:xfrm>
          <a:noFill/>
        </p:spPr>
        <p:txBody>
          <a:bodyPr>
            <a:normAutofit fontScale="55000" lnSpcReduction="20000"/>
          </a:bodyPr>
          <a:lstStyle/>
          <a:p>
            <a:r>
              <a:rPr lang="en-US" altLang="en-US" dirty="0" smtClean="0"/>
              <a:t>Explain database concepts and the purpose of a database</a:t>
            </a:r>
          </a:p>
          <a:p>
            <a:pPr lvl="1"/>
            <a:r>
              <a:rPr lang="en-US" altLang="en-US" sz="2400" b="0" dirty="0" smtClean="0"/>
              <a:t>Usage of database</a:t>
            </a:r>
          </a:p>
          <a:p>
            <a:pPr lvl="2"/>
            <a:r>
              <a:rPr lang="en-US" altLang="en-US" sz="2000" dirty="0" smtClean="0"/>
              <a:t>Create</a:t>
            </a:r>
          </a:p>
          <a:p>
            <a:pPr lvl="2"/>
            <a:r>
              <a:rPr lang="en-US" altLang="en-US" b="0" dirty="0" smtClean="0"/>
              <a:t>Import/input</a:t>
            </a:r>
          </a:p>
          <a:p>
            <a:pPr lvl="2"/>
            <a:r>
              <a:rPr lang="en-US" altLang="en-US" sz="2000" dirty="0" smtClean="0"/>
              <a:t>Query</a:t>
            </a:r>
          </a:p>
          <a:p>
            <a:pPr lvl="2"/>
            <a:r>
              <a:rPr lang="en-US" altLang="en-US" b="0" dirty="0" smtClean="0"/>
              <a:t>Reports</a:t>
            </a:r>
          </a:p>
          <a:p>
            <a:pPr lvl="1"/>
            <a:r>
              <a:rPr lang="en-US" altLang="en-US" sz="2400" dirty="0" smtClean="0"/>
              <a:t>Flat file vs. database</a:t>
            </a:r>
          </a:p>
          <a:p>
            <a:pPr lvl="2"/>
            <a:r>
              <a:rPr lang="en-US" altLang="en-US" sz="2000" b="0" dirty="0" smtClean="0"/>
              <a:t>Multiple concurrent users</a:t>
            </a:r>
          </a:p>
          <a:p>
            <a:pPr lvl="2"/>
            <a:r>
              <a:rPr lang="en-US" altLang="en-US" dirty="0" smtClean="0"/>
              <a:t>Scalability</a:t>
            </a:r>
          </a:p>
          <a:p>
            <a:pPr lvl="2"/>
            <a:r>
              <a:rPr lang="en-US" altLang="en-US" sz="2000" b="0" dirty="0" smtClean="0"/>
              <a:t>Speed</a:t>
            </a:r>
          </a:p>
          <a:p>
            <a:pPr lvl="2"/>
            <a:r>
              <a:rPr lang="en-US" altLang="en-US" dirty="0" smtClean="0"/>
              <a:t>Variety of data</a:t>
            </a:r>
          </a:p>
          <a:p>
            <a:pPr lvl="1"/>
            <a:r>
              <a:rPr lang="en-US" altLang="en-US" sz="2400" b="0" dirty="0" smtClean="0"/>
              <a:t>Records</a:t>
            </a:r>
          </a:p>
          <a:p>
            <a:pPr lvl="1"/>
            <a:r>
              <a:rPr lang="en-US" altLang="en-US" dirty="0" smtClean="0"/>
              <a:t>Storage</a:t>
            </a:r>
          </a:p>
          <a:p>
            <a:pPr lvl="2"/>
            <a:r>
              <a:rPr lang="en-US" altLang="en-US" sz="2000" b="0" dirty="0" smtClean="0"/>
              <a:t>Data persistence</a:t>
            </a:r>
          </a:p>
          <a:p>
            <a:r>
              <a:rPr lang="en-US" altLang="en-US" sz="2800" dirty="0" smtClean="0"/>
              <a:t>Compare and contrast various database structures</a:t>
            </a:r>
          </a:p>
          <a:p>
            <a:pPr lvl="1"/>
            <a:r>
              <a:rPr lang="en-US" altLang="en-US" sz="2400" b="0" dirty="0" smtClean="0"/>
              <a:t>Structured vs. semi-structured vs. non-structured</a:t>
            </a:r>
          </a:p>
          <a:p>
            <a:pPr lvl="1"/>
            <a:r>
              <a:rPr lang="en-US" altLang="en-US" dirty="0" smtClean="0"/>
              <a:t>Relational databases</a:t>
            </a:r>
          </a:p>
          <a:p>
            <a:pPr lvl="2"/>
            <a:r>
              <a:rPr lang="en-US" altLang="en-US" sz="2000" b="0" dirty="0" smtClean="0"/>
              <a:t>Schema</a:t>
            </a:r>
          </a:p>
          <a:p>
            <a:pPr lvl="2"/>
            <a:r>
              <a:rPr lang="en-US" altLang="en-US" dirty="0" smtClean="0"/>
              <a:t>Tables</a:t>
            </a:r>
          </a:p>
          <a:p>
            <a:pPr lvl="3"/>
            <a:r>
              <a:rPr lang="en-US" altLang="en-US" sz="1800" b="0" dirty="0" smtClean="0"/>
              <a:t>Rows/records</a:t>
            </a:r>
          </a:p>
          <a:p>
            <a:pPr lvl="2"/>
            <a:r>
              <a:rPr lang="en-US" dirty="0"/>
              <a:t>Fields/columns</a:t>
            </a:r>
          </a:p>
          <a:p>
            <a:pPr lvl="3"/>
            <a:r>
              <a:rPr lang="en-US" dirty="0"/>
              <a:t>Primary key</a:t>
            </a:r>
          </a:p>
          <a:p>
            <a:pPr lvl="3"/>
            <a:r>
              <a:rPr lang="en-US" dirty="0"/>
              <a:t>Foreign key</a:t>
            </a:r>
          </a:p>
          <a:p>
            <a:pPr lvl="3"/>
            <a:endParaRPr lang="en-US" altLang="en-US" sz="1800" b="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lvl="2"/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Non-relational databases</a:t>
            </a:r>
          </a:p>
          <a:p>
            <a:pPr lvl="2"/>
            <a:r>
              <a:rPr lang="en-US" dirty="0" smtClean="0"/>
              <a:t>Key/value databases</a:t>
            </a:r>
          </a:p>
          <a:p>
            <a:pPr lvl="2"/>
            <a:r>
              <a:rPr lang="en-US" dirty="0" smtClean="0"/>
              <a:t>Document databases</a:t>
            </a:r>
          </a:p>
          <a:p>
            <a:r>
              <a:rPr lang="en-US" dirty="0" smtClean="0"/>
              <a:t>Summarize methods used to interface with databases</a:t>
            </a:r>
          </a:p>
          <a:p>
            <a:pPr lvl="1"/>
            <a:r>
              <a:rPr lang="en-US" dirty="0" smtClean="0"/>
              <a:t>Relational methods</a:t>
            </a:r>
          </a:p>
          <a:p>
            <a:pPr lvl="2"/>
            <a:r>
              <a:rPr lang="en-US" dirty="0" smtClean="0"/>
              <a:t>Data manipulation</a:t>
            </a:r>
          </a:p>
          <a:p>
            <a:pPr lvl="3"/>
            <a:r>
              <a:rPr lang="en-US" dirty="0" smtClean="0"/>
              <a:t>Select</a:t>
            </a:r>
          </a:p>
          <a:p>
            <a:pPr lvl="3"/>
            <a:r>
              <a:rPr lang="en-US" dirty="0" smtClean="0"/>
              <a:t>Insert</a:t>
            </a:r>
          </a:p>
          <a:p>
            <a:pPr lvl="3"/>
            <a:r>
              <a:rPr lang="en-US" dirty="0" smtClean="0"/>
              <a:t>Delete</a:t>
            </a:r>
          </a:p>
          <a:p>
            <a:pPr lvl="3"/>
            <a:r>
              <a:rPr lang="en-US" dirty="0" smtClean="0"/>
              <a:t>Update</a:t>
            </a:r>
          </a:p>
          <a:p>
            <a:pPr lvl="2"/>
            <a:r>
              <a:rPr lang="en-US" dirty="0" smtClean="0"/>
              <a:t>Data definition</a:t>
            </a:r>
          </a:p>
          <a:p>
            <a:pPr lvl="3"/>
            <a:r>
              <a:rPr lang="en-US" dirty="0" smtClean="0"/>
              <a:t>Create</a:t>
            </a:r>
          </a:p>
          <a:p>
            <a:pPr lvl="3"/>
            <a:r>
              <a:rPr lang="en-US" dirty="0" smtClean="0"/>
              <a:t>Alter</a:t>
            </a:r>
          </a:p>
          <a:p>
            <a:pPr lvl="3"/>
            <a:r>
              <a:rPr lang="en-US" dirty="0" smtClean="0"/>
              <a:t>Drop</a:t>
            </a:r>
          </a:p>
          <a:p>
            <a:pPr lvl="3"/>
            <a:r>
              <a:rPr lang="en-US" dirty="0" smtClean="0"/>
              <a:t>Permissions</a:t>
            </a:r>
          </a:p>
          <a:p>
            <a:pPr lvl="1"/>
            <a:r>
              <a:rPr lang="en-US" dirty="0" smtClean="0"/>
              <a:t>Database access methods</a:t>
            </a:r>
          </a:p>
          <a:p>
            <a:pPr lvl="2"/>
            <a:r>
              <a:rPr lang="en-US" dirty="0" smtClean="0"/>
              <a:t>Direct/manual access</a:t>
            </a:r>
          </a:p>
          <a:p>
            <a:pPr lvl="2"/>
            <a:r>
              <a:rPr lang="en-US" dirty="0" smtClean="0"/>
              <a:t>Programmatic access</a:t>
            </a:r>
          </a:p>
          <a:p>
            <a:pPr lvl="2"/>
            <a:r>
              <a:rPr lang="en-US" dirty="0" smtClean="0"/>
              <a:t>User interface/utility access</a:t>
            </a:r>
          </a:p>
          <a:p>
            <a:pPr lvl="2"/>
            <a:r>
              <a:rPr lang="en-US" dirty="0" smtClean="0"/>
              <a:t>Query/report builders</a:t>
            </a:r>
          </a:p>
          <a:p>
            <a:pPr lvl="1"/>
            <a:r>
              <a:rPr lang="en-US" dirty="0" smtClean="0"/>
              <a:t>Export/import</a:t>
            </a:r>
          </a:p>
          <a:p>
            <a:pPr lvl="2"/>
            <a:r>
              <a:rPr lang="en-US" dirty="0" smtClean="0"/>
              <a:t>Database dump</a:t>
            </a:r>
          </a:p>
          <a:p>
            <a:pPr lvl="2"/>
            <a:r>
              <a:rPr lang="en-US" dirty="0" smtClean="0"/>
              <a:t>Backup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661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concurrent users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Speed</a:t>
            </a:r>
          </a:p>
          <a:p>
            <a:r>
              <a:rPr lang="en-US" dirty="0" smtClean="0"/>
              <a:t>Variety of data</a:t>
            </a:r>
          </a:p>
          <a:p>
            <a:r>
              <a:rPr lang="en-US" dirty="0" smtClean="0"/>
              <a:t>Number of records</a:t>
            </a:r>
          </a:p>
          <a:p>
            <a:r>
              <a:rPr lang="en-US" dirty="0" smtClean="0"/>
              <a:t>Data persistence</a:t>
            </a:r>
          </a:p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3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Managed by a relational database management system (RDBMS)</a:t>
            </a:r>
          </a:p>
          <a:p>
            <a:endParaRPr lang="en-US" dirty="0" smtClean="0"/>
          </a:p>
          <a:p>
            <a:r>
              <a:rPr lang="en-US" dirty="0" smtClean="0"/>
              <a:t>Schema</a:t>
            </a:r>
          </a:p>
          <a:p>
            <a:pPr lvl="1"/>
            <a:r>
              <a:rPr lang="en-US" dirty="0" smtClean="0"/>
              <a:t>Logical schema</a:t>
            </a:r>
          </a:p>
          <a:p>
            <a:pPr lvl="1"/>
            <a:r>
              <a:rPr lang="en-US" dirty="0" smtClean="0"/>
              <a:t>Physical schema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4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Database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</a:p>
          <a:p>
            <a:r>
              <a:rPr lang="en-US" dirty="0" smtClean="0"/>
              <a:t>Fields</a:t>
            </a:r>
          </a:p>
          <a:p>
            <a:r>
              <a:rPr lang="en-US" dirty="0" smtClean="0"/>
              <a:t>Records</a:t>
            </a:r>
          </a:p>
          <a:p>
            <a:r>
              <a:rPr lang="en-US" dirty="0" smtClean="0"/>
              <a:t>Forms</a:t>
            </a:r>
          </a:p>
          <a:p>
            <a:r>
              <a:rPr lang="en-US" dirty="0" smtClean="0"/>
              <a:t>Queries</a:t>
            </a:r>
          </a:p>
          <a:p>
            <a:r>
              <a:rPr lang="en-US" dirty="0" smtClean="0"/>
              <a:t>Reports</a:t>
            </a:r>
          </a:p>
          <a:p>
            <a:r>
              <a:rPr lang="en-US" dirty="0" smtClean="0"/>
              <a:t>Macros and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8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Managed by a database management system (DBMS)</a:t>
            </a:r>
          </a:p>
          <a:p>
            <a:r>
              <a:rPr lang="en-US" dirty="0" smtClean="0"/>
              <a:t>Hold non-structured (or unstructured) or semi-structured data</a:t>
            </a:r>
          </a:p>
          <a:p>
            <a:endParaRPr lang="en-US" dirty="0" smtClean="0"/>
          </a:p>
          <a:p>
            <a:r>
              <a:rPr lang="en-US" dirty="0" smtClean="0"/>
              <a:t>Document databases</a:t>
            </a:r>
          </a:p>
          <a:p>
            <a:r>
              <a:rPr lang="en-US" dirty="0" smtClean="0"/>
              <a:t>Key/value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0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Manual access</a:t>
            </a:r>
          </a:p>
          <a:p>
            <a:endParaRPr lang="en-US" dirty="0" smtClean="0"/>
          </a:p>
          <a:p>
            <a:r>
              <a:rPr lang="en-US" dirty="0" smtClean="0"/>
              <a:t>Direct access</a:t>
            </a:r>
          </a:p>
          <a:p>
            <a:endParaRPr lang="en-US" dirty="0" smtClean="0"/>
          </a:p>
          <a:p>
            <a:r>
              <a:rPr lang="en-US" dirty="0" smtClean="0"/>
              <a:t>Programmatic access</a:t>
            </a:r>
          </a:p>
          <a:p>
            <a:endParaRPr lang="en-US" dirty="0" smtClean="0"/>
          </a:p>
          <a:p>
            <a:r>
              <a:rPr lang="en-US" dirty="0" smtClean="0"/>
              <a:t>User interface and utility access</a:t>
            </a:r>
          </a:p>
          <a:p>
            <a:endParaRPr lang="en-US" dirty="0"/>
          </a:p>
          <a:p>
            <a:r>
              <a:rPr lang="en-US" dirty="0" smtClean="0"/>
              <a:t>Database 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and Managing a 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</a:p>
          <a:p>
            <a:pPr lvl="1"/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Alter</a:t>
            </a:r>
          </a:p>
          <a:p>
            <a:r>
              <a:rPr lang="en-US" dirty="0" smtClean="0"/>
              <a:t>Importing data</a:t>
            </a:r>
          </a:p>
          <a:p>
            <a:pPr lvl="1"/>
            <a:r>
              <a:rPr lang="en-US" dirty="0" smtClean="0"/>
              <a:t>Load command</a:t>
            </a:r>
          </a:p>
          <a:p>
            <a:r>
              <a:rPr lang="en-US" dirty="0" smtClean="0"/>
              <a:t>Removing databases and tables</a:t>
            </a:r>
          </a:p>
          <a:p>
            <a:pPr lvl="1"/>
            <a:r>
              <a:rPr lang="en-US" dirty="0" smtClean="0"/>
              <a:t>Drop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8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</a:p>
          <a:p>
            <a:pPr lvl="1"/>
            <a:r>
              <a:rPr lang="en-US" dirty="0" smtClean="0"/>
              <a:t>Insert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Update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Delete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4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234</Words>
  <Application>Microsoft Office PowerPoint</Application>
  <PresentationFormat>On-screen Show (4:3)</PresentationFormat>
  <Paragraphs>112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CompTIA IT Fundamentals Study Guide (FC0-U61)</vt:lpstr>
      <vt:lpstr>Chapter 7: Database Fundamentals</vt:lpstr>
      <vt:lpstr>When to Use Databases</vt:lpstr>
      <vt:lpstr>Relational Databases</vt:lpstr>
      <vt:lpstr>Relational Database Components</vt:lpstr>
      <vt:lpstr>Non-relational databases</vt:lpstr>
      <vt:lpstr>Working with Databases</vt:lpstr>
      <vt:lpstr>Creating and Managing a Relational Database</vt:lpstr>
      <vt:lpstr>Manipulating Data</vt:lpstr>
      <vt:lpstr>Backing Up Databases</vt:lpstr>
    </vt:vector>
  </TitlesOfParts>
  <Company>John Wiley and Sons,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O'Brien, Connor - San Francisco</dc:creator>
  <cp:lastModifiedBy>Quentin Docter</cp:lastModifiedBy>
  <cp:revision>15</cp:revision>
  <dcterms:created xsi:type="dcterms:W3CDTF">2013-06-05T20:52:46Z</dcterms:created>
  <dcterms:modified xsi:type="dcterms:W3CDTF">2018-06-24T19:02:29Z</dcterms:modified>
</cp:coreProperties>
</file>