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59" r:id="rId3"/>
    <p:sldId id="271" r:id="rId4"/>
    <p:sldId id="260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42" autoAdjust="0"/>
    <p:restoredTop sz="86443" autoAdjust="0"/>
  </p:normalViewPr>
  <p:slideViewPr>
    <p:cSldViewPr>
      <p:cViewPr varScale="1">
        <p:scale>
          <a:sx n="64" d="100"/>
          <a:sy n="64" d="100"/>
        </p:scale>
        <p:origin x="-108" y="-8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17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6EAF1B-7AFA-4FED-BE15-B45A2E3AC6F5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540E0-A613-4087-86B8-AF1BB0E11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18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010E2AE0-5C15-49BD-99C9-4FD89764F1A2}" type="slidenum">
              <a:rPr lang="en-US" altLang="en-US" sz="1200" smtClean="0"/>
              <a:pPr/>
              <a:t>1</a:t>
            </a:fld>
            <a:endParaRPr lang="en-US" altLang="en-US" sz="1200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33C3C238-9A65-4388-B9FF-37F08954E1EF}" type="slidenum">
              <a:rPr lang="en-US" altLang="en-US" sz="1200" smtClean="0"/>
              <a:pPr/>
              <a:t>2</a:t>
            </a:fld>
            <a:endParaRPr lang="en-US" altLang="en-US" sz="120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33C3C238-9A65-4388-B9FF-37F08954E1EF}" type="slidenum">
              <a:rPr lang="en-US" altLang="en-US" sz="1200" smtClean="0"/>
              <a:pPr/>
              <a:t>3</a:t>
            </a:fld>
            <a:endParaRPr lang="en-US" altLang="en-US" sz="120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81E-C9EA-4359-B926-F4C2977B0011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A4B1-F47F-41B7-8B82-B81D0023B6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-9525" y="0"/>
            <a:ext cx="91440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8" name="Picture 3" descr="T:\Sybex\Admin\Instructor Materials\Instructor Material Instructions\logoGraphics\sybex_awb_ko_50.tif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65088"/>
            <a:ext cx="1676400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820863" cy="67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8738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81E-C9EA-4359-B926-F4C2977B0011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A4B1-F47F-41B7-8B82-B81D0023B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0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81E-C9EA-4359-B926-F4C2977B0011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A4B1-F47F-41B7-8B82-B81D0023B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61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1600200"/>
            <a:ext cx="64008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4491"/>
            <a:ext cx="2060575" cy="763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3175" y="0"/>
            <a:ext cx="2057399" cy="83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3" descr="T:\Sybex\Admin\Instructor Materials\Instructor Material Instructions\logoGraphics\sybex_awb_ko_50.tif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23" y="166116"/>
            <a:ext cx="1371601" cy="50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3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9" y="4406900"/>
            <a:ext cx="620871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5999" y="2906713"/>
            <a:ext cx="62087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81E-C9EA-4359-B926-F4C2977B0011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A4B1-F47F-41B7-8B82-B81D0023B6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4491"/>
            <a:ext cx="2060575" cy="763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3175" y="0"/>
            <a:ext cx="2057399" cy="83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3" descr="T:\Sybex\Admin\Instructor Materials\Instructor Material Instructions\logoGraphics\sybex_awb_ko_50.tif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23" y="166116"/>
            <a:ext cx="1371601" cy="50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68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62200" y="1586816"/>
            <a:ext cx="2895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600200"/>
            <a:ext cx="32004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81E-C9EA-4359-B926-F4C2977B0011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A4B1-F47F-41B7-8B82-B81D0023B6F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4491"/>
            <a:ext cx="2060575" cy="763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3175" y="0"/>
            <a:ext cx="2057399" cy="83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3" descr="T:\Sybex\Admin\Instructor Materials\Instructor Material Instructions\logoGraphics\sybex_awb_ko_50.tif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23" y="166116"/>
            <a:ext cx="1371601" cy="50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925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1535113"/>
            <a:ext cx="2895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0" y="2209800"/>
            <a:ext cx="2897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0200" y="1535113"/>
            <a:ext cx="3276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0200" y="2174874"/>
            <a:ext cx="3276600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81E-C9EA-4359-B926-F4C2977B0011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A4B1-F47F-41B7-8B82-B81D0023B6F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4491"/>
            <a:ext cx="2060575" cy="763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3175" y="0"/>
            <a:ext cx="2057399" cy="83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3" descr="T:\Sybex\Admin\Instructor Materials\Instructor Material Instructions\logoGraphics\sybex_awb_ko_50.tif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23" y="166116"/>
            <a:ext cx="1371601" cy="50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67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81E-C9EA-4359-B926-F4C2977B0011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A4B1-F47F-41B7-8B82-B81D0023B6F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4491"/>
            <a:ext cx="2060575" cy="763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3175" y="0"/>
            <a:ext cx="2057399" cy="83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3" descr="T:\Sybex\Admin\Instructor Materials\Instructor Material Instructions\logoGraphics\sybex_awb_ko_50.tif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23" y="166116"/>
            <a:ext cx="1371601" cy="50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382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81E-C9EA-4359-B926-F4C2977B0011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A4B1-F47F-41B7-8B82-B81D0023B6F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4491"/>
            <a:ext cx="2060575" cy="763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3175" y="0"/>
            <a:ext cx="2057399" cy="83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3" descr="T:\Sybex\Admin\Instructor Materials\Instructor Material Instructions\logoGraphics\sybex_awb_ko_50.tif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23" y="166116"/>
            <a:ext cx="1371601" cy="50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663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73050"/>
            <a:ext cx="22098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273050"/>
            <a:ext cx="41910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9800" y="1430860"/>
            <a:ext cx="22098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81E-C9EA-4359-B926-F4C2977B0011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A4B1-F47F-41B7-8B82-B81D0023B6F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4491"/>
            <a:ext cx="2060575" cy="763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3175" y="0"/>
            <a:ext cx="2057399" cy="83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3" descr="T:\Sybex\Admin\Instructor Materials\Instructor Material Instructions\logoGraphics\sybex_awb_ko_50.tif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23" y="166116"/>
            <a:ext cx="1371601" cy="50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79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67000" y="6096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67000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81E-C9EA-4359-B926-F4C2977B0011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A4B1-F47F-41B7-8B82-B81D0023B6F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4491"/>
            <a:ext cx="2060575" cy="763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3175" y="0"/>
            <a:ext cx="2057399" cy="83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3" descr="T:\Sybex\Admin\Instructor Materials\Instructor Material Instructions\logoGraphics\sybex_awb_ko_50.tif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23" y="166116"/>
            <a:ext cx="1371601" cy="50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054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9D81E-C9EA-4359-B926-F4C2977B0011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1A4B1-F47F-41B7-8B82-B81D0023B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24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b="1" dirty="0" smtClean="0"/>
              <a:t>CompTIA IT Fundamentals</a:t>
            </a:r>
            <a:br>
              <a:rPr lang="en-US" altLang="en-US" b="1" dirty="0" smtClean="0"/>
            </a:br>
            <a:r>
              <a:rPr lang="en-US" altLang="en-US" b="1" dirty="0" smtClean="0"/>
              <a:t>Study Guide (</a:t>
            </a:r>
            <a:r>
              <a:rPr lang="en-US" altLang="en-US" b="1" dirty="0" smtClean="0"/>
              <a:t>FC0-U61</a:t>
            </a:r>
            <a:r>
              <a:rPr lang="en-US" altLang="en-US" b="1" dirty="0" smtClean="0"/>
              <a:t>)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Chapter </a:t>
            </a:r>
            <a:r>
              <a:rPr lang="en-US" altLang="en-US" dirty="0" smtClean="0"/>
              <a:t>9:</a:t>
            </a:r>
            <a:endParaRPr lang="en-US" altLang="en-US" dirty="0" smtClean="0"/>
          </a:p>
          <a:p>
            <a:r>
              <a:rPr lang="en-US" altLang="en-US" dirty="0" smtClean="0"/>
              <a:t>Security </a:t>
            </a:r>
            <a:r>
              <a:rPr lang="en-US" altLang="en-US" dirty="0" smtClean="0"/>
              <a:t>Concepts and Threats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663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Software-Based Security Threats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1600200"/>
            <a:ext cx="6400800" cy="4724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OS and Application Exploits</a:t>
            </a:r>
          </a:p>
          <a:p>
            <a:r>
              <a:rPr lang="en-US" dirty="0" smtClean="0"/>
              <a:t>Viruses</a:t>
            </a:r>
          </a:p>
          <a:p>
            <a:r>
              <a:rPr lang="en-US" dirty="0" smtClean="0"/>
              <a:t>Worms</a:t>
            </a:r>
          </a:p>
          <a:p>
            <a:r>
              <a:rPr lang="en-US" dirty="0" smtClean="0"/>
              <a:t>Trojan horses</a:t>
            </a:r>
          </a:p>
          <a:p>
            <a:r>
              <a:rPr lang="en-US" dirty="0" smtClean="0"/>
              <a:t>Adware</a:t>
            </a:r>
          </a:p>
          <a:p>
            <a:r>
              <a:rPr lang="en-US" dirty="0" smtClean="0"/>
              <a:t>Spyware</a:t>
            </a:r>
          </a:p>
          <a:p>
            <a:r>
              <a:rPr lang="en-US" dirty="0" smtClean="0"/>
              <a:t>Ransomware</a:t>
            </a:r>
          </a:p>
          <a:p>
            <a:r>
              <a:rPr lang="en-US" dirty="0" smtClean="0"/>
              <a:t>Rootkits</a:t>
            </a:r>
          </a:p>
          <a:p>
            <a:r>
              <a:rPr lang="en-US" dirty="0" smtClean="0"/>
              <a:t>Backdoors</a:t>
            </a:r>
          </a:p>
          <a:p>
            <a:r>
              <a:rPr lang="en-US" dirty="0" smtClean="0"/>
              <a:t>Spam</a:t>
            </a:r>
          </a:p>
          <a:p>
            <a:r>
              <a:rPr lang="en-US" dirty="0" smtClean="0"/>
              <a:t>Password cracking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064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Understanding 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Triple A:</a:t>
            </a:r>
          </a:p>
          <a:p>
            <a:pPr lvl="1"/>
            <a:r>
              <a:rPr lang="en-US" dirty="0" smtClean="0"/>
              <a:t>Authentication</a:t>
            </a:r>
          </a:p>
          <a:p>
            <a:pPr lvl="1"/>
            <a:r>
              <a:rPr lang="en-US" dirty="0" smtClean="0"/>
              <a:t>Authorization</a:t>
            </a:r>
          </a:p>
          <a:p>
            <a:pPr lvl="1"/>
            <a:r>
              <a:rPr lang="en-US" dirty="0" smtClean="0"/>
              <a:t>Accounting</a:t>
            </a:r>
          </a:p>
          <a:p>
            <a:pPr lvl="1"/>
            <a:r>
              <a:rPr lang="en-US" dirty="0" smtClean="0"/>
              <a:t>(and non-repudiation)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514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Validates identity</a:t>
            </a:r>
          </a:p>
          <a:p>
            <a:r>
              <a:rPr lang="en-US" dirty="0" smtClean="0"/>
              <a:t>Types of authentication</a:t>
            </a:r>
          </a:p>
          <a:p>
            <a:pPr lvl="1"/>
            <a:r>
              <a:rPr lang="en-US" dirty="0" smtClean="0"/>
              <a:t>Single-factor</a:t>
            </a:r>
          </a:p>
          <a:p>
            <a:pPr lvl="1"/>
            <a:r>
              <a:rPr lang="en-US" dirty="0" smtClean="0"/>
              <a:t>Multifactor</a:t>
            </a:r>
          </a:p>
          <a:p>
            <a:pPr lvl="1"/>
            <a:r>
              <a:rPr lang="en-US" dirty="0" smtClean="0"/>
              <a:t>One-time password</a:t>
            </a:r>
          </a:p>
          <a:p>
            <a:pPr lvl="1"/>
            <a:r>
              <a:rPr lang="en-US" dirty="0" smtClean="0"/>
              <a:t>Smart card or security token</a:t>
            </a:r>
          </a:p>
          <a:p>
            <a:pPr lvl="1"/>
            <a:r>
              <a:rPr lang="en-US" dirty="0" smtClean="0"/>
              <a:t>Location-specific</a:t>
            </a:r>
          </a:p>
          <a:p>
            <a:pPr lvl="1"/>
            <a:r>
              <a:rPr lang="en-US" dirty="0" smtClean="0"/>
              <a:t>Biometrics</a:t>
            </a:r>
          </a:p>
          <a:p>
            <a:r>
              <a:rPr lang="en-US" dirty="0" smtClean="0"/>
              <a:t>Single sign-on (SSO)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386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Authorization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Determines what users can do</a:t>
            </a:r>
          </a:p>
          <a:p>
            <a:endParaRPr lang="en-US" dirty="0" smtClean="0"/>
          </a:p>
          <a:p>
            <a:r>
              <a:rPr lang="en-US" dirty="0" smtClean="0"/>
              <a:t>Mandatory access control</a:t>
            </a:r>
          </a:p>
          <a:p>
            <a:r>
              <a:rPr lang="en-US" dirty="0" smtClean="0"/>
              <a:t>Discretionary access control</a:t>
            </a:r>
          </a:p>
          <a:p>
            <a:r>
              <a:rPr lang="en-US" dirty="0" smtClean="0"/>
              <a:t>Role-based access control</a:t>
            </a:r>
          </a:p>
          <a:p>
            <a:r>
              <a:rPr lang="en-US" dirty="0" smtClean="0"/>
              <a:t>Rule-based access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026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Records who does what</a:t>
            </a:r>
          </a:p>
          <a:p>
            <a:endParaRPr lang="en-US" dirty="0" smtClean="0"/>
          </a:p>
          <a:p>
            <a:r>
              <a:rPr lang="en-US" dirty="0" smtClean="0"/>
              <a:t>OS and application logs</a:t>
            </a:r>
          </a:p>
          <a:p>
            <a:r>
              <a:rPr lang="en-US" dirty="0" smtClean="0"/>
              <a:t>Web browser 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920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 dirty="0" smtClean="0"/>
              <a:t>Chapter </a:t>
            </a:r>
            <a:r>
              <a:rPr lang="en-US" altLang="en-US" sz="4000" dirty="0" smtClean="0"/>
              <a:t>9: </a:t>
            </a:r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Security</a:t>
            </a:r>
            <a:r>
              <a:rPr lang="en-US" sz="440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440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Concepts and Threats</a:t>
            </a:r>
            <a:endParaRPr lang="en-US" altLang="en-US" sz="40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362200" y="1586816"/>
            <a:ext cx="2895600" cy="4966384"/>
          </a:xfrm>
          <a:noFill/>
        </p:spPr>
        <p:txBody>
          <a:bodyPr>
            <a:normAutofit fontScale="62500" lnSpcReduction="20000"/>
          </a:bodyPr>
          <a:lstStyle/>
          <a:p>
            <a:r>
              <a:rPr lang="en-US" altLang="en-US" sz="2800" b="0" dirty="0" smtClean="0"/>
              <a:t>Explain the value of data and information</a:t>
            </a:r>
          </a:p>
          <a:p>
            <a:pPr lvl="1"/>
            <a:r>
              <a:rPr lang="en-US" altLang="en-US" sz="2000" dirty="0" smtClean="0"/>
              <a:t>Data and information as assets</a:t>
            </a:r>
          </a:p>
          <a:p>
            <a:pPr lvl="1"/>
            <a:r>
              <a:rPr lang="en-US" altLang="en-US" sz="2000" b="0" dirty="0" smtClean="0"/>
              <a:t>Importance of investing in security</a:t>
            </a:r>
          </a:p>
          <a:p>
            <a:pPr lvl="1"/>
            <a:r>
              <a:rPr lang="en-US" altLang="en-US" sz="2000" dirty="0" smtClean="0"/>
              <a:t>Relationship of data to creating information</a:t>
            </a:r>
          </a:p>
          <a:p>
            <a:pPr lvl="1"/>
            <a:r>
              <a:rPr lang="en-US" altLang="en-US" sz="2000" b="0" dirty="0" smtClean="0"/>
              <a:t>Intellectual property</a:t>
            </a:r>
          </a:p>
          <a:p>
            <a:pPr lvl="2"/>
            <a:r>
              <a:rPr lang="en-US" altLang="en-US" sz="1600" dirty="0" smtClean="0"/>
              <a:t>Trademarks</a:t>
            </a:r>
          </a:p>
          <a:p>
            <a:pPr lvl="2"/>
            <a:r>
              <a:rPr lang="en-US" altLang="en-US" sz="1600" b="0" dirty="0" smtClean="0"/>
              <a:t>Copyright</a:t>
            </a:r>
          </a:p>
          <a:p>
            <a:pPr lvl="2"/>
            <a:r>
              <a:rPr lang="en-US" altLang="en-US" sz="1600" dirty="0" smtClean="0"/>
              <a:t>Patents</a:t>
            </a:r>
          </a:p>
          <a:p>
            <a:pPr lvl="1"/>
            <a:r>
              <a:rPr lang="en-US" altLang="en-US" b="0" dirty="0" smtClean="0"/>
              <a:t>Digital products</a:t>
            </a:r>
          </a:p>
          <a:p>
            <a:pPr lvl="1"/>
            <a:r>
              <a:rPr lang="en-US" altLang="en-US" dirty="0" smtClean="0"/>
              <a:t>Data-driven business decisions</a:t>
            </a:r>
          </a:p>
          <a:p>
            <a:pPr lvl="2"/>
            <a:r>
              <a:rPr lang="en-US" altLang="en-US" b="0" dirty="0" smtClean="0"/>
              <a:t>Data capture and collection</a:t>
            </a:r>
          </a:p>
          <a:p>
            <a:pPr lvl="2"/>
            <a:r>
              <a:rPr lang="en-US" altLang="en-US" dirty="0" smtClean="0"/>
              <a:t>Data correlation</a:t>
            </a:r>
          </a:p>
          <a:p>
            <a:pPr lvl="2"/>
            <a:r>
              <a:rPr lang="en-US" altLang="en-US" b="0" dirty="0" smtClean="0"/>
              <a:t>Meaningful reporting</a:t>
            </a:r>
            <a:endParaRPr lang="en-US" altLang="en-US" b="0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Summarize confidentiality, integrity, and availability concerns</a:t>
            </a:r>
          </a:p>
          <a:p>
            <a:pPr lvl="1"/>
            <a:r>
              <a:rPr lang="en-US" dirty="0" smtClean="0"/>
              <a:t>Confidentiality concerns</a:t>
            </a:r>
          </a:p>
          <a:p>
            <a:pPr lvl="2"/>
            <a:r>
              <a:rPr lang="en-US" dirty="0" smtClean="0"/>
              <a:t>Snooping</a:t>
            </a:r>
          </a:p>
          <a:p>
            <a:pPr lvl="2"/>
            <a:r>
              <a:rPr lang="en-US" dirty="0" smtClean="0"/>
              <a:t>Eavesdropping</a:t>
            </a:r>
          </a:p>
          <a:p>
            <a:pPr lvl="2"/>
            <a:r>
              <a:rPr lang="en-US" dirty="0" smtClean="0"/>
              <a:t>Wiretapping</a:t>
            </a:r>
          </a:p>
          <a:p>
            <a:pPr lvl="2"/>
            <a:r>
              <a:rPr lang="en-US" dirty="0" smtClean="0"/>
              <a:t>Social engineering</a:t>
            </a:r>
          </a:p>
          <a:p>
            <a:pPr lvl="2"/>
            <a:r>
              <a:rPr lang="en-US" dirty="0" smtClean="0"/>
              <a:t>Dumpster diving</a:t>
            </a:r>
          </a:p>
          <a:p>
            <a:pPr lvl="1"/>
            <a:r>
              <a:rPr lang="en-US" dirty="0" smtClean="0"/>
              <a:t>Integrity concerns</a:t>
            </a:r>
          </a:p>
          <a:p>
            <a:pPr lvl="2"/>
            <a:r>
              <a:rPr lang="en-US" dirty="0" smtClean="0"/>
              <a:t>Man-in-the-middle</a:t>
            </a:r>
          </a:p>
          <a:p>
            <a:pPr lvl="2"/>
            <a:r>
              <a:rPr lang="en-US" dirty="0" smtClean="0"/>
              <a:t>Replay attack</a:t>
            </a:r>
          </a:p>
          <a:p>
            <a:pPr lvl="2"/>
            <a:r>
              <a:rPr lang="en-US" dirty="0" smtClean="0"/>
              <a:t>Impersonation</a:t>
            </a:r>
          </a:p>
          <a:p>
            <a:pPr lvl="2"/>
            <a:r>
              <a:rPr lang="en-US" dirty="0" smtClean="0"/>
              <a:t>Unauthorized information alteration</a:t>
            </a:r>
          </a:p>
          <a:p>
            <a:pPr lvl="1"/>
            <a:r>
              <a:rPr lang="en-US" dirty="0" smtClean="0"/>
              <a:t>Availability concerns</a:t>
            </a:r>
          </a:p>
          <a:p>
            <a:pPr lvl="2"/>
            <a:r>
              <a:rPr lang="en-US" dirty="0" smtClean="0"/>
              <a:t>Denial of service</a:t>
            </a:r>
          </a:p>
          <a:p>
            <a:pPr lvl="2"/>
            <a:r>
              <a:rPr lang="en-US" dirty="0" smtClean="0"/>
              <a:t>Power outage</a:t>
            </a:r>
          </a:p>
          <a:p>
            <a:pPr lvl="2"/>
            <a:r>
              <a:rPr lang="en-US" dirty="0" smtClean="0"/>
              <a:t>Hardware failure</a:t>
            </a:r>
          </a:p>
          <a:p>
            <a:pPr lvl="2"/>
            <a:r>
              <a:rPr lang="en-US" dirty="0" smtClean="0"/>
              <a:t>Destruction</a:t>
            </a:r>
          </a:p>
          <a:p>
            <a:pPr lvl="2"/>
            <a:r>
              <a:rPr lang="en-US" dirty="0" smtClean="0"/>
              <a:t>Service outage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61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 dirty="0" smtClean="0"/>
              <a:t>Chapter </a:t>
            </a:r>
            <a:r>
              <a:rPr lang="en-US" altLang="en-US" sz="4000" dirty="0" smtClean="0"/>
              <a:t>9: </a:t>
            </a:r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Security</a:t>
            </a:r>
            <a:r>
              <a:rPr lang="en-US" sz="440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440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Concepts and Threats (</a:t>
            </a:r>
            <a:r>
              <a:rPr lang="en-US" sz="4400" kern="1200" baseline="0" dirty="0" err="1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con’t</a:t>
            </a:r>
            <a:r>
              <a:rPr lang="en-US" sz="4400" kern="1200" baseline="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)</a:t>
            </a:r>
            <a:endParaRPr lang="en-US" altLang="en-US" sz="40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362200" y="1586816"/>
            <a:ext cx="2895600" cy="4966384"/>
          </a:xfrm>
          <a:noFill/>
        </p:spPr>
        <p:txBody>
          <a:bodyPr>
            <a:normAutofit fontScale="70000" lnSpcReduction="20000"/>
          </a:bodyPr>
          <a:lstStyle/>
          <a:p>
            <a:r>
              <a:rPr lang="en-US" altLang="en-US" sz="2800" b="0" dirty="0" smtClean="0"/>
              <a:t>Compare and contrast authentication, authorization, accounting, and non-repudiation concepts</a:t>
            </a:r>
          </a:p>
          <a:p>
            <a:pPr lvl="1"/>
            <a:r>
              <a:rPr lang="en-US" altLang="en-US" dirty="0" smtClean="0"/>
              <a:t>Authentication</a:t>
            </a:r>
          </a:p>
          <a:p>
            <a:pPr lvl="2"/>
            <a:r>
              <a:rPr lang="en-US" altLang="en-US" b="0" dirty="0" smtClean="0"/>
              <a:t>Single factor</a:t>
            </a:r>
          </a:p>
          <a:p>
            <a:pPr lvl="2"/>
            <a:r>
              <a:rPr lang="en-US" altLang="en-US" dirty="0" smtClean="0"/>
              <a:t>Multifactor</a:t>
            </a:r>
          </a:p>
          <a:p>
            <a:pPr lvl="2"/>
            <a:r>
              <a:rPr lang="en-US" altLang="en-US" b="0" dirty="0" smtClean="0"/>
              <a:t>Examples of factors</a:t>
            </a:r>
          </a:p>
          <a:p>
            <a:pPr lvl="3"/>
            <a:r>
              <a:rPr lang="en-US" altLang="en-US" dirty="0" smtClean="0"/>
              <a:t>Password</a:t>
            </a:r>
          </a:p>
          <a:p>
            <a:pPr lvl="3"/>
            <a:r>
              <a:rPr lang="en-US" altLang="en-US" b="0" dirty="0" smtClean="0"/>
              <a:t>PIN</a:t>
            </a:r>
          </a:p>
          <a:p>
            <a:pPr lvl="3"/>
            <a:r>
              <a:rPr lang="en-US" altLang="en-US" dirty="0" smtClean="0"/>
              <a:t>One-time password</a:t>
            </a:r>
          </a:p>
          <a:p>
            <a:pPr lvl="3"/>
            <a:r>
              <a:rPr lang="en-US" altLang="en-US" b="0" dirty="0" smtClean="0"/>
              <a:t>Software token</a:t>
            </a:r>
          </a:p>
          <a:p>
            <a:pPr lvl="3"/>
            <a:r>
              <a:rPr lang="en-US" altLang="en-US" dirty="0" smtClean="0"/>
              <a:t>Hardware token</a:t>
            </a:r>
          </a:p>
          <a:p>
            <a:pPr lvl="3"/>
            <a:r>
              <a:rPr lang="en-US" altLang="en-US" b="0" dirty="0" smtClean="0"/>
              <a:t>Biometrics</a:t>
            </a:r>
          </a:p>
          <a:p>
            <a:pPr lvl="3"/>
            <a:r>
              <a:rPr lang="en-US" altLang="en-US" dirty="0" smtClean="0"/>
              <a:t>Specific location</a:t>
            </a:r>
          </a:p>
          <a:p>
            <a:pPr lvl="3"/>
            <a:r>
              <a:rPr lang="en-US" altLang="en-US" b="0" dirty="0" smtClean="0"/>
              <a:t>Security questions</a:t>
            </a:r>
          </a:p>
          <a:p>
            <a:pPr lvl="2"/>
            <a:r>
              <a:rPr lang="en-US" altLang="en-US" dirty="0" smtClean="0"/>
              <a:t>Single sign-on</a:t>
            </a:r>
            <a:endParaRPr lang="en-US" altLang="en-US" b="0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lvl="1"/>
            <a:r>
              <a:rPr lang="en-US" dirty="0" smtClean="0"/>
              <a:t>Authorization</a:t>
            </a:r>
          </a:p>
          <a:p>
            <a:pPr lvl="2"/>
            <a:r>
              <a:rPr lang="en-US" dirty="0" smtClean="0"/>
              <a:t>Permissions</a:t>
            </a:r>
          </a:p>
          <a:p>
            <a:pPr lvl="2"/>
            <a:r>
              <a:rPr lang="en-US" dirty="0" smtClean="0"/>
              <a:t>Least privilege model</a:t>
            </a:r>
          </a:p>
          <a:p>
            <a:pPr lvl="2"/>
            <a:r>
              <a:rPr lang="en-US" dirty="0" smtClean="0"/>
              <a:t>Role-based user access</a:t>
            </a:r>
          </a:p>
          <a:p>
            <a:pPr lvl="3"/>
            <a:r>
              <a:rPr lang="en-US" dirty="0" smtClean="0"/>
              <a:t>User account types</a:t>
            </a:r>
          </a:p>
          <a:p>
            <a:pPr lvl="2"/>
            <a:r>
              <a:rPr lang="en-US" dirty="0" smtClean="0"/>
              <a:t>Rule-based user access</a:t>
            </a:r>
          </a:p>
          <a:p>
            <a:pPr lvl="2"/>
            <a:r>
              <a:rPr lang="en-US" dirty="0" smtClean="0"/>
              <a:t>Mandatory access controls</a:t>
            </a:r>
          </a:p>
          <a:p>
            <a:pPr lvl="2"/>
            <a:r>
              <a:rPr lang="en-US" dirty="0" smtClean="0"/>
              <a:t>Discretionary access controls</a:t>
            </a:r>
          </a:p>
          <a:p>
            <a:pPr lvl="1"/>
            <a:r>
              <a:rPr lang="en-US" dirty="0" smtClean="0"/>
              <a:t>Accounting</a:t>
            </a:r>
          </a:p>
          <a:p>
            <a:pPr lvl="2"/>
            <a:r>
              <a:rPr lang="en-US" dirty="0" smtClean="0"/>
              <a:t>Logs</a:t>
            </a:r>
          </a:p>
          <a:p>
            <a:pPr lvl="2"/>
            <a:r>
              <a:rPr lang="en-US" dirty="0" smtClean="0"/>
              <a:t>Tracking</a:t>
            </a:r>
          </a:p>
          <a:p>
            <a:pPr lvl="2"/>
            <a:r>
              <a:rPr lang="en-US" dirty="0" smtClean="0"/>
              <a:t>Web browser history</a:t>
            </a:r>
          </a:p>
          <a:p>
            <a:pPr lvl="1"/>
            <a:r>
              <a:rPr lang="en-US" dirty="0" smtClean="0"/>
              <a:t>Non-repudiation</a:t>
            </a:r>
          </a:p>
          <a:p>
            <a:pPr lvl="2"/>
            <a:r>
              <a:rPr lang="en-US" dirty="0" smtClean="0"/>
              <a:t>Video</a:t>
            </a:r>
          </a:p>
          <a:p>
            <a:pPr lvl="2"/>
            <a:r>
              <a:rPr lang="en-US" dirty="0" smtClean="0"/>
              <a:t>Biometrics</a:t>
            </a:r>
          </a:p>
          <a:p>
            <a:pPr lvl="2"/>
            <a:r>
              <a:rPr lang="en-US" dirty="0" smtClean="0"/>
              <a:t>Signature</a:t>
            </a:r>
          </a:p>
          <a:p>
            <a:pPr lvl="2"/>
            <a:r>
              <a:rPr lang="en-US" dirty="0" smtClean="0"/>
              <a:t>Receipt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03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Understanding </a:t>
            </a:r>
            <a:r>
              <a:rPr lang="en-US" dirty="0" smtClean="0"/>
              <a:t>Hackers and Motives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Stealing passwords or personal information</a:t>
            </a:r>
          </a:p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Gaining remote access to a server or an operating system</a:t>
            </a:r>
          </a:p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Logging in locally and stealing data </a:t>
            </a:r>
          </a:p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Changing a website’s content </a:t>
            </a:r>
          </a:p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Gaining access to the contents of a database (perhaps one that contains passwords or credit card information)</a:t>
            </a:r>
          </a:p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Surreptitiously analyzing network traffic</a:t>
            </a:r>
          </a:p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Installing software designed to cause harm or steal data</a:t>
            </a:r>
          </a:p>
          <a:p>
            <a:pPr lvl="0"/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Creating a condition in which a computer or network no longer works well </a:t>
            </a:r>
          </a:p>
          <a:p>
            <a:r>
              <a:rPr lang="en-US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Modifying existing software so that it no longer performs as it should or so that it secretly does harmful things in addition to its usual activity</a:t>
            </a:r>
          </a:p>
        </p:txBody>
      </p:sp>
    </p:spTree>
    <p:extLst>
      <p:ext uri="{BB962C8B-B14F-4D97-AF65-F5344CB8AC3E}">
        <p14:creationId xmlns:p14="http://schemas.microsoft.com/office/powerpoint/2010/main" val="1926720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Value of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as a driver of business decisions</a:t>
            </a:r>
          </a:p>
          <a:p>
            <a:r>
              <a:rPr lang="en-US" dirty="0" smtClean="0"/>
              <a:t>Intellectual property</a:t>
            </a:r>
          </a:p>
          <a:p>
            <a:pPr lvl="1"/>
            <a:r>
              <a:rPr lang="en-US" dirty="0" smtClean="0"/>
              <a:t>Trademarks</a:t>
            </a:r>
          </a:p>
          <a:p>
            <a:pPr lvl="1"/>
            <a:r>
              <a:rPr lang="en-US" dirty="0" smtClean="0"/>
              <a:t>Copyright</a:t>
            </a:r>
          </a:p>
          <a:p>
            <a:pPr lvl="1"/>
            <a:r>
              <a:rPr lang="en-US" dirty="0" smtClean="0"/>
              <a:t>Patents</a:t>
            </a:r>
          </a:p>
          <a:p>
            <a:r>
              <a:rPr lang="en-US" dirty="0" smtClean="0"/>
              <a:t>Digital products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314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Understanding Security Threats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CIA triad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219793"/>
            <a:ext cx="4267200" cy="444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8347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Confidentiality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Snooping</a:t>
            </a:r>
          </a:p>
          <a:p>
            <a:r>
              <a:rPr lang="en-US" dirty="0" smtClean="0"/>
              <a:t>Eavesdropping</a:t>
            </a:r>
          </a:p>
          <a:p>
            <a:r>
              <a:rPr lang="en-US" dirty="0" smtClean="0"/>
              <a:t>Wiretapping</a:t>
            </a:r>
          </a:p>
          <a:p>
            <a:r>
              <a:rPr lang="en-US" dirty="0" smtClean="0"/>
              <a:t>Social Engineering</a:t>
            </a:r>
          </a:p>
          <a:p>
            <a:pPr lvl="1"/>
            <a:r>
              <a:rPr lang="en-US" dirty="0" smtClean="0"/>
              <a:t>Phishing</a:t>
            </a:r>
          </a:p>
          <a:p>
            <a:pPr lvl="1"/>
            <a:r>
              <a:rPr lang="en-US" dirty="0" smtClean="0"/>
              <a:t>Shoulder surfing</a:t>
            </a:r>
          </a:p>
          <a:p>
            <a:r>
              <a:rPr lang="en-US" dirty="0" smtClean="0"/>
              <a:t>Dumpster diving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920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Integrity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Man-in-the-middle attack</a:t>
            </a:r>
          </a:p>
          <a:p>
            <a:endParaRPr lang="en-US" dirty="0" smtClean="0"/>
          </a:p>
          <a:p>
            <a:r>
              <a:rPr lang="en-US" dirty="0" smtClean="0"/>
              <a:t>Replay attack</a:t>
            </a:r>
          </a:p>
          <a:p>
            <a:endParaRPr lang="en-US" dirty="0" smtClean="0"/>
          </a:p>
          <a:p>
            <a:r>
              <a:rPr lang="en-US" dirty="0" smtClean="0"/>
              <a:t>Impersonation</a:t>
            </a:r>
          </a:p>
          <a:p>
            <a:endParaRPr lang="en-US" dirty="0" smtClean="0"/>
          </a:p>
          <a:p>
            <a:r>
              <a:rPr lang="en-US" dirty="0" smtClean="0"/>
              <a:t>Unauthorized information alteration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418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Availability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Denying service</a:t>
            </a:r>
          </a:p>
          <a:p>
            <a:endParaRPr lang="en-US" dirty="0" smtClean="0"/>
          </a:p>
          <a:p>
            <a:r>
              <a:rPr lang="en-US" dirty="0" smtClean="0"/>
              <a:t>Hardware concerns</a:t>
            </a:r>
          </a:p>
          <a:p>
            <a:pPr lvl="1"/>
            <a:r>
              <a:rPr lang="en-US" dirty="0" smtClean="0"/>
              <a:t>Hardware damage</a:t>
            </a:r>
          </a:p>
          <a:p>
            <a:pPr lvl="1"/>
            <a:r>
              <a:rPr lang="en-US" dirty="0" smtClean="0"/>
              <a:t>Hardware theft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105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413</Words>
  <Application>Microsoft Office PowerPoint</Application>
  <PresentationFormat>On-screen Show (4:3)</PresentationFormat>
  <Paragraphs>151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CompTIA IT Fundamentals Study Guide (FC0-U61)</vt:lpstr>
      <vt:lpstr>Chapter 9: Security Concepts and Threats</vt:lpstr>
      <vt:lpstr>Chapter 9: Security Concepts and Threats (con’t)</vt:lpstr>
      <vt:lpstr>Understanding Hackers and Motives</vt:lpstr>
      <vt:lpstr>The Value of Data</vt:lpstr>
      <vt:lpstr>Understanding Security Threats</vt:lpstr>
      <vt:lpstr>Confidentiality Concerns</vt:lpstr>
      <vt:lpstr>Integrity Concerns</vt:lpstr>
      <vt:lpstr>Availability Concerns</vt:lpstr>
      <vt:lpstr>Software-Based Security Threats</vt:lpstr>
      <vt:lpstr>Understanding Access Control</vt:lpstr>
      <vt:lpstr>Authentication</vt:lpstr>
      <vt:lpstr>Authorization</vt:lpstr>
      <vt:lpstr>Accounting</vt:lpstr>
    </vt:vector>
  </TitlesOfParts>
  <Company>John Wiley and Sons,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O'Brien, Connor - San Francisco</dc:creator>
  <cp:lastModifiedBy>Quentin Docter</cp:lastModifiedBy>
  <cp:revision>57</cp:revision>
  <dcterms:created xsi:type="dcterms:W3CDTF">2013-06-05T20:52:46Z</dcterms:created>
  <dcterms:modified xsi:type="dcterms:W3CDTF">2018-06-29T14:42:18Z</dcterms:modified>
</cp:coreProperties>
</file>