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83" r:id="rId4"/>
    <p:sldId id="260" r:id="rId5"/>
    <p:sldId id="271" r:id="rId6"/>
    <p:sldId id="272" r:id="rId7"/>
    <p:sldId id="278" r:id="rId8"/>
    <p:sldId id="279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69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10:</a:t>
            </a:r>
            <a:endParaRPr lang="en-US" altLang="en-US" dirty="0" smtClean="0"/>
          </a:p>
          <a:p>
            <a:r>
              <a:rPr lang="en-US" altLang="en-US" dirty="0" smtClean="0"/>
              <a:t>Security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effective passwords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Unusual</a:t>
            </a:r>
          </a:p>
          <a:p>
            <a:endParaRPr lang="en-US" dirty="0" smtClean="0"/>
          </a:p>
          <a:p>
            <a:r>
              <a:rPr lang="en-US" dirty="0" smtClean="0"/>
              <a:t>Password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Encrypting data at rest</a:t>
            </a:r>
          </a:p>
          <a:p>
            <a:pPr lvl="1"/>
            <a:r>
              <a:rPr lang="en-US" dirty="0" smtClean="0"/>
              <a:t>File level</a:t>
            </a:r>
          </a:p>
          <a:p>
            <a:pPr lvl="1"/>
            <a:r>
              <a:rPr lang="en-US" dirty="0" smtClean="0"/>
              <a:t>Disk level</a:t>
            </a:r>
          </a:p>
          <a:p>
            <a:r>
              <a:rPr lang="en-US" dirty="0" smtClean="0"/>
              <a:t>Encrypting data in transit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Internet – HTTPS</a:t>
            </a:r>
          </a:p>
          <a:p>
            <a:pPr lvl="1"/>
            <a:r>
              <a:rPr lang="en-US" dirty="0" smtClean="0"/>
              <a:t>Virtual Private Network (VPN)</a:t>
            </a:r>
          </a:p>
          <a:p>
            <a:pPr lvl="1"/>
            <a:r>
              <a:rPr lang="en-US" smtClean="0"/>
              <a:t>Mobile applications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10: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Security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Best Practices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5042584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altLang="en-US" sz="2800" b="0" dirty="0" smtClean="0"/>
              <a:t>Explain methods to secure devices and best practices</a:t>
            </a:r>
          </a:p>
          <a:p>
            <a:pPr lvl="1"/>
            <a:r>
              <a:rPr lang="en-US" altLang="en-US" sz="2000" dirty="0" smtClean="0"/>
              <a:t>Securing devices (mobile/workstation)</a:t>
            </a:r>
          </a:p>
          <a:p>
            <a:pPr lvl="2"/>
            <a:r>
              <a:rPr lang="en-US" altLang="en-US" sz="1600" b="0" dirty="0" smtClean="0"/>
              <a:t>Antivirus/anti-malware</a:t>
            </a:r>
          </a:p>
          <a:p>
            <a:pPr lvl="2"/>
            <a:r>
              <a:rPr lang="en-US" altLang="en-US" sz="1600" dirty="0" smtClean="0"/>
              <a:t>Host firewall</a:t>
            </a:r>
          </a:p>
          <a:p>
            <a:pPr lvl="2"/>
            <a:r>
              <a:rPr lang="en-US" altLang="en-US" sz="1600" b="0" dirty="0" smtClean="0"/>
              <a:t>Changing default passwords</a:t>
            </a:r>
          </a:p>
          <a:p>
            <a:pPr lvl="2"/>
            <a:r>
              <a:rPr lang="en-US" altLang="en-US" sz="1600" dirty="0" smtClean="0"/>
              <a:t>Enabling passwords</a:t>
            </a:r>
          </a:p>
          <a:p>
            <a:pPr lvl="2"/>
            <a:r>
              <a:rPr lang="en-US" altLang="en-US" sz="1600" b="0" dirty="0" smtClean="0"/>
              <a:t>Safe browsing practices</a:t>
            </a:r>
          </a:p>
          <a:p>
            <a:pPr lvl="2"/>
            <a:r>
              <a:rPr lang="en-US" altLang="en-US" sz="1600" dirty="0" smtClean="0"/>
              <a:t>Patching/updates</a:t>
            </a:r>
          </a:p>
          <a:p>
            <a:pPr lvl="1"/>
            <a:r>
              <a:rPr lang="en-US" altLang="en-US" b="0" dirty="0" smtClean="0"/>
              <a:t>Device use best practices</a:t>
            </a:r>
          </a:p>
          <a:p>
            <a:pPr lvl="2"/>
            <a:r>
              <a:rPr lang="en-US" altLang="en-US" dirty="0" smtClean="0"/>
              <a:t>Software sources</a:t>
            </a:r>
          </a:p>
          <a:p>
            <a:pPr lvl="3"/>
            <a:r>
              <a:rPr lang="en-US" altLang="en-US" b="0" dirty="0" smtClean="0"/>
              <a:t>Validating legitimate sources</a:t>
            </a:r>
          </a:p>
          <a:p>
            <a:pPr lvl="3"/>
            <a:r>
              <a:rPr lang="en-US" altLang="en-US" dirty="0" smtClean="0"/>
              <a:t>Researching legitimat</a:t>
            </a:r>
            <a:r>
              <a:rPr lang="en-US" altLang="en-US" dirty="0" smtClean="0"/>
              <a:t>e sources</a:t>
            </a:r>
          </a:p>
          <a:p>
            <a:pPr lvl="3"/>
            <a:r>
              <a:rPr lang="en-US" altLang="en-US" b="0" dirty="0" smtClean="0"/>
              <a:t>OEM websites vs. third-party websites</a:t>
            </a:r>
          </a:p>
          <a:p>
            <a:pPr lvl="2"/>
            <a:r>
              <a:rPr lang="en-US" altLang="en-US" dirty="0" smtClean="0"/>
              <a:t>Removal of unwanted software</a:t>
            </a:r>
          </a:p>
          <a:p>
            <a:pPr lvl="2"/>
            <a:r>
              <a:rPr lang="en-US" altLang="en-US" b="0" dirty="0" smtClean="0"/>
              <a:t>Removal of unnecessary software</a:t>
            </a:r>
          </a:p>
          <a:p>
            <a:pPr lvl="2"/>
            <a:r>
              <a:rPr lang="en-US" altLang="en-US" dirty="0" smtClean="0"/>
              <a:t>Removal of malicious software</a:t>
            </a:r>
            <a:endParaRPr lang="en-US" altLang="en-US" b="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Summarize behavioral security concepts</a:t>
            </a:r>
          </a:p>
          <a:p>
            <a:pPr lvl="1"/>
            <a:r>
              <a:rPr lang="en-US" dirty="0" smtClean="0"/>
              <a:t>Expectations of privacy when using</a:t>
            </a:r>
          </a:p>
          <a:p>
            <a:pPr lvl="2"/>
            <a:r>
              <a:rPr lang="en-US" dirty="0" smtClean="0"/>
              <a:t>The Internet</a:t>
            </a:r>
          </a:p>
          <a:p>
            <a:pPr lvl="3"/>
            <a:r>
              <a:rPr lang="en-US" dirty="0" smtClean="0"/>
              <a:t>Social networking sites</a:t>
            </a:r>
          </a:p>
          <a:p>
            <a:pPr lvl="3"/>
            <a:r>
              <a:rPr lang="en-US" dirty="0" smtClean="0"/>
              <a:t>Email</a:t>
            </a:r>
          </a:p>
          <a:p>
            <a:pPr lvl="3"/>
            <a:r>
              <a:rPr lang="en-US" dirty="0" smtClean="0"/>
              <a:t>File sharing</a:t>
            </a:r>
          </a:p>
          <a:p>
            <a:pPr lvl="3"/>
            <a:r>
              <a:rPr lang="en-US" dirty="0" smtClean="0"/>
              <a:t>Instant messaging</a:t>
            </a:r>
          </a:p>
          <a:p>
            <a:pPr lvl="2"/>
            <a:r>
              <a:rPr lang="en-US" dirty="0" smtClean="0"/>
              <a:t>Mobile applications</a:t>
            </a:r>
          </a:p>
          <a:p>
            <a:pPr lvl="2"/>
            <a:r>
              <a:rPr lang="en-US" dirty="0" smtClean="0"/>
              <a:t>Desktop software</a:t>
            </a:r>
          </a:p>
          <a:p>
            <a:pPr lvl="2"/>
            <a:r>
              <a:rPr lang="en-US" dirty="0" smtClean="0"/>
              <a:t>Business software</a:t>
            </a:r>
          </a:p>
          <a:p>
            <a:pPr lvl="2"/>
            <a:r>
              <a:rPr lang="en-US" dirty="0" smtClean="0"/>
              <a:t>Corporate network</a:t>
            </a:r>
          </a:p>
          <a:p>
            <a:pPr lvl="1"/>
            <a:r>
              <a:rPr lang="en-US" dirty="0" smtClean="0"/>
              <a:t>Written policies and procedures</a:t>
            </a:r>
          </a:p>
          <a:p>
            <a:pPr lvl="1"/>
            <a:r>
              <a:rPr lang="en-US" dirty="0" smtClean="0"/>
              <a:t>Handling of confidential information</a:t>
            </a:r>
          </a:p>
          <a:p>
            <a:pPr lvl="2"/>
            <a:r>
              <a:rPr lang="en-US" dirty="0" smtClean="0"/>
              <a:t>Passwords</a:t>
            </a:r>
          </a:p>
          <a:p>
            <a:pPr lvl="2"/>
            <a:r>
              <a:rPr lang="en-US" dirty="0" smtClean="0"/>
              <a:t>Personal information</a:t>
            </a:r>
          </a:p>
          <a:p>
            <a:pPr lvl="2"/>
            <a:r>
              <a:rPr lang="en-US" dirty="0" smtClean="0"/>
              <a:t>Customer information</a:t>
            </a:r>
          </a:p>
          <a:p>
            <a:pPr lvl="2"/>
            <a:r>
              <a:rPr lang="en-US" dirty="0" smtClean="0"/>
              <a:t>Company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10: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Security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Best 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Practices (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con’t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504258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en-US" sz="2800" b="0" dirty="0" smtClean="0"/>
              <a:t>Explain password best practices</a:t>
            </a:r>
          </a:p>
          <a:p>
            <a:pPr lvl="1"/>
            <a:r>
              <a:rPr lang="en-US" altLang="en-US" dirty="0" smtClean="0"/>
              <a:t>Password length</a:t>
            </a:r>
          </a:p>
          <a:p>
            <a:pPr lvl="1"/>
            <a:r>
              <a:rPr lang="en-US" altLang="en-US" b="0" dirty="0" smtClean="0"/>
              <a:t>Password complexity</a:t>
            </a:r>
          </a:p>
          <a:p>
            <a:pPr lvl="1"/>
            <a:r>
              <a:rPr lang="en-US" altLang="en-US" dirty="0" smtClean="0"/>
              <a:t>Password history</a:t>
            </a:r>
          </a:p>
          <a:p>
            <a:pPr lvl="1"/>
            <a:r>
              <a:rPr lang="en-US" altLang="en-US" b="0" dirty="0" smtClean="0"/>
              <a:t>Password expiration</a:t>
            </a:r>
          </a:p>
          <a:p>
            <a:pPr lvl="1"/>
            <a:r>
              <a:rPr lang="en-US" altLang="en-US" dirty="0" smtClean="0"/>
              <a:t>Password reuse across sites</a:t>
            </a:r>
          </a:p>
          <a:p>
            <a:pPr lvl="1"/>
            <a:r>
              <a:rPr lang="en-US" altLang="en-US" b="0" dirty="0" smtClean="0"/>
              <a:t>Password managers</a:t>
            </a:r>
          </a:p>
          <a:p>
            <a:pPr lvl="1"/>
            <a:r>
              <a:rPr lang="en-US" altLang="en-US" dirty="0" smtClean="0"/>
              <a:t>Password reset process</a:t>
            </a:r>
            <a:endParaRPr lang="en-US" altLang="en-US" b="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Explain common uses of encryption</a:t>
            </a:r>
          </a:p>
          <a:p>
            <a:pPr lvl="1"/>
            <a:r>
              <a:rPr lang="en-US" dirty="0" smtClean="0"/>
              <a:t>Plain text vs. cipher text</a:t>
            </a:r>
          </a:p>
          <a:p>
            <a:pPr lvl="1"/>
            <a:r>
              <a:rPr lang="en-US" dirty="0" smtClean="0"/>
              <a:t>Data at rest</a:t>
            </a:r>
          </a:p>
          <a:p>
            <a:pPr lvl="2"/>
            <a:r>
              <a:rPr lang="en-US" dirty="0" smtClean="0"/>
              <a:t>File level</a:t>
            </a:r>
          </a:p>
          <a:p>
            <a:pPr lvl="2"/>
            <a:r>
              <a:rPr lang="en-US" dirty="0" smtClean="0"/>
              <a:t>Disk level</a:t>
            </a:r>
          </a:p>
          <a:p>
            <a:pPr lvl="2"/>
            <a:r>
              <a:rPr lang="en-US" dirty="0" smtClean="0"/>
              <a:t>Mobile device</a:t>
            </a:r>
          </a:p>
          <a:p>
            <a:pPr lvl="1"/>
            <a:r>
              <a:rPr lang="en-US" dirty="0" smtClean="0"/>
              <a:t>Data in transit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HTTPS</a:t>
            </a:r>
          </a:p>
          <a:p>
            <a:pPr lvl="2"/>
            <a:r>
              <a:rPr lang="en-US" dirty="0" smtClean="0"/>
              <a:t>VPN</a:t>
            </a:r>
          </a:p>
          <a:p>
            <a:pPr lvl="2"/>
            <a:r>
              <a:rPr lang="en-US" dirty="0" smtClean="0"/>
              <a:t>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</a:t>
            </a:r>
            <a:r>
              <a:rPr lang="en-US" baseline="0" dirty="0" smtClean="0"/>
              <a:t> Hardening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devices and using system passwords</a:t>
            </a:r>
          </a:p>
          <a:p>
            <a:pPr lvl="0"/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Protecting against network threats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and disabling software and services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</a:t>
            </a:r>
            <a:r>
              <a:rPr lang="en-US" baseline="0" dirty="0" smtClean="0"/>
              <a:t> Preparation and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browser</a:t>
            </a:r>
            <a:r>
              <a:rPr lang="en-US" baseline="0" dirty="0" smtClean="0"/>
              <a:t> versions</a:t>
            </a:r>
          </a:p>
          <a:p>
            <a:r>
              <a:rPr lang="en-US" baseline="0" dirty="0" smtClean="0"/>
              <a:t>Plugins, toolbars, and extensions</a:t>
            </a:r>
          </a:p>
          <a:p>
            <a:r>
              <a:rPr lang="en-US" baseline="0" dirty="0" smtClean="0"/>
              <a:t>Autofill</a:t>
            </a:r>
          </a:p>
          <a:p>
            <a:r>
              <a:rPr lang="en-US" baseline="0" dirty="0" smtClean="0"/>
              <a:t>Browser security settings</a:t>
            </a:r>
          </a:p>
          <a:p>
            <a:r>
              <a:rPr lang="en-US" baseline="0" dirty="0" smtClean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93478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Internet</a:t>
            </a:r>
            <a:r>
              <a:rPr lang="en-US" baseline="0" dirty="0" smtClean="0"/>
              <a:t>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visit questionable sites</a:t>
            </a:r>
          </a:p>
          <a:p>
            <a:endParaRPr lang="en-US" dirty="0" smtClean="0"/>
          </a:p>
          <a:p>
            <a:r>
              <a:rPr lang="en-US" dirty="0" smtClean="0"/>
              <a:t>Limit</a:t>
            </a:r>
            <a:r>
              <a:rPr lang="en-US" baseline="0" dirty="0" smtClean="0"/>
              <a:t> the use of personally identifiable information (PII)</a:t>
            </a:r>
          </a:p>
        </p:txBody>
      </p:sp>
    </p:spTree>
    <p:extLst>
      <p:ext uri="{BB962C8B-B14F-4D97-AF65-F5344CB8AC3E}">
        <p14:creationId xmlns:p14="http://schemas.microsoft.com/office/powerpoint/2010/main" val="193173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Recognizing Secure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sites use Secure Sockets Layer</a:t>
            </a:r>
            <a:r>
              <a:rPr lang="en-US" baseline="0" dirty="0" smtClean="0"/>
              <a:t> (SSL) or Transport Layer Security (TLS) to secure transmissions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https:// vs. http://</a:t>
            </a:r>
          </a:p>
          <a:p>
            <a:r>
              <a:rPr lang="en-US" baseline="0" dirty="0" smtClean="0"/>
              <a:t>Lock icon</a:t>
            </a:r>
          </a:p>
          <a:p>
            <a:r>
              <a:rPr lang="en-US" baseline="0" dirty="0" smtClean="0"/>
              <a:t>Green address bar</a:t>
            </a:r>
          </a:p>
        </p:txBody>
      </p:sp>
    </p:spTree>
    <p:extLst>
      <p:ext uri="{BB962C8B-B14F-4D97-AF65-F5344CB8AC3E}">
        <p14:creationId xmlns:p14="http://schemas.microsoft.com/office/powerpoint/2010/main" val="17276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Recognizing Suspicious Sites, Links,</a:t>
            </a:r>
            <a:r>
              <a:rPr lang="en-US" baseline="0" dirty="0" smtClean="0"/>
              <a:t> and 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signs of security</a:t>
            </a:r>
          </a:p>
          <a:p>
            <a:r>
              <a:rPr lang="en-US" dirty="0" smtClean="0"/>
              <a:t>Incorrect spelling</a:t>
            </a:r>
          </a:p>
          <a:p>
            <a:r>
              <a:rPr lang="en-US" dirty="0" smtClean="0"/>
              <a:t>Bad grammar</a:t>
            </a:r>
          </a:p>
          <a:p>
            <a:r>
              <a:rPr lang="en-US" dirty="0" smtClean="0"/>
              <a:t>Threats</a:t>
            </a:r>
          </a:p>
          <a:p>
            <a:r>
              <a:rPr lang="en-US" dirty="0" smtClean="0"/>
              <a:t>Too</a:t>
            </a:r>
            <a:r>
              <a:rPr lang="en-US" baseline="0" dirty="0" smtClean="0"/>
              <a:t> good to be true</a:t>
            </a:r>
          </a:p>
        </p:txBody>
      </p:sp>
    </p:spTree>
    <p:extLst>
      <p:ext uri="{BB962C8B-B14F-4D97-AF65-F5344CB8AC3E}">
        <p14:creationId xmlns:p14="http://schemas.microsoft.com/office/powerpoint/2010/main" val="181769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types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Guests</a:t>
            </a:r>
          </a:p>
          <a:p>
            <a:r>
              <a:rPr lang="en-US" dirty="0" smtClean="0"/>
              <a:t>Expectations and behaviors</a:t>
            </a:r>
          </a:p>
          <a:p>
            <a:pPr lvl="1"/>
            <a:r>
              <a:rPr lang="en-US" dirty="0" smtClean="0"/>
              <a:t>Expectations of privacy</a:t>
            </a:r>
          </a:p>
          <a:p>
            <a:pPr lvl="1"/>
            <a:r>
              <a:rPr lang="en-US" dirty="0" smtClean="0"/>
              <a:t>Handing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338</Words>
  <Application>Microsoft Office PowerPoint</Application>
  <PresentationFormat>On-screen Show (4:3)</PresentationFormat>
  <Paragraphs>112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CompTIA IT Fundamentals Study Guide (FC0-U61)</vt:lpstr>
      <vt:lpstr>Chapter 10: Security Best Practices</vt:lpstr>
      <vt:lpstr>Chapter 10: Security Best Practices (con’t)</vt:lpstr>
      <vt:lpstr>Device Hardening</vt:lpstr>
      <vt:lpstr>Web Browsing Preparation and Maintenance</vt:lpstr>
      <vt:lpstr>Safe Internet Browsing</vt:lpstr>
      <vt:lpstr>Recognizing Secure Websites</vt:lpstr>
      <vt:lpstr>Recognizing Suspicious Sites, Links, and Ads</vt:lpstr>
      <vt:lpstr>Managing Users</vt:lpstr>
      <vt:lpstr>Managing Passwords</vt:lpstr>
      <vt:lpstr>Using Data Encryption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59</cp:revision>
  <dcterms:created xsi:type="dcterms:W3CDTF">2013-06-05T20:52:46Z</dcterms:created>
  <dcterms:modified xsi:type="dcterms:W3CDTF">2018-06-29T15:28:10Z</dcterms:modified>
</cp:coreProperties>
</file>