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60" r:id="rId3"/>
  </p:sldMasterIdLst>
  <p:notesMasterIdLst>
    <p:notesMasterId r:id="rId19"/>
  </p:notesMasterIdLst>
  <p:sldIdLst>
    <p:sldId id="256" r:id="rId4"/>
    <p:sldId id="484" r:id="rId5"/>
    <p:sldId id="493" r:id="rId6"/>
    <p:sldId id="495" r:id="rId7"/>
    <p:sldId id="485" r:id="rId8"/>
    <p:sldId id="496" r:id="rId9"/>
    <p:sldId id="486" r:id="rId10"/>
    <p:sldId id="497" r:id="rId11"/>
    <p:sldId id="487" r:id="rId12"/>
    <p:sldId id="488" r:id="rId13"/>
    <p:sldId id="494" r:id="rId14"/>
    <p:sldId id="489" r:id="rId15"/>
    <p:sldId id="492" r:id="rId16"/>
    <p:sldId id="491" r:id="rId17"/>
    <p:sldId id="4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62" autoAdjust="0"/>
    <p:restoredTop sz="94660"/>
  </p:normalViewPr>
  <p:slideViewPr>
    <p:cSldViewPr snapToGrid="0">
      <p:cViewPr varScale="1">
        <p:scale>
          <a:sx n="82" d="100"/>
          <a:sy n="82" d="100"/>
        </p:scale>
        <p:origin x="8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412C49-248A-4188-A152-BF5CEC349772}" type="datetimeFigureOut">
              <a:rPr lang="en-US" smtClean="0"/>
              <a:t>9/3/2024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4B1DA-3227-4ACD-8515-5E6EF25E963E}" type="slidenum">
              <a:rPr lang="en-US" smtClean="0"/>
              <a:t>‹#›</a:t>
            </a:fld>
            <a:endParaRPr lang="en-US"/>
          </a:p>
        </p:txBody>
      </p:sp>
    </p:spTree>
    <p:extLst>
      <p:ext uri="{BB962C8B-B14F-4D97-AF65-F5344CB8AC3E}">
        <p14:creationId xmlns:p14="http://schemas.microsoft.com/office/powerpoint/2010/main" val="2714043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4968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4019175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973426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7458972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987940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7782877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453943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470769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E996F90E-A6EA-8651-65A7-45DCBAE66E52}"/>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38D0D786-4AB5-7652-2CC9-4BC7E4DA7F0D}"/>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3291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FEDF-8005-48FA-BFE9-990DABDDD21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F33C3F0-010D-4F90-90FB-C94699B5BA6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350AFDE-72FA-4AF2-903D-481A57CC8B56}"/>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5C39A5B5-6BD8-4C15-ABB1-B0931C44C4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4005CA9-502C-43CE-9EF6-C400E4891EE3}"/>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dirty="0"/>
          </a:p>
        </p:txBody>
      </p:sp>
    </p:spTree>
    <p:extLst>
      <p:ext uri="{BB962C8B-B14F-4D97-AF65-F5344CB8AC3E}">
        <p14:creationId xmlns:p14="http://schemas.microsoft.com/office/powerpoint/2010/main" val="1886075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2BB7-5C0E-42F5-8ED2-D52AF6960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95EF7-1786-4B4C-A9D1-F3BBB828461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EE35D-4B34-4667-88BA-012DA94BA23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057F222A-06AA-43E6-BF97-9D11176961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F40D5-02C9-48B2-8683-83B1DA01FD01}"/>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055608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B8B38-A61E-4EE5-B46C-6231B8B04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20505-6E7C-4C05-8827-54B4E1423FB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1BC41-EB0D-4DDD-A9E5-FD21C62E4939}"/>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24978C68-80DD-4085-9A45-D89C89E68D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A2433D8-1620-4AE4-A09A-F06E923CABE3}"/>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32908693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1FEDF-8005-48FA-BFE9-990DABDDD21B}"/>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4F33C3F0-010D-4F90-90FB-C94699B5BA6F}"/>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350AFDE-72FA-4AF2-903D-481A57CC8B56}"/>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5C39A5B5-6BD8-4C15-ABB1-B0931C44C4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4005CA9-502C-43CE-9EF6-C400E4891EE3}"/>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dirty="0"/>
          </a:p>
        </p:txBody>
      </p:sp>
    </p:spTree>
    <p:extLst>
      <p:ext uri="{BB962C8B-B14F-4D97-AF65-F5344CB8AC3E}">
        <p14:creationId xmlns:p14="http://schemas.microsoft.com/office/powerpoint/2010/main" val="6891904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B08D-E6F3-4BC6-B80B-7AD6BD03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7BD75-197F-46F0-8B45-6C32665FF93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EA41C-9AD4-4F64-931A-2DC91E634881}"/>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7B832266-7374-4099-B929-C657186E58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5039CE-A976-43EF-9472-B5EE23D9C4FE}"/>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481887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89E1-71BF-4EE6-8219-E8903EF3FB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C50DA8-EE27-4A17-8607-4B99214658C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BB184-C942-424A-855A-815196E212D0}"/>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29029619-D138-4338-9122-82A0842C0D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70CC35-F89D-460D-BD7B-C9B8CE16EF67}"/>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4609222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839F-A4F1-441C-9B62-0BA06ED26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A1948-4451-461D-BB16-EF40E6E94A0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137802-4E93-4E87-A186-5C196576E98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B5BF2-7708-477B-AD0F-A50204AA940A}"/>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E5914AB8-B531-4337-80BE-A18EC66DAC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1EEAEF5-F9E9-4F0E-A40E-309D3AD1C814}"/>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21095691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B9F-6EB0-4133-8B1C-E561FD1DD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4A9A4D-879C-40A2-90AB-24B493D9E41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EFCAE-9292-4F02-A69C-77904C6CF45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E0138-35C8-45F9-89E5-24087AEAE76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C8CFC-43EB-4A80-A3E3-B72911063B04}"/>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60F5B-E8C3-4B6C-AA6C-A87F5674A94C}"/>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8" name="Footer Placeholder 7">
            <a:extLst>
              <a:ext uri="{FF2B5EF4-FFF2-40B4-BE49-F238E27FC236}">
                <a16:creationId xmlns:a16="http://schemas.microsoft.com/office/drawing/2014/main" id="{AA62C2C3-6B66-408B-AC43-2951EE90F3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851A2DF-C896-4153-979D-9C5F98E4D1A1}"/>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4127735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1C0A-6707-4BD4-95FD-DD08B4CEF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21BAB-95DF-4BB1-B02D-0E72DE822D49}"/>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4" name="Footer Placeholder 3">
            <a:extLst>
              <a:ext uri="{FF2B5EF4-FFF2-40B4-BE49-F238E27FC236}">
                <a16:creationId xmlns:a16="http://schemas.microsoft.com/office/drawing/2014/main" id="{481818E3-CA3E-4C89-93E9-770F199D1E2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FF81E06-B7C9-4042-84CD-B12C58986C2D}"/>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67259152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6C232-75FA-4F30-A8BF-12B5AA875DF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3" name="Footer Placeholder 2">
            <a:extLst>
              <a:ext uri="{FF2B5EF4-FFF2-40B4-BE49-F238E27FC236}">
                <a16:creationId xmlns:a16="http://schemas.microsoft.com/office/drawing/2014/main" id="{71AB244F-B09E-4562-B5D3-377D7C682B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C4FB38A-E192-45CF-A538-D2FCFB13E2DB}"/>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41673488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F58B-99C5-4845-BB1C-CCDA08562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F9057E-D299-410D-9C42-082A2F364B4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BF024-CD65-4EDA-B2C6-18D299B6AD4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12F0-59AA-48C6-B48F-0AC3DCCF7CD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5636459D-C935-4526-9763-EAC7A1CCF4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4DDE8F-E2E1-4C93-931E-90282E01F1C6}"/>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629400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B08D-E6F3-4BC6-B80B-7AD6BD0351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7BD75-197F-46F0-8B45-6C32665FF93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CEA41C-9AD4-4F64-931A-2DC91E634881}"/>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7B832266-7374-4099-B929-C657186E58B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B5039CE-A976-43EF-9472-B5EE23D9C4FE}"/>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2748996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E8FB-CE2B-4DFA-BC59-85FE452C7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20049-777A-4365-84FC-C267BA12F8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D9CE8-DAFC-47C0-A929-44681EDDE4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9A32C-21CA-4AA7-9483-E01449377DE5}"/>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A0459E3D-D1F1-4918-9578-5BF944F602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86F5CD-B20F-4499-BA45-044C3B568F7E}"/>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3018738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E2BB7-5C0E-42F5-8ED2-D52AF69607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7795EF7-1786-4B4C-A9D1-F3BBB8284615}"/>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EE35D-4B34-4667-88BA-012DA94BA23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057F222A-06AA-43E6-BF97-9D111769615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59F40D5-02C9-48B2-8683-83B1DA01FD01}"/>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942964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DB8B38-A61E-4EE5-B46C-6231B8B044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B20505-6E7C-4C05-8827-54B4E1423FB5}"/>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1BC41-EB0D-4DDD-A9E5-FD21C62E4939}"/>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24978C68-80DD-4085-9A45-D89C89E68D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0A2433D8-1620-4AE4-A09A-F06E923CABE3}"/>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22259248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FB215-4252-481C-9929-6771EE9375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9756D2-DDD5-43AB-A3A5-69E594EDD9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6C1E11-5133-40E6-A483-11DA2406D084}"/>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8A1278D2-E00C-4C86-A5C4-3E9F488ED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B9C1D9-A0E3-48F8-8795-ACD5A902A8B1}"/>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33176805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B15B-F3FA-4C1D-B458-8FEDA0C81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BB675-2CD4-4F13-AE24-63DBEA3A1F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39DAA1-8850-48E2-9FD1-B0085ADC2434}"/>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3735941E-C26D-41FB-84DD-43EE459551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E55ECB-7074-40C5-8793-D568075692CF}"/>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10644365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05A8B-E1E6-4DC4-A5DF-AC6A0344D0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E5DB7B-E655-4765-9AED-74AB476830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D7B86D-8B59-4742-84AB-D382315ED68E}"/>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BE60FC49-86CA-4ADE-A924-E2C1866F37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42C17-7691-4833-9FE0-1BA84D10D4C2}"/>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19815396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BB287-F315-40D0-8ACF-C16A06416C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2E3915-B486-43E5-A474-B53AA7F8928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DD87B-8885-4E81-9C9F-BF223C28EC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5FE209-9709-45B4-B958-43FFCC6B463D}"/>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6" name="Footer Placeholder 5">
            <a:extLst>
              <a:ext uri="{FF2B5EF4-FFF2-40B4-BE49-F238E27FC236}">
                <a16:creationId xmlns:a16="http://schemas.microsoft.com/office/drawing/2014/main" id="{F209D354-DA1A-4FA1-BF5D-FA5FD03E17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C96114-A8C9-4B06-B3EA-14998CF768CE}"/>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2332781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2854B-EC53-4CC7-A740-6E6E314007D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E9C2A6F-54E6-4688-AE55-20F629F77E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0AE4ED-2A93-4E93-A088-D4F9B5FB4C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C23635-7394-4AB1-B3CC-43C8EE041D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F7C2F2-7176-4BC1-963D-D9BC822524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CC2BC93-8DB4-4E4B-B51E-DEB87292983C}"/>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8" name="Footer Placeholder 7">
            <a:extLst>
              <a:ext uri="{FF2B5EF4-FFF2-40B4-BE49-F238E27FC236}">
                <a16:creationId xmlns:a16="http://schemas.microsoft.com/office/drawing/2014/main" id="{DAF41873-DBC1-490A-9065-4141EF7F62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10593-2E26-42A4-B698-D22DA3561A48}"/>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20055581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AC851-4D08-42BF-84D8-3E1A948116B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F19795D-856B-45EB-9C8E-D605FD939FBD}"/>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4" name="Footer Placeholder 3">
            <a:extLst>
              <a:ext uri="{FF2B5EF4-FFF2-40B4-BE49-F238E27FC236}">
                <a16:creationId xmlns:a16="http://schemas.microsoft.com/office/drawing/2014/main" id="{F5EEF7EB-E349-4EE0-B481-63AB07C853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2BE644-AEA7-414C-931F-849FDA5ECC98}"/>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393293241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C23DE6-A4EC-4423-B96E-DCA147B97FE1}"/>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3" name="Footer Placeholder 2">
            <a:extLst>
              <a:ext uri="{FF2B5EF4-FFF2-40B4-BE49-F238E27FC236}">
                <a16:creationId xmlns:a16="http://schemas.microsoft.com/office/drawing/2014/main" id="{224C08E9-2799-4B9E-BA2B-DC82061F7C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62347-FA4A-4092-806F-16EFD6ED36BF}"/>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2635873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389E1-71BF-4EE6-8219-E8903EF3FB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3C50DA8-EE27-4A17-8607-4B99214658C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3BB184-C942-424A-855A-815196E212D0}"/>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5" name="Footer Placeholder 4">
            <a:extLst>
              <a:ext uri="{FF2B5EF4-FFF2-40B4-BE49-F238E27FC236}">
                <a16:creationId xmlns:a16="http://schemas.microsoft.com/office/drawing/2014/main" id="{29029619-D138-4338-9122-82A0842C0D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B70CC35-F89D-460D-BD7B-C9B8CE16EF67}"/>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565298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03010-41A4-4ED7-88EF-DA1C49D0F0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3DDDA7-F03E-4BD8-90C1-025FF2E2B9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E6157D-4700-47E7-8E7E-DF08634C1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774C8E-FAAA-4DD8-807E-97A33E2604AA}"/>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6" name="Footer Placeholder 5">
            <a:extLst>
              <a:ext uri="{FF2B5EF4-FFF2-40B4-BE49-F238E27FC236}">
                <a16:creationId xmlns:a16="http://schemas.microsoft.com/office/drawing/2014/main" id="{9823B9B2-6924-4EFE-BB18-06C7F1CBFD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6F5F3-5B68-4BB5-BF3B-7B0E082F9AE9}"/>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39336732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844B0-4973-44A2-AB1D-760B7E95D6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3194E7-25BC-4111-A7FA-AF181559C1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F8CF23-F039-483B-90FE-66935251E2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A3609-1F1C-4438-8A46-2BF33C1DB1A3}"/>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6" name="Footer Placeholder 5">
            <a:extLst>
              <a:ext uri="{FF2B5EF4-FFF2-40B4-BE49-F238E27FC236}">
                <a16:creationId xmlns:a16="http://schemas.microsoft.com/office/drawing/2014/main" id="{5D80AF8A-3660-45B0-BFB0-60292CAA53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EBCAAE-3325-4EE7-85B5-9366245C1E85}"/>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21180198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3EF0C-51F0-4EE1-AB2C-28D3D61DC7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543043-8D38-40F8-9E20-082000232B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2CE7F6-F48D-4705-A8B8-D448C8F711B2}"/>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E3C3495C-92AE-48F4-BAB1-F6A51B1AB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704E01-78D2-46C9-ADDC-B89B8DAD8DE7}"/>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10082264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C83370-B7D2-44FA-BEB8-D110704EF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A11668F-43FD-4C25-A47C-B37D1053E2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83737-8D56-4533-9F88-838D989DF8FC}"/>
              </a:ext>
            </a:extLst>
          </p:cNvPr>
          <p:cNvSpPr>
            <a:spLocks noGrp="1"/>
          </p:cNvSpPr>
          <p:nvPr>
            <p:ph type="dt" sz="half" idx="10"/>
          </p:nvPr>
        </p:nvSpPr>
        <p:spPr/>
        <p:txBody>
          <a:body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526985B8-A7EF-470C-8000-C8D6F4AA1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166BA-2FD3-44CD-AE8D-D14C8FEE79E7}"/>
              </a:ext>
            </a:extLst>
          </p:cNvPr>
          <p:cNvSpPr>
            <a:spLocks noGrp="1"/>
          </p:cNvSpPr>
          <p:nvPr>
            <p:ph type="sldNum" sz="quarter" idx="12"/>
          </p:nvPr>
        </p:nvSpPr>
        <p:spPr/>
        <p:txBody>
          <a:bodyPr/>
          <a:lstStyle/>
          <a:p>
            <a:fld id="{F54B25B3-809D-490E-B3D6-52E5CC253FA9}" type="slidenum">
              <a:rPr lang="en-US" smtClean="0"/>
              <a:t>‹#›</a:t>
            </a:fld>
            <a:endParaRPr lang="en-US"/>
          </a:p>
        </p:txBody>
      </p:sp>
    </p:spTree>
    <p:extLst>
      <p:ext uri="{BB962C8B-B14F-4D97-AF65-F5344CB8AC3E}">
        <p14:creationId xmlns:p14="http://schemas.microsoft.com/office/powerpoint/2010/main" val="2929653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7839F-A4F1-441C-9B62-0BA06ED260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A1948-4451-461D-BB16-EF40E6E94A04}"/>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137802-4E93-4E87-A186-5C196576E98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75B5BF2-7708-477B-AD0F-A50204AA940A}"/>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E5914AB8-B531-4337-80BE-A18EC66DAC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01EEAEF5-F9E9-4F0E-A40E-309D3AD1C814}"/>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16051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FFB9F-6EB0-4133-8B1C-E561FD1DD3C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4A9A4D-879C-40A2-90AB-24B493D9E41D}"/>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5EFCAE-9292-4F02-A69C-77904C6CF45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2E0138-35C8-45F9-89E5-24087AEAE763}"/>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5C8CFC-43EB-4A80-A3E3-B72911063B04}"/>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660F5B-E8C3-4B6C-AA6C-A87F5674A94C}"/>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8" name="Footer Placeholder 7">
            <a:extLst>
              <a:ext uri="{FF2B5EF4-FFF2-40B4-BE49-F238E27FC236}">
                <a16:creationId xmlns:a16="http://schemas.microsoft.com/office/drawing/2014/main" id="{AA62C2C3-6B66-408B-AC43-2951EE90F3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851A2DF-C896-4153-979D-9C5F98E4D1A1}"/>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2497957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B1C0A-6707-4BD4-95FD-DD08B4CEF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21BAB-95DF-4BB1-B02D-0E72DE822D49}"/>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4" name="Footer Placeholder 3">
            <a:extLst>
              <a:ext uri="{FF2B5EF4-FFF2-40B4-BE49-F238E27FC236}">
                <a16:creationId xmlns:a16="http://schemas.microsoft.com/office/drawing/2014/main" id="{481818E3-CA3E-4C89-93E9-770F199D1E2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6FF81E06-B7C9-4042-84CD-B12C58986C2D}"/>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3507033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6C232-75FA-4F30-A8BF-12B5AA875DF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3" name="Footer Placeholder 2">
            <a:extLst>
              <a:ext uri="{FF2B5EF4-FFF2-40B4-BE49-F238E27FC236}">
                <a16:creationId xmlns:a16="http://schemas.microsoft.com/office/drawing/2014/main" id="{71AB244F-B09E-4562-B5D3-377D7C682B4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C4FB38A-E192-45CF-A538-D2FCFB13E2DB}"/>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1045277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9F58B-99C5-4845-BB1C-CCDA085627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F9057E-D299-410D-9C42-082A2F364B46}"/>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6BF024-CD65-4EDA-B2C6-18D299B6AD4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212F0-59AA-48C6-B48F-0AC3DCCF7CDE}"/>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5636459D-C935-4526-9763-EAC7A1CCF4E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C4DDE8F-E2E1-4C93-931E-90282E01F1C6}"/>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3345878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7E8FB-CE2B-4DFA-BC59-85FE452C7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F20049-777A-4365-84FC-C267BA12F84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2D9CE8-DAFC-47C0-A929-44681EDDE45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99A32C-21CA-4AA7-9483-E01449377DE5}"/>
              </a:ext>
            </a:extLst>
          </p:cNvPr>
          <p:cNvSpPr>
            <a:spLocks noGrp="1"/>
          </p:cNvSpPr>
          <p:nvPr>
            <p:ph type="dt" sz="half" idx="10"/>
          </p:nvPr>
        </p:nvSpPr>
        <p:spPr>
          <a:xfrm>
            <a:off x="838200" y="6356350"/>
            <a:ext cx="2743200" cy="365125"/>
          </a:xfrm>
          <a:prstGeom prst="rect">
            <a:avLst/>
          </a:prstGeom>
        </p:spPr>
        <p:txBody>
          <a:bodyPr/>
          <a:lstStyle/>
          <a:p>
            <a:fld id="{74D85F3C-BA06-4E7C-A31D-922868118E4D}" type="datetimeFigureOut">
              <a:rPr lang="en-US" smtClean="0"/>
              <a:t>9/3/2024</a:t>
            </a:fld>
            <a:endParaRPr lang="en-US"/>
          </a:p>
        </p:txBody>
      </p:sp>
      <p:sp>
        <p:nvSpPr>
          <p:cNvPr id="6" name="Footer Placeholder 5">
            <a:extLst>
              <a:ext uri="{FF2B5EF4-FFF2-40B4-BE49-F238E27FC236}">
                <a16:creationId xmlns:a16="http://schemas.microsoft.com/office/drawing/2014/main" id="{A0459E3D-D1F1-4918-9578-5BF944F602A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D386F5CD-B20F-4499-BA45-044C3B568F7E}"/>
              </a:ext>
            </a:extLst>
          </p:cNvPr>
          <p:cNvSpPr>
            <a:spLocks noGrp="1"/>
          </p:cNvSpPr>
          <p:nvPr>
            <p:ph type="sldNum" sz="quarter" idx="12"/>
          </p:nvPr>
        </p:nvSpPr>
        <p:spPr>
          <a:xfrm>
            <a:off x="8610600" y="6356350"/>
            <a:ext cx="2743200" cy="365125"/>
          </a:xfrm>
          <a:prstGeom prst="rect">
            <a:avLst/>
          </a:prstGeom>
        </p:spPr>
        <p:txBody>
          <a:bodyPr/>
          <a:lstStyle/>
          <a:p>
            <a:fld id="{576947F8-C374-4CC2-BBDA-12B3C986E282}" type="slidenum">
              <a:rPr lang="en-US" smtClean="0"/>
              <a:t>‹#›</a:t>
            </a:fld>
            <a:endParaRPr lang="en-US"/>
          </a:p>
        </p:txBody>
      </p:sp>
    </p:spTree>
    <p:extLst>
      <p:ext uri="{BB962C8B-B14F-4D97-AF65-F5344CB8AC3E}">
        <p14:creationId xmlns:p14="http://schemas.microsoft.com/office/powerpoint/2010/main" val="3117688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3BBEE-B7CD-487B-95B5-DC6689DF0845}"/>
              </a:ext>
            </a:extLst>
          </p:cNvPr>
          <p:cNvSpPr>
            <a:spLocks noGrp="1"/>
          </p:cNvSpPr>
          <p:nvPr>
            <p:ph type="title"/>
          </p:nvPr>
        </p:nvSpPr>
        <p:spPr>
          <a:xfrm>
            <a:off x="1042416" y="1823245"/>
            <a:ext cx="10625328" cy="3822192"/>
          </a:xfrm>
          <a:prstGeom prst="rect">
            <a:avLst/>
          </a:prstGeom>
        </p:spPr>
        <p:txBody>
          <a:bodyPr vert="horz" lIns="91440" tIns="45720" rIns="91440" bIns="45720" rtlCol="0" anchor="ctr">
            <a:normAutofit/>
          </a:bodyPr>
          <a:lstStyle/>
          <a:p>
            <a:r>
              <a:rPr lang="en-GB" dirty="0"/>
              <a:t>Switch off your Mobiles Phones</a:t>
            </a:r>
            <a:br>
              <a:rPr lang="en-GB" dirty="0"/>
            </a:br>
            <a:r>
              <a:rPr lang="en-GB" dirty="0"/>
              <a:t>				or </a:t>
            </a:r>
            <a:br>
              <a:rPr lang="en-GB" dirty="0"/>
            </a:br>
            <a:r>
              <a:rPr lang="en-GB" dirty="0"/>
              <a:t>Change Profile to Silent Mode</a:t>
            </a:r>
            <a:endParaRPr lang="en-US" dirty="0"/>
          </a:p>
        </p:txBody>
      </p:sp>
      <p:sp>
        <p:nvSpPr>
          <p:cNvPr id="7" name="Rectangle 6">
            <a:extLst>
              <a:ext uri="{FF2B5EF4-FFF2-40B4-BE49-F238E27FC236}">
                <a16:creationId xmlns:a16="http://schemas.microsoft.com/office/drawing/2014/main" id="{119099A0-CDFD-41E0-90EB-DEE55B12F7D6}"/>
              </a:ext>
            </a:extLst>
          </p:cNvPr>
          <p:cNvSpPr/>
          <p:nvPr userDrawn="1"/>
        </p:nvSpPr>
        <p:spPr>
          <a:xfrm>
            <a:off x="0" y="182880"/>
            <a:ext cx="12192000" cy="18224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301661-261A-4480-9BE1-F522CE7E4151}"/>
              </a:ext>
            </a:extLst>
          </p:cNvPr>
          <p:cNvSpPr/>
          <p:nvPr userDrawn="1"/>
        </p:nvSpPr>
        <p:spPr>
          <a:xfrm>
            <a:off x="0" y="0"/>
            <a:ext cx="12192000" cy="18224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14F0C84-3B14-4843-B179-50D8186472E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5248" y="500062"/>
            <a:ext cx="2206752" cy="1205898"/>
          </a:xfrm>
          <a:prstGeom prst="rect">
            <a:avLst/>
          </a:prstGeom>
        </p:spPr>
      </p:pic>
      <p:pic>
        <p:nvPicPr>
          <p:cNvPr id="10" name="Picture 9">
            <a:extLst>
              <a:ext uri="{FF2B5EF4-FFF2-40B4-BE49-F238E27FC236}">
                <a16:creationId xmlns:a16="http://schemas.microsoft.com/office/drawing/2014/main" id="{F2875FD3-1A99-4248-B564-3498F6B288E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5250" y="500062"/>
            <a:ext cx="1205899" cy="1205899"/>
          </a:xfrm>
          <a:prstGeom prst="rect">
            <a:avLst/>
          </a:prstGeom>
        </p:spPr>
      </p:pic>
    </p:spTree>
    <p:extLst>
      <p:ext uri="{BB962C8B-B14F-4D97-AF65-F5344CB8AC3E}">
        <p14:creationId xmlns:p14="http://schemas.microsoft.com/office/powerpoint/2010/main" val="1748212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66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83BBEE-B7CD-487B-95B5-DC6689DF0845}"/>
              </a:ext>
            </a:extLst>
          </p:cNvPr>
          <p:cNvSpPr>
            <a:spLocks noGrp="1"/>
          </p:cNvSpPr>
          <p:nvPr>
            <p:ph type="title"/>
          </p:nvPr>
        </p:nvSpPr>
        <p:spPr>
          <a:xfrm>
            <a:off x="1042416" y="1823245"/>
            <a:ext cx="10625328" cy="3822192"/>
          </a:xfrm>
          <a:prstGeom prst="rect">
            <a:avLst/>
          </a:prstGeom>
        </p:spPr>
        <p:txBody>
          <a:bodyPr vert="horz" lIns="91440" tIns="45720" rIns="91440" bIns="45720" rtlCol="0" anchor="ctr">
            <a:normAutofit/>
          </a:bodyPr>
          <a:lstStyle/>
          <a:p>
            <a:r>
              <a:rPr lang="en-GB" dirty="0"/>
              <a:t>Switch off your Mobiles Phones</a:t>
            </a:r>
            <a:br>
              <a:rPr lang="en-GB" dirty="0"/>
            </a:br>
            <a:r>
              <a:rPr lang="en-GB" dirty="0"/>
              <a:t>				or </a:t>
            </a:r>
            <a:br>
              <a:rPr lang="en-GB" dirty="0"/>
            </a:br>
            <a:r>
              <a:rPr lang="en-GB" dirty="0"/>
              <a:t>Change Profile to Silent Mode</a:t>
            </a:r>
            <a:endParaRPr lang="en-US" dirty="0"/>
          </a:p>
        </p:txBody>
      </p:sp>
      <p:sp>
        <p:nvSpPr>
          <p:cNvPr id="7" name="Rectangle 6">
            <a:extLst>
              <a:ext uri="{FF2B5EF4-FFF2-40B4-BE49-F238E27FC236}">
                <a16:creationId xmlns:a16="http://schemas.microsoft.com/office/drawing/2014/main" id="{119099A0-CDFD-41E0-90EB-DEE55B12F7D6}"/>
              </a:ext>
            </a:extLst>
          </p:cNvPr>
          <p:cNvSpPr/>
          <p:nvPr userDrawn="1"/>
        </p:nvSpPr>
        <p:spPr>
          <a:xfrm>
            <a:off x="0" y="182880"/>
            <a:ext cx="12192000" cy="18224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301661-261A-4480-9BE1-F522CE7E4151}"/>
              </a:ext>
            </a:extLst>
          </p:cNvPr>
          <p:cNvSpPr/>
          <p:nvPr userDrawn="1"/>
        </p:nvSpPr>
        <p:spPr>
          <a:xfrm>
            <a:off x="0" y="0"/>
            <a:ext cx="12192000" cy="182245"/>
          </a:xfrm>
          <a:prstGeom prst="rect">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214F0C84-3B14-4843-B179-50D8186472E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985248" y="500062"/>
            <a:ext cx="2206752" cy="1205898"/>
          </a:xfrm>
          <a:prstGeom prst="rect">
            <a:avLst/>
          </a:prstGeom>
        </p:spPr>
      </p:pic>
      <p:pic>
        <p:nvPicPr>
          <p:cNvPr id="10" name="Picture 9">
            <a:extLst>
              <a:ext uri="{FF2B5EF4-FFF2-40B4-BE49-F238E27FC236}">
                <a16:creationId xmlns:a16="http://schemas.microsoft.com/office/drawing/2014/main" id="{F2875FD3-1A99-4248-B564-3498F6B288E5}"/>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235250" y="500062"/>
            <a:ext cx="1205899" cy="1205899"/>
          </a:xfrm>
          <a:prstGeom prst="rect">
            <a:avLst/>
          </a:prstGeom>
        </p:spPr>
      </p:pic>
    </p:spTree>
    <p:extLst>
      <p:ext uri="{BB962C8B-B14F-4D97-AF65-F5344CB8AC3E}">
        <p14:creationId xmlns:p14="http://schemas.microsoft.com/office/powerpoint/2010/main" val="37687971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6600" b="1" kern="1200">
          <a:solidFill>
            <a:schemeClr val="accent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4DF5EE-C190-4B52-B7B3-CAD4FF8E49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FE65EF8E-7858-4BC5-A975-800701D259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4C52A0-688C-4533-808F-8CB35A0A22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612070-93D3-4EBE-86FB-0C3013EAD96A}" type="datetimeFigureOut">
              <a:rPr lang="en-US" smtClean="0"/>
              <a:t>9/3/2024</a:t>
            </a:fld>
            <a:endParaRPr lang="en-US"/>
          </a:p>
        </p:txBody>
      </p:sp>
      <p:sp>
        <p:nvSpPr>
          <p:cNvPr id="5" name="Footer Placeholder 4">
            <a:extLst>
              <a:ext uri="{FF2B5EF4-FFF2-40B4-BE49-F238E27FC236}">
                <a16:creationId xmlns:a16="http://schemas.microsoft.com/office/drawing/2014/main" id="{9F387527-A1DE-45DE-8AE9-A8AA9E4C01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A04063-DEE6-484E-B567-E827371E11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4B25B3-809D-490E-B3D6-52E5CC253FA9}" type="slidenum">
              <a:rPr lang="en-US" smtClean="0"/>
              <a:t>‹#›</a:t>
            </a:fld>
            <a:endParaRPr lang="en-US"/>
          </a:p>
        </p:txBody>
      </p:sp>
    </p:spTree>
    <p:extLst>
      <p:ext uri="{BB962C8B-B14F-4D97-AF65-F5344CB8AC3E}">
        <p14:creationId xmlns:p14="http://schemas.microsoft.com/office/powerpoint/2010/main" val="26413500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89C641-E1B3-43FC-B231-474119773DDC}"/>
              </a:ext>
            </a:extLst>
          </p:cNvPr>
          <p:cNvSpPr>
            <a:spLocks noGrp="1"/>
          </p:cNvSpPr>
          <p:nvPr>
            <p:ph type="ctrTitle"/>
          </p:nvPr>
        </p:nvSpPr>
        <p:spPr>
          <a:xfrm>
            <a:off x="0" y="1636889"/>
            <a:ext cx="12192000" cy="1625599"/>
          </a:xfrm>
        </p:spPr>
        <p:txBody>
          <a:bodyPr>
            <a:normAutofit fontScale="90000"/>
          </a:bodyPr>
          <a:lstStyle/>
          <a:p>
            <a:r>
              <a:rPr lang="en-GB" dirty="0"/>
              <a:t>EduConnect</a:t>
            </a:r>
            <a:br>
              <a:rPr lang="en-US" dirty="0"/>
            </a:br>
            <a:r>
              <a:rPr lang="en-US" dirty="0"/>
              <a:t>CS6P05NP</a:t>
            </a:r>
          </a:p>
        </p:txBody>
      </p:sp>
      <p:sp>
        <p:nvSpPr>
          <p:cNvPr id="3" name="Title 3">
            <a:extLst>
              <a:ext uri="{FF2B5EF4-FFF2-40B4-BE49-F238E27FC236}">
                <a16:creationId xmlns:a16="http://schemas.microsoft.com/office/drawing/2014/main" id="{972EE3AE-9AE2-2845-2D02-99920B32B485}"/>
              </a:ext>
            </a:extLst>
          </p:cNvPr>
          <p:cNvSpPr txBox="1">
            <a:spLocks/>
          </p:cNvSpPr>
          <p:nvPr/>
        </p:nvSpPr>
        <p:spPr>
          <a:xfrm>
            <a:off x="0" y="3773310"/>
            <a:ext cx="12192000" cy="144780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b="1" kern="1200">
                <a:solidFill>
                  <a:schemeClr val="accent1">
                    <a:lumMod val="50000"/>
                  </a:schemeClr>
                </a:solidFill>
                <a:latin typeface="+mj-lt"/>
                <a:ea typeface="+mj-ea"/>
                <a:cs typeface="+mj-cs"/>
              </a:defRPr>
            </a:lvl1pPr>
          </a:lstStyle>
          <a:p>
            <a:r>
              <a:rPr lang="en-US" sz="3200" dirty="0"/>
              <a:t>Abishek Khadka</a:t>
            </a:r>
          </a:p>
          <a:p>
            <a:r>
              <a:rPr lang="en-US" sz="3200" dirty="0"/>
              <a:t>22068940</a:t>
            </a:r>
          </a:p>
          <a:p>
            <a:r>
              <a:rPr lang="en-US" sz="3200" dirty="0"/>
              <a:t>04/09/2024</a:t>
            </a:r>
          </a:p>
        </p:txBody>
      </p:sp>
    </p:spTree>
    <p:extLst>
      <p:ext uri="{BB962C8B-B14F-4D97-AF65-F5344CB8AC3E}">
        <p14:creationId xmlns:p14="http://schemas.microsoft.com/office/powerpoint/2010/main" val="6279040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5400" dirty="0"/>
              <a:t>           Resource Required</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231494" y="1730586"/>
            <a:ext cx="11702598" cy="5127413"/>
          </a:xfrm>
          <a:noFill/>
        </p:spPr>
        <p:txBody>
          <a:bodyPr/>
          <a:lstStyle/>
          <a:p>
            <a:pPr>
              <a:lnSpc>
                <a:spcPct val="150000"/>
              </a:lnSpc>
            </a:pPr>
            <a:r>
              <a:rPr lang="en-US" altLang="en-US" sz="2000" b="1" dirty="0"/>
              <a:t>VS Code</a:t>
            </a:r>
            <a:r>
              <a:rPr lang="en-US" altLang="en-US" sz="2000" dirty="0"/>
              <a:t>: Ideal </a:t>
            </a:r>
            <a:r>
              <a:rPr lang="en-US" altLang="en-US" sz="2000"/>
              <a:t>for full-stack </a:t>
            </a:r>
            <a:r>
              <a:rPr lang="en-US" altLang="en-US" sz="2000" dirty="0"/>
              <a:t>web development with support for Tailwind CSS and Prisma.</a:t>
            </a:r>
          </a:p>
          <a:p>
            <a:pPr>
              <a:lnSpc>
                <a:spcPct val="150000"/>
              </a:lnSpc>
            </a:pPr>
            <a:r>
              <a:rPr lang="en-US" altLang="en-US" sz="2000" dirty="0"/>
              <a:t> </a:t>
            </a:r>
            <a:r>
              <a:rPr lang="en-US" altLang="en-US" sz="2000" b="1" dirty="0"/>
              <a:t>Prisma</a:t>
            </a:r>
            <a:r>
              <a:rPr lang="en-US" altLang="en-US" sz="2000" dirty="0"/>
              <a:t>: Ensures schema alignment </a:t>
            </a:r>
            <a:r>
              <a:rPr lang="en-US" altLang="en-US" sz="2000"/>
              <a:t>and type-safe </a:t>
            </a:r>
            <a:r>
              <a:rPr lang="en-US" altLang="en-US" sz="2000" dirty="0"/>
              <a:t>searches with seamless Node.js integration.</a:t>
            </a:r>
          </a:p>
          <a:p>
            <a:pPr>
              <a:lnSpc>
                <a:spcPct val="150000"/>
              </a:lnSpc>
            </a:pPr>
            <a:r>
              <a:rPr lang="en-US" altLang="en-US" sz="2000" b="1" dirty="0"/>
              <a:t>Next.js</a:t>
            </a:r>
            <a:r>
              <a:rPr lang="en-US" altLang="en-US" sz="2000" dirty="0"/>
              <a:t>: Enhances performance </a:t>
            </a:r>
            <a:r>
              <a:rPr lang="en-US" altLang="en-US" sz="2000"/>
              <a:t>with built-in </a:t>
            </a:r>
            <a:r>
              <a:rPr lang="en-US" altLang="en-US" sz="2000" dirty="0"/>
              <a:t>routing and API integration.</a:t>
            </a:r>
          </a:p>
          <a:p>
            <a:pPr>
              <a:lnSpc>
                <a:spcPct val="150000"/>
              </a:lnSpc>
            </a:pPr>
            <a:r>
              <a:rPr lang="en-US" altLang="en-US" sz="2000" b="1" dirty="0"/>
              <a:t>Node.js</a:t>
            </a:r>
            <a:r>
              <a:rPr lang="en-US" altLang="en-US" sz="2000" dirty="0"/>
              <a:t>: Ideal </a:t>
            </a:r>
            <a:r>
              <a:rPr lang="en-US" altLang="en-US" sz="2000"/>
              <a:t>for real-time </a:t>
            </a:r>
            <a:r>
              <a:rPr lang="en-US" altLang="en-US" sz="2000" dirty="0"/>
              <a:t>features like chat and file sharing.</a:t>
            </a:r>
          </a:p>
          <a:p>
            <a:pPr>
              <a:lnSpc>
                <a:spcPct val="150000"/>
              </a:lnSpc>
            </a:pPr>
            <a:r>
              <a:rPr lang="en-US" altLang="en-US" sz="2000" b="1" dirty="0"/>
              <a:t>PostgreSQL</a:t>
            </a:r>
            <a:r>
              <a:rPr lang="en-US" altLang="en-US" sz="2000" dirty="0"/>
              <a:t>: Reliable and scalable for managing user data.</a:t>
            </a:r>
          </a:p>
          <a:p>
            <a:pPr>
              <a:lnSpc>
                <a:spcPct val="150000"/>
              </a:lnSpc>
            </a:pPr>
            <a:r>
              <a:rPr lang="en-US" altLang="en-US" sz="2000" b="1" dirty="0"/>
              <a:t>MS Word</a:t>
            </a:r>
            <a:r>
              <a:rPr lang="en-US" altLang="en-US" sz="2000" dirty="0"/>
              <a:t>: Used for preparing professional </a:t>
            </a:r>
            <a:r>
              <a:rPr lang="en-US" altLang="en-US" sz="2000"/>
              <a:t>and well-structured </a:t>
            </a:r>
            <a:r>
              <a:rPr lang="en-US" altLang="en-US" sz="2000" dirty="0"/>
              <a:t>paperwork.</a:t>
            </a:r>
          </a:p>
          <a:p>
            <a:pPr>
              <a:lnSpc>
                <a:spcPct val="150000"/>
              </a:lnSpc>
            </a:pPr>
            <a:endParaRPr lang="en-US" altLang="en-US" sz="2000" dirty="0"/>
          </a:p>
          <a:p>
            <a:pPr>
              <a:buFontTx/>
              <a:buNone/>
            </a:pPr>
            <a:endParaRPr lang="en-US" altLang="en-US" dirty="0"/>
          </a:p>
        </p:txBody>
      </p:sp>
    </p:spTree>
    <p:extLst>
      <p:ext uri="{BB962C8B-B14F-4D97-AF65-F5344CB8AC3E}">
        <p14:creationId xmlns:p14="http://schemas.microsoft.com/office/powerpoint/2010/main" val="1897196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BA07-7FF8-6920-F7D2-3ABEDDC79D46}"/>
              </a:ext>
            </a:extLst>
          </p:cNvPr>
          <p:cNvSpPr>
            <a:spLocks noGrp="1"/>
          </p:cNvSpPr>
          <p:nvPr>
            <p:ph type="title"/>
          </p:nvPr>
        </p:nvSpPr>
        <p:spPr>
          <a:xfrm>
            <a:off x="1686911" y="696803"/>
            <a:ext cx="8467344" cy="808543"/>
          </a:xfrm>
        </p:spPr>
        <p:txBody>
          <a:bodyPr>
            <a:noAutofit/>
          </a:bodyPr>
          <a:lstStyle/>
          <a:p>
            <a:pPr algn="ctr"/>
            <a:r>
              <a:rPr lang="en-US" altLang="en-US" sz="5400" dirty="0"/>
              <a:t>Resource Required</a:t>
            </a:r>
            <a:endParaRPr lang="en-US" sz="5400" dirty="0"/>
          </a:p>
        </p:txBody>
      </p:sp>
      <p:sp>
        <p:nvSpPr>
          <p:cNvPr id="3" name="Content Placeholder 2">
            <a:extLst>
              <a:ext uri="{FF2B5EF4-FFF2-40B4-BE49-F238E27FC236}">
                <a16:creationId xmlns:a16="http://schemas.microsoft.com/office/drawing/2014/main" id="{C0F0D26E-6B3D-80EC-F9BE-676A8AF6040A}"/>
              </a:ext>
            </a:extLst>
          </p:cNvPr>
          <p:cNvSpPr>
            <a:spLocks noGrp="1"/>
          </p:cNvSpPr>
          <p:nvPr>
            <p:ph idx="1"/>
          </p:nvPr>
        </p:nvSpPr>
        <p:spPr>
          <a:xfrm>
            <a:off x="662783" y="2005480"/>
            <a:ext cx="10515600" cy="4351338"/>
          </a:xfrm>
        </p:spPr>
        <p:txBody>
          <a:bodyPr/>
          <a:lstStyle/>
          <a:p>
            <a:pPr>
              <a:lnSpc>
                <a:spcPct val="150000"/>
              </a:lnSpc>
            </a:pPr>
            <a:r>
              <a:rPr lang="en-US" altLang="en-US" sz="2000" b="1" dirty="0" err="1"/>
              <a:t>TeamGantt</a:t>
            </a:r>
            <a:r>
              <a:rPr lang="en-US" altLang="en-US" sz="2000" dirty="0"/>
              <a:t>: Tracks work and manages timelines with clear Gantt charts.</a:t>
            </a:r>
            <a:endParaRPr lang="en-US" sz="2000" b="1" dirty="0"/>
          </a:p>
          <a:p>
            <a:pPr>
              <a:lnSpc>
                <a:spcPct val="150000"/>
              </a:lnSpc>
            </a:pPr>
            <a:r>
              <a:rPr lang="en-US" sz="2000" b="1" dirty="0"/>
              <a:t>Figma</a:t>
            </a:r>
            <a:r>
              <a:rPr lang="en-US" sz="2000" dirty="0"/>
              <a:t>: Ensures an aesthetically pleasing </a:t>
            </a:r>
            <a:r>
              <a:rPr lang="en-US" sz="2000"/>
              <a:t>and user-friendly </a:t>
            </a:r>
            <a:r>
              <a:rPr lang="en-US" sz="2000" dirty="0"/>
              <a:t>interface.</a:t>
            </a:r>
          </a:p>
          <a:p>
            <a:pPr>
              <a:lnSpc>
                <a:spcPct val="150000"/>
              </a:lnSpc>
            </a:pPr>
            <a:r>
              <a:rPr lang="en-US" sz="2000" b="1" dirty="0" err="1"/>
              <a:t>eSewa</a:t>
            </a:r>
            <a:r>
              <a:rPr lang="en-US" sz="2000" dirty="0"/>
              <a:t>: Simplifies payment processes for premium memberships and event registration.</a:t>
            </a:r>
          </a:p>
          <a:p>
            <a:pPr>
              <a:lnSpc>
                <a:spcPct val="150000"/>
              </a:lnSpc>
            </a:pPr>
            <a:r>
              <a:rPr lang="en-US" sz="2000" dirty="0"/>
              <a:t> </a:t>
            </a:r>
            <a:r>
              <a:rPr lang="en-US" sz="2000" b="1" dirty="0"/>
              <a:t>Postman</a:t>
            </a:r>
            <a:r>
              <a:rPr lang="en-US" sz="2000" dirty="0"/>
              <a:t>: Efficiently tests and debugs API endpoints.</a:t>
            </a:r>
          </a:p>
          <a:p>
            <a:pPr>
              <a:lnSpc>
                <a:spcPct val="150000"/>
              </a:lnSpc>
            </a:pPr>
            <a:r>
              <a:rPr lang="en-US" sz="2000" b="1" dirty="0"/>
              <a:t>PowerPoint</a:t>
            </a:r>
            <a:r>
              <a:rPr lang="en-US" sz="2000" dirty="0"/>
              <a:t>: Creates clear and engaging presentations.</a:t>
            </a:r>
          </a:p>
        </p:txBody>
      </p:sp>
    </p:spTree>
    <p:extLst>
      <p:ext uri="{BB962C8B-B14F-4D97-AF65-F5344CB8AC3E}">
        <p14:creationId xmlns:p14="http://schemas.microsoft.com/office/powerpoint/2010/main" val="11132921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5400" dirty="0"/>
              <a:t>      Work Breakdown Structure</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152400" y="1730587"/>
            <a:ext cx="11781692" cy="4020926"/>
          </a:xfrm>
          <a:noFill/>
        </p:spPr>
        <p:txBody>
          <a:bodyPr/>
          <a:lstStyle/>
          <a:p>
            <a:endParaRPr lang="en-US" altLang="en-US" dirty="0"/>
          </a:p>
          <a:p>
            <a:pPr>
              <a:buFontTx/>
              <a:buNone/>
            </a:pPr>
            <a:endParaRPr lang="en-US" altLang="en-US" dirty="0"/>
          </a:p>
        </p:txBody>
      </p:sp>
      <p:pic>
        <p:nvPicPr>
          <p:cNvPr id="3" name="Picture 2" descr="A diagram of a flowchart">
            <a:extLst>
              <a:ext uri="{FF2B5EF4-FFF2-40B4-BE49-F238E27FC236}">
                <a16:creationId xmlns:a16="http://schemas.microsoft.com/office/drawing/2014/main" id="{9DC9C815-60F5-9340-6477-62E1A90B81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3249" y="1668530"/>
            <a:ext cx="6940313" cy="5189470"/>
          </a:xfrm>
          <a:prstGeom prst="rect">
            <a:avLst/>
          </a:prstGeom>
        </p:spPr>
      </p:pic>
    </p:spTree>
    <p:extLst>
      <p:ext uri="{BB962C8B-B14F-4D97-AF65-F5344CB8AC3E}">
        <p14:creationId xmlns:p14="http://schemas.microsoft.com/office/powerpoint/2010/main" val="26399663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5400" dirty="0"/>
              <a:t>		    Milestone Listing</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485192" y="1850449"/>
            <a:ext cx="11706807" cy="5007550"/>
          </a:xfrm>
          <a:noFill/>
        </p:spPr>
        <p:txBody>
          <a:bodyPr/>
          <a:lstStyle/>
          <a:p>
            <a:pPr>
              <a:buFontTx/>
              <a:buNone/>
            </a:pPr>
            <a:r>
              <a:rPr lang="en-US" altLang="en-US" sz="1600" dirty="0"/>
              <a:t>Milestone 1: Project Initiation Completion</a:t>
            </a:r>
          </a:p>
          <a:p>
            <a:pPr>
              <a:buFontTx/>
              <a:buNone/>
            </a:pPr>
            <a:r>
              <a:rPr lang="en-US" altLang="en-US" sz="1600" dirty="0"/>
              <a:t>Target Date: August 31, 2024</a:t>
            </a:r>
          </a:p>
          <a:p>
            <a:pPr>
              <a:buFontTx/>
              <a:buNone/>
            </a:pPr>
            <a:r>
              <a:rPr lang="en-US" altLang="en-US" sz="1600" dirty="0"/>
              <a:t>Milestone 2: Increment 1 - Core System Setup Completion</a:t>
            </a:r>
          </a:p>
          <a:p>
            <a:pPr>
              <a:buFontTx/>
              <a:buNone/>
            </a:pPr>
            <a:r>
              <a:rPr lang="en-US" altLang="en-US" sz="1600" dirty="0"/>
              <a:t>Target Date: October 2, 2024</a:t>
            </a:r>
          </a:p>
          <a:p>
            <a:pPr>
              <a:buFontTx/>
              <a:buNone/>
            </a:pPr>
            <a:r>
              <a:rPr lang="en-US" altLang="en-US" sz="1600" dirty="0"/>
              <a:t>Milestone 3: Increment 2 - Real-Time Group Chat Completion</a:t>
            </a:r>
          </a:p>
          <a:p>
            <a:pPr>
              <a:buFontTx/>
              <a:buNone/>
            </a:pPr>
            <a:r>
              <a:rPr lang="en-US" altLang="en-US" sz="1600" dirty="0"/>
              <a:t>Target Date: November 15, 2024</a:t>
            </a:r>
          </a:p>
          <a:p>
            <a:pPr>
              <a:buFontTx/>
              <a:buNone/>
            </a:pPr>
            <a:r>
              <a:rPr lang="en-US" altLang="en-US" sz="1600" dirty="0"/>
              <a:t>Milestone 4: Increment 3 - Premium Membership and Event Registration Completion</a:t>
            </a:r>
          </a:p>
          <a:p>
            <a:pPr>
              <a:buFontTx/>
              <a:buNone/>
            </a:pPr>
            <a:r>
              <a:rPr lang="en-US" altLang="en-US" sz="1600" dirty="0"/>
              <a:t>Target Date: January 8, 2025</a:t>
            </a:r>
          </a:p>
          <a:p>
            <a:pPr>
              <a:buFontTx/>
              <a:buNone/>
            </a:pPr>
            <a:r>
              <a:rPr lang="en-US" altLang="en-US" sz="1600" dirty="0"/>
              <a:t>Milestone 5: Increment 4 - Admin Panel Completion</a:t>
            </a:r>
          </a:p>
          <a:p>
            <a:pPr>
              <a:buFontTx/>
              <a:buNone/>
            </a:pPr>
            <a:r>
              <a:rPr lang="en-US" altLang="en-US" sz="1600" dirty="0"/>
              <a:t>Target Date: February 16, 2025</a:t>
            </a:r>
          </a:p>
          <a:p>
            <a:pPr>
              <a:buFontTx/>
              <a:buNone/>
            </a:pPr>
            <a:r>
              <a:rPr lang="en-US" altLang="en-US" sz="1600" dirty="0"/>
              <a:t>Milestone 6: Maintenance and Support Completion</a:t>
            </a:r>
          </a:p>
          <a:p>
            <a:pPr>
              <a:buFontTx/>
              <a:buNone/>
            </a:pPr>
            <a:r>
              <a:rPr lang="en-US" altLang="en-US" sz="1600" dirty="0"/>
              <a:t>Target Date: April 11, 2025</a:t>
            </a:r>
          </a:p>
          <a:p>
            <a:pPr>
              <a:buFontTx/>
              <a:buNone/>
            </a:pPr>
            <a:r>
              <a:rPr lang="en-US" altLang="en-US" sz="1600" dirty="0"/>
              <a:t>Milestone 7: Project Closure</a:t>
            </a:r>
          </a:p>
          <a:p>
            <a:pPr>
              <a:buFontTx/>
              <a:buNone/>
            </a:pPr>
            <a:r>
              <a:rPr lang="en-US" altLang="en-US" sz="1600" dirty="0"/>
              <a:t>Target Date: April 17, 2025</a:t>
            </a:r>
          </a:p>
        </p:txBody>
      </p:sp>
      <p:pic>
        <p:nvPicPr>
          <p:cNvPr id="3" name="Picture 2" descr="A screenshot of a computer&#10;&#10;Description automatically generated">
            <a:extLst>
              <a:ext uri="{FF2B5EF4-FFF2-40B4-BE49-F238E27FC236}">
                <a16:creationId xmlns:a16="http://schemas.microsoft.com/office/drawing/2014/main" id="{E00DBB57-FE8F-47A2-308E-F55E5FA20B27}"/>
              </a:ext>
            </a:extLst>
          </p:cNvPr>
          <p:cNvPicPr>
            <a:picLocks noChangeAspect="1"/>
          </p:cNvPicPr>
          <p:nvPr/>
        </p:nvPicPr>
        <p:blipFill rotWithShape="1">
          <a:blip r:embed="rId3">
            <a:extLst>
              <a:ext uri="{28A0092B-C50C-407E-A947-70E740481C1C}">
                <a14:useLocalDpi xmlns:a14="http://schemas.microsoft.com/office/drawing/2010/main" val="0"/>
              </a:ext>
            </a:extLst>
          </a:blip>
          <a:srcRect l="1" t="-1" r="-2766" b="15607"/>
          <a:stretch/>
        </p:blipFill>
        <p:spPr>
          <a:xfrm>
            <a:off x="8263311" y="1850449"/>
            <a:ext cx="2380678" cy="4887685"/>
          </a:xfrm>
          <a:prstGeom prst="rect">
            <a:avLst/>
          </a:prstGeom>
        </p:spPr>
      </p:pic>
    </p:spTree>
    <p:extLst>
      <p:ext uri="{BB962C8B-B14F-4D97-AF65-F5344CB8AC3E}">
        <p14:creationId xmlns:p14="http://schemas.microsoft.com/office/powerpoint/2010/main" val="1134305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5400" dirty="0"/>
              <a:t>			Gantt Chart</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152400" y="1730587"/>
            <a:ext cx="11781692" cy="4020926"/>
          </a:xfrm>
          <a:noFill/>
        </p:spPr>
        <p:txBody>
          <a:bodyPr/>
          <a:lstStyle/>
          <a:p>
            <a:endParaRPr lang="en-US" altLang="en-US" dirty="0"/>
          </a:p>
          <a:p>
            <a:pPr>
              <a:buFontTx/>
              <a:buNone/>
            </a:pPr>
            <a:endParaRPr lang="en-US" altLang="en-US" dirty="0"/>
          </a:p>
        </p:txBody>
      </p:sp>
      <p:pic>
        <p:nvPicPr>
          <p:cNvPr id="5" name="Picture 4">
            <a:extLst>
              <a:ext uri="{FF2B5EF4-FFF2-40B4-BE49-F238E27FC236}">
                <a16:creationId xmlns:a16="http://schemas.microsoft.com/office/drawing/2014/main" id="{D477B148-606D-810A-5F12-DBE3FEE6FE0D}"/>
              </a:ext>
            </a:extLst>
          </p:cNvPr>
          <p:cNvPicPr>
            <a:picLocks noChangeAspect="1"/>
          </p:cNvPicPr>
          <p:nvPr/>
        </p:nvPicPr>
        <p:blipFill>
          <a:blip r:embed="rId3"/>
          <a:stretch>
            <a:fillRect/>
          </a:stretch>
        </p:blipFill>
        <p:spPr>
          <a:xfrm>
            <a:off x="2777915" y="1664366"/>
            <a:ext cx="7290525" cy="5014226"/>
          </a:xfrm>
          <a:prstGeom prst="rect">
            <a:avLst/>
          </a:prstGeom>
        </p:spPr>
      </p:pic>
    </p:spTree>
    <p:extLst>
      <p:ext uri="{BB962C8B-B14F-4D97-AF65-F5344CB8AC3E}">
        <p14:creationId xmlns:p14="http://schemas.microsoft.com/office/powerpoint/2010/main" val="16812108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00756AB-3A25-BC1F-04E5-2287B9EC8B2C}"/>
              </a:ext>
            </a:extLst>
          </p:cNvPr>
          <p:cNvSpPr>
            <a:spLocks noGrp="1" noChangeArrowheads="1"/>
          </p:cNvSpPr>
          <p:nvPr>
            <p:ph type="title"/>
          </p:nvPr>
        </p:nvSpPr>
        <p:spPr>
          <a:xfrm>
            <a:off x="3677695" y="3033803"/>
            <a:ext cx="4405150" cy="998977"/>
          </a:xfrm>
        </p:spPr>
        <p:txBody>
          <a:bodyPr/>
          <a:lstStyle/>
          <a:p>
            <a:r>
              <a:rPr lang="en-GB" altLang="en-US" sz="4000" dirty="0"/>
              <a:t>Thankyou!</a:t>
            </a:r>
          </a:p>
        </p:txBody>
      </p:sp>
      <p:sp>
        <p:nvSpPr>
          <p:cNvPr id="43011" name="Rectangle 3">
            <a:extLst>
              <a:ext uri="{FF2B5EF4-FFF2-40B4-BE49-F238E27FC236}">
                <a16:creationId xmlns:a16="http://schemas.microsoft.com/office/drawing/2014/main" id="{E94F7B3C-545F-4F87-54D3-F6A037E18DF6}"/>
              </a:ext>
            </a:extLst>
          </p:cNvPr>
          <p:cNvSpPr>
            <a:spLocks noGrp="1" noChangeArrowheads="1"/>
          </p:cNvSpPr>
          <p:nvPr>
            <p:ph type="body" idx="1"/>
          </p:nvPr>
        </p:nvSpPr>
        <p:spPr>
          <a:xfrm>
            <a:off x="304799" y="1557338"/>
            <a:ext cx="11695289" cy="4679950"/>
          </a:xfrm>
        </p:spPr>
        <p:txBody>
          <a:bodyPr/>
          <a:lstStyle/>
          <a:p>
            <a:pPr algn="just">
              <a:lnSpc>
                <a:spcPct val="90000"/>
              </a:lnSpc>
              <a:buFont typeface="Wingdings" panose="05000000000000000000" pitchFamily="2" charset="2"/>
              <a:buNone/>
            </a:pPr>
            <a:r>
              <a:rPr lang="en-US" altLang="zh-CN" sz="2400" dirty="0">
                <a:ea typeface="宋体" panose="02010600030101010101" pitchFamily="2" charset="-122"/>
                <a:cs typeface="Times New Roman" panose="02020603050405020304" pitchFamily="18" charset="0"/>
              </a:rPr>
              <a:t> </a:t>
            </a:r>
          </a:p>
          <a:p>
            <a:pPr>
              <a:lnSpc>
                <a:spcPct val="90000"/>
              </a:lnSpc>
              <a:buFontTx/>
              <a:buNone/>
            </a:pPr>
            <a:endParaRPr lang="en-GB" altLang="en-US" sz="2400" b="1" dirty="0"/>
          </a:p>
        </p:txBody>
      </p:sp>
    </p:spTree>
    <p:extLst>
      <p:ext uri="{BB962C8B-B14F-4D97-AF65-F5344CB8AC3E}">
        <p14:creationId xmlns:p14="http://schemas.microsoft.com/office/powerpoint/2010/main" val="26139061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5400" dirty="0"/>
              <a:t>			Introduction</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382554" y="1898537"/>
            <a:ext cx="10982370" cy="4026401"/>
          </a:xfrm>
          <a:noFill/>
        </p:spPr>
        <p:txBody>
          <a:bodyPr/>
          <a:lstStyle/>
          <a:p>
            <a:pPr algn="just">
              <a:lnSpc>
                <a:spcPct val="150000"/>
              </a:lnSpc>
              <a:buNone/>
            </a:pPr>
            <a:r>
              <a:rPr lang="en-US" dirty="0"/>
              <a:t>	</a:t>
            </a:r>
            <a:r>
              <a:rPr lang="en-US" sz="1800" dirty="0">
                <a:solidFill>
                  <a:srgbClr val="000000"/>
                </a:solidFill>
                <a:effectLst/>
                <a:latin typeface="Arial" panose="020B0604020202020204" pitchFamily="34" charset="0"/>
                <a:ea typeface="Arial" panose="020B0604020202020204" pitchFamily="34" charset="0"/>
              </a:rPr>
              <a:t>Edu Connect is a creative forum website created to support an engaged college community. It gives students a stage to present their successes and experiences with creating and fascinating with chat feature and it lets teachers provide priceless study materials. By means of likes and comments on postings, the site promotes interaction, therefore developing a strong feeling of community. To further user interaction and support, Edu Connect also provides premium membership options and paid and unpaid event registration. The project aims to create a vibrant online environment </a:t>
            </a:r>
            <a:r>
              <a:rPr lang="en-US" sz="1800">
                <a:solidFill>
                  <a:srgbClr val="000000"/>
                </a:solidFill>
                <a:effectLst/>
                <a:latin typeface="Arial" panose="020B0604020202020204" pitchFamily="34" charset="0"/>
                <a:ea typeface="Arial" panose="020B0604020202020204" pitchFamily="34" charset="0"/>
              </a:rPr>
              <a:t>where community-building</a:t>
            </a:r>
            <a:r>
              <a:rPr lang="en-US" sz="1800" dirty="0">
                <a:solidFill>
                  <a:srgbClr val="000000"/>
                </a:solidFill>
                <a:effectLst/>
                <a:latin typeface="Arial" panose="020B0604020202020204" pitchFamily="34" charset="0"/>
                <a:ea typeface="Arial" panose="020B0604020202020204" pitchFamily="34" charset="0"/>
              </a:rPr>
              <a:t>, knowledge, and teamwork grow.</a:t>
            </a:r>
          </a:p>
          <a:p>
            <a:pPr>
              <a:buFontTx/>
              <a:buNone/>
            </a:pPr>
            <a:endParaRPr lang="en-US" altLang="en-US" dirty="0"/>
          </a:p>
        </p:txBody>
      </p:sp>
    </p:spTree>
    <p:extLst>
      <p:ext uri="{BB962C8B-B14F-4D97-AF65-F5344CB8AC3E}">
        <p14:creationId xmlns:p14="http://schemas.microsoft.com/office/powerpoint/2010/main" val="30553259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Autofit/>
          </a:bodyPr>
          <a:lstStyle/>
          <a:p>
            <a:r>
              <a:rPr lang="en-US" altLang="en-US" sz="3600" dirty="0"/>
              <a:t>Problem Statement and Project as a Solution</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0" y="1730587"/>
            <a:ext cx="11934092" cy="5276703"/>
          </a:xfrm>
          <a:noFill/>
        </p:spPr>
        <p:txBody>
          <a:bodyPr/>
          <a:lstStyle/>
          <a:p>
            <a:pPr marL="0" indent="0">
              <a:buNone/>
            </a:pPr>
            <a:r>
              <a:rPr lang="en-US" altLang="en-US" b="1" dirty="0"/>
              <a:t>Problem Statement</a:t>
            </a:r>
          </a:p>
          <a:p>
            <a:pPr algn="just">
              <a:lnSpc>
                <a:spcPct val="150000"/>
              </a:lnSpc>
            </a:pPr>
            <a:r>
              <a:rPr lang="en-US" altLang="en-US" sz="2800" b="1" dirty="0"/>
              <a:t> </a:t>
            </a:r>
            <a:r>
              <a:rPr lang="en-US" altLang="en-US" sz="2000" b="1" dirty="0"/>
              <a:t>Ineffective Communication :</a:t>
            </a:r>
            <a:r>
              <a:rPr lang="en-US" altLang="en-US" sz="2000" dirty="0"/>
              <a:t> College staff and student communication is often dispersed and ineffective </a:t>
            </a:r>
          </a:p>
          <a:p>
            <a:pPr algn="just">
              <a:lnSpc>
                <a:spcPct val="150000"/>
              </a:lnSpc>
            </a:pPr>
            <a:r>
              <a:rPr lang="en-US" altLang="en-US" sz="2000" b="1" dirty="0"/>
              <a:t>Limited Interaction: </a:t>
            </a:r>
            <a:r>
              <a:rPr lang="en-US" altLang="en-US" sz="2000" dirty="0"/>
              <a:t>Students have limited opportunities outside the classroom to interact, share resources, or engage in intellectual discussions </a:t>
            </a:r>
          </a:p>
          <a:p>
            <a:pPr algn="just">
              <a:lnSpc>
                <a:spcPct val="150000"/>
              </a:lnSpc>
            </a:pPr>
            <a:r>
              <a:rPr lang="en-US" altLang="en-US" sz="2000" b="1" dirty="0"/>
              <a:t>Opposing Online Behavior:</a:t>
            </a:r>
            <a:r>
              <a:rPr lang="en-US" altLang="en-US" sz="2000" dirty="0"/>
              <a:t> Users tend to post harsher and more opposing comments online </a:t>
            </a:r>
          </a:p>
          <a:p>
            <a:pPr algn="just">
              <a:lnSpc>
                <a:spcPct val="150000"/>
              </a:lnSpc>
            </a:pPr>
            <a:r>
              <a:rPr lang="en-US" altLang="en-US" sz="2000" b="1" dirty="0"/>
              <a:t>Purpose of OSNs: </a:t>
            </a:r>
            <a:r>
              <a:rPr lang="en-US" altLang="en-US" sz="2000" dirty="0"/>
              <a:t>Online social networks (OSNs) like discussion forums and blogs are designed to facilitate information and opinion sharing </a:t>
            </a:r>
          </a:p>
          <a:p>
            <a:pPr algn="just">
              <a:lnSpc>
                <a:spcPct val="150000"/>
              </a:lnSpc>
            </a:pPr>
            <a:r>
              <a:rPr lang="en-US" altLang="en-US" sz="2000" b="1" dirty="0"/>
              <a:t>Fake Accounts: </a:t>
            </a:r>
            <a:r>
              <a:rPr lang="en-US" altLang="en-US" sz="2000" dirty="0"/>
              <a:t>Various factors lead users to create fake accounts on social networking sites</a:t>
            </a:r>
          </a:p>
          <a:p>
            <a:pPr>
              <a:buFontTx/>
              <a:buNone/>
            </a:pPr>
            <a:endParaRPr lang="en-US" altLang="en-US" dirty="0"/>
          </a:p>
        </p:txBody>
      </p:sp>
    </p:spTree>
    <p:extLst>
      <p:ext uri="{BB962C8B-B14F-4D97-AF65-F5344CB8AC3E}">
        <p14:creationId xmlns:p14="http://schemas.microsoft.com/office/powerpoint/2010/main" val="107089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C12F4-D696-4C70-23E9-C7F01759AAC7}"/>
              </a:ext>
            </a:extLst>
          </p:cNvPr>
          <p:cNvSpPr>
            <a:spLocks noGrp="1"/>
          </p:cNvSpPr>
          <p:nvPr>
            <p:ph type="title"/>
          </p:nvPr>
        </p:nvSpPr>
        <p:spPr>
          <a:xfrm>
            <a:off x="1436915" y="507629"/>
            <a:ext cx="10174846" cy="1293179"/>
          </a:xfrm>
        </p:spPr>
        <p:txBody>
          <a:bodyPr>
            <a:normAutofit/>
          </a:bodyPr>
          <a:lstStyle/>
          <a:p>
            <a:r>
              <a:rPr lang="en-US" altLang="en-US" sz="3600" dirty="0"/>
              <a:t>Problem Statement and Project as a Solution</a:t>
            </a:r>
            <a:endParaRPr lang="en-US" sz="3600" dirty="0"/>
          </a:p>
        </p:txBody>
      </p:sp>
      <p:sp>
        <p:nvSpPr>
          <p:cNvPr id="3" name="Content Placeholder 2">
            <a:extLst>
              <a:ext uri="{FF2B5EF4-FFF2-40B4-BE49-F238E27FC236}">
                <a16:creationId xmlns:a16="http://schemas.microsoft.com/office/drawing/2014/main" id="{429EEFF1-7681-6987-876E-9CB701F51D33}"/>
              </a:ext>
            </a:extLst>
          </p:cNvPr>
          <p:cNvSpPr>
            <a:spLocks noGrp="1"/>
          </p:cNvSpPr>
          <p:nvPr>
            <p:ph idx="1"/>
          </p:nvPr>
        </p:nvSpPr>
        <p:spPr>
          <a:xfrm>
            <a:off x="279918" y="2192694"/>
            <a:ext cx="10504715" cy="4040252"/>
          </a:xfrm>
        </p:spPr>
        <p:txBody>
          <a:bodyPr/>
          <a:lstStyle/>
          <a:p>
            <a:pPr marL="0" indent="0">
              <a:buNone/>
            </a:pPr>
            <a:r>
              <a:rPr lang="en-US" altLang="en-US" b="1" dirty="0"/>
              <a:t>Project as a Solution</a:t>
            </a:r>
          </a:p>
          <a:p>
            <a:pPr algn="just">
              <a:lnSpc>
                <a:spcPct val="150000"/>
              </a:lnSpc>
            </a:pPr>
            <a:r>
              <a:rPr lang="en-US" altLang="en-US" sz="2000" b="1" dirty="0"/>
              <a:t>EduConnect Platform: </a:t>
            </a:r>
            <a:r>
              <a:rPr lang="en-US" altLang="en-US" sz="2000" dirty="0"/>
              <a:t>Centralizes for instructors and students' interaction and communication. </a:t>
            </a:r>
          </a:p>
          <a:p>
            <a:pPr algn="just">
              <a:lnSpc>
                <a:spcPct val="150000"/>
              </a:lnSpc>
            </a:pPr>
            <a:r>
              <a:rPr lang="en-US" altLang="en-US" sz="2000" b="1" dirty="0"/>
              <a:t>Forum Features: </a:t>
            </a:r>
            <a:r>
              <a:rPr lang="en-US" altLang="en-US" sz="2000" dirty="0"/>
              <a:t>Facilitates sharing of achievements, resources, and active participation through posts and comments.</a:t>
            </a:r>
          </a:p>
          <a:p>
            <a:pPr algn="just">
              <a:lnSpc>
                <a:spcPct val="150000"/>
              </a:lnSpc>
            </a:pPr>
            <a:r>
              <a:rPr lang="en-US" altLang="en-US" sz="2000" b="1" dirty="0" err="1"/>
              <a:t>eSewa</a:t>
            </a:r>
            <a:r>
              <a:rPr lang="en-US" altLang="en-US" sz="2000" b="1" dirty="0"/>
              <a:t> Integration: </a:t>
            </a:r>
            <a:r>
              <a:rPr lang="en-US" altLang="en-US" sz="2000" dirty="0"/>
              <a:t>Ensures secure payments for premium memberships and event registrations.</a:t>
            </a:r>
          </a:p>
          <a:p>
            <a:pPr algn="just">
              <a:lnSpc>
                <a:spcPct val="150000"/>
              </a:lnSpc>
            </a:pPr>
            <a:r>
              <a:rPr lang="en-US" altLang="en-US" sz="2000" b="1" dirty="0"/>
              <a:t>Enhanced Experience: </a:t>
            </a:r>
            <a:r>
              <a:rPr lang="en-US" altLang="en-US" sz="2000" dirty="0"/>
              <a:t>Improves academic and social engagement, modern university life.</a:t>
            </a:r>
          </a:p>
        </p:txBody>
      </p:sp>
    </p:spTree>
    <p:extLst>
      <p:ext uri="{BB962C8B-B14F-4D97-AF65-F5344CB8AC3E}">
        <p14:creationId xmlns:p14="http://schemas.microsoft.com/office/powerpoint/2010/main" val="336866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4400" dirty="0"/>
              <a:t>		Aims and Objectives</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152400" y="1730586"/>
            <a:ext cx="11781692" cy="5127413"/>
          </a:xfrm>
          <a:noFill/>
        </p:spPr>
        <p:txBody>
          <a:bodyPr/>
          <a:lstStyle/>
          <a:p>
            <a:pPr marL="0" indent="0">
              <a:buNone/>
            </a:pPr>
            <a:r>
              <a:rPr lang="en-US" altLang="en-US" sz="3600" b="1" dirty="0"/>
              <a:t>Aims</a:t>
            </a:r>
          </a:p>
          <a:p>
            <a:pPr>
              <a:lnSpc>
                <a:spcPct val="150000"/>
              </a:lnSpc>
            </a:pPr>
            <a:r>
              <a:rPr lang="en-US" altLang="en-US" sz="2000" b="1" dirty="0"/>
              <a:t> Improve Communication: </a:t>
            </a:r>
            <a:r>
              <a:rPr lang="en-US" altLang="en-US" sz="2000" dirty="0"/>
              <a:t>Build a platform with chat and file-sharing tools for seamless student communication.</a:t>
            </a:r>
          </a:p>
          <a:p>
            <a:pPr>
              <a:lnSpc>
                <a:spcPct val="150000"/>
              </a:lnSpc>
            </a:pPr>
            <a:r>
              <a:rPr lang="en-US" altLang="en-US" sz="2000" b="1" dirty="0"/>
              <a:t>Enhance Resource Accessibility: </a:t>
            </a:r>
            <a:r>
              <a:rPr lang="en-US" altLang="en-US" sz="2000" dirty="0"/>
              <a:t>Enable educators to easily share resources and content with specific student groups.</a:t>
            </a:r>
          </a:p>
          <a:p>
            <a:pPr>
              <a:lnSpc>
                <a:spcPct val="150000"/>
              </a:lnSpc>
            </a:pPr>
            <a:r>
              <a:rPr lang="en-US" altLang="en-US" sz="2000" b="1" dirty="0"/>
              <a:t>Promote Collaborative Learning: </a:t>
            </a:r>
            <a:r>
              <a:rPr lang="en-US" altLang="en-US" sz="2000" dirty="0"/>
              <a:t>Build a collaborative learning environment where students can interact with materials, share ideas, and engage with posts.</a:t>
            </a:r>
          </a:p>
          <a:p>
            <a:endParaRPr lang="en-US" altLang="en-US" sz="2000" dirty="0"/>
          </a:p>
          <a:p>
            <a:endParaRPr lang="en-US" altLang="en-US" dirty="0"/>
          </a:p>
          <a:p>
            <a:pPr>
              <a:buFontTx/>
              <a:buNone/>
            </a:pPr>
            <a:endParaRPr lang="en-US" altLang="en-US" dirty="0"/>
          </a:p>
          <a:p>
            <a:pPr>
              <a:buFontTx/>
              <a:buNone/>
            </a:pPr>
            <a:endParaRPr lang="en-US" altLang="en-US" dirty="0"/>
          </a:p>
          <a:p>
            <a:pPr>
              <a:buFontTx/>
              <a:buNone/>
            </a:pPr>
            <a:endParaRPr lang="en-US" altLang="en-US" dirty="0"/>
          </a:p>
        </p:txBody>
      </p:sp>
    </p:spTree>
    <p:extLst>
      <p:ext uri="{BB962C8B-B14F-4D97-AF65-F5344CB8AC3E}">
        <p14:creationId xmlns:p14="http://schemas.microsoft.com/office/powerpoint/2010/main" val="1482495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92CB0-4830-7128-10D5-B1C262C362A0}"/>
              </a:ext>
            </a:extLst>
          </p:cNvPr>
          <p:cNvSpPr>
            <a:spLocks noGrp="1"/>
          </p:cNvSpPr>
          <p:nvPr>
            <p:ph type="title"/>
          </p:nvPr>
        </p:nvSpPr>
        <p:spPr>
          <a:xfrm>
            <a:off x="1483566" y="554282"/>
            <a:ext cx="10342797" cy="1115898"/>
          </a:xfrm>
        </p:spPr>
        <p:txBody>
          <a:bodyPr>
            <a:normAutofit/>
          </a:bodyPr>
          <a:lstStyle/>
          <a:p>
            <a:r>
              <a:rPr lang="en-US" altLang="en-US" sz="5400" dirty="0"/>
              <a:t>		Aims and Objectives</a:t>
            </a:r>
            <a:endParaRPr lang="en-US" sz="5400" dirty="0"/>
          </a:p>
        </p:txBody>
      </p:sp>
      <p:sp>
        <p:nvSpPr>
          <p:cNvPr id="3" name="Content Placeholder 2">
            <a:extLst>
              <a:ext uri="{FF2B5EF4-FFF2-40B4-BE49-F238E27FC236}">
                <a16:creationId xmlns:a16="http://schemas.microsoft.com/office/drawing/2014/main" id="{1BC817FC-14F7-83E8-0823-9AF138B660D1}"/>
              </a:ext>
            </a:extLst>
          </p:cNvPr>
          <p:cNvSpPr>
            <a:spLocks noGrp="1"/>
          </p:cNvSpPr>
          <p:nvPr>
            <p:ph idx="1"/>
          </p:nvPr>
        </p:nvSpPr>
        <p:spPr>
          <a:xfrm>
            <a:off x="270587" y="1987420"/>
            <a:ext cx="11555775" cy="4189542"/>
          </a:xfrm>
        </p:spPr>
        <p:txBody>
          <a:bodyPr/>
          <a:lstStyle/>
          <a:p>
            <a:pPr marL="0" indent="0">
              <a:buNone/>
            </a:pPr>
            <a:r>
              <a:rPr lang="en-US" altLang="en-US" b="1" dirty="0"/>
              <a:t>Objectives</a:t>
            </a:r>
          </a:p>
          <a:p>
            <a:pPr algn="just">
              <a:lnSpc>
                <a:spcPct val="150000"/>
              </a:lnSpc>
            </a:pPr>
            <a:r>
              <a:rPr lang="en-US" altLang="en-US" sz="2000" b="1" dirty="0"/>
              <a:t>User Authentication:</a:t>
            </a:r>
            <a:r>
              <a:rPr lang="en-US" altLang="en-US" sz="2000" dirty="0"/>
              <a:t> Implement a secure registration and login system for students, teachers, and admins.</a:t>
            </a:r>
          </a:p>
          <a:p>
            <a:pPr algn="just">
              <a:lnSpc>
                <a:spcPct val="150000"/>
              </a:lnSpc>
            </a:pPr>
            <a:r>
              <a:rPr lang="en-US" altLang="en-US" sz="2000" b="1" dirty="0"/>
              <a:t>Real-Time Chat and Resource Sharing: </a:t>
            </a:r>
            <a:r>
              <a:rPr lang="en-US" altLang="en-US" sz="2000" dirty="0"/>
              <a:t>Develop a chat feature that allows real-time communication and resource sharing.</a:t>
            </a:r>
          </a:p>
          <a:p>
            <a:pPr algn="just">
              <a:lnSpc>
                <a:spcPct val="150000"/>
              </a:lnSpc>
            </a:pPr>
            <a:r>
              <a:rPr lang="en-US" altLang="en-US" sz="2000" b="1" dirty="0"/>
              <a:t>Post Creation and Interaction: </a:t>
            </a:r>
            <a:r>
              <a:rPr lang="en-US" altLang="en-US" sz="2000" dirty="0"/>
              <a:t>Enable users to create and manage posts, share achievements, and provide learning resources. Integrate payment gateways for premium memberships with exclusive features.</a:t>
            </a:r>
          </a:p>
          <a:p>
            <a:pPr algn="just">
              <a:lnSpc>
                <a:spcPct val="150000"/>
              </a:lnSpc>
            </a:pPr>
            <a:r>
              <a:rPr lang="en-US" altLang="en-US" sz="2000" b="1" dirty="0"/>
              <a:t>Event Registration and Payment: </a:t>
            </a:r>
            <a:r>
              <a:rPr lang="en-US" altLang="en-US" sz="2000" dirty="0"/>
              <a:t>Create an interface for event registration and payment processing for organizers to manage and track registrations and payments.</a:t>
            </a:r>
          </a:p>
          <a:p>
            <a:endParaRPr lang="en-US" altLang="en-US" dirty="0"/>
          </a:p>
          <a:p>
            <a:endParaRPr lang="en-US" dirty="0"/>
          </a:p>
        </p:txBody>
      </p:sp>
    </p:spTree>
    <p:extLst>
      <p:ext uri="{BB962C8B-B14F-4D97-AF65-F5344CB8AC3E}">
        <p14:creationId xmlns:p14="http://schemas.microsoft.com/office/powerpoint/2010/main" val="1295632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4000" dirty="0"/>
              <a:t>Expected Outcomes and Deliverables</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307910" y="1730586"/>
            <a:ext cx="11626182" cy="4645027"/>
          </a:xfrm>
          <a:noFill/>
        </p:spPr>
        <p:txBody>
          <a:bodyPr/>
          <a:lstStyle/>
          <a:p>
            <a:pPr marL="0" indent="0" algn="just">
              <a:lnSpc>
                <a:spcPct val="150000"/>
              </a:lnSpc>
              <a:buNone/>
            </a:pPr>
            <a:r>
              <a:rPr lang="en-US" altLang="en-US" sz="2000" b="1" dirty="0"/>
              <a:t>Expected Outcomes:</a:t>
            </a:r>
          </a:p>
          <a:p>
            <a:pPr algn="just">
              <a:lnSpc>
                <a:spcPct val="150000"/>
              </a:lnSpc>
            </a:pPr>
            <a:r>
              <a:rPr lang="en-US" altLang="en-US" sz="2000" b="1" dirty="0"/>
              <a:t>User Authentication: </a:t>
            </a:r>
            <a:r>
              <a:rPr lang="en-US" altLang="en-US" sz="2000" dirty="0"/>
              <a:t>A fully functional registration and login system for admins, teachers, and students.</a:t>
            </a:r>
          </a:p>
          <a:p>
            <a:pPr algn="just">
              <a:lnSpc>
                <a:spcPct val="150000"/>
              </a:lnSpc>
            </a:pPr>
            <a:r>
              <a:rPr lang="en-US" altLang="en-US" sz="2000" b="1" dirty="0"/>
              <a:t>Real-Time Chat Box: </a:t>
            </a:r>
            <a:r>
              <a:rPr lang="en-US" altLang="en-US" sz="2000" dirty="0"/>
              <a:t>A platform enabling students to communicate and share resources in real-time.</a:t>
            </a:r>
          </a:p>
          <a:p>
            <a:pPr algn="just">
              <a:lnSpc>
                <a:spcPct val="150000"/>
              </a:lnSpc>
            </a:pPr>
            <a:r>
              <a:rPr lang="en-US" altLang="en-US" sz="2000" b="1" dirty="0"/>
              <a:t>Post and Interaction System: </a:t>
            </a:r>
            <a:r>
              <a:rPr lang="en-US" altLang="en-US" sz="2000" dirty="0"/>
              <a:t>A feature allowing students to create posts, attach files, and interact through comments and reactions.</a:t>
            </a:r>
          </a:p>
          <a:p>
            <a:pPr algn="just">
              <a:lnSpc>
                <a:spcPct val="150000"/>
              </a:lnSpc>
            </a:pPr>
            <a:r>
              <a:rPr lang="en-US" altLang="en-US" sz="2000" b="1" dirty="0"/>
              <a:t>Admin Panel: </a:t>
            </a:r>
            <a:r>
              <a:rPr lang="en-US" altLang="en-US" sz="2000" dirty="0"/>
              <a:t>A management interface for admins to register teachers and manage system operations.</a:t>
            </a:r>
          </a:p>
          <a:p>
            <a:pPr algn="just">
              <a:lnSpc>
                <a:spcPct val="150000"/>
              </a:lnSpc>
            </a:pPr>
            <a:endParaRPr lang="en-US" altLang="en-US" sz="2000" dirty="0"/>
          </a:p>
        </p:txBody>
      </p:sp>
    </p:spTree>
    <p:extLst>
      <p:ext uri="{BB962C8B-B14F-4D97-AF65-F5344CB8AC3E}">
        <p14:creationId xmlns:p14="http://schemas.microsoft.com/office/powerpoint/2010/main" val="29573271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228ED-DC1F-5BEA-D1C5-A07770E4E6B1}"/>
              </a:ext>
            </a:extLst>
          </p:cNvPr>
          <p:cNvSpPr>
            <a:spLocks noGrp="1"/>
          </p:cNvSpPr>
          <p:nvPr>
            <p:ph type="title"/>
          </p:nvPr>
        </p:nvSpPr>
        <p:spPr>
          <a:xfrm>
            <a:off x="1474235" y="563612"/>
            <a:ext cx="10184177" cy="1153220"/>
          </a:xfrm>
        </p:spPr>
        <p:txBody>
          <a:bodyPr>
            <a:normAutofit/>
          </a:bodyPr>
          <a:lstStyle/>
          <a:p>
            <a:r>
              <a:rPr lang="en-US" altLang="en-US" sz="4400" dirty="0"/>
              <a:t>Expected Outcomes and Deliverables</a:t>
            </a:r>
            <a:endParaRPr lang="en-US" sz="4400" dirty="0"/>
          </a:p>
        </p:txBody>
      </p:sp>
      <p:sp>
        <p:nvSpPr>
          <p:cNvPr id="3" name="Content Placeholder 2">
            <a:extLst>
              <a:ext uri="{FF2B5EF4-FFF2-40B4-BE49-F238E27FC236}">
                <a16:creationId xmlns:a16="http://schemas.microsoft.com/office/drawing/2014/main" id="{03DBCB21-85D4-0E34-0577-8BF74B67CA4D}"/>
              </a:ext>
            </a:extLst>
          </p:cNvPr>
          <p:cNvSpPr>
            <a:spLocks noGrp="1"/>
          </p:cNvSpPr>
          <p:nvPr>
            <p:ph idx="1"/>
          </p:nvPr>
        </p:nvSpPr>
        <p:spPr>
          <a:xfrm>
            <a:off x="233266" y="1838131"/>
            <a:ext cx="11120534" cy="4338832"/>
          </a:xfrm>
        </p:spPr>
        <p:txBody>
          <a:bodyPr/>
          <a:lstStyle/>
          <a:p>
            <a:pPr marL="0" indent="0" algn="just" rtl="0" eaLnBrk="1" latinLnBrk="0" hangingPunct="1">
              <a:lnSpc>
                <a:spcPct val="150000"/>
              </a:lnSpc>
              <a:spcBef>
                <a:spcPts val="1000"/>
              </a:spcBef>
              <a:spcAft>
                <a:spcPts val="0"/>
              </a:spcAft>
              <a:buClrTx/>
              <a:buSzPts val="2000"/>
              <a:buNone/>
            </a:pPr>
            <a:r>
              <a:rPr lang="en-US" sz="2400" b="1" kern="1200" dirty="0">
                <a:solidFill>
                  <a:srgbClr val="000000"/>
                </a:solidFill>
                <a:effectLst/>
                <a:latin typeface="Calibri" panose="020F0502020204030204" pitchFamily="34" charset="0"/>
                <a:ea typeface="+mn-ea"/>
                <a:cs typeface="+mn-cs"/>
              </a:rPr>
              <a:t>Deliverables:</a:t>
            </a:r>
            <a:endParaRPr lang="en-US" sz="2400" b="1" dirty="0">
              <a:effectLst/>
            </a:endParaRPr>
          </a:p>
          <a:p>
            <a:pPr marL="228600" indent="-228600" algn="just" rtl="0" eaLnBrk="1" latinLnBrk="0" hangingPunct="1">
              <a:lnSpc>
                <a:spcPct val="150000"/>
              </a:lnSpc>
              <a:spcBef>
                <a:spcPts val="1000"/>
              </a:spcBef>
              <a:spcAft>
                <a:spcPts val="0"/>
              </a:spcAft>
            </a:pPr>
            <a:r>
              <a:rPr lang="en-US" sz="1800" b="1" kern="1200" dirty="0">
                <a:solidFill>
                  <a:srgbClr val="000000"/>
                </a:solidFill>
                <a:effectLst/>
                <a:latin typeface="Calibri" panose="020F0502020204030204" pitchFamily="34" charset="0"/>
                <a:ea typeface="+mn-ea"/>
                <a:cs typeface="+mn-cs"/>
              </a:rPr>
              <a:t>Fully Functional Website: </a:t>
            </a:r>
            <a:r>
              <a:rPr lang="en-US" sz="1800" kern="1200" dirty="0">
                <a:solidFill>
                  <a:srgbClr val="000000"/>
                </a:solidFill>
                <a:effectLst/>
                <a:latin typeface="Calibri" panose="020F0502020204030204" pitchFamily="34" charset="0"/>
                <a:ea typeface="+mn-ea"/>
                <a:cs typeface="+mn-cs"/>
              </a:rPr>
              <a:t>A complete web application with user authentication, chat, post system, group management, and payment gateway.</a:t>
            </a:r>
            <a:endParaRPr lang="en-US" dirty="0">
              <a:effectLst/>
            </a:endParaRPr>
          </a:p>
          <a:p>
            <a:pPr marL="228600" indent="-228600" algn="just" rtl="0" eaLnBrk="1" latinLnBrk="0" hangingPunct="1">
              <a:lnSpc>
                <a:spcPct val="150000"/>
              </a:lnSpc>
              <a:spcBef>
                <a:spcPts val="1000"/>
              </a:spcBef>
              <a:spcAft>
                <a:spcPts val="0"/>
              </a:spcAft>
            </a:pPr>
            <a:r>
              <a:rPr lang="en-US" sz="1800" b="1" kern="1200" dirty="0">
                <a:solidFill>
                  <a:srgbClr val="000000"/>
                </a:solidFill>
                <a:effectLst/>
                <a:latin typeface="Calibri" panose="020F0502020204030204" pitchFamily="34" charset="0"/>
                <a:ea typeface="+mn-ea"/>
                <a:cs typeface="+mn-cs"/>
              </a:rPr>
              <a:t>Source Code: </a:t>
            </a:r>
            <a:r>
              <a:rPr lang="en-US" sz="1800" kern="1200" dirty="0">
                <a:solidFill>
                  <a:srgbClr val="000000"/>
                </a:solidFill>
                <a:effectLst/>
                <a:latin typeface="Calibri" panose="020F0502020204030204" pitchFamily="34" charset="0"/>
                <a:ea typeface="+mn-ea"/>
                <a:cs typeface="+mn-cs"/>
              </a:rPr>
              <a:t>Organized and documented source code for both front-end and back-end, hosted on GitHub.</a:t>
            </a:r>
            <a:endParaRPr lang="en-US" dirty="0">
              <a:effectLst/>
            </a:endParaRPr>
          </a:p>
          <a:p>
            <a:pPr marL="228600" indent="-228600" algn="just" rtl="0" eaLnBrk="1" latinLnBrk="0" hangingPunct="1">
              <a:lnSpc>
                <a:spcPct val="150000"/>
              </a:lnSpc>
              <a:spcBef>
                <a:spcPts val="1000"/>
              </a:spcBef>
              <a:spcAft>
                <a:spcPts val="0"/>
              </a:spcAft>
            </a:pPr>
            <a:r>
              <a:rPr lang="en-US" sz="1800" b="1" kern="1200" dirty="0">
                <a:solidFill>
                  <a:srgbClr val="000000"/>
                </a:solidFill>
                <a:effectLst/>
                <a:latin typeface="Calibri" panose="020F0502020204030204" pitchFamily="34" charset="0"/>
                <a:ea typeface="+mn-ea"/>
                <a:cs typeface="+mn-cs"/>
              </a:rPr>
              <a:t>Database Schema: </a:t>
            </a:r>
            <a:r>
              <a:rPr lang="en-US" sz="1800" kern="1200" dirty="0">
                <a:solidFill>
                  <a:srgbClr val="000000"/>
                </a:solidFill>
                <a:effectLst/>
                <a:latin typeface="Calibri" panose="020F0502020204030204" pitchFamily="34" charset="0"/>
                <a:ea typeface="+mn-ea"/>
                <a:cs typeface="+mn-cs"/>
              </a:rPr>
              <a:t>Design and structure of the database, including SQL scripts for user data, posts, messages, and payments.</a:t>
            </a:r>
            <a:endParaRPr lang="en-US" dirty="0">
              <a:effectLst/>
            </a:endParaRPr>
          </a:p>
          <a:p>
            <a:pPr marL="228600" indent="-228600" algn="just" rtl="0" eaLnBrk="1" latinLnBrk="0" hangingPunct="1">
              <a:lnSpc>
                <a:spcPct val="150000"/>
              </a:lnSpc>
              <a:spcBef>
                <a:spcPts val="1000"/>
              </a:spcBef>
              <a:spcAft>
                <a:spcPts val="0"/>
              </a:spcAft>
            </a:pPr>
            <a:r>
              <a:rPr lang="en-US" sz="1800" b="1" kern="1200" dirty="0">
                <a:solidFill>
                  <a:srgbClr val="000000"/>
                </a:solidFill>
                <a:effectLst/>
                <a:latin typeface="Calibri" panose="020F0502020204030204" pitchFamily="34" charset="0"/>
                <a:ea typeface="+mn-ea"/>
                <a:cs typeface="+mn-cs"/>
              </a:rPr>
              <a:t>Project Documentation: </a:t>
            </a:r>
            <a:r>
              <a:rPr lang="en-US" sz="1800" kern="1200" dirty="0">
                <a:solidFill>
                  <a:srgbClr val="000000"/>
                </a:solidFill>
                <a:effectLst/>
                <a:latin typeface="Calibri" panose="020F0502020204030204" pitchFamily="34" charset="0"/>
                <a:ea typeface="+mn-ea"/>
                <a:cs typeface="+mn-cs"/>
              </a:rPr>
              <a:t>Comprehensive documentation covering goals, architecture, design, implementation, and testing, including proposal, interim report, and final report.</a:t>
            </a:r>
            <a:endParaRPr lang="en-US" dirty="0">
              <a:effectLst/>
            </a:endParaRPr>
          </a:p>
          <a:p>
            <a:endParaRPr lang="en-US" dirty="0"/>
          </a:p>
        </p:txBody>
      </p:sp>
    </p:spTree>
    <p:extLst>
      <p:ext uri="{BB962C8B-B14F-4D97-AF65-F5344CB8AC3E}">
        <p14:creationId xmlns:p14="http://schemas.microsoft.com/office/powerpoint/2010/main" val="2599477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B2C449-7350-9352-6B5E-788CDA1699A8}"/>
              </a:ext>
            </a:extLst>
          </p:cNvPr>
          <p:cNvSpPr>
            <a:spLocks noGrp="1" noChangeArrowheads="1"/>
          </p:cNvSpPr>
          <p:nvPr>
            <p:ph type="title"/>
          </p:nvPr>
        </p:nvSpPr>
        <p:spPr>
          <a:xfrm>
            <a:off x="1566672" y="482386"/>
            <a:ext cx="10625328" cy="1248201"/>
          </a:xfrm>
          <a:noFill/>
        </p:spPr>
        <p:txBody>
          <a:bodyPr>
            <a:normAutofit/>
          </a:bodyPr>
          <a:lstStyle/>
          <a:p>
            <a:r>
              <a:rPr lang="en-US" altLang="en-US" sz="4800" dirty="0"/>
              <a:t>			Methodology</a:t>
            </a:r>
          </a:p>
        </p:txBody>
      </p:sp>
      <p:sp>
        <p:nvSpPr>
          <p:cNvPr id="5123" name="Rectangle 3">
            <a:extLst>
              <a:ext uri="{FF2B5EF4-FFF2-40B4-BE49-F238E27FC236}">
                <a16:creationId xmlns:a16="http://schemas.microsoft.com/office/drawing/2014/main" id="{5670C073-8A3B-3E2E-2FE7-D28D738CA53C}"/>
              </a:ext>
            </a:extLst>
          </p:cNvPr>
          <p:cNvSpPr>
            <a:spLocks noGrp="1" noChangeArrowheads="1"/>
          </p:cNvSpPr>
          <p:nvPr>
            <p:ph type="body" idx="1"/>
          </p:nvPr>
        </p:nvSpPr>
        <p:spPr>
          <a:xfrm>
            <a:off x="401216" y="2052735"/>
            <a:ext cx="11532876" cy="3698778"/>
          </a:xfrm>
          <a:noFill/>
        </p:spPr>
        <p:txBody>
          <a:bodyPr/>
          <a:lstStyle/>
          <a:p>
            <a:pPr algn="just">
              <a:lnSpc>
                <a:spcPct val="150000"/>
              </a:lnSpc>
              <a:buFontTx/>
              <a:buNone/>
            </a:pPr>
            <a:r>
              <a:rPr lang="en-US" altLang="en-US" sz="2000" b="1" dirty="0"/>
              <a:t>Incremental Development: </a:t>
            </a:r>
            <a:r>
              <a:rPr lang="en-US" altLang="en-US" sz="2000" dirty="0"/>
              <a:t>Breaks the project into smaller, manageable parts.</a:t>
            </a:r>
          </a:p>
          <a:p>
            <a:pPr algn="just">
              <a:lnSpc>
                <a:spcPct val="150000"/>
              </a:lnSpc>
              <a:buFontTx/>
              <a:buNone/>
            </a:pPr>
            <a:r>
              <a:rPr lang="en-US" altLang="en-US" sz="2000" b="1" dirty="0"/>
              <a:t>Handles Complexity: </a:t>
            </a:r>
            <a:r>
              <a:rPr lang="en-US" altLang="en-US" sz="2000" dirty="0"/>
              <a:t>Allows features like user authentication, chat, file sharing, and payment integration</a:t>
            </a:r>
          </a:p>
          <a:p>
            <a:pPr algn="just">
              <a:lnSpc>
                <a:spcPct val="150000"/>
              </a:lnSpc>
              <a:buFontTx/>
              <a:buNone/>
            </a:pPr>
            <a:r>
              <a:rPr lang="en-US" altLang="en-US" sz="2000" dirty="0"/>
              <a:t> to be developed, tested, and implemented separately.</a:t>
            </a:r>
          </a:p>
          <a:p>
            <a:pPr algn="just">
              <a:lnSpc>
                <a:spcPct val="150000"/>
              </a:lnSpc>
              <a:buFontTx/>
              <a:buNone/>
            </a:pPr>
            <a:r>
              <a:rPr lang="en-US" altLang="en-US" sz="2000" b="1" dirty="0"/>
              <a:t>Early Delivery: </a:t>
            </a:r>
            <a:r>
              <a:rPr lang="en-US" altLang="en-US" sz="2000" dirty="0"/>
              <a:t>Key features, such as login and chat, can be delivered and improved based on feedback.</a:t>
            </a:r>
          </a:p>
          <a:p>
            <a:pPr algn="just">
              <a:lnSpc>
                <a:spcPct val="150000"/>
              </a:lnSpc>
              <a:buFontTx/>
              <a:buNone/>
            </a:pPr>
            <a:r>
              <a:rPr lang="en-US" altLang="en-US" sz="2000" b="1" dirty="0"/>
              <a:t>Flexibility: </a:t>
            </a:r>
            <a:r>
              <a:rPr lang="en-US" altLang="en-US" sz="2000" dirty="0"/>
              <a:t>Adapts to changing user needs without disrupting the entire project.</a:t>
            </a:r>
          </a:p>
          <a:p>
            <a:pPr algn="just">
              <a:lnSpc>
                <a:spcPct val="150000"/>
              </a:lnSpc>
              <a:buFontTx/>
              <a:buNone/>
            </a:pPr>
            <a:r>
              <a:rPr lang="en-US" altLang="en-US" sz="2000" b="1" dirty="0"/>
              <a:t>Risk Control: </a:t>
            </a:r>
            <a:r>
              <a:rPr lang="en-US" altLang="en-US" sz="2000" dirty="0"/>
              <a:t>Issues can be resolved within specific increments, minimizing impact on the overall system. </a:t>
            </a:r>
          </a:p>
        </p:txBody>
      </p:sp>
    </p:spTree>
    <p:extLst>
      <p:ext uri="{BB962C8B-B14F-4D97-AF65-F5344CB8AC3E}">
        <p14:creationId xmlns:p14="http://schemas.microsoft.com/office/powerpoint/2010/main" val="13887495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1451</TotalTime>
  <Words>977</Words>
  <Application>Microsoft Office PowerPoint</Application>
  <PresentationFormat>Widescreen</PresentationFormat>
  <Paragraphs>84</Paragraphs>
  <Slides>15</Slides>
  <Notes>9</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15</vt:i4>
      </vt:variant>
    </vt:vector>
  </HeadingPairs>
  <TitlesOfParts>
    <vt:vector size="23" baseType="lpstr">
      <vt:lpstr>宋体</vt:lpstr>
      <vt:lpstr>Arial</vt:lpstr>
      <vt:lpstr>Calibri</vt:lpstr>
      <vt:lpstr>Calibri Light</vt:lpstr>
      <vt:lpstr>Wingdings</vt:lpstr>
      <vt:lpstr>Office Theme</vt:lpstr>
      <vt:lpstr>1_Office Theme</vt:lpstr>
      <vt:lpstr>Custom Design</vt:lpstr>
      <vt:lpstr>EduConnect CS6P05NP</vt:lpstr>
      <vt:lpstr>   Introduction</vt:lpstr>
      <vt:lpstr>Problem Statement and Project as a Solution</vt:lpstr>
      <vt:lpstr>Problem Statement and Project as a Solution</vt:lpstr>
      <vt:lpstr>  Aims and Objectives</vt:lpstr>
      <vt:lpstr>  Aims and Objectives</vt:lpstr>
      <vt:lpstr>Expected Outcomes and Deliverables</vt:lpstr>
      <vt:lpstr>Expected Outcomes and Deliverables</vt:lpstr>
      <vt:lpstr>   Methodology</vt:lpstr>
      <vt:lpstr>           Resource Required</vt:lpstr>
      <vt:lpstr>Resource Required</vt:lpstr>
      <vt:lpstr>      Work Breakdown Structure</vt:lpstr>
      <vt:lpstr>      Milestone Listing</vt:lpstr>
      <vt:lpstr>   Gantt Chart</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Pratibha Gurung</dc:creator>
  <cp:lastModifiedBy>Abishek Khadka</cp:lastModifiedBy>
  <cp:revision>32</cp:revision>
  <dcterms:created xsi:type="dcterms:W3CDTF">2019-09-18T13:35:41Z</dcterms:created>
  <dcterms:modified xsi:type="dcterms:W3CDTF">2024-09-04T06:30:48Z</dcterms:modified>
</cp:coreProperties>
</file>