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1">
        <a:schemeClr val="bg2"/>
      </p:bgRef>
    </p:bg>
    <p:spTree>
      <p:nvGrpSpPr>
        <p:cNvPr id="1" name=""/>
        <p:cNvGrpSpPr/>
        <p:nvPr/>
      </p:nvGrpSpPr>
      <p:grpSpPr>
        <a:xfrm>
          <a:off x="0" y="0"/>
          <a:ext cx="0" cy="0"/>
          <a:chOff x="0" y="0"/>
          <a:chExt cx="0" cy="0"/>
        </a:xfrm>
      </p:grpSpPr>
      <p:sp>
        <p:nvSpPr>
          <p:cNvPr id="15" name="مستطيل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مستطيل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عنوان فرعي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17" name="عنصر نائب للتذييل 16"/>
          <p:cNvSpPr>
            <a:spLocks noGrp="1"/>
          </p:cNvSpPr>
          <p:nvPr>
            <p:ph type="ftr" sz="quarter" idx="11"/>
          </p:nvPr>
        </p:nvSpPr>
        <p:spPr/>
        <p:txBody>
          <a:bodyPr/>
          <a:lstStyle/>
          <a:p>
            <a:endParaRPr lang="en-GB"/>
          </a:p>
        </p:txBody>
      </p:sp>
      <p:sp>
        <p:nvSpPr>
          <p:cNvPr id="7" name="رابط مستقيم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مستطيل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شكل بيضاوي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شكل بيضاوي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عنصر نائب لرقم الشريحة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CBD31DC-0E21-4AE3-B7B1-21EE6F4FB6B6}" type="slidenum">
              <a:rPr lang="en-GB" smtClean="0"/>
              <a:pPr/>
              <a:t>‹#›</a:t>
            </a:fld>
            <a:endParaRPr lang="en-GB"/>
          </a:p>
        </p:txBody>
      </p:sp>
      <p:sp>
        <p:nvSpPr>
          <p:cNvPr id="8" name="عنوان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p:txBody>
          <a:bodyPr/>
          <a:lstStyle/>
          <a:p>
            <a:fld id="{BCBD31DC-0E21-4AE3-B7B1-21EE6F4FB6B6}"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bg>
      <p:bgRef idx="1001">
        <a:schemeClr val="bg2"/>
      </p:bgRef>
    </p:bg>
    <p:spTree>
      <p:nvGrpSpPr>
        <p:cNvPr id="1" name=""/>
        <p:cNvGrpSpPr/>
        <p:nvPr/>
      </p:nvGrpSpPr>
      <p:grpSpPr>
        <a:xfrm>
          <a:off x="0" y="0"/>
          <a:ext cx="0" cy="0"/>
          <a:chOff x="0" y="0"/>
          <a:chExt cx="0" cy="0"/>
        </a:xfrm>
      </p:grpSpPr>
      <p:sp>
        <p:nvSpPr>
          <p:cNvPr id="7" name="مستطيل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مستطيل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مستطيل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مستطيل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مستطيل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مستطيل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رابط مستقيم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شكل بيضاوي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شكل بيضاوي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عنصر نائب لرقم الشريحة 5"/>
          <p:cNvSpPr>
            <a:spLocks noGrp="1"/>
          </p:cNvSpPr>
          <p:nvPr>
            <p:ph type="sldNum" sz="quarter" idx="12"/>
          </p:nvPr>
        </p:nvSpPr>
        <p:spPr>
          <a:xfrm>
            <a:off x="6915912" y="3009901"/>
            <a:ext cx="457200" cy="441325"/>
          </a:xfrm>
        </p:spPr>
        <p:txBody>
          <a:bodyPr/>
          <a:lstStyle/>
          <a:p>
            <a:fld id="{BCBD31DC-0E21-4AE3-B7B1-21EE6F4FB6B6}" type="slidenum">
              <a:rPr lang="en-GB" smtClean="0"/>
              <a:pPr/>
              <a:t>‹#›</a:t>
            </a:fld>
            <a:endParaRPr lang="en-GB"/>
          </a:p>
        </p:txBody>
      </p:sp>
      <p:sp>
        <p:nvSpPr>
          <p:cNvPr id="3" name="عنصر نائب للعنوان العمودي 2"/>
          <p:cNvSpPr>
            <a:spLocks noGrp="1"/>
          </p:cNvSpPr>
          <p:nvPr>
            <p:ph type="body" orient="vert" idx="1"/>
          </p:nvPr>
        </p:nvSpPr>
        <p:spPr>
          <a:xfrm>
            <a:off x="304800" y="304800"/>
            <a:ext cx="6553200" cy="5821366"/>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2" name="عنوان عمودي 1"/>
          <p:cNvSpPr>
            <a:spLocks noGrp="1"/>
          </p:cNvSpPr>
          <p:nvPr>
            <p:ph type="title" orient="vert"/>
          </p:nvPr>
        </p:nvSpPr>
        <p:spPr>
          <a:xfrm>
            <a:off x="7391400" y="304801"/>
            <a:ext cx="1447800" cy="5851525"/>
          </a:xfrm>
        </p:spPr>
        <p:txBody>
          <a:bodyPr vert="eaVert"/>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solidFill>
                  <a:schemeClr val="accent3">
                    <a:shade val="75000"/>
                  </a:schemeClr>
                </a:solidFill>
              </a:defRPr>
            </a:lvl1pPr>
          </a:lstStyle>
          <a:p>
            <a:r>
              <a:rPr kumimoji="0" lang="ar-SA" smtClean="0"/>
              <a:t>انقر لتحرير نمط العنوان الرئيسي</a:t>
            </a:r>
            <a:endParaRPr kumimoji="0" lang="en-US"/>
          </a:p>
        </p:txBody>
      </p:sp>
      <p:sp>
        <p:nvSpPr>
          <p:cNvPr id="4" name="عنصر نائب للتاريخ 3"/>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5" name="عنصر نائب للتذييل 4"/>
          <p:cNvSpPr>
            <a:spLocks noGrp="1"/>
          </p:cNvSpPr>
          <p:nvPr>
            <p:ph type="ftr" sz="quarter" idx="11"/>
          </p:nvPr>
        </p:nvSpPr>
        <p:spPr/>
        <p:txBody>
          <a:bodyPr/>
          <a:lstStyle/>
          <a:p>
            <a:endParaRPr lang="en-GB"/>
          </a:p>
        </p:txBody>
      </p:sp>
      <p:sp>
        <p:nvSpPr>
          <p:cNvPr id="6" name="عنصر نائب لرقم الشريحة 5"/>
          <p:cNvSpPr>
            <a:spLocks noGrp="1"/>
          </p:cNvSpPr>
          <p:nvPr>
            <p:ph type="sldNum" sz="quarter" idx="12"/>
          </p:nvPr>
        </p:nvSpPr>
        <p:spPr>
          <a:xfrm>
            <a:off x="4361688" y="1026372"/>
            <a:ext cx="457200" cy="441325"/>
          </a:xfrm>
        </p:spPr>
        <p:txBody>
          <a:bodyPr/>
          <a:lstStyle/>
          <a:p>
            <a:fld id="{BCBD31DC-0E21-4AE3-B7B1-21EE6F4FB6B6}" type="slidenum">
              <a:rPr lang="en-GB" smtClean="0"/>
              <a:pPr/>
              <a:t>‹#›</a:t>
            </a:fld>
            <a:endParaRPr lang="en-GB"/>
          </a:p>
        </p:txBody>
      </p:sp>
      <p:sp>
        <p:nvSpPr>
          <p:cNvPr id="8" name="عنصر نائب للمحتوى 7"/>
          <p:cNvSpPr>
            <a:spLocks noGrp="1"/>
          </p:cNvSpPr>
          <p:nvPr>
            <p:ph sz="quarter" idx="1"/>
          </p:nvPr>
        </p:nvSpPr>
        <p:spPr>
          <a:xfrm>
            <a:off x="301752" y="1527048"/>
            <a:ext cx="850392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1"/>
      </p:bgRef>
    </p:bg>
    <p:spTree>
      <p:nvGrpSpPr>
        <p:cNvPr id="1" name=""/>
        <p:cNvGrpSpPr/>
        <p:nvPr/>
      </p:nvGrpSpPr>
      <p:grpSpPr>
        <a:xfrm>
          <a:off x="0" y="0"/>
          <a:ext cx="0" cy="0"/>
          <a:chOff x="0" y="0"/>
          <a:chExt cx="0" cy="0"/>
        </a:xfrm>
      </p:grpSpPr>
      <p:sp>
        <p:nvSpPr>
          <p:cNvPr id="17" name="مستطيل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مستطيل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مستطيل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عنصر نائب للنص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13" name="مستطيل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مستطيل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عنصر نائب للتذييل 4"/>
          <p:cNvSpPr>
            <a:spLocks noGrp="1"/>
          </p:cNvSpPr>
          <p:nvPr>
            <p:ph type="ftr" sz="quarter" idx="11"/>
          </p:nvPr>
        </p:nvSpPr>
        <p:spPr/>
        <p:txBody>
          <a:bodyPr/>
          <a:lstStyle/>
          <a:p>
            <a:endParaRPr lang="en-GB"/>
          </a:p>
        </p:txBody>
      </p:sp>
      <p:sp>
        <p:nvSpPr>
          <p:cNvPr id="4" name="عنصر نائب للتاريخ 3"/>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8" name="رابط مستقيم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شكل بيضاوي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شكل بيضاوي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عنصر نائب لرقم الشريحة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CBD31DC-0E21-4AE3-B7B1-21EE6F4FB6B6}" type="slidenum">
              <a:rPr lang="en-GB" smtClean="0"/>
              <a:pPr/>
              <a:t>‹#›</a:t>
            </a:fld>
            <a:endParaRPr lang="en-GB"/>
          </a:p>
        </p:txBody>
      </p:sp>
      <p:sp>
        <p:nvSpPr>
          <p:cNvPr id="2" name="عنوان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301752" y="228600"/>
            <a:ext cx="8534400" cy="758952"/>
          </a:xfrm>
        </p:spPr>
        <p:txBody>
          <a:bodyPr/>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a:xfrm>
            <a:off x="5791200" y="6409944"/>
            <a:ext cx="3044952" cy="365760"/>
          </a:xfrm>
        </p:spPr>
        <p:txBody>
          <a:bodyPr/>
          <a:lstStyle/>
          <a:p>
            <a:fld id="{6F4F4E1F-7C4C-472D-9267-40625FE8996D}" type="datetimeFigureOut">
              <a:rPr lang="en-US" smtClean="0"/>
              <a:pPr/>
              <a:t>12/14/2021</a:t>
            </a:fld>
            <a:endParaRPr lang="en-GB"/>
          </a:p>
        </p:txBody>
      </p:sp>
      <p:sp>
        <p:nvSpPr>
          <p:cNvPr id="6" name="عنصر نائب للتذييل 5"/>
          <p:cNvSpPr>
            <a:spLocks noGrp="1"/>
          </p:cNvSpPr>
          <p:nvPr>
            <p:ph type="ftr" sz="quarter" idx="11"/>
          </p:nvPr>
        </p:nvSpPr>
        <p:spPr/>
        <p:txBody>
          <a:bodyPr/>
          <a:lstStyle/>
          <a:p>
            <a:endParaRPr lang="en-GB"/>
          </a:p>
        </p:txBody>
      </p:sp>
      <p:sp>
        <p:nvSpPr>
          <p:cNvPr id="7" name="عنصر نائب لرقم الشريحة 6"/>
          <p:cNvSpPr>
            <a:spLocks noGrp="1"/>
          </p:cNvSpPr>
          <p:nvPr>
            <p:ph type="sldNum" sz="quarter" idx="12"/>
          </p:nvPr>
        </p:nvSpPr>
        <p:spPr/>
        <p:txBody>
          <a:bodyPr/>
          <a:lstStyle/>
          <a:p>
            <a:fld id="{BCBD31DC-0E21-4AE3-B7B1-21EE6F4FB6B6}" type="slidenum">
              <a:rPr lang="en-GB" smtClean="0"/>
              <a:pPr/>
              <a:t>‹#›</a:t>
            </a:fld>
            <a:endParaRPr lang="en-GB"/>
          </a:p>
        </p:txBody>
      </p:sp>
      <p:sp>
        <p:nvSpPr>
          <p:cNvPr id="8" name="رابط مستقيم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عنصر نائب للمحتوى 9"/>
          <p:cNvSpPr>
            <a:spLocks noGrp="1"/>
          </p:cNvSpPr>
          <p:nvPr>
            <p:ph sz="half" idx="1"/>
          </p:nvPr>
        </p:nvSpPr>
        <p:spPr>
          <a:xfrm>
            <a:off x="301752" y="1371600"/>
            <a:ext cx="4038600" cy="4681728"/>
          </a:xfrm>
        </p:spPr>
        <p:txBody>
          <a:bodyPr/>
          <a:lstStyle>
            <a:lvl1pPr>
              <a:defRPr sz="2500"/>
            </a:lvl1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2" name="عنصر نائب للمحتوى 11"/>
          <p:cNvSpPr>
            <a:spLocks noGrp="1"/>
          </p:cNvSpPr>
          <p:nvPr>
            <p:ph sz="half" idx="2"/>
          </p:nvPr>
        </p:nvSpPr>
        <p:spPr>
          <a:xfrm>
            <a:off x="4800600" y="1371600"/>
            <a:ext cx="4038600" cy="4681728"/>
          </a:xfrm>
        </p:spPr>
        <p:txBody>
          <a:bodyPr/>
          <a:lstStyle>
            <a:lvl1pPr>
              <a:defRPr sz="2500"/>
            </a:lvl1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bg>
      <p:bgRef idx="1001">
        <a:schemeClr val="bg2"/>
      </p:bgRef>
    </p:bg>
    <p:spTree>
      <p:nvGrpSpPr>
        <p:cNvPr id="1" name=""/>
        <p:cNvGrpSpPr/>
        <p:nvPr/>
      </p:nvGrpSpPr>
      <p:grpSpPr>
        <a:xfrm>
          <a:off x="0" y="0"/>
          <a:ext cx="0" cy="0"/>
          <a:chOff x="0" y="0"/>
          <a:chExt cx="0" cy="0"/>
        </a:xfrm>
      </p:grpSpPr>
      <p:sp>
        <p:nvSpPr>
          <p:cNvPr id="10" name="رابط مستقيم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مستطيل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مستطيل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مستطيل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مستطيل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مستطيل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عنصر نائب للنص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7" name="عنصر نائب للتاريخ 6"/>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8" name="عنصر نائب للتذييل 7"/>
          <p:cNvSpPr>
            <a:spLocks noGrp="1"/>
          </p:cNvSpPr>
          <p:nvPr>
            <p:ph type="ftr" sz="quarter" idx="11"/>
          </p:nvPr>
        </p:nvSpPr>
        <p:spPr>
          <a:xfrm>
            <a:off x="304800" y="6409944"/>
            <a:ext cx="3581400" cy="365760"/>
          </a:xfrm>
        </p:spPr>
        <p:txBody>
          <a:bodyPr/>
          <a:lstStyle/>
          <a:p>
            <a:endParaRPr lang="en-GB"/>
          </a:p>
        </p:txBody>
      </p:sp>
      <p:sp>
        <p:nvSpPr>
          <p:cNvPr id="15" name="رابط مستقيم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عنصر نائب للمحتوى 23"/>
          <p:cNvSpPr>
            <a:spLocks noGrp="1"/>
          </p:cNvSpPr>
          <p:nvPr>
            <p:ph sz="quarter" idx="2"/>
          </p:nvPr>
        </p:nvSpPr>
        <p:spPr>
          <a:xfrm>
            <a:off x="301752" y="2471383"/>
            <a:ext cx="4041648" cy="3818404"/>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6" name="عنصر نائب للمحتوى 25"/>
          <p:cNvSpPr>
            <a:spLocks noGrp="1"/>
          </p:cNvSpPr>
          <p:nvPr>
            <p:ph sz="quarter" idx="4"/>
          </p:nvPr>
        </p:nvSpPr>
        <p:spPr>
          <a:xfrm>
            <a:off x="4800600" y="2471383"/>
            <a:ext cx="4038600" cy="382219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5" name="شكل بيضاوي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شكل بيضاوي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عنصر نائب لرقم الشريحة 8"/>
          <p:cNvSpPr>
            <a:spLocks noGrp="1"/>
          </p:cNvSpPr>
          <p:nvPr>
            <p:ph type="sldNum" sz="quarter" idx="12"/>
          </p:nvPr>
        </p:nvSpPr>
        <p:spPr>
          <a:xfrm>
            <a:off x="4343400" y="1042416"/>
            <a:ext cx="457200" cy="441325"/>
          </a:xfrm>
        </p:spPr>
        <p:txBody>
          <a:bodyPr/>
          <a:lstStyle>
            <a:lvl1pPr algn="ctr">
              <a:defRPr/>
            </a:lvl1pPr>
          </a:lstStyle>
          <a:p>
            <a:fld id="{BCBD31DC-0E21-4AE3-B7B1-21EE6F4FB6B6}" type="slidenum">
              <a:rPr lang="en-GB" smtClean="0"/>
              <a:pPr/>
              <a:t>‹#›</a:t>
            </a:fld>
            <a:endParaRPr lang="en-GB"/>
          </a:p>
        </p:txBody>
      </p:sp>
      <p:sp>
        <p:nvSpPr>
          <p:cNvPr id="23" name="عنوان 22"/>
          <p:cNvSpPr>
            <a:spLocks noGrp="1"/>
          </p:cNvSpPr>
          <p:nvPr>
            <p:ph type="title"/>
          </p:nvPr>
        </p:nvSpPr>
        <p:spPr/>
        <p:txBody>
          <a:bodyPr rtlCol="0" anchor="b" anchorCtr="0"/>
          <a:lstStyle/>
          <a:p>
            <a:r>
              <a:rPr kumimoji="0" lang="ar-SA" smtClean="0"/>
              <a:t>انقر لتحرير نمط العنوان الرئيسي</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4" name="عنصر نائب للتذييل 3"/>
          <p:cNvSpPr>
            <a:spLocks noGrp="1"/>
          </p:cNvSpPr>
          <p:nvPr>
            <p:ph type="ftr" sz="quarter" idx="11"/>
          </p:nvPr>
        </p:nvSpPr>
        <p:spPr/>
        <p:txBody>
          <a:bodyPr/>
          <a:lstStyle/>
          <a:p>
            <a:endParaRPr lang="en-GB"/>
          </a:p>
        </p:txBody>
      </p:sp>
      <p:sp>
        <p:nvSpPr>
          <p:cNvPr id="5" name="عنصر نائب لرقم الشريحة 4"/>
          <p:cNvSpPr>
            <a:spLocks noGrp="1"/>
          </p:cNvSpPr>
          <p:nvPr>
            <p:ph type="sldNum" sz="quarter" idx="12"/>
          </p:nvPr>
        </p:nvSpPr>
        <p:spPr>
          <a:xfrm>
            <a:off x="4343400" y="1036020"/>
            <a:ext cx="457200" cy="441325"/>
          </a:xfrm>
        </p:spPr>
        <p:txBody>
          <a:bodyPr/>
          <a:lstStyle/>
          <a:p>
            <a:fld id="{BCBD31DC-0E21-4AE3-B7B1-21EE6F4FB6B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7" name="مستطيل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مستطيل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مستطيل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مستطيل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مستطيل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مستطيل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عنصر نائب للتاريخ 1"/>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3" name="عنصر نائب للتذييل 2"/>
          <p:cNvSpPr>
            <a:spLocks noGrp="1"/>
          </p:cNvSpPr>
          <p:nvPr>
            <p:ph type="ftr" sz="quarter" idx="11"/>
          </p:nvPr>
        </p:nvSpPr>
        <p:spPr/>
        <p:txBody>
          <a:bodyPr/>
          <a:lstStyle/>
          <a:p>
            <a:endParaRPr lang="en-GB"/>
          </a:p>
        </p:txBody>
      </p:sp>
      <p:sp>
        <p:nvSpPr>
          <p:cNvPr id="4" name="عنصر نائب لرقم الشريحة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CBD31DC-0E21-4AE3-B7B1-21EE6F4FB6B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bg>
      <p:bgRef idx="1001">
        <a:schemeClr val="bg1"/>
      </p:bgRef>
    </p:bg>
    <p:spTree>
      <p:nvGrpSpPr>
        <p:cNvPr id="1" name=""/>
        <p:cNvGrpSpPr/>
        <p:nvPr/>
      </p:nvGrpSpPr>
      <p:grpSpPr>
        <a:xfrm>
          <a:off x="0" y="0"/>
          <a:ext cx="0" cy="0"/>
          <a:chOff x="0" y="0"/>
          <a:chExt cx="0" cy="0"/>
        </a:xfrm>
      </p:grpSpPr>
      <p:sp>
        <p:nvSpPr>
          <p:cNvPr id="19" name="مستطيل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مستطيل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مستطيل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مستطيل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عنوان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8" name="مستطيل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رابط مستقيم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عنصر نائب للمحتوى 19"/>
          <p:cNvSpPr>
            <a:spLocks noGrp="1"/>
          </p:cNvSpPr>
          <p:nvPr>
            <p:ph sz="quarter" idx="1"/>
          </p:nvPr>
        </p:nvSpPr>
        <p:spPr>
          <a:xfrm>
            <a:off x="3124200" y="685800"/>
            <a:ext cx="5638800" cy="5410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0" name="شكل بيضاوي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شكل بيضاوي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عنصر نائب لرقم الشريحة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CBD31DC-0E21-4AE3-B7B1-21EE6F4FB6B6}" type="slidenum">
              <a:rPr lang="en-GB" smtClean="0"/>
              <a:pPr/>
              <a:t>‹#›</a:t>
            </a:fld>
            <a:endParaRPr lang="en-GB"/>
          </a:p>
        </p:txBody>
      </p:sp>
      <p:sp>
        <p:nvSpPr>
          <p:cNvPr id="21" name="مستطيل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عنصر نائب للتاريخ 4"/>
          <p:cNvSpPr>
            <a:spLocks noGrp="1"/>
          </p:cNvSpPr>
          <p:nvPr>
            <p:ph type="dt" sz="half" idx="10"/>
          </p:nvPr>
        </p:nvSpPr>
        <p:spPr/>
        <p:txBody>
          <a:bodyPr/>
          <a:lstStyle/>
          <a:p>
            <a:fld id="{6F4F4E1F-7C4C-472D-9267-40625FE8996D}" type="datetimeFigureOut">
              <a:rPr lang="en-US" smtClean="0"/>
              <a:pPr/>
              <a:t>12/14/2021</a:t>
            </a:fld>
            <a:endParaRPr lang="en-GB"/>
          </a:p>
        </p:txBody>
      </p:sp>
      <p:sp>
        <p:nvSpPr>
          <p:cNvPr id="6" name="عنصر نائب للتذييل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1" name="رابط مستقيم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مستطيل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مستطيل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مستطيل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مستطيل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شكل بيضاوي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شكل بيضاوي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عنصر نائب لرقم الشريحة 6"/>
          <p:cNvSpPr>
            <a:spLocks noGrp="1"/>
          </p:cNvSpPr>
          <p:nvPr>
            <p:ph type="sldNum" sz="quarter" idx="12"/>
          </p:nvPr>
        </p:nvSpPr>
        <p:spPr>
          <a:xfrm>
            <a:off x="1371600" y="312738"/>
            <a:ext cx="457200" cy="441325"/>
          </a:xfrm>
        </p:spPr>
        <p:txBody>
          <a:bodyPr/>
          <a:lstStyle/>
          <a:p>
            <a:fld id="{BCBD31DC-0E21-4AE3-B7B1-21EE6F4FB6B6}" type="slidenum">
              <a:rPr lang="en-GB" smtClean="0"/>
              <a:pPr/>
              <a:t>‹#›</a:t>
            </a:fld>
            <a:endParaRPr lang="en-GB"/>
          </a:p>
        </p:txBody>
      </p:sp>
      <p:sp>
        <p:nvSpPr>
          <p:cNvPr id="2" name="عنوان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3000375" y="609600"/>
            <a:ext cx="5867400" cy="4267200"/>
          </a:xfrm>
        </p:spPr>
        <p:txBody>
          <a:bodyPr/>
          <a:lstStyle>
            <a:lvl1pPr marL="0" indent="0">
              <a:buNone/>
              <a:defRPr sz="3200"/>
            </a:lvl1pPr>
          </a:lstStyle>
          <a:p>
            <a:r>
              <a:rPr kumimoji="0" lang="ar-SA" smtClean="0"/>
              <a:t>انقر فوق الرمز لإضافة صورة</a:t>
            </a:r>
            <a:endParaRPr kumimoji="0" lang="en-US" dirty="0"/>
          </a:p>
        </p:txBody>
      </p:sp>
      <p:sp>
        <p:nvSpPr>
          <p:cNvPr id="4" name="عنصر نائب للنص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22" name="مستطيل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عنصر نائب للتاريخ 4"/>
          <p:cNvSpPr>
            <a:spLocks noGrp="1"/>
          </p:cNvSpPr>
          <p:nvPr>
            <p:ph type="dt" sz="half" idx="10"/>
          </p:nvPr>
        </p:nvSpPr>
        <p:spPr>
          <a:xfrm>
            <a:off x="5788152" y="6404984"/>
            <a:ext cx="3044952" cy="365760"/>
          </a:xfrm>
        </p:spPr>
        <p:txBody>
          <a:bodyPr/>
          <a:lstStyle/>
          <a:p>
            <a:fld id="{6F4F4E1F-7C4C-472D-9267-40625FE8996D}" type="datetimeFigureOut">
              <a:rPr lang="en-US" smtClean="0"/>
              <a:pPr/>
              <a:t>12/14/2021</a:t>
            </a:fld>
            <a:endParaRPr lang="en-GB"/>
          </a:p>
        </p:txBody>
      </p:sp>
      <p:sp>
        <p:nvSpPr>
          <p:cNvPr id="6" name="عنصر نائب للتذييل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مستطيل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مستطيل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مستطيل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مستطيل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مستطيل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عنصر نائب للتاريخ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F4F4E1F-7C4C-472D-9267-40625FE8996D}" type="datetimeFigureOut">
              <a:rPr lang="en-US" smtClean="0"/>
              <a:pPr/>
              <a:t>12/14/2021</a:t>
            </a:fld>
            <a:endParaRPr lang="en-GB"/>
          </a:p>
        </p:txBody>
      </p:sp>
      <p:sp>
        <p:nvSpPr>
          <p:cNvPr id="3" name="عنصر نائب للتذييل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مستطيل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رابط مستقيم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شكل بيضاوي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شكل بيضاوي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عنصر نائب لرقم الشريحة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CBD31DC-0E21-4AE3-B7B1-21EE6F4FB6B6}" type="slidenum">
              <a:rPr lang="en-GB" smtClean="0"/>
              <a:pPr/>
              <a:t>‹#›</a:t>
            </a:fld>
            <a:endParaRPr lang="en-GB"/>
          </a:p>
        </p:txBody>
      </p:sp>
      <p:sp>
        <p:nvSpPr>
          <p:cNvPr id="22" name="عنصر نائب للعنوان 21"/>
          <p:cNvSpPr>
            <a:spLocks noGrp="1"/>
          </p:cNvSpPr>
          <p:nvPr>
            <p:ph type="title"/>
          </p:nvPr>
        </p:nvSpPr>
        <p:spPr>
          <a:xfrm>
            <a:off x="301752" y="228600"/>
            <a:ext cx="8534400" cy="758952"/>
          </a:xfrm>
          <a:prstGeom prst="rect">
            <a:avLst/>
          </a:prstGeom>
        </p:spPr>
        <p:txBody>
          <a:bodyPr vert="horz" anchor="b">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0" y="2743201"/>
            <a:ext cx="9144000" cy="2971800"/>
          </a:xfrm>
        </p:spPr>
        <p:txBody>
          <a:bodyPr>
            <a:normAutofit fontScale="90000"/>
          </a:bodyPr>
          <a:lstStyle/>
          <a:p>
            <a:r>
              <a:rPr lang="en-US" dirty="0" smtClean="0"/>
              <a:t>Policy Assignment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In KSA or the Middle East, look up the recent policy activities around </a:t>
            </a:r>
            <a:r>
              <a:rPr lang="en-US" dirty="0" err="1" smtClean="0"/>
              <a:t>blockchain</a:t>
            </a:r>
            <a:r>
              <a:rPr lang="en-US" dirty="0" smtClean="0"/>
              <a:t> and crypto that are going on in that geographic region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1371600"/>
            <a:ext cx="8839200" cy="45719"/>
          </a:xfrm>
        </p:spPr>
        <p:txBody>
          <a:bodyPr>
            <a:normAutofit fontScale="90000"/>
          </a:bodyPr>
          <a:lstStyle/>
          <a:p>
            <a:pPr algn="l"/>
            <a:r>
              <a:rPr lang="en-US" dirty="0" smtClean="0"/>
              <a:t>1- </a:t>
            </a:r>
            <a:r>
              <a:rPr lang="en-US" sz="2700" dirty="0"/>
              <a:t>Have any new laws or bills been created and put into law? If so, how many and what are they? When were they created? </a:t>
            </a:r>
            <a:r>
              <a:rPr lang="en-US" dirty="0"/>
              <a:t/>
            </a:r>
            <a:br>
              <a:rPr lang="en-US" dirty="0"/>
            </a:br>
            <a:endParaRPr lang="en-GB" dirty="0"/>
          </a:p>
        </p:txBody>
      </p:sp>
      <p:sp>
        <p:nvSpPr>
          <p:cNvPr id="3" name="عنصر نائب للمحتوى 2"/>
          <p:cNvSpPr>
            <a:spLocks noGrp="1"/>
          </p:cNvSpPr>
          <p:nvPr>
            <p:ph sz="quarter" idx="1"/>
          </p:nvPr>
        </p:nvSpPr>
        <p:spPr>
          <a:xfrm>
            <a:off x="0" y="1371600"/>
            <a:ext cx="8915400" cy="5486400"/>
          </a:xfrm>
        </p:spPr>
        <p:txBody>
          <a:bodyPr>
            <a:normAutofit fontScale="70000" lnSpcReduction="20000"/>
          </a:bodyPr>
          <a:lstStyle/>
          <a:p>
            <a:r>
              <a:rPr lang="en-US" dirty="0" smtClean="0"/>
              <a:t>Yes , Congress Has Introduced 18 Bills On Crypto And </a:t>
            </a:r>
            <a:r>
              <a:rPr lang="en-US" dirty="0" err="1" smtClean="0"/>
              <a:t>Blockchain</a:t>
            </a:r>
            <a:r>
              <a:rPr lang="en-US" dirty="0" smtClean="0"/>
              <a:t> In 2021.</a:t>
            </a:r>
          </a:p>
          <a:p>
            <a:r>
              <a:rPr lang="en-US" dirty="0" smtClean="0"/>
              <a:t>Of the 40 bills submitted, 11 were passed by the House of Representatives and two became law. The two bills are part of much larger bills involving the appropriations process with one calling for a briefing to Congress on how </a:t>
            </a:r>
            <a:r>
              <a:rPr lang="en-US" dirty="0" err="1" smtClean="0"/>
              <a:t>cryptocurrency</a:t>
            </a:r>
            <a:r>
              <a:rPr lang="en-US" dirty="0" smtClean="0"/>
              <a:t> affects economic sanctions and the other calling for a briefing on how the Department of Defense uses </a:t>
            </a:r>
            <a:r>
              <a:rPr lang="en-US" dirty="0" err="1" smtClean="0"/>
              <a:t>blockchain</a:t>
            </a:r>
            <a:r>
              <a:rPr lang="en-US" dirty="0" smtClean="0"/>
              <a:t> technology</a:t>
            </a:r>
          </a:p>
          <a:p>
            <a:endParaRPr lang="en-US" dirty="0" smtClean="0"/>
          </a:p>
          <a:p>
            <a:r>
              <a:rPr lang="en-US" dirty="0" smtClean="0"/>
              <a:t>For the nine bills that have passed the House but await action by the US Senate, three bills call for similar action by the Financial Crimes Enforcement Network (</a:t>
            </a:r>
            <a:r>
              <a:rPr lang="en-US" dirty="0" err="1" smtClean="0"/>
              <a:t>FinCEN</a:t>
            </a:r>
            <a:r>
              <a:rPr lang="en-US" dirty="0" smtClean="0"/>
              <a:t>) to explore </a:t>
            </a:r>
            <a:r>
              <a:rPr lang="en-US" dirty="0" err="1" smtClean="0"/>
              <a:t>blockchain</a:t>
            </a:r>
            <a:r>
              <a:rPr lang="en-US" dirty="0" smtClean="0"/>
              <a:t> and digital identity technologies to improve data analysis and information distribution to other law enforcement agencies.</a:t>
            </a:r>
          </a:p>
          <a:p>
            <a:r>
              <a:rPr lang="en-US" dirty="0" smtClean="0"/>
              <a:t>Among the 40 bills, types of legislation are divided into four categories. The percentage breakdown includes “use of </a:t>
            </a:r>
            <a:r>
              <a:rPr lang="en-US" dirty="0" err="1" smtClean="0"/>
              <a:t>cryptocurrency</a:t>
            </a:r>
            <a:r>
              <a:rPr lang="en-US" dirty="0" smtClean="0"/>
              <a:t> by terrorists, money launderers, human traffickers and sexists” at 30%, “regulatory clarity for crypto and </a:t>
            </a:r>
            <a:r>
              <a:rPr lang="en-US" dirty="0" err="1" smtClean="0"/>
              <a:t>blockchain</a:t>
            </a:r>
            <a:r>
              <a:rPr lang="en-US" dirty="0" smtClean="0"/>
              <a:t> companies” at 40%, “use of </a:t>
            </a:r>
            <a:r>
              <a:rPr lang="en-US" dirty="0" err="1" smtClean="0"/>
              <a:t>Blockchain</a:t>
            </a:r>
            <a:r>
              <a:rPr lang="en-US" dirty="0" smtClean="0"/>
              <a:t> technology in government and business” at 22% and “digital dollar” legislation by 8%. Of the 30 out of 40 bills (70%) that would affect the use of </a:t>
            </a:r>
            <a:r>
              <a:rPr lang="en-US" dirty="0" err="1" smtClean="0"/>
              <a:t>cryptocurrency</a:t>
            </a:r>
            <a:r>
              <a:rPr lang="en-US" dirty="0" smtClean="0"/>
              <a:t> by criminals or improve crypto and </a:t>
            </a:r>
            <a:r>
              <a:rPr lang="en-US" dirty="0" err="1" smtClean="0"/>
              <a:t>blockchain</a:t>
            </a:r>
            <a:r>
              <a:rPr lang="en-US" dirty="0" smtClean="0"/>
              <a:t> regulations, none of them succeeded in becoming law over the past two years in the 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28600" y="228600"/>
            <a:ext cx="8686800" cy="987552"/>
          </a:xfrm>
        </p:spPr>
        <p:txBody>
          <a:bodyPr>
            <a:noAutofit/>
          </a:bodyPr>
          <a:lstStyle/>
          <a:p>
            <a:pPr algn="l"/>
            <a:r>
              <a:rPr lang="en-US" sz="2800" dirty="0" smtClean="0"/>
              <a:t>2-Are there business groups or partnerships formed with the government ? If so, how many and what?</a:t>
            </a:r>
            <a:endParaRPr lang="en-GB" sz="2800" dirty="0"/>
          </a:p>
        </p:txBody>
      </p:sp>
      <p:sp>
        <p:nvSpPr>
          <p:cNvPr id="3" name="عنصر نائب للمحتوى 2"/>
          <p:cNvSpPr>
            <a:spLocks noGrp="1"/>
          </p:cNvSpPr>
          <p:nvPr>
            <p:ph sz="quarter" idx="1"/>
          </p:nvPr>
        </p:nvSpPr>
        <p:spPr>
          <a:xfrm>
            <a:off x="335280" y="1447800"/>
            <a:ext cx="8808720" cy="5105400"/>
          </a:xfrm>
        </p:spPr>
        <p:txBody>
          <a:bodyPr>
            <a:normAutofit fontScale="77500" lnSpcReduction="20000"/>
          </a:bodyPr>
          <a:lstStyle/>
          <a:p>
            <a:r>
              <a:rPr lang="en-US" dirty="0" err="1" smtClean="0"/>
              <a:t>Cryptocurrencies</a:t>
            </a:r>
            <a:r>
              <a:rPr lang="en-US" dirty="0" smtClean="0"/>
              <a:t> are not far from the headlines these days. If it's not news that the value of </a:t>
            </a:r>
            <a:r>
              <a:rPr lang="en-US" dirty="0" err="1" smtClean="0"/>
              <a:t>Bitcoin</a:t>
            </a:r>
            <a:r>
              <a:rPr lang="en-US" dirty="0" smtClean="0"/>
              <a:t> has reached a record $60,000 (€50,500) for the first time, it's news that Tesla founder </a:t>
            </a:r>
            <a:r>
              <a:rPr lang="en-US" dirty="0" err="1" smtClean="0"/>
              <a:t>Elon</a:t>
            </a:r>
            <a:r>
              <a:rPr lang="en-US" dirty="0" smtClean="0"/>
              <a:t> Musk is investing billions in it.</a:t>
            </a:r>
          </a:p>
          <a:p>
            <a:r>
              <a:rPr lang="en-US" dirty="0" smtClean="0"/>
              <a:t>At a time when buying and selling </a:t>
            </a:r>
            <a:r>
              <a:rPr lang="en-US" dirty="0" err="1" smtClean="0"/>
              <a:t>cryptocurrencies</a:t>
            </a:r>
            <a:r>
              <a:rPr lang="en-US" dirty="0" smtClean="0"/>
              <a:t> are becoming increasingly prevalent, the opportunities to spend virtual currencies are somewhat limited in comparison to their volatility.</a:t>
            </a:r>
          </a:p>
          <a:p>
            <a:r>
              <a:rPr lang="en-US" dirty="0" smtClean="0"/>
              <a:t>However, a growing number of companies across a plethora of industries - from big tech to airlines - are embracing </a:t>
            </a:r>
            <a:r>
              <a:rPr lang="en-US" dirty="0" err="1" smtClean="0"/>
              <a:t>cryptocurrencies</a:t>
            </a:r>
            <a:r>
              <a:rPr lang="en-US" dirty="0" smtClean="0"/>
              <a:t>, allowing customers to use them as a formal means of paying for their goods and services.</a:t>
            </a:r>
          </a:p>
          <a:p>
            <a:r>
              <a:rPr lang="en-US" dirty="0" smtClean="0"/>
              <a:t>Below are some of the largest and most well-known companies that use and accept </a:t>
            </a:r>
            <a:r>
              <a:rPr lang="en-US" dirty="0" err="1" smtClean="0"/>
              <a:t>cryptocurrencies</a:t>
            </a:r>
            <a:r>
              <a:rPr lang="en-US" dirty="0" smtClean="0"/>
              <a:t>:</a:t>
            </a:r>
          </a:p>
          <a:p>
            <a:pPr lvl="3"/>
            <a:r>
              <a:rPr lang="en-GB" dirty="0" smtClean="0"/>
              <a:t>Master Card Credit Card</a:t>
            </a:r>
          </a:p>
          <a:p>
            <a:pPr lvl="3"/>
            <a:r>
              <a:rPr lang="en-GB" dirty="0" smtClean="0"/>
              <a:t>Pavilion Hotels &amp; Resorts</a:t>
            </a:r>
          </a:p>
          <a:p>
            <a:pPr lvl="3"/>
            <a:r>
              <a:rPr lang="en-GB" dirty="0" smtClean="0"/>
              <a:t>AXA Insurance</a:t>
            </a:r>
          </a:p>
          <a:p>
            <a:pPr lvl="3"/>
            <a:r>
              <a:rPr lang="en-GB" dirty="0" smtClean="0"/>
              <a:t>Microsoft</a:t>
            </a:r>
          </a:p>
          <a:p>
            <a:pPr lvl="3"/>
            <a:r>
              <a:rPr lang="en-GB" dirty="0" smtClean="0"/>
              <a:t>PayPal</a:t>
            </a:r>
          </a:p>
          <a:p>
            <a:pPr lvl="3"/>
            <a:r>
              <a:rPr lang="en-GB" dirty="0" smtClean="0"/>
              <a:t>Sotheby's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28600" y="228600"/>
            <a:ext cx="9144000" cy="911352"/>
          </a:xfrm>
        </p:spPr>
        <p:txBody>
          <a:bodyPr>
            <a:noAutofit/>
          </a:bodyPr>
          <a:lstStyle/>
          <a:p>
            <a:pPr algn="l"/>
            <a:r>
              <a:rPr lang="en-US" sz="2800" dirty="0" smtClean="0"/>
              <a:t>3- Are there any special economic zones </a:t>
            </a:r>
            <a:r>
              <a:rPr lang="en-US" sz="2800" dirty="0" smtClean="0"/>
              <a:t>or regulatory </a:t>
            </a:r>
            <a:r>
              <a:rPr lang="en-US" sz="2800" dirty="0" smtClean="0"/>
              <a:t>sandboxes</a:t>
            </a:r>
            <a:r>
              <a:rPr lang="en-US" sz="2800" dirty="0" smtClean="0"/>
              <a:t>? </a:t>
            </a:r>
            <a:r>
              <a:rPr lang="en-US" sz="2800" dirty="0" smtClean="0"/>
              <a:t>If so, how many and what/where are they? </a:t>
            </a:r>
            <a:endParaRPr lang="en-GB" sz="2800" dirty="0"/>
          </a:p>
        </p:txBody>
      </p:sp>
      <p:sp>
        <p:nvSpPr>
          <p:cNvPr id="3" name="عنصر نائب للمحتوى 2"/>
          <p:cNvSpPr>
            <a:spLocks noGrp="1"/>
          </p:cNvSpPr>
          <p:nvPr>
            <p:ph sz="quarter" idx="1"/>
          </p:nvPr>
        </p:nvSpPr>
        <p:spPr>
          <a:xfrm>
            <a:off x="228600" y="1524000"/>
            <a:ext cx="8915400" cy="5638800"/>
          </a:xfrm>
        </p:spPr>
        <p:txBody>
          <a:bodyPr>
            <a:normAutofit fontScale="55000" lnSpcReduction="20000"/>
          </a:bodyPr>
          <a:lstStyle/>
          <a:p>
            <a:r>
              <a:rPr lang="en-US" sz="3200" dirty="0" smtClean="0"/>
              <a:t>Amid the challenges posed by the Corona pandemic, Saudi Arabia has begun accelerating the steps of economic transformation to attract foreign investments, in order to support recovery processes in the post-pandemic era, by launching special economic zones that lead the Kingdom’s economy to a better reality</a:t>
            </a:r>
            <a:r>
              <a:rPr lang="en-US" sz="3200" dirty="0" smtClean="0"/>
              <a:t>.</a:t>
            </a:r>
          </a:p>
          <a:p>
            <a:r>
              <a:rPr lang="en-US" sz="3200" dirty="0" smtClean="0"/>
              <a:t>Special </a:t>
            </a:r>
            <a:r>
              <a:rPr lang="en-US" sz="3200" dirty="0" smtClean="0"/>
              <a:t>economic zones have been prepared, some of which are economic, others are logistical and industrial, some are concerned with tourism and culture, and others are for the technical and digital sector, and each of them offers many incentives and legal facilities for investors, whether foreigners or Saudis</a:t>
            </a:r>
            <a:r>
              <a:rPr lang="en-US" sz="3200" dirty="0" smtClean="0"/>
              <a:t>.</a:t>
            </a:r>
          </a:p>
          <a:p>
            <a:r>
              <a:rPr lang="en-US" sz="3200" dirty="0" smtClean="0"/>
              <a:t>The Kingdom now has existing economic zones, and there are new regions with huge investments such as the "NEOM" project, which focuses on specialized products in technology fields to match Silicon Valley in the United States. </a:t>
            </a:r>
            <a:endParaRPr lang="en-US" sz="3200" dirty="0" smtClean="0"/>
          </a:p>
          <a:p>
            <a:r>
              <a:rPr lang="en-US" sz="3200" dirty="0" smtClean="0"/>
              <a:t>Saudi </a:t>
            </a:r>
            <a:r>
              <a:rPr lang="en-US" sz="3200" dirty="0" smtClean="0"/>
              <a:t>Arabia at the current stage is also resorting to opening investment in the field of minerals and specialized products that need an additional stage in refining, and these stages require very large investments that add a lot to the local economy</a:t>
            </a:r>
            <a:r>
              <a:rPr lang="en-US" sz="3200" dirty="0" smtClean="0"/>
              <a:t>.</a:t>
            </a:r>
          </a:p>
          <a:p>
            <a:r>
              <a:rPr lang="en-US" sz="3200" dirty="0" smtClean="0"/>
              <a:t>The volume of investment in new products is difficult to determine its cost, but the general trend is to benefit from all the natural resources in the Kingdom to achieve the highest return, in addition to investing in by-products of oil and petrochemical products during the coming period, to achieve an added value to the economy.</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04800" y="381000"/>
            <a:ext cx="8534400" cy="758952"/>
          </a:xfrm>
        </p:spPr>
        <p:txBody>
          <a:bodyPr>
            <a:normAutofit fontScale="90000"/>
          </a:bodyPr>
          <a:lstStyle/>
          <a:p>
            <a:pPr algn="l"/>
            <a:r>
              <a:rPr lang="en-US" dirty="0" smtClean="0"/>
              <a:t>4- </a:t>
            </a:r>
            <a:r>
              <a:rPr lang="en-US" dirty="0" smtClean="0"/>
              <a:t>Are there any standards organizations? If so, what are they working on? </a:t>
            </a:r>
            <a:endParaRPr lang="en-GB" dirty="0"/>
          </a:p>
        </p:txBody>
      </p:sp>
      <p:sp>
        <p:nvSpPr>
          <p:cNvPr id="3" name="عنصر نائب للمحتوى 2"/>
          <p:cNvSpPr>
            <a:spLocks noGrp="1"/>
          </p:cNvSpPr>
          <p:nvPr>
            <p:ph sz="quarter" idx="1"/>
          </p:nvPr>
        </p:nvSpPr>
        <p:spPr/>
        <p:txBody>
          <a:bodyPr>
            <a:normAutofit fontScale="92500"/>
          </a:bodyPr>
          <a:lstStyle/>
          <a:p>
            <a:r>
              <a:rPr lang="en-US" dirty="0" smtClean="0"/>
              <a:t>standards </a:t>
            </a:r>
            <a:r>
              <a:rPr lang="en-US" dirty="0" smtClean="0"/>
              <a:t>organizations based on : </a:t>
            </a:r>
          </a:p>
          <a:p>
            <a:pPr lvl="1"/>
            <a:r>
              <a:rPr lang="en-US" dirty="0" smtClean="0"/>
              <a:t>The </a:t>
            </a:r>
            <a:r>
              <a:rPr lang="en-US" dirty="0" smtClean="0"/>
              <a:t>concept of </a:t>
            </a:r>
            <a:r>
              <a:rPr lang="en-US" dirty="0" err="1" smtClean="0"/>
              <a:t>cryptocurrencies</a:t>
            </a:r>
            <a:r>
              <a:rPr lang="en-US" dirty="0" smtClean="0"/>
              <a:t>, and identify the differences between that type of </a:t>
            </a:r>
            <a:r>
              <a:rPr lang="en-US" dirty="0" smtClean="0"/>
              <a:t>currency Currencies </a:t>
            </a:r>
            <a:r>
              <a:rPr lang="en-US" dirty="0" smtClean="0"/>
              <a:t>of other types</a:t>
            </a:r>
            <a:r>
              <a:rPr lang="en-US" dirty="0" smtClean="0"/>
              <a:t>.</a:t>
            </a:r>
          </a:p>
          <a:p>
            <a:pPr lvl="1"/>
            <a:r>
              <a:rPr lang="en-US" dirty="0" smtClean="0"/>
              <a:t>Determining </a:t>
            </a:r>
            <a:r>
              <a:rPr lang="en-US" dirty="0" smtClean="0"/>
              <a:t>the range of opportunities and threats to which the financial system may be </a:t>
            </a:r>
            <a:r>
              <a:rPr lang="en-US" dirty="0" smtClean="0"/>
              <a:t>exposed The </a:t>
            </a:r>
            <a:r>
              <a:rPr lang="en-US" dirty="0" smtClean="0"/>
              <a:t>existence of </a:t>
            </a:r>
            <a:r>
              <a:rPr lang="en-US" dirty="0" err="1" smtClean="0"/>
              <a:t>cryptocurrencies</a:t>
            </a:r>
            <a:r>
              <a:rPr lang="en-US" dirty="0" smtClean="0"/>
              <a:t>.</a:t>
            </a:r>
          </a:p>
          <a:p>
            <a:pPr lvl="1"/>
            <a:r>
              <a:rPr lang="en-US" dirty="0" smtClean="0"/>
              <a:t>Determining </a:t>
            </a:r>
            <a:r>
              <a:rPr lang="en-US" dirty="0" smtClean="0"/>
              <a:t>how similar the relationship between the risks and returns of </a:t>
            </a:r>
            <a:r>
              <a:rPr lang="en-US" dirty="0" err="1" smtClean="0"/>
              <a:t>cryptocurrencies</a:t>
            </a:r>
            <a:r>
              <a:rPr lang="en-US" dirty="0" smtClean="0"/>
              <a:t> is with the characteristics </a:t>
            </a:r>
            <a:r>
              <a:rPr lang="en-US" dirty="0" smtClean="0"/>
              <a:t>of Other </a:t>
            </a:r>
            <a:r>
              <a:rPr lang="en-US" dirty="0" smtClean="0"/>
              <a:t>financial assets</a:t>
            </a:r>
            <a:r>
              <a:rPr lang="en-US" dirty="0" smtClean="0"/>
              <a:t>.</a:t>
            </a:r>
          </a:p>
          <a:p>
            <a:pPr lvl="1"/>
            <a:r>
              <a:rPr lang="en-US" dirty="0" smtClean="0"/>
              <a:t> </a:t>
            </a:r>
            <a:r>
              <a:rPr lang="en-US" dirty="0" smtClean="0"/>
              <a:t>Analyzing the determinants of the regulatory and supervisory authorities’ acceptance of </a:t>
            </a:r>
            <a:r>
              <a:rPr lang="en-US" dirty="0" err="1" smtClean="0"/>
              <a:t>cryptocurrencies</a:t>
            </a:r>
            <a:r>
              <a:rPr lang="en-US" dirty="0" smtClean="0"/>
              <a:t>.</a:t>
            </a:r>
          </a:p>
          <a:p>
            <a:pPr lvl="1"/>
            <a:r>
              <a:rPr lang="en-US" dirty="0" smtClean="0"/>
              <a:t> </a:t>
            </a:r>
            <a:r>
              <a:rPr lang="en-US" dirty="0" smtClean="0"/>
              <a:t>Presenting a proposed framework for establishing regulatory controls for </a:t>
            </a:r>
            <a:r>
              <a:rPr lang="en-US" dirty="0" err="1" smtClean="0"/>
              <a:t>cryptocurrencies</a:t>
            </a:r>
            <a:r>
              <a:rPr lang="en-US" dirty="0" smtClean="0"/>
              <a:t> at the national </a:t>
            </a:r>
            <a:r>
              <a:rPr lang="en-US" dirty="0" smtClean="0"/>
              <a:t>level International</a:t>
            </a:r>
            <a:r>
              <a:rPr lang="en-US" dirty="0" smtClean="0"/>
              <a:t>.</a:t>
            </a:r>
            <a:endParaRPr lang="en-GB"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مدني">
  <a:themeElements>
    <a:clrScheme name="مدني">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مدني">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مدني">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236</TotalTime>
  <Words>817</Words>
  <Application>Microsoft Office PowerPoint</Application>
  <PresentationFormat>عرض على الشاشة (3:4)‏</PresentationFormat>
  <Paragraphs>31</Paragraphs>
  <Slides>5</Slides>
  <Notes>0</Notes>
  <HiddenSlides>0</HiddenSlides>
  <MMClips>0</MMClips>
  <ScaleCrop>false</ScaleCrop>
  <HeadingPairs>
    <vt:vector size="4" baseType="variant">
      <vt:variant>
        <vt:lpstr>سمة</vt:lpstr>
      </vt:variant>
      <vt:variant>
        <vt:i4>1</vt:i4>
      </vt:variant>
      <vt:variant>
        <vt:lpstr>عناوين الشرائح</vt:lpstr>
      </vt:variant>
      <vt:variant>
        <vt:i4>5</vt:i4>
      </vt:variant>
    </vt:vector>
  </HeadingPairs>
  <TitlesOfParts>
    <vt:vector size="6" baseType="lpstr">
      <vt:lpstr>مدني</vt:lpstr>
      <vt:lpstr>Policy Assignment    In KSA or the Middle East, look up the recent policy activities around blockchain and crypto that are going on in that geographic region</vt:lpstr>
      <vt:lpstr>1- Have any new laws or bills been created and put into law? If so, how many and what are they? When were they created?  </vt:lpstr>
      <vt:lpstr>2-Are there business groups or partnerships formed with the government ? If so, how many and what?</vt:lpstr>
      <vt:lpstr>3- Are there any special economic zones or regulatory sandboxes? If so, how many and what/where are they? </vt:lpstr>
      <vt:lpstr>4- Are there any standards organizations? If so, what are they working on?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Assignment    In KSA or the Middle East, look up the recent policy activities around blockchain and crypto that are going on in that geographic region</dc:title>
  <dc:creator>toshiba</dc:creator>
  <cp:lastModifiedBy>toshiba</cp:lastModifiedBy>
  <cp:revision>2</cp:revision>
  <dcterms:created xsi:type="dcterms:W3CDTF">2021-12-10T17:04:51Z</dcterms:created>
  <dcterms:modified xsi:type="dcterms:W3CDTF">2021-12-13T23:14:37Z</dcterms:modified>
</cp:coreProperties>
</file>