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5" r:id="rId5"/>
    <p:sldId id="264" r:id="rId6"/>
    <p:sldId id="270" r:id="rId7"/>
    <p:sldId id="25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0704" autoAdjust="0"/>
  </p:normalViewPr>
  <p:slideViewPr>
    <p:cSldViewPr snapToGrid="0">
      <p:cViewPr varScale="1">
        <p:scale>
          <a:sx n="59" d="100"/>
          <a:sy n="5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>
            <a:lumMod val="90000"/>
          </a:schemeClr>
        </a:solidFill>
      </dgm:spPr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GB" sz="3200" b="1" kern="1200" dirty="0">
              <a:solidFill>
                <a:schemeClr val="tx1"/>
              </a:solidFill>
            </a:rPr>
            <a:t>Benefits</a:t>
          </a:r>
          <a:endParaRPr lang="en-US" sz="3200" kern="1200" spc="150" baseline="0" dirty="0">
            <a:solidFill>
              <a:schemeClr val="tx1"/>
            </a:solidFill>
            <a:latin typeface="+mj-lt"/>
            <a:ea typeface="+mj-ea"/>
            <a:cs typeface="+mj-cs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GB" sz="2800" dirty="0">
              <a:solidFill>
                <a:srgbClr val="898989"/>
              </a:solidFill>
              <a:latin typeface="Tenorite (Body)"/>
            </a:rPr>
            <a:t>- Inclusion</a:t>
          </a:r>
          <a:endParaRPr lang="en-US" sz="2800" spc="50" baseline="0" dirty="0">
            <a:solidFill>
              <a:srgbClr val="898989"/>
            </a:solidFill>
            <a:latin typeface="Tenorite (Body)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>
        <a:solidFill>
          <a:schemeClr val="accent1">
            <a:lumMod val="90000"/>
          </a:schemeClr>
        </a:solidFill>
      </dgm:spPr>
      <dgm:t>
        <a:bodyPr/>
        <a:lstStyle/>
        <a:p>
          <a:pPr marL="0"/>
          <a:r>
            <a:rPr lang="en-GB" sz="3200" b="1" kern="1200" dirty="0">
              <a:solidFill>
                <a:schemeClr val="tx1"/>
              </a:solidFill>
            </a:rPr>
            <a:t>Drawbacks</a:t>
          </a:r>
          <a:endParaRPr lang="en-US" sz="3200" kern="1200" spc="150" baseline="0" dirty="0">
            <a:solidFill>
              <a:schemeClr val="tx1"/>
            </a:solidFill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GB" sz="2800" dirty="0">
              <a:solidFill>
                <a:srgbClr val="898989"/>
              </a:solidFill>
            </a:rPr>
            <a:t>- Infrastructure</a:t>
          </a:r>
          <a:endParaRPr lang="en-US" sz="2800" spc="50" baseline="0" dirty="0">
            <a:solidFill>
              <a:srgbClr val="898989"/>
            </a:solidFill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A04C755-B398-42F1-AE8E-D0B1B28EFB6A}">
      <dgm:prSet custT="1"/>
      <dgm:spPr/>
      <dgm:t>
        <a:bodyPr/>
        <a:lstStyle/>
        <a:p>
          <a:pPr marL="0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GB" sz="2800" dirty="0">
              <a:solidFill>
                <a:srgbClr val="898989"/>
              </a:solidFill>
              <a:latin typeface="Tenorite (Body)"/>
            </a:rPr>
            <a:t>- Transparent Records</a:t>
          </a:r>
        </a:p>
      </dgm:t>
    </dgm:pt>
    <dgm:pt modelId="{36F26CBE-3739-40E3-A6AC-A006FA38F37E}" type="parTrans" cxnId="{60D3FF59-2FD0-4D29-ACBC-6022E1F7D825}">
      <dgm:prSet/>
      <dgm:spPr/>
      <dgm:t>
        <a:bodyPr/>
        <a:lstStyle/>
        <a:p>
          <a:endParaRPr lang="en-GB"/>
        </a:p>
      </dgm:t>
    </dgm:pt>
    <dgm:pt modelId="{F33C0BA7-99FA-47A4-B0C2-C10D108FD96A}" type="sibTrans" cxnId="{60D3FF59-2FD0-4D29-ACBC-6022E1F7D825}">
      <dgm:prSet/>
      <dgm:spPr/>
      <dgm:t>
        <a:bodyPr/>
        <a:lstStyle/>
        <a:p>
          <a:endParaRPr lang="en-GB"/>
        </a:p>
      </dgm:t>
    </dgm:pt>
    <dgm:pt modelId="{EBB08F51-7F34-4880-A5E9-A0CCD1AD9155}">
      <dgm:prSet custT="1"/>
      <dgm:spPr/>
      <dgm:t>
        <a:bodyPr/>
        <a:lstStyle/>
        <a:p>
          <a:pPr marL="0"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GB" sz="2800" dirty="0">
              <a:solidFill>
                <a:srgbClr val="898989"/>
              </a:solidFill>
              <a:latin typeface="Tenorite (Body)"/>
            </a:rPr>
            <a:t>- Compliance</a:t>
          </a:r>
        </a:p>
      </dgm:t>
    </dgm:pt>
    <dgm:pt modelId="{06889632-EDC5-4027-A49F-9CBA99223547}" type="parTrans" cxnId="{4CC75D1A-6C77-470F-BFEE-E6AF02435CF8}">
      <dgm:prSet/>
      <dgm:spPr/>
      <dgm:t>
        <a:bodyPr/>
        <a:lstStyle/>
        <a:p>
          <a:endParaRPr lang="en-GB"/>
        </a:p>
      </dgm:t>
    </dgm:pt>
    <dgm:pt modelId="{BCD9B142-823C-4D4A-899C-D1151BC101E1}" type="sibTrans" cxnId="{4CC75D1A-6C77-470F-BFEE-E6AF02435CF8}">
      <dgm:prSet/>
      <dgm:spPr/>
      <dgm:t>
        <a:bodyPr/>
        <a:lstStyle/>
        <a:p>
          <a:endParaRPr lang="en-GB"/>
        </a:p>
      </dgm:t>
    </dgm:pt>
    <dgm:pt modelId="{C542E83A-9E1C-422D-9E79-1642970421F5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sz="2800" dirty="0">
              <a:solidFill>
                <a:srgbClr val="898989"/>
              </a:solidFill>
            </a:rPr>
            <a:t>- Difficult to change</a:t>
          </a:r>
        </a:p>
      </dgm:t>
    </dgm:pt>
    <dgm:pt modelId="{3B75B9D3-D350-4184-9644-7F529B5C5AB4}" type="parTrans" cxnId="{2C7A3E1F-4427-47D0-BEB1-29AA4B02BA53}">
      <dgm:prSet/>
      <dgm:spPr/>
      <dgm:t>
        <a:bodyPr/>
        <a:lstStyle/>
        <a:p>
          <a:endParaRPr lang="en-GB"/>
        </a:p>
      </dgm:t>
    </dgm:pt>
    <dgm:pt modelId="{70104024-4550-4E85-B335-5AB23F3D59D1}" type="sibTrans" cxnId="{2C7A3E1F-4427-47D0-BEB1-29AA4B02BA53}">
      <dgm:prSet/>
      <dgm:spPr/>
      <dgm:t>
        <a:bodyPr/>
        <a:lstStyle/>
        <a:p>
          <a:endParaRPr lang="en-GB"/>
        </a:p>
      </dgm:t>
    </dgm:pt>
    <dgm:pt modelId="{BD11BA7D-0637-4974-97ED-3F3E79CBDD97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GB" sz="2800" dirty="0">
              <a:solidFill>
                <a:srgbClr val="898989"/>
              </a:solidFill>
            </a:rPr>
            <a:t>- Possibility of loopholes</a:t>
          </a:r>
        </a:p>
      </dgm:t>
    </dgm:pt>
    <dgm:pt modelId="{CE86F27C-63A2-4B60-860C-631144236402}" type="parTrans" cxnId="{A4D0FE6B-0A84-4E82-A637-86E68843C2B3}">
      <dgm:prSet/>
      <dgm:spPr/>
      <dgm:t>
        <a:bodyPr/>
        <a:lstStyle/>
        <a:p>
          <a:endParaRPr lang="en-GB"/>
        </a:p>
      </dgm:t>
    </dgm:pt>
    <dgm:pt modelId="{5889968A-55B8-4776-A984-AEFD139C90F5}" type="sibTrans" cxnId="{A4D0FE6B-0A84-4E82-A637-86E68843C2B3}">
      <dgm:prSet/>
      <dgm:spPr/>
      <dgm:t>
        <a:bodyPr/>
        <a:lstStyle/>
        <a:p>
          <a:endParaRPr lang="en-GB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2" custScaleX="85832" custScaleY="100000" custLinFactNeighborX="-1485" custLinFactNeighborY="-32826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2" custLinFactNeighborY="-17934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2" custScaleX="83818" custScaleY="100000" custLinFactNeighborX="-1485" custLinFactNeighborY="-26252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2" custScaleX="107242" custScaleY="148694" custLinFactNeighborX="1503" custLinFactNeighborY="27588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4CC75D1A-6C77-470F-BFEE-E6AF02435CF8}" srcId="{73D947E0-108F-4D20-A71E-3CF329F97212}" destId="{EBB08F51-7F34-4880-A5E9-A0CCD1AD9155}" srcOrd="2" destOrd="0" parTransId="{06889632-EDC5-4027-A49F-9CBA99223547}" sibTransId="{BCD9B142-823C-4D4A-899C-D1151BC101E1}"/>
    <dgm:cxn modelId="{2C7A3E1F-4427-47D0-BEB1-29AA4B02BA53}" srcId="{B1AFA1AF-0FF8-45B3-A6D0-0E255A2F637D}" destId="{C542E83A-9E1C-422D-9E79-1642970421F5}" srcOrd="1" destOrd="0" parTransId="{3B75B9D3-D350-4184-9644-7F529B5C5AB4}" sibTransId="{70104024-4550-4E85-B335-5AB23F3D59D1}"/>
    <dgm:cxn modelId="{E5F06F20-D2F5-4D87-8437-CB2BEA0A766E}" type="presOf" srcId="{EBB08F51-7F34-4880-A5E9-A0CCD1AD9155}" destId="{22359DD7-1BFB-4900-BAE6-6084F2F57988}" srcOrd="0" destOrd="2" presId="urn:microsoft.com/office/officeart/2016/7/layout/HorizontalActionList"/>
    <dgm:cxn modelId="{C35B8022-401D-47D1-ACC3-588978308298}" type="presOf" srcId="{BD11BA7D-0637-4974-97ED-3F3E79CBDD97}" destId="{4FEB85EB-D046-4CDB-8A62-BBCE260C4490}" srcOrd="0" destOrd="2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A460234-6FFD-44EC-98E4-945CBE9738D7}" type="presOf" srcId="{C542E83A-9E1C-422D-9E79-1642970421F5}" destId="{4FEB85EB-D046-4CDB-8A62-BBCE260C4490}" srcOrd="0" destOrd="1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A4D0FE6B-0A84-4E82-A637-86E68843C2B3}" srcId="{B1AFA1AF-0FF8-45B3-A6D0-0E255A2F637D}" destId="{BD11BA7D-0637-4974-97ED-3F3E79CBDD97}" srcOrd="2" destOrd="0" parTransId="{CE86F27C-63A2-4B60-860C-631144236402}" sibTransId="{5889968A-55B8-4776-A984-AEFD139C90F5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60D3FF59-2FD0-4D29-ACBC-6022E1F7D825}" srcId="{73D947E0-108F-4D20-A71E-3CF329F97212}" destId="{1A04C755-B398-42F1-AE8E-D0B1B28EFB6A}" srcOrd="1" destOrd="0" parTransId="{36F26CBE-3739-40E3-A6AC-A006FA38F37E}" sibTransId="{F33C0BA7-99FA-47A4-B0C2-C10D108FD96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2CC4AFF-EE95-477C-9D9F-77FCB3AA521B}" type="presOf" srcId="{1A04C755-B398-42F1-AE8E-D0B1B28EFB6A}" destId="{22359DD7-1BFB-4900-BAE6-6084F2F57988}" srcOrd="0" destOrd="1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68928" y="180168"/>
          <a:ext cx="3785121" cy="1322975"/>
        </a:xfrm>
        <a:prstGeom prst="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2" tIns="348482" rIns="348482" bIns="348482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3200" b="1" kern="1200" dirty="0">
              <a:solidFill>
                <a:schemeClr val="tx1"/>
              </a:solidFill>
            </a:rPr>
            <a:t>Benefits</a:t>
          </a:r>
          <a:endParaRPr lang="en-US" sz="3200" kern="1200" spc="150" baseline="0" dirty="0">
            <a:solidFill>
              <a:schemeClr val="tx1"/>
            </a:solidFill>
            <a:latin typeface="+mj-lt"/>
            <a:ea typeface="+mj-ea"/>
            <a:cs typeface="+mj-cs"/>
          </a:endParaRPr>
        </a:p>
      </dsp:txBody>
      <dsp:txXfrm>
        <a:off x="1068928" y="180168"/>
        <a:ext cx="3785121" cy="1322975"/>
      </dsp:txXfrm>
    </dsp:sp>
    <dsp:sp modelId="{22359DD7-1BFB-4900-BAE6-6084F2F57988}">
      <dsp:nvSpPr>
        <dsp:cNvPr id="0" name=""/>
        <dsp:cNvSpPr/>
      </dsp:nvSpPr>
      <dsp:spPr>
        <a:xfrm>
          <a:off x="822017" y="1633782"/>
          <a:ext cx="4409919" cy="16931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602" tIns="435602" rIns="435602" bIns="435602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800" kern="1200" dirty="0">
              <a:solidFill>
                <a:srgbClr val="898989"/>
              </a:solidFill>
              <a:latin typeface="Tenorite (Body)"/>
            </a:rPr>
            <a:t>- Inclusion</a:t>
          </a:r>
          <a:endParaRPr lang="en-US" sz="2800" kern="1200" spc="50" baseline="0" dirty="0">
            <a:solidFill>
              <a:srgbClr val="898989"/>
            </a:solidFill>
            <a:latin typeface="Tenorite (Body)"/>
          </a:endParaRP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800" kern="1200" dirty="0">
              <a:solidFill>
                <a:srgbClr val="898989"/>
              </a:solidFill>
              <a:latin typeface="Tenorite (Body)"/>
            </a:rPr>
            <a:t>- Transparent Records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800" kern="1200" dirty="0">
              <a:solidFill>
                <a:srgbClr val="898989"/>
              </a:solidFill>
              <a:latin typeface="Tenorite (Body)"/>
            </a:rPr>
            <a:t>- Compliance</a:t>
          </a:r>
        </a:p>
      </dsp:txBody>
      <dsp:txXfrm>
        <a:off x="822017" y="1633782"/>
        <a:ext cx="4409919" cy="1693102"/>
      </dsp:txXfrm>
    </dsp:sp>
    <dsp:sp modelId="{C4F84DEA-2002-4D32-8E80-70EEE05E345A}">
      <dsp:nvSpPr>
        <dsp:cNvPr id="0" name=""/>
        <dsp:cNvSpPr/>
      </dsp:nvSpPr>
      <dsp:spPr>
        <a:xfrm>
          <a:off x="5780145" y="194214"/>
          <a:ext cx="3609574" cy="1291932"/>
        </a:xfrm>
        <a:prstGeom prst="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05" tIns="340305" rIns="340305" bIns="3403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tx1"/>
              </a:solidFill>
            </a:rPr>
            <a:t>Drawbacks</a:t>
          </a:r>
          <a:endParaRPr lang="en-US" sz="3200" kern="1200" spc="150" baseline="0" dirty="0">
            <a:solidFill>
              <a:schemeClr val="tx1"/>
            </a:solidFill>
            <a:latin typeface="Tenorite"/>
            <a:ea typeface="+mn-ea"/>
            <a:cs typeface="+mn-cs"/>
          </a:endParaRPr>
        </a:p>
      </dsp:txBody>
      <dsp:txXfrm>
        <a:off x="5780145" y="194214"/>
        <a:ext cx="3609574" cy="1291932"/>
      </dsp:txXfrm>
    </dsp:sp>
    <dsp:sp modelId="{4FEB85EB-D046-4CDB-8A62-BBCE260C4490}">
      <dsp:nvSpPr>
        <dsp:cNvPr id="0" name=""/>
        <dsp:cNvSpPr/>
      </dsp:nvSpPr>
      <dsp:spPr>
        <a:xfrm>
          <a:off x="5404451" y="1661153"/>
          <a:ext cx="4618315" cy="25175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5381" tIns="425381" rIns="425381" bIns="425381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800" kern="1200" dirty="0">
              <a:solidFill>
                <a:srgbClr val="898989"/>
              </a:solidFill>
            </a:rPr>
            <a:t>- Infrastructure</a:t>
          </a:r>
          <a:endParaRPr lang="en-US" sz="2800" kern="1200" spc="50" baseline="0" dirty="0">
            <a:solidFill>
              <a:srgbClr val="898989"/>
            </a:solidFill>
            <a:latin typeface="+mn-lt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800" kern="1200" dirty="0">
              <a:solidFill>
                <a:srgbClr val="898989"/>
              </a:solidFill>
            </a:rPr>
            <a:t>- Difficult to change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GB" sz="2800" kern="1200" dirty="0">
              <a:solidFill>
                <a:srgbClr val="898989"/>
              </a:solidFill>
            </a:rPr>
            <a:t>- Possibility of loopholes</a:t>
          </a:r>
        </a:p>
      </dsp:txBody>
      <dsp:txXfrm>
        <a:off x="5404451" y="1661153"/>
        <a:ext cx="4618315" cy="2517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1" y="2187390"/>
            <a:ext cx="8014448" cy="1789346"/>
          </a:xfrm>
        </p:spPr>
        <p:txBody>
          <a:bodyPr>
            <a:noAutofit/>
          </a:bodyPr>
          <a:lstStyle/>
          <a:p>
            <a:r>
              <a:rPr lang="en-US" sz="5400" dirty="0"/>
              <a:t>Smart Contract in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366" y="4867438"/>
            <a:ext cx="8247528" cy="1085126"/>
          </a:xfrm>
        </p:spPr>
        <p:txBody>
          <a:bodyPr>
            <a:noAutofit/>
          </a:bodyPr>
          <a:lstStyle/>
          <a:p>
            <a:r>
              <a:rPr lang="en-US" sz="2000" dirty="0"/>
              <a:t>Group 1</a:t>
            </a:r>
          </a:p>
          <a:p>
            <a:r>
              <a:rPr lang="en-US" sz="2000" dirty="0"/>
              <a:t>Duaa, Yasmeen, Abdullah, Lama, </a:t>
            </a:r>
            <a:r>
              <a:rPr lang="en-US" sz="2000" dirty="0" err="1"/>
              <a:t>Bashayer</a:t>
            </a:r>
            <a:r>
              <a:rPr lang="en-US" sz="2000" dirty="0"/>
              <a:t>, Khadija</a:t>
            </a:r>
            <a:endParaRPr lang="en-GB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51DDA4-6FF0-47F9-A306-45938EE21C7D}"/>
              </a:ext>
            </a:extLst>
          </p:cNvPr>
          <p:cNvSpPr txBox="1"/>
          <p:nvPr/>
        </p:nvSpPr>
        <p:spPr>
          <a:xfrm>
            <a:off x="1132115" y="914400"/>
            <a:ext cx="9564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enorite (Headings)"/>
              </a:rPr>
              <a:t>What is your use case? Are there any pain points currently for this use case?</a:t>
            </a:r>
            <a:endParaRPr lang="en-GB" sz="3200" dirty="0">
              <a:latin typeface="Tenorite (Headings)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1BE515-9943-49F5-8E7F-9CE9D2640B92}"/>
              </a:ext>
            </a:extLst>
          </p:cNvPr>
          <p:cNvSpPr txBox="1"/>
          <p:nvPr/>
        </p:nvSpPr>
        <p:spPr>
          <a:xfrm>
            <a:off x="2278743" y="2419658"/>
            <a:ext cx="782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800" b="1" dirty="0">
                <a:latin typeface="Tenorite (Body)"/>
              </a:rPr>
              <a:t>Use Case : </a:t>
            </a:r>
            <a:r>
              <a:rPr lang="en-US" sz="2800" dirty="0">
                <a:latin typeface="Tenorite (Body)"/>
              </a:rPr>
              <a:t>Real Estate</a:t>
            </a:r>
          </a:p>
          <a:p>
            <a:pPr marL="0" indent="0" algn="l">
              <a:buNone/>
            </a:pPr>
            <a:endParaRPr lang="en-US" sz="2800" dirty="0">
              <a:latin typeface="Tenorite (Body)"/>
            </a:endParaRPr>
          </a:p>
          <a:p>
            <a:pPr marL="0" indent="0" algn="l">
              <a:buNone/>
            </a:pPr>
            <a:r>
              <a:rPr lang="en-GB" sz="2800" b="1" dirty="0">
                <a:latin typeface="Tenorite (Body)"/>
              </a:rPr>
              <a:t>Pain Areas in the Real Estate:</a:t>
            </a:r>
            <a:endParaRPr lang="en-US" sz="2800" b="1" dirty="0">
              <a:latin typeface="Tenorite (Body)"/>
            </a:endParaRPr>
          </a:p>
          <a:p>
            <a:pPr algn="l"/>
            <a:r>
              <a:rPr lang="en-GB" sz="2800" dirty="0">
                <a:latin typeface="Tenorite (Body)"/>
              </a:rPr>
              <a:t>- Regulatory Structure</a:t>
            </a:r>
          </a:p>
          <a:p>
            <a:pPr algn="l"/>
            <a:r>
              <a:rPr lang="en-GB" sz="2800" dirty="0">
                <a:latin typeface="Tenorite (Body)"/>
              </a:rPr>
              <a:t>- Licensed Platforms</a:t>
            </a:r>
          </a:p>
          <a:p>
            <a:pPr marL="0" indent="0" algn="l">
              <a:buNone/>
            </a:pPr>
            <a:r>
              <a:rPr lang="en-GB" sz="2800" dirty="0">
                <a:latin typeface="Tenorite (Body)"/>
              </a:rPr>
              <a:t>- Security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468033621"/>
              </p:ext>
            </p:extLst>
          </p:nvPr>
        </p:nvGraphicFramePr>
        <p:xfrm>
          <a:off x="660828" y="2111375"/>
          <a:ext cx="10780059" cy="424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F4DDE-6A27-4E0B-9835-C1A725348A68}"/>
              </a:ext>
            </a:extLst>
          </p:cNvPr>
          <p:cNvSpPr txBox="1"/>
          <p:nvPr/>
        </p:nvSpPr>
        <p:spPr>
          <a:xfrm>
            <a:off x="856344" y="696690"/>
            <a:ext cx="10334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Tenorite (Headings)"/>
              </a:rPr>
              <a:t>Why does this use case need smart contracts? What are the benefits vs. a centralized solution? Any drawbacks of using/implementing blockchain?</a:t>
            </a:r>
            <a:endParaRPr lang="en-GB" sz="2800" dirty="0"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DE98D47-4905-4C72-908A-73A684E9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25040"/>
            <a:ext cx="10414635" cy="4496435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74C2E23-3B35-4DE3-9C81-FBC3007F8BCE}"/>
              </a:ext>
            </a:extLst>
          </p:cNvPr>
          <p:cNvSpPr txBox="1"/>
          <p:nvPr/>
        </p:nvSpPr>
        <p:spPr>
          <a:xfrm>
            <a:off x="1676400" y="606369"/>
            <a:ext cx="9799319" cy="1115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spc="50" dirty="0"/>
              <a:t>Are there any implementations using a blockchain solution for this use case (enterprise apps, apps, DAOs, </a:t>
            </a:r>
            <a:r>
              <a:rPr lang="en-US" sz="2400" b="1" spc="50" dirty="0" err="1"/>
              <a:t>etc</a:t>
            </a:r>
            <a:r>
              <a:rPr lang="en-US" sz="2400" b="1" spc="50" dirty="0"/>
              <a:t>)? What is the adoption like (users, volume, funding, press coverage, </a:t>
            </a:r>
            <a:r>
              <a:rPr lang="en-US" sz="2400" b="1" spc="50" dirty="0" err="1"/>
              <a:t>etc</a:t>
            </a:r>
            <a:r>
              <a:rPr lang="en-US" sz="2400" b="1" spc="50" dirty="0"/>
              <a:t>)?</a:t>
            </a:r>
            <a:endParaRPr lang="en-US" sz="2400" spc="5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FACCAB2B-8893-4A58-A7D9-C03FE7E1A200}"/>
              </a:ext>
            </a:extLst>
          </p:cNvPr>
          <p:cNvSpPr txBox="1">
            <a:spLocks/>
          </p:cNvSpPr>
          <p:nvPr/>
        </p:nvSpPr>
        <p:spPr>
          <a:xfrm>
            <a:off x="2011681" y="2207728"/>
            <a:ext cx="4114800" cy="1630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Aqarchain.io</a:t>
            </a:r>
          </a:p>
          <a:p>
            <a:endParaRPr lang="en-US" sz="2800" b="1" dirty="0"/>
          </a:p>
          <a:p>
            <a:r>
              <a:rPr lang="en-US" sz="2800" b="1" dirty="0"/>
              <a:t>Adoption:</a:t>
            </a:r>
          </a:p>
          <a:p>
            <a:r>
              <a:rPr lang="en-US" sz="2800" dirty="0"/>
              <a:t>Users, Volume ,Funding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B77FCC-E30F-4E7B-A37C-0D575F83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1" y="1829197"/>
            <a:ext cx="5200650" cy="167544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Any Question?</a:t>
            </a:r>
            <a:endParaRPr lang="en-GB" sz="4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7196CC-A09C-4D63-BCE1-D2F42860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54</TotalTime>
  <Words>158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Tenorite</vt:lpstr>
      <vt:lpstr>Tenorite (Body)</vt:lpstr>
      <vt:lpstr>Tenorite (Headings)</vt:lpstr>
      <vt:lpstr>Wingdings</vt:lpstr>
      <vt:lpstr>Office Theme</vt:lpstr>
      <vt:lpstr>Smart Contract in Real Estate</vt:lpstr>
      <vt:lpstr>PowerPoint Presentation</vt:lpstr>
      <vt:lpstr>PowerPoint Presentation</vt:lpstr>
      <vt:lpstr>PowerPoint Presentation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in Real Estate</dc:title>
  <dc:creator>MAHA ALGETHAMI</dc:creator>
  <cp:lastModifiedBy>MAHA ALGETHAMI</cp:lastModifiedBy>
  <cp:revision>2</cp:revision>
  <dcterms:created xsi:type="dcterms:W3CDTF">2021-12-16T02:59:24Z</dcterms:created>
  <dcterms:modified xsi:type="dcterms:W3CDTF">2021-12-16T04:11:25Z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