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uli" charset="1" panose="00000500000000000000"/>
      <p:regular r:id="rId10"/>
    </p:embeddedFont>
    <p:embeddedFont>
      <p:font typeface="Muli Bold" charset="1" panose="00000800000000000000"/>
      <p:regular r:id="rId11"/>
    </p:embeddedFont>
    <p:embeddedFont>
      <p:font typeface="Muli Italics" charset="1" panose="00000500000000000000"/>
      <p:regular r:id="rId12"/>
    </p:embeddedFont>
    <p:embeddedFont>
      <p:font typeface="Muli Bold Italics" charset="1" panose="00000800000000000000"/>
      <p:regular r:id="rId13"/>
    </p:embeddedFont>
    <p:embeddedFont>
      <p:font typeface="Muli Extra-Light" charset="1" panose="00000300000000000000"/>
      <p:regular r:id="rId14"/>
    </p:embeddedFont>
    <p:embeddedFont>
      <p:font typeface="Muli Extra-Light Italics" charset="1" panose="00000300000000000000"/>
      <p:regular r:id="rId15"/>
    </p:embeddedFont>
    <p:embeddedFont>
      <p:font typeface="Muli Light" charset="1" panose="00000400000000000000"/>
      <p:regular r:id="rId16"/>
    </p:embeddedFont>
    <p:embeddedFont>
      <p:font typeface="Muli Light Italics" charset="1" panose="00000400000000000000"/>
      <p:regular r:id="rId17"/>
    </p:embeddedFont>
    <p:embeddedFont>
      <p:font typeface="Muli Semi-Bold" charset="1" panose="00000700000000000000"/>
      <p:regular r:id="rId18"/>
    </p:embeddedFont>
    <p:embeddedFont>
      <p:font typeface="Muli Semi-Bold Italics" charset="1" panose="00000700000000000000"/>
      <p:regular r:id="rId19"/>
    </p:embeddedFont>
    <p:embeddedFont>
      <p:font typeface="Muli Ultra-Bold" charset="1" panose="00000900000000000000"/>
      <p:regular r:id="rId20"/>
    </p:embeddedFont>
    <p:embeddedFont>
      <p:font typeface="Muli Ultra-Bold Italics" charset="1" panose="00000900000000000000"/>
      <p:regular r:id="rId21"/>
    </p:embeddedFont>
    <p:embeddedFont>
      <p:font typeface="Muli Heavy" charset="1" panose="00000A00000000000000"/>
      <p:regular r:id="rId22"/>
    </p:embeddedFont>
    <p:embeddedFont>
      <p:font typeface="Muli Heavy Italics" charset="1" panose="00000A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2579538"/>
            <a:ext cx="11629936" cy="5127924"/>
            <a:chOff x="0" y="0"/>
            <a:chExt cx="15506582" cy="6837232"/>
          </a:xfrm>
        </p:grpSpPr>
        <p:sp>
          <p:nvSpPr>
            <p:cNvPr name="TextBox 3" id="3"/>
            <p:cNvSpPr txBox="true"/>
            <p:nvPr/>
          </p:nvSpPr>
          <p:spPr>
            <a:xfrm rot="0">
              <a:off x="0" y="239395"/>
              <a:ext cx="15506582" cy="4258928"/>
            </a:xfrm>
            <a:prstGeom prst="rect">
              <a:avLst/>
            </a:prstGeom>
          </p:spPr>
          <p:txBody>
            <a:bodyPr anchor="t" rtlCol="false" tIns="0" lIns="0" bIns="0" rIns="0">
              <a:spAutoFit/>
            </a:bodyPr>
            <a:lstStyle/>
            <a:p>
              <a:pPr>
                <a:lnSpc>
                  <a:spcPts val="8610"/>
                </a:lnSpc>
              </a:pPr>
              <a:r>
                <a:rPr lang="en-US" sz="6150" spc="-67">
                  <a:solidFill>
                    <a:srgbClr val="004651"/>
                  </a:solidFill>
                  <a:latin typeface="Muli Bold"/>
                </a:rPr>
                <a:t>ỨNG DỤNG KỸ THUẬT QUY HOẠCH ĐỘNG ĐỂ GIẢI MỘT SỐ BÀI TOÁN</a:t>
              </a:r>
            </a:p>
          </p:txBody>
        </p:sp>
        <p:sp>
          <p:nvSpPr>
            <p:cNvPr name="TextBox 4" id="4"/>
            <p:cNvSpPr txBox="true"/>
            <p:nvPr/>
          </p:nvSpPr>
          <p:spPr>
            <a:xfrm rot="0">
              <a:off x="0" y="5200599"/>
              <a:ext cx="15506582" cy="1636633"/>
            </a:xfrm>
            <a:prstGeom prst="rect">
              <a:avLst/>
            </a:prstGeom>
          </p:spPr>
          <p:txBody>
            <a:bodyPr anchor="t" rtlCol="false" tIns="0" lIns="0" bIns="0" rIns="0">
              <a:spAutoFit/>
            </a:bodyPr>
            <a:lstStyle/>
            <a:p>
              <a:pPr>
                <a:lnSpc>
                  <a:spcPts val="5039"/>
                </a:lnSpc>
              </a:pPr>
              <a:r>
                <a:rPr lang="en-US" sz="3599">
                  <a:solidFill>
                    <a:srgbClr val="004651"/>
                  </a:solidFill>
                  <a:latin typeface="Muli Bold"/>
                </a:rPr>
                <a:t>GIÁO VIÊN HƯƠNG DẪN</a:t>
              </a:r>
            </a:p>
            <a:p>
              <a:pPr>
                <a:lnSpc>
                  <a:spcPts val="5039"/>
                </a:lnSpc>
              </a:pPr>
              <a:r>
                <a:rPr lang="en-US" sz="3599">
                  <a:solidFill>
                    <a:srgbClr val="004651"/>
                  </a:solidFill>
                  <a:latin typeface="Muli Bold"/>
                </a:rPr>
                <a:t>THS. LÊ MINH TỰ</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11" id="11"/>
          <p:cNvSpPr/>
          <p:nvPr/>
        </p:nvSpPr>
        <p:spPr>
          <a:xfrm flipH="false" flipV="false" rot="0">
            <a:off x="0" y="0"/>
            <a:ext cx="18288000" cy="2317173"/>
          </a:xfrm>
          <a:custGeom>
            <a:avLst/>
            <a:gdLst/>
            <a:ahLst/>
            <a:cxnLst/>
            <a:rect r="r" b="b" t="t" l="l"/>
            <a:pathLst>
              <a:path h="2317173" w="18288000">
                <a:moveTo>
                  <a:pt x="0" y="0"/>
                </a:moveTo>
                <a:lnTo>
                  <a:pt x="18288000" y="0"/>
                </a:lnTo>
                <a:lnTo>
                  <a:pt x="18288000" y="2317173"/>
                </a:lnTo>
                <a:lnTo>
                  <a:pt x="0" y="2317173"/>
                </a:lnTo>
                <a:lnTo>
                  <a:pt x="0" y="0"/>
                </a:lnTo>
                <a:close/>
              </a:path>
            </a:pathLst>
          </a:custGeom>
          <a:blipFill>
            <a:blip r:embed="rId2"/>
            <a:stretch>
              <a:fillRect l="-1974" t="0" r="-2509" b="-3765"/>
            </a:stretch>
          </a:blipFill>
        </p:spPr>
      </p:sp>
      <p:grpSp>
        <p:nvGrpSpPr>
          <p:cNvPr name="Group 12" id="12"/>
          <p:cNvGrpSpPr/>
          <p:nvPr/>
        </p:nvGrpSpPr>
        <p:grpSpPr>
          <a:xfrm rot="0">
            <a:off x="13737770" y="373605"/>
            <a:ext cx="3799619" cy="3290488"/>
            <a:chOff x="0" y="0"/>
            <a:chExt cx="3619627" cy="3134614"/>
          </a:xfrm>
        </p:grpSpPr>
        <p:sp>
          <p:nvSpPr>
            <p:cNvPr name="Freeform 13" id="1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4766361" cy="2492120"/>
            <a:chOff x="0" y="0"/>
            <a:chExt cx="19688481" cy="3322826"/>
          </a:xfrm>
        </p:grpSpPr>
        <p:sp>
          <p:nvSpPr>
            <p:cNvPr name="TextBox 3" id="3"/>
            <p:cNvSpPr txBox="true"/>
            <p:nvPr/>
          </p:nvSpPr>
          <p:spPr>
            <a:xfrm rot="0">
              <a:off x="0" y="2608451"/>
              <a:ext cx="19688481" cy="714375"/>
            </a:xfrm>
            <a:prstGeom prst="rect">
              <a:avLst/>
            </a:prstGeom>
          </p:spPr>
          <p:txBody>
            <a:bodyPr anchor="t" rtlCol="false" tIns="0" lIns="0" bIns="0" rIns="0">
              <a:spAutoFit/>
            </a:bodyPr>
            <a:lstStyle/>
            <a:p>
              <a:pPr>
                <a:lnSpc>
                  <a:spcPts val="4320"/>
                </a:lnSpc>
                <a:spcBef>
                  <a:spcPct val="0"/>
                </a:spcBef>
              </a:pPr>
            </a:p>
          </p:txBody>
        </p:sp>
        <p:sp>
          <p:nvSpPr>
            <p:cNvPr name="TextBox 4" id="4"/>
            <p:cNvSpPr txBox="true"/>
            <p:nvPr/>
          </p:nvSpPr>
          <p:spPr>
            <a:xfrm rot="0">
              <a:off x="0" y="-76200"/>
              <a:ext cx="19688481" cy="1751651"/>
            </a:xfrm>
            <a:prstGeom prst="rect">
              <a:avLst/>
            </a:prstGeom>
          </p:spPr>
          <p:txBody>
            <a:bodyPr anchor="t" rtlCol="false" tIns="0" lIns="0" bIns="0" rIns="0">
              <a:spAutoFit/>
            </a:bodyPr>
            <a:lstStyle/>
            <a:p>
              <a:pPr>
                <a:lnSpc>
                  <a:spcPts val="10790"/>
                </a:lnSpc>
              </a:pPr>
              <a:r>
                <a:rPr lang="en-US" sz="8300">
                  <a:solidFill>
                    <a:srgbClr val="A4E473"/>
                  </a:solidFill>
                  <a:latin typeface="Muli Bold"/>
                </a:rPr>
                <a:t>Kết luận</a:t>
              </a:r>
            </a:p>
          </p:txBody>
        </p:sp>
      </p:grpSp>
      <p:sp>
        <p:nvSpPr>
          <p:cNvPr name="TextBox 5" id="5"/>
          <p:cNvSpPr txBox="true"/>
          <p:nvPr/>
        </p:nvSpPr>
        <p:spPr>
          <a:xfrm rot="0">
            <a:off x="12027973" y="8987156"/>
            <a:ext cx="5231327" cy="27114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Muli Semi-Bold"/>
              </a:rPr>
              <a:t>Quay lại Trang Chương trình</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5BC3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2" id="12"/>
          <p:cNvSpPr txBox="true"/>
          <p:nvPr/>
        </p:nvSpPr>
        <p:spPr>
          <a:xfrm rot="0">
            <a:off x="1191912" y="2805883"/>
            <a:ext cx="16538301" cy="5704639"/>
          </a:xfrm>
          <a:prstGeom prst="rect">
            <a:avLst/>
          </a:prstGeom>
        </p:spPr>
        <p:txBody>
          <a:bodyPr anchor="t" rtlCol="false" tIns="0" lIns="0" bIns="0" rIns="0">
            <a:spAutoFit/>
          </a:bodyPr>
          <a:lstStyle/>
          <a:p>
            <a:pPr>
              <a:lnSpc>
                <a:spcPts val="7616"/>
              </a:lnSpc>
            </a:pPr>
            <a:r>
              <a:rPr lang="en-US" sz="5440">
                <a:solidFill>
                  <a:srgbClr val="FFFFFF"/>
                </a:solidFill>
                <a:latin typeface="Muli"/>
              </a:rPr>
              <a:t>  Quy hoạch động tìm kiếm giải pháp tối ưu cho toàn bộ bài toán bằng cách lưu trữ và sử dụng lại các kết quả trung gian. </a:t>
            </a:r>
            <a:r>
              <a:rPr lang="en-US" sz="5440">
                <a:solidFill>
                  <a:srgbClr val="FFFFFF"/>
                </a:solidFill>
                <a:latin typeface="Muli"/>
              </a:rPr>
              <a:t>Thích hợp cho các bài toán đòi hỏi quyết định đa dạng tại mỗi bước và có cấu trúc chồng chéo.</a:t>
            </a:r>
          </a:p>
          <a:p>
            <a:pPr algn="ctr">
              <a:lnSpc>
                <a:spcPts val="7616"/>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683281" y="476287"/>
            <a:ext cx="10101665" cy="1104826"/>
          </a:xfrm>
          <a:prstGeom prst="rect">
            <a:avLst/>
          </a:prstGeom>
        </p:spPr>
        <p:txBody>
          <a:bodyPr anchor="t" rtlCol="false" tIns="0" lIns="0" bIns="0" rIns="0">
            <a:spAutoFit/>
          </a:bodyPr>
          <a:lstStyle/>
          <a:p>
            <a:pPr>
              <a:lnSpc>
                <a:spcPts val="8760"/>
              </a:lnSpc>
              <a:spcBef>
                <a:spcPct val="0"/>
              </a:spcBef>
            </a:pPr>
            <a:r>
              <a:rPr lang="en-US" sz="7300" spc="-73">
                <a:solidFill>
                  <a:srgbClr val="000000"/>
                </a:solidFill>
                <a:latin typeface="Muli Bold"/>
              </a:rPr>
              <a:t>Hướng phát truyển</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1" id="11"/>
          <p:cNvSpPr txBox="true"/>
          <p:nvPr/>
        </p:nvSpPr>
        <p:spPr>
          <a:xfrm rot="0">
            <a:off x="8542174" y="2215795"/>
            <a:ext cx="8272402" cy="1619250"/>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  Áp dụng DP cho nhiều lĩnh vực khác nhau như tối ưu hóa, quản lý tài nguyên, lập lịch công việc</a:t>
            </a:r>
          </a:p>
        </p:txBody>
      </p:sp>
      <p:sp>
        <p:nvSpPr>
          <p:cNvPr name="TextBox 12" id="12"/>
          <p:cNvSpPr txBox="true"/>
          <p:nvPr/>
        </p:nvSpPr>
        <p:spPr>
          <a:xfrm rot="0">
            <a:off x="8489911" y="4382461"/>
            <a:ext cx="8272402" cy="2705100"/>
          </a:xfrm>
          <a:prstGeom prst="rect">
            <a:avLst/>
          </a:prstGeom>
        </p:spPr>
        <p:txBody>
          <a:bodyPr anchor="t" rtlCol="false" tIns="0" lIns="0" bIns="0" rIns="0">
            <a:spAutoFit/>
          </a:bodyPr>
          <a:lstStyle/>
          <a:p>
            <a:pPr>
              <a:lnSpc>
                <a:spcPts val="4320"/>
              </a:lnSpc>
            </a:pPr>
            <a:r>
              <a:rPr lang="en-US" sz="3600">
                <a:solidFill>
                  <a:srgbClr val="000000"/>
                </a:solidFill>
                <a:latin typeface="Muli Bold"/>
              </a:rPr>
              <a:t>  Tối ưu hóa thuật toán DP bằng cách sử dụng memoization hoặc tabulation, và áp dụng các kỹ thuật tối ưu hóa.</a:t>
            </a:r>
          </a:p>
          <a:p>
            <a:pPr>
              <a:lnSpc>
                <a:spcPts val="4320"/>
              </a:lnSpc>
              <a:spcBef>
                <a:spcPct val="0"/>
              </a:spcBef>
            </a:pPr>
          </a:p>
        </p:txBody>
      </p:sp>
      <p:grpSp>
        <p:nvGrpSpPr>
          <p:cNvPr name="Group 13" id="13"/>
          <p:cNvGrpSpPr/>
          <p:nvPr/>
        </p:nvGrpSpPr>
        <p:grpSpPr>
          <a:xfrm rot="0">
            <a:off x="8470797" y="7620961"/>
            <a:ext cx="8272402" cy="2227714"/>
            <a:chOff x="0" y="0"/>
            <a:chExt cx="11029869" cy="2970285"/>
          </a:xfrm>
        </p:grpSpPr>
        <p:sp>
          <p:nvSpPr>
            <p:cNvPr name="TextBox 14" id="14"/>
            <p:cNvSpPr txBox="true"/>
            <p:nvPr/>
          </p:nvSpPr>
          <p:spPr>
            <a:xfrm rot="0">
              <a:off x="0" y="9525"/>
              <a:ext cx="11029869" cy="21621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  Tập trung nghiên cứu sâu hơn vào một lĩnh vực cụ thể như tài chính, y học, hoặc trí tuệ nhân tạo</a:t>
              </a:r>
            </a:p>
          </p:txBody>
        </p:sp>
        <p:sp>
          <p:nvSpPr>
            <p:cNvPr name="TextBox 15" id="15"/>
            <p:cNvSpPr txBox="true"/>
            <p:nvPr/>
          </p:nvSpPr>
          <p:spPr>
            <a:xfrm rot="0">
              <a:off x="0" y="2520692"/>
              <a:ext cx="11029869" cy="449593"/>
            </a:xfrm>
            <a:prstGeom prst="rect">
              <a:avLst/>
            </a:prstGeom>
          </p:spPr>
          <p:txBody>
            <a:bodyPr anchor="t" rtlCol="false" tIns="0" lIns="0" bIns="0" rIns="0">
              <a:spAutoFit/>
            </a:bodyPr>
            <a:lstStyle/>
            <a:p>
              <a:pPr>
                <a:lnSpc>
                  <a:spcPts val="2800"/>
                </a:lnSpc>
                <a:spcBef>
                  <a:spcPct val="0"/>
                </a:spcBef>
              </a:pPr>
            </a:p>
          </p:txBody>
        </p:sp>
      </p:grpSp>
      <p:sp>
        <p:nvSpPr>
          <p:cNvPr name="AutoShape 16" id="16"/>
          <p:cNvSpPr/>
          <p:nvPr/>
        </p:nvSpPr>
        <p:spPr>
          <a:xfrm>
            <a:off x="8489911" y="4053849"/>
            <a:ext cx="8272402" cy="0"/>
          </a:xfrm>
          <a:prstGeom prst="line">
            <a:avLst/>
          </a:prstGeom>
          <a:ln cap="flat" w="9525">
            <a:solidFill>
              <a:srgbClr val="000000"/>
            </a:solidFill>
            <a:prstDash val="solid"/>
            <a:headEnd type="none" len="sm" w="sm"/>
            <a:tailEnd type="none" len="sm" w="sm"/>
          </a:ln>
        </p:spPr>
      </p:sp>
      <p:sp>
        <p:nvSpPr>
          <p:cNvPr name="AutoShape 17" id="17"/>
          <p:cNvSpPr/>
          <p:nvPr/>
        </p:nvSpPr>
        <p:spPr>
          <a:xfrm>
            <a:off x="8470797" y="7043437"/>
            <a:ext cx="8272402" cy="0"/>
          </a:xfrm>
          <a:prstGeom prst="line">
            <a:avLst/>
          </a:prstGeom>
          <a:ln cap="flat" w="9525">
            <a:solidFill>
              <a:srgbClr val="000000"/>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325731" y="0"/>
            <a:ext cx="6856062" cy="10284094"/>
          </a:xfrm>
          <a:custGeom>
            <a:avLst/>
            <a:gdLst/>
            <a:ahLst/>
            <a:cxnLst/>
            <a:rect r="r" b="b" t="t" l="l"/>
            <a:pathLst>
              <a:path h="10284094" w="6856062">
                <a:moveTo>
                  <a:pt x="0" y="0"/>
                </a:moveTo>
                <a:lnTo>
                  <a:pt x="6856062" y="0"/>
                </a:lnTo>
                <a:lnTo>
                  <a:pt x="6856062" y="10284094"/>
                </a:lnTo>
                <a:lnTo>
                  <a:pt x="0" y="10284094"/>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2505679" y="5832746"/>
            <a:ext cx="5966980" cy="516743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157288" y="3614042"/>
            <a:ext cx="7546593" cy="685800"/>
          </a:xfrm>
          <a:prstGeom prst="rect">
            <a:avLst/>
          </a:prstGeom>
        </p:spPr>
        <p:txBody>
          <a:bodyPr anchor="t" rtlCol="false" tIns="0" lIns="0" bIns="0" rIns="0">
            <a:spAutoFit/>
          </a:bodyPr>
          <a:lstStyle/>
          <a:p>
            <a:pPr algn="l" marL="0" indent="0" lvl="0">
              <a:lnSpc>
                <a:spcPts val="5459"/>
              </a:lnSpc>
              <a:spcBef>
                <a:spcPct val="0"/>
              </a:spcBef>
            </a:pPr>
            <a:r>
              <a:rPr lang="en-US" sz="4549" spc="-168">
                <a:solidFill>
                  <a:srgbClr val="F4F4F4"/>
                </a:solidFill>
                <a:latin typeface="Muli Bold"/>
              </a:rPr>
              <a:t>NỘI DUNG BÁO CÁO</a:t>
            </a:r>
          </a:p>
        </p:txBody>
      </p:sp>
      <p:sp>
        <p:nvSpPr>
          <p:cNvPr name="TextBox 7" id="7"/>
          <p:cNvSpPr txBox="true"/>
          <p:nvPr/>
        </p:nvSpPr>
        <p:spPr>
          <a:xfrm rot="0">
            <a:off x="9885502" y="952500"/>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Giới thiệu đề tài</a:t>
            </a:r>
          </a:p>
        </p:txBody>
      </p:sp>
      <p:sp>
        <p:nvSpPr>
          <p:cNvPr name="TextBox 8" id="8"/>
          <p:cNvSpPr txBox="true"/>
          <p:nvPr/>
        </p:nvSpPr>
        <p:spPr>
          <a:xfrm rot="0">
            <a:off x="9885502" y="1864737"/>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Lý do chọn đề tài</a:t>
            </a:r>
          </a:p>
        </p:txBody>
      </p:sp>
      <p:sp>
        <p:nvSpPr>
          <p:cNvPr name="TextBox 9" id="9"/>
          <p:cNvSpPr txBox="true"/>
          <p:nvPr/>
        </p:nvSpPr>
        <p:spPr>
          <a:xfrm rot="0">
            <a:off x="9885502" y="3689452"/>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Khái niệm</a:t>
            </a:r>
          </a:p>
        </p:txBody>
      </p:sp>
      <p:sp>
        <p:nvSpPr>
          <p:cNvPr name="TextBox 10" id="10"/>
          <p:cNvSpPr txBox="true"/>
          <p:nvPr/>
        </p:nvSpPr>
        <p:spPr>
          <a:xfrm rot="0">
            <a:off x="9885502" y="4602513"/>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Các bước thực hiện</a:t>
            </a:r>
          </a:p>
        </p:txBody>
      </p:sp>
      <p:sp>
        <p:nvSpPr>
          <p:cNvPr name="TextBox 11" id="11"/>
          <p:cNvSpPr txBox="true"/>
          <p:nvPr/>
        </p:nvSpPr>
        <p:spPr>
          <a:xfrm rot="0">
            <a:off x="9885502" y="2779684"/>
            <a:ext cx="7803020" cy="614014"/>
          </a:xfrm>
          <a:prstGeom prst="rect">
            <a:avLst/>
          </a:prstGeom>
        </p:spPr>
        <p:txBody>
          <a:bodyPr anchor="t" rtlCol="false" tIns="0" lIns="0" bIns="0" rIns="0">
            <a:spAutoFit/>
          </a:bodyPr>
          <a:lstStyle/>
          <a:p>
            <a:pPr marL="772110" indent="-386055" lvl="1">
              <a:lnSpc>
                <a:spcPts val="5006"/>
              </a:lnSpc>
              <a:buFont typeface="Arial"/>
              <a:buChar char="•"/>
            </a:pPr>
            <a:r>
              <a:rPr lang="en-US" sz="3576" u="sng">
                <a:solidFill>
                  <a:srgbClr val="F4F4F4"/>
                </a:solidFill>
                <a:latin typeface="Muli"/>
              </a:rPr>
              <a:t>Mục tiêu </a:t>
            </a:r>
            <a:r>
              <a:rPr lang="en-US" sz="3576" u="sng">
                <a:solidFill>
                  <a:srgbClr val="F4F4F4"/>
                </a:solidFill>
                <a:latin typeface="Muli"/>
              </a:rPr>
              <a:t>nghiên cứu</a:t>
            </a:r>
          </a:p>
        </p:txBody>
      </p:sp>
      <p:sp>
        <p:nvSpPr>
          <p:cNvPr name="TextBox 12" id="12"/>
          <p:cNvSpPr txBox="true"/>
          <p:nvPr/>
        </p:nvSpPr>
        <p:spPr>
          <a:xfrm rot="0">
            <a:off x="9885502" y="6428634"/>
            <a:ext cx="7803020" cy="614014"/>
          </a:xfrm>
          <a:prstGeom prst="rect">
            <a:avLst/>
          </a:prstGeom>
        </p:spPr>
        <p:txBody>
          <a:bodyPr anchor="t" rtlCol="false" tIns="0" lIns="0" bIns="0" rIns="0">
            <a:spAutoFit/>
          </a:bodyPr>
          <a:lstStyle/>
          <a:p>
            <a:pPr marL="772110" indent="-386055" lvl="1">
              <a:lnSpc>
                <a:spcPts val="5006"/>
              </a:lnSpc>
              <a:buFont typeface="Arial"/>
              <a:buChar char="•"/>
            </a:pPr>
            <a:r>
              <a:rPr lang="en-US" sz="3576" u="sng">
                <a:solidFill>
                  <a:srgbClr val="F4F4F4"/>
                </a:solidFill>
                <a:latin typeface="Muli"/>
              </a:rPr>
              <a:t>Ưu điểm và nhược điểm</a:t>
            </a:r>
          </a:p>
        </p:txBody>
      </p:sp>
      <p:sp>
        <p:nvSpPr>
          <p:cNvPr name="TextBox 13" id="13"/>
          <p:cNvSpPr txBox="true"/>
          <p:nvPr/>
        </p:nvSpPr>
        <p:spPr>
          <a:xfrm rot="0">
            <a:off x="9885502" y="7347783"/>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Kết luận</a:t>
            </a:r>
          </a:p>
        </p:txBody>
      </p:sp>
      <p:sp>
        <p:nvSpPr>
          <p:cNvPr name="TextBox 14" id="14"/>
          <p:cNvSpPr txBox="true"/>
          <p:nvPr/>
        </p:nvSpPr>
        <p:spPr>
          <a:xfrm rot="0">
            <a:off x="9885502" y="8260843"/>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Hướng phát truyển</a:t>
            </a:r>
          </a:p>
        </p:txBody>
      </p:sp>
      <p:sp>
        <p:nvSpPr>
          <p:cNvPr name="TextBox 15" id="15"/>
          <p:cNvSpPr txBox="true"/>
          <p:nvPr/>
        </p:nvSpPr>
        <p:spPr>
          <a:xfrm rot="0">
            <a:off x="9885502" y="5515574"/>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Mô tả bài toán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0345997" y="2120110"/>
            <a:ext cx="7611546" cy="6591255"/>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2895" t="0" r="-2895" b="0"/>
              </a:stretch>
            </a:blipFill>
          </p:spPr>
        </p:sp>
      </p:grpSp>
      <p:grpSp>
        <p:nvGrpSpPr>
          <p:cNvPr name="Group 8" id="8"/>
          <p:cNvGrpSpPr/>
          <p:nvPr/>
        </p:nvGrpSpPr>
        <p:grpSpPr>
          <a:xfrm rot="0">
            <a:off x="610789" y="732259"/>
            <a:ext cx="8533211" cy="1865257"/>
            <a:chOff x="0" y="0"/>
            <a:chExt cx="11377615" cy="2487009"/>
          </a:xfrm>
        </p:grpSpPr>
        <p:sp>
          <p:nvSpPr>
            <p:cNvPr name="TextBox 9" id="9"/>
            <p:cNvSpPr txBox="true"/>
            <p:nvPr/>
          </p:nvSpPr>
          <p:spPr>
            <a:xfrm rot="0">
              <a:off x="0" y="9525"/>
              <a:ext cx="11377615" cy="1704975"/>
            </a:xfrm>
            <a:prstGeom prst="rect">
              <a:avLst/>
            </a:prstGeom>
          </p:spPr>
          <p:txBody>
            <a:bodyPr anchor="t" rtlCol="false" tIns="0" lIns="0" bIns="0" rIns="0">
              <a:spAutoFit/>
            </a:bodyPr>
            <a:lstStyle/>
            <a:p>
              <a:pPr>
                <a:lnSpc>
                  <a:spcPts val="10199"/>
                </a:lnSpc>
                <a:spcBef>
                  <a:spcPct val="0"/>
                </a:spcBef>
              </a:pPr>
              <a:r>
                <a:rPr lang="en-US" sz="8499" spc="-84">
                  <a:solidFill>
                    <a:srgbClr val="004651"/>
                  </a:solidFill>
                  <a:latin typeface="Muli Bold"/>
                </a:rPr>
                <a:t>Giới thiệu đề tài</a:t>
              </a:r>
            </a:p>
          </p:txBody>
        </p:sp>
        <p:sp>
          <p:nvSpPr>
            <p:cNvPr name="TextBox 10" id="10"/>
            <p:cNvSpPr txBox="true"/>
            <p:nvPr/>
          </p:nvSpPr>
          <p:spPr>
            <a:xfrm rot="0">
              <a:off x="0" y="1949574"/>
              <a:ext cx="10192901" cy="537435"/>
            </a:xfrm>
            <a:prstGeom prst="rect">
              <a:avLst/>
            </a:prstGeom>
          </p:spPr>
          <p:txBody>
            <a:bodyPr anchor="t" rtlCol="false" tIns="0" lIns="0" bIns="0" rIns="0">
              <a:spAutoFit/>
            </a:bodyPr>
            <a:lstStyle/>
            <a:p>
              <a:pPr>
                <a:lnSpc>
                  <a:spcPts val="3499"/>
                </a:lnSpc>
              </a:pPr>
            </a:p>
          </p:txBody>
        </p:sp>
      </p:grpSp>
      <p:sp>
        <p:nvSpPr>
          <p:cNvPr name="TextBox 11" id="11"/>
          <p:cNvSpPr txBox="true"/>
          <p:nvPr/>
        </p:nvSpPr>
        <p:spPr>
          <a:xfrm rot="0">
            <a:off x="446179" y="2616956"/>
            <a:ext cx="10129197" cy="5841655"/>
          </a:xfrm>
          <a:prstGeom prst="rect">
            <a:avLst/>
          </a:prstGeom>
        </p:spPr>
        <p:txBody>
          <a:bodyPr anchor="t" rtlCol="false" tIns="0" lIns="0" bIns="0" rIns="0">
            <a:spAutoFit/>
          </a:bodyPr>
          <a:lstStyle/>
          <a:p>
            <a:pPr>
              <a:lnSpc>
                <a:spcPts val="6611"/>
              </a:lnSpc>
              <a:spcBef>
                <a:spcPct val="0"/>
              </a:spcBef>
            </a:pPr>
            <a:r>
              <a:rPr lang="en-US" sz="4722">
                <a:solidFill>
                  <a:srgbClr val="004651"/>
                </a:solidFill>
                <a:latin typeface="Muli"/>
              </a:rPr>
              <a:t>    Quy hoạch động là một phương pháp toán học mạnh mẽ được sử dụng để giải quyết các bài toán tối ưu. Phương pháp này chia bài toán thành các bài toán con nhỏ hơn và tái sử dụng kết quả đã tính toán trước đó để giảm độ phức tạp.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722862" y="1028700"/>
            <a:ext cx="14766361" cy="2492120"/>
            <a:chOff x="0" y="0"/>
            <a:chExt cx="19688481" cy="3322826"/>
          </a:xfrm>
        </p:grpSpPr>
        <p:sp>
          <p:nvSpPr>
            <p:cNvPr name="TextBox 3" id="3"/>
            <p:cNvSpPr txBox="true"/>
            <p:nvPr/>
          </p:nvSpPr>
          <p:spPr>
            <a:xfrm rot="0">
              <a:off x="0" y="2608451"/>
              <a:ext cx="19688481" cy="714375"/>
            </a:xfrm>
            <a:prstGeom prst="rect">
              <a:avLst/>
            </a:prstGeom>
          </p:spPr>
          <p:txBody>
            <a:bodyPr anchor="t" rtlCol="false" tIns="0" lIns="0" bIns="0" rIns="0">
              <a:spAutoFit/>
            </a:bodyPr>
            <a:lstStyle/>
            <a:p>
              <a:pPr>
                <a:lnSpc>
                  <a:spcPts val="4320"/>
                </a:lnSpc>
                <a:spcBef>
                  <a:spcPct val="0"/>
                </a:spcBef>
              </a:pPr>
            </a:p>
          </p:txBody>
        </p:sp>
        <p:sp>
          <p:nvSpPr>
            <p:cNvPr name="TextBox 4" id="4"/>
            <p:cNvSpPr txBox="true"/>
            <p:nvPr/>
          </p:nvSpPr>
          <p:spPr>
            <a:xfrm rot="0">
              <a:off x="0" y="-76200"/>
              <a:ext cx="19688481" cy="1751651"/>
            </a:xfrm>
            <a:prstGeom prst="rect">
              <a:avLst/>
            </a:prstGeom>
          </p:spPr>
          <p:txBody>
            <a:bodyPr anchor="t" rtlCol="false" tIns="0" lIns="0" bIns="0" rIns="0">
              <a:spAutoFit/>
            </a:bodyPr>
            <a:lstStyle/>
            <a:p>
              <a:pPr>
                <a:lnSpc>
                  <a:spcPts val="10790"/>
                </a:lnSpc>
              </a:pPr>
              <a:r>
                <a:rPr lang="en-US" sz="8300">
                  <a:solidFill>
                    <a:srgbClr val="A4E473"/>
                  </a:solidFill>
                  <a:latin typeface="Muli Bold"/>
                </a:rPr>
                <a:t>Lý do chọn đề tài</a:t>
              </a:r>
              <a:r>
                <a:rPr lang="en-US" sz="8300">
                  <a:solidFill>
                    <a:srgbClr val="A4E473"/>
                  </a:solidFill>
                  <a:latin typeface="Muli Bold"/>
                </a:rPr>
                <a:t>.</a:t>
              </a:r>
            </a:p>
          </p:txBody>
        </p:sp>
      </p:grpSp>
      <p:sp>
        <p:nvSpPr>
          <p:cNvPr name="TextBox 5" id="5"/>
          <p:cNvSpPr txBox="true"/>
          <p:nvPr/>
        </p:nvSpPr>
        <p:spPr>
          <a:xfrm rot="0">
            <a:off x="12027973" y="8987156"/>
            <a:ext cx="5231327" cy="27114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Muli Semi-Bold"/>
              </a:rPr>
              <a:t>Quay lại Trang Chương trình</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5BC3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2" id="12"/>
          <p:cNvSpPr txBox="true"/>
          <p:nvPr/>
        </p:nvSpPr>
        <p:spPr>
          <a:xfrm rot="0">
            <a:off x="1671665" y="2486530"/>
            <a:ext cx="14414780" cy="5831920"/>
          </a:xfrm>
          <a:prstGeom prst="rect">
            <a:avLst/>
          </a:prstGeom>
        </p:spPr>
        <p:txBody>
          <a:bodyPr anchor="t" rtlCol="false" tIns="0" lIns="0" bIns="0" rIns="0">
            <a:spAutoFit/>
          </a:bodyPr>
          <a:lstStyle/>
          <a:p>
            <a:pPr>
              <a:lnSpc>
                <a:spcPts val="5838"/>
              </a:lnSpc>
              <a:spcBef>
                <a:spcPct val="0"/>
              </a:spcBef>
            </a:pPr>
            <a:r>
              <a:rPr lang="en-US" sz="4170">
                <a:solidFill>
                  <a:srgbClr val="EAF1F4"/>
                </a:solidFill>
                <a:latin typeface="Muli"/>
              </a:rPr>
              <a:t>Quy hoạch động có thể đòi hỏi khả năng tư duy sáng tạo, phân tích vấn đề và đối mặt với các bài toán phức tạp, tìm ra các phương pháp giải quyết tối ưu. Việc nghiên cứu và giải quyết những thách thức này có thể phát triển kỹ năng tư duy logic, tư duy phân tích và khả năng giải quyết vấn đề, giúp áp dụng kiến thức và kỹ năng của mình vào các vấn đề thực tế và có thể tạo ra giá trị lớn trong việc giải quyết các bài toán thực tế.</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837551"/>
            <a:ext cx="8614905" cy="1047676"/>
          </a:xfrm>
          <a:prstGeom prst="rect">
            <a:avLst/>
          </a:prstGeom>
        </p:spPr>
        <p:txBody>
          <a:bodyPr anchor="t" rtlCol="false" tIns="0" lIns="0" bIns="0" rIns="0">
            <a:spAutoFit/>
          </a:bodyPr>
          <a:lstStyle/>
          <a:p>
            <a:pPr>
              <a:lnSpc>
                <a:spcPts val="8309"/>
              </a:lnSpc>
              <a:spcBef>
                <a:spcPct val="0"/>
              </a:spcBef>
            </a:pPr>
            <a:r>
              <a:rPr lang="en-US" sz="6924" spc="-69">
                <a:solidFill>
                  <a:srgbClr val="F4F4F4"/>
                </a:solidFill>
                <a:latin typeface="Muli Bold"/>
              </a:rPr>
              <a:t>Mục tiêu nghiên cứu</a:t>
            </a:r>
          </a:p>
        </p:txBody>
      </p:sp>
      <p:sp>
        <p:nvSpPr>
          <p:cNvPr name="TextBox 7" id="7"/>
          <p:cNvSpPr txBox="true"/>
          <p:nvPr/>
        </p:nvSpPr>
        <p:spPr>
          <a:xfrm rot="0">
            <a:off x="1028700" y="2931649"/>
            <a:ext cx="12827475" cy="5434692"/>
          </a:xfrm>
          <a:prstGeom prst="rect">
            <a:avLst/>
          </a:prstGeom>
        </p:spPr>
        <p:txBody>
          <a:bodyPr anchor="t" rtlCol="false" tIns="0" lIns="0" bIns="0" rIns="0">
            <a:spAutoFit/>
          </a:bodyPr>
          <a:lstStyle/>
          <a:p>
            <a:pPr>
              <a:lnSpc>
                <a:spcPts val="7213"/>
              </a:lnSpc>
              <a:spcBef>
                <a:spcPct val="0"/>
              </a:spcBef>
            </a:pPr>
            <a:r>
              <a:rPr lang="en-US" sz="5152">
                <a:solidFill>
                  <a:srgbClr val="F4F4F4"/>
                </a:solidFill>
                <a:latin typeface="Muli"/>
              </a:rPr>
              <a:t>     </a:t>
            </a:r>
            <a:r>
              <a:rPr lang="en-US" sz="5152">
                <a:solidFill>
                  <a:srgbClr val="F4F4F4"/>
                </a:solidFill>
                <a:latin typeface="Muli"/>
              </a:rPr>
              <a:t>Nghiên cứu này hướng tới việc trang bị sinh viên với kiến thức cơ bản và kỹ năng thực hành,  áp dụng quy hoạch động một cách hiệu quả trong thực tế và đưa ra những quyết định tối ưu trong quá trình giải quyết vấn đề.</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5699080" cy="1276350"/>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Muli Bold"/>
              </a:rPr>
              <a:t>Khái niệm</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338041" y="2449218"/>
            <a:ext cx="15344310" cy="6444696"/>
          </a:xfrm>
          <a:prstGeom prst="rect">
            <a:avLst/>
          </a:prstGeom>
        </p:spPr>
        <p:txBody>
          <a:bodyPr anchor="t" rtlCol="false" tIns="0" lIns="0" bIns="0" rIns="0">
            <a:spAutoFit/>
          </a:bodyPr>
          <a:lstStyle/>
          <a:p>
            <a:pPr>
              <a:lnSpc>
                <a:spcPts val="6439"/>
              </a:lnSpc>
            </a:pPr>
            <a:r>
              <a:rPr lang="en-US" sz="4599">
                <a:solidFill>
                  <a:srgbClr val="000000"/>
                </a:solidFill>
                <a:latin typeface="Muli"/>
              </a:rPr>
              <a:t>   Quy hoạch động là một kỹ thuật giải quyết bài toán bằng cách chia nhỏ nó thành các bài toán con nhỏ hơn, giải quyết từng bài toán con đó một cách độc lập, và sau đó kết hợp các kết quả con để tìm ra kết quả của bài toán gốc. Quy hoạch động thường được sử dụng để giải các bài toán tối ưu, nơi mà ta cần tìm ra giải pháp tốt nhất trong số các giải pháp có thể.</a:t>
            </a:r>
          </a:p>
          <a:p>
            <a:pPr>
              <a:lnSpc>
                <a:spcPts val="643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028700" y="998574"/>
            <a:ext cx="10176740" cy="1276350"/>
          </a:xfrm>
          <a:prstGeom prst="rect">
            <a:avLst/>
          </a:prstGeom>
        </p:spPr>
        <p:txBody>
          <a:bodyPr anchor="t" rtlCol="false" tIns="0" lIns="0" bIns="0" rIns="0">
            <a:spAutoFit/>
          </a:bodyPr>
          <a:lstStyle/>
          <a:p>
            <a:pPr marL="0" indent="0" lvl="0">
              <a:lnSpc>
                <a:spcPts val="10199"/>
              </a:lnSpc>
              <a:spcBef>
                <a:spcPct val="0"/>
              </a:spcBef>
            </a:pPr>
            <a:r>
              <a:rPr lang="en-US" sz="8499" spc="-84">
                <a:solidFill>
                  <a:srgbClr val="000000"/>
                </a:solidFill>
                <a:latin typeface="Muli Bold"/>
              </a:rPr>
              <a:t>Các bước thực hiện </a:t>
            </a:r>
          </a:p>
        </p:txBody>
      </p:sp>
      <p:grpSp>
        <p:nvGrpSpPr>
          <p:cNvPr name="Group 7" id="7"/>
          <p:cNvGrpSpPr/>
          <p:nvPr/>
        </p:nvGrpSpPr>
        <p:grpSpPr>
          <a:xfrm rot="-10800000">
            <a:off x="6647119" y="7356773"/>
            <a:ext cx="3801687" cy="3292279"/>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10800000">
            <a:off x="9144000" y="2274924"/>
            <a:ext cx="7388722" cy="639866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1" id="11"/>
          <p:cNvSpPr txBox="true"/>
          <p:nvPr/>
        </p:nvSpPr>
        <p:spPr>
          <a:xfrm rot="0">
            <a:off x="2463574" y="2764697"/>
            <a:ext cx="13360853" cy="5063968"/>
          </a:xfrm>
          <a:prstGeom prst="rect">
            <a:avLst/>
          </a:prstGeom>
        </p:spPr>
        <p:txBody>
          <a:bodyPr anchor="t" rtlCol="false" tIns="0" lIns="0" bIns="0" rIns="0">
            <a:spAutoFit/>
          </a:bodyPr>
          <a:lstStyle/>
          <a:p>
            <a:pPr marL="784137" indent="-392068" lvl="1">
              <a:lnSpc>
                <a:spcPts val="5447"/>
              </a:lnSpc>
              <a:buFont typeface="Arial"/>
              <a:buChar char="•"/>
            </a:pPr>
            <a:r>
              <a:rPr lang="en-US" sz="3631">
                <a:solidFill>
                  <a:srgbClr val="000000"/>
                </a:solidFill>
                <a:latin typeface="Muli"/>
              </a:rPr>
              <a:t>Xác Định Mục Tiêu: Đặt mục tiêu tối ưu hóa.</a:t>
            </a:r>
          </a:p>
          <a:p>
            <a:pPr marL="784137" indent="-392068" lvl="1">
              <a:lnSpc>
                <a:spcPts val="5447"/>
              </a:lnSpc>
              <a:buFont typeface="Arial"/>
              <a:buChar char="•"/>
            </a:pPr>
            <a:r>
              <a:rPr lang="en-US" sz="3631">
                <a:solidFill>
                  <a:srgbClr val="000000"/>
                </a:solidFill>
                <a:latin typeface="Muli"/>
              </a:rPr>
              <a:t>Chia Bài Toán: Phân tách thành bài toán con.</a:t>
            </a:r>
          </a:p>
          <a:p>
            <a:pPr marL="784137" indent="-392068" lvl="1">
              <a:lnSpc>
                <a:spcPts val="5447"/>
              </a:lnSpc>
              <a:buFont typeface="Arial"/>
              <a:buChar char="•"/>
            </a:pPr>
            <a:r>
              <a:rPr lang="en-US" sz="3631">
                <a:solidFill>
                  <a:srgbClr val="000000"/>
                </a:solidFill>
                <a:latin typeface="Muli"/>
              </a:rPr>
              <a:t>Lập Trình Động: Sử dụng lập trình động giải từng phần.</a:t>
            </a:r>
          </a:p>
          <a:p>
            <a:pPr marL="784137" indent="-392068" lvl="1">
              <a:lnSpc>
                <a:spcPts val="5447"/>
              </a:lnSpc>
              <a:buFont typeface="Arial"/>
              <a:buChar char="•"/>
            </a:pPr>
            <a:r>
              <a:rPr lang="en-US" sz="3631">
                <a:solidFill>
                  <a:srgbClr val="000000"/>
                </a:solidFill>
                <a:latin typeface="Muli"/>
              </a:rPr>
              <a:t>Truy Vết Kết Quả: Xác định giải pháp tối ưu.</a:t>
            </a:r>
          </a:p>
          <a:p>
            <a:pPr marL="784137" indent="-392068" lvl="1">
              <a:lnSpc>
                <a:spcPts val="5447"/>
              </a:lnSpc>
              <a:buFont typeface="Arial"/>
              <a:buChar char="•"/>
            </a:pPr>
            <a:r>
              <a:rPr lang="en-US" sz="3631">
                <a:solidFill>
                  <a:srgbClr val="000000"/>
                </a:solidFill>
                <a:latin typeface="Muli"/>
              </a:rPr>
              <a:t>Kiểm Tra và Tối Ưu Hóa: Đảm bảo đáp ứng yêu cầu </a:t>
            </a:r>
          </a:p>
          <a:p>
            <a:pPr>
              <a:lnSpc>
                <a:spcPts val="5447"/>
              </a:lnSpc>
            </a:pPr>
            <a:r>
              <a:rPr lang="en-US" sz="3631">
                <a:solidFill>
                  <a:srgbClr val="000000"/>
                </a:solidFill>
                <a:latin typeface="Muli"/>
              </a:rPr>
              <a:t>      </a:t>
            </a:r>
            <a:r>
              <a:rPr lang="en-US" sz="3631">
                <a:solidFill>
                  <a:srgbClr val="000000"/>
                </a:solidFill>
                <a:latin typeface="Muli"/>
              </a:rPr>
              <a:t> và tối ưu hóa.</a:t>
            </a:r>
          </a:p>
          <a:p>
            <a:pPr>
              <a:lnSpc>
                <a:spcPts val="850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0800000">
            <a:off x="-4225136" y="-1273098"/>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815647" y="608679"/>
            <a:ext cx="6113968" cy="2273003"/>
          </a:xfrm>
          <a:prstGeom prst="rect">
            <a:avLst/>
          </a:prstGeom>
        </p:spPr>
        <p:txBody>
          <a:bodyPr anchor="t" rtlCol="false" tIns="0" lIns="0" bIns="0" rIns="0">
            <a:spAutoFit/>
          </a:bodyPr>
          <a:lstStyle/>
          <a:p>
            <a:pPr>
              <a:lnSpc>
                <a:spcPts val="9099"/>
              </a:lnSpc>
            </a:pPr>
            <a:r>
              <a:rPr lang="en-US" sz="6999" spc="-195">
                <a:solidFill>
                  <a:srgbClr val="F4F4F4"/>
                </a:solidFill>
                <a:latin typeface="Muli Bold"/>
              </a:rPr>
              <a:t>Mô tả</a:t>
            </a:r>
          </a:p>
          <a:p>
            <a:pPr>
              <a:lnSpc>
                <a:spcPts val="9099"/>
              </a:lnSpc>
              <a:spcBef>
                <a:spcPct val="0"/>
              </a:spcBef>
            </a:pPr>
            <a:r>
              <a:rPr lang="en-US" sz="6999" spc="-195">
                <a:solidFill>
                  <a:srgbClr val="F4F4F4"/>
                </a:solidFill>
                <a:latin typeface="Muli Bold"/>
              </a:rPr>
              <a:t>bài toán</a:t>
            </a:r>
          </a:p>
        </p:txBody>
      </p:sp>
      <p:grpSp>
        <p:nvGrpSpPr>
          <p:cNvPr name="Group 5" id="5"/>
          <p:cNvGrpSpPr/>
          <p:nvPr/>
        </p:nvGrpSpPr>
        <p:grpSpPr>
          <a:xfrm rot="0">
            <a:off x="3489156" y="4013684"/>
            <a:ext cx="2695869" cy="2334501"/>
            <a:chOff x="0" y="0"/>
            <a:chExt cx="4282440" cy="3708400"/>
          </a:xfrm>
        </p:grpSpPr>
        <p:sp>
          <p:nvSpPr>
            <p:cNvPr name="Freeform 6" id="6"/>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05" r="0" b="-72513"/>
              </a:stretch>
            </a:blipFill>
          </p:spPr>
        </p:sp>
      </p:grpSp>
      <p:grpSp>
        <p:nvGrpSpPr>
          <p:cNvPr name="Group 7" id="7"/>
          <p:cNvGrpSpPr/>
          <p:nvPr/>
        </p:nvGrpSpPr>
        <p:grpSpPr>
          <a:xfrm rot="0">
            <a:off x="6422699" y="415689"/>
            <a:ext cx="2695869" cy="2334501"/>
            <a:chOff x="0" y="0"/>
            <a:chExt cx="4282440" cy="3708400"/>
          </a:xfrm>
        </p:grpSpPr>
        <p:sp>
          <p:nvSpPr>
            <p:cNvPr name="Freeform 8" id="8"/>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3"/>
              <a:stretch>
                <a:fillRect l="0" t="-24043" r="0" b="-49176"/>
              </a:stretch>
            </a:blipFill>
          </p:spPr>
        </p:sp>
      </p:grpSp>
      <p:grpSp>
        <p:nvGrpSpPr>
          <p:cNvPr name="Group 9" id="9"/>
          <p:cNvGrpSpPr/>
          <p:nvPr/>
        </p:nvGrpSpPr>
        <p:grpSpPr>
          <a:xfrm rot="-10800000">
            <a:off x="545687" y="7265505"/>
            <a:ext cx="18814277" cy="2742509"/>
            <a:chOff x="0" y="0"/>
            <a:chExt cx="21504214" cy="3134614"/>
          </a:xfrm>
        </p:grpSpPr>
        <p:sp>
          <p:nvSpPr>
            <p:cNvPr name="Freeform 10" id="10"/>
            <p:cNvSpPr/>
            <p:nvPr/>
          </p:nvSpPr>
          <p:spPr>
            <a:xfrm flipH="false" flipV="false" rot="0">
              <a:off x="0" y="0"/>
              <a:ext cx="21504215" cy="3134614"/>
            </a:xfrm>
            <a:custGeom>
              <a:avLst/>
              <a:gdLst/>
              <a:ahLst/>
              <a:cxnLst/>
              <a:rect r="r" b="b" t="t" l="l"/>
              <a:pathLst>
                <a:path h="3134614" w="21504215">
                  <a:moveTo>
                    <a:pt x="21504215" y="1567307"/>
                  </a:moveTo>
                  <a:lnTo>
                    <a:pt x="20599340" y="3134614"/>
                  </a:lnTo>
                  <a:lnTo>
                    <a:pt x="904875" y="3134614"/>
                  </a:lnTo>
                  <a:lnTo>
                    <a:pt x="0" y="1567307"/>
                  </a:lnTo>
                  <a:lnTo>
                    <a:pt x="904875" y="0"/>
                  </a:lnTo>
                  <a:lnTo>
                    <a:pt x="20599212" y="0"/>
                  </a:lnTo>
                  <a:lnTo>
                    <a:pt x="21504215" y="1567307"/>
                  </a:lnTo>
                  <a:close/>
                </a:path>
              </a:pathLst>
            </a:custGeom>
            <a:solidFill>
              <a:srgbClr val="00A181"/>
            </a:solidFill>
          </p:spPr>
        </p:sp>
      </p:grpSp>
      <p:grpSp>
        <p:nvGrpSpPr>
          <p:cNvPr name="Group 11" id="11"/>
          <p:cNvGrpSpPr/>
          <p:nvPr/>
        </p:nvGrpSpPr>
        <p:grpSpPr>
          <a:xfrm rot="-10800000">
            <a:off x="815647" y="7132846"/>
            <a:ext cx="19005426" cy="2742509"/>
            <a:chOff x="0" y="0"/>
            <a:chExt cx="21722692" cy="3134614"/>
          </a:xfrm>
        </p:grpSpPr>
        <p:sp>
          <p:nvSpPr>
            <p:cNvPr name="Freeform 12" id="12"/>
            <p:cNvSpPr/>
            <p:nvPr/>
          </p:nvSpPr>
          <p:spPr>
            <a:xfrm flipH="false" flipV="false" rot="0">
              <a:off x="0" y="0"/>
              <a:ext cx="21722691" cy="3134614"/>
            </a:xfrm>
            <a:custGeom>
              <a:avLst/>
              <a:gdLst/>
              <a:ahLst/>
              <a:cxnLst/>
              <a:rect r="r" b="b" t="t" l="l"/>
              <a:pathLst>
                <a:path h="3134614" w="21722691">
                  <a:moveTo>
                    <a:pt x="21722691" y="1567307"/>
                  </a:moveTo>
                  <a:lnTo>
                    <a:pt x="20817816" y="3134614"/>
                  </a:lnTo>
                  <a:lnTo>
                    <a:pt x="904875" y="3134614"/>
                  </a:lnTo>
                  <a:lnTo>
                    <a:pt x="0" y="1567307"/>
                  </a:lnTo>
                  <a:lnTo>
                    <a:pt x="904875" y="0"/>
                  </a:lnTo>
                  <a:lnTo>
                    <a:pt x="20817689" y="0"/>
                  </a:lnTo>
                  <a:lnTo>
                    <a:pt x="21722691" y="1567307"/>
                  </a:lnTo>
                  <a:close/>
                </a:path>
              </a:pathLst>
            </a:custGeom>
            <a:solidFill>
              <a:srgbClr val="F5BC34"/>
            </a:solidFill>
          </p:spPr>
        </p:sp>
      </p:grpSp>
      <p:sp>
        <p:nvSpPr>
          <p:cNvPr name="TextBox 13" id="13"/>
          <p:cNvSpPr txBox="true"/>
          <p:nvPr/>
        </p:nvSpPr>
        <p:spPr>
          <a:xfrm rot="0">
            <a:off x="1456036" y="7569044"/>
            <a:ext cx="3104182" cy="2442826"/>
          </a:xfrm>
          <a:prstGeom prst="rect">
            <a:avLst/>
          </a:prstGeom>
        </p:spPr>
        <p:txBody>
          <a:bodyPr anchor="t" rtlCol="false" tIns="0" lIns="0" bIns="0" rIns="0">
            <a:spAutoFit/>
          </a:bodyPr>
          <a:lstStyle/>
          <a:p>
            <a:pPr>
              <a:lnSpc>
                <a:spcPts val="6597"/>
              </a:lnSpc>
            </a:pPr>
            <a:r>
              <a:rPr lang="en-US" sz="4712">
                <a:solidFill>
                  <a:srgbClr val="000000"/>
                </a:solidFill>
                <a:latin typeface="Muli Bold"/>
              </a:rPr>
              <a:t>Bài toán cái balo</a:t>
            </a:r>
          </a:p>
          <a:p>
            <a:pPr algn="ctr">
              <a:lnSpc>
                <a:spcPts val="6597"/>
              </a:lnSpc>
              <a:spcBef>
                <a:spcPct val="0"/>
              </a:spcBef>
            </a:pPr>
          </a:p>
        </p:txBody>
      </p:sp>
      <p:grpSp>
        <p:nvGrpSpPr>
          <p:cNvPr name="Group 14" id="14"/>
          <p:cNvGrpSpPr/>
          <p:nvPr/>
        </p:nvGrpSpPr>
        <p:grpSpPr>
          <a:xfrm rot="-10800000">
            <a:off x="2975627" y="3871785"/>
            <a:ext cx="16099966" cy="2857198"/>
            <a:chOff x="0" y="0"/>
            <a:chExt cx="18401829" cy="3265701"/>
          </a:xfrm>
        </p:grpSpPr>
        <p:sp>
          <p:nvSpPr>
            <p:cNvPr name="Freeform 15" id="15"/>
            <p:cNvSpPr/>
            <p:nvPr/>
          </p:nvSpPr>
          <p:spPr>
            <a:xfrm flipH="false" flipV="false" rot="0">
              <a:off x="0" y="0"/>
              <a:ext cx="18401829" cy="3265701"/>
            </a:xfrm>
            <a:custGeom>
              <a:avLst/>
              <a:gdLst/>
              <a:ahLst/>
              <a:cxnLst/>
              <a:rect r="r" b="b" t="t" l="l"/>
              <a:pathLst>
                <a:path h="3265701" w="18401829">
                  <a:moveTo>
                    <a:pt x="18401829" y="1632850"/>
                  </a:moveTo>
                  <a:lnTo>
                    <a:pt x="17496954" y="3265701"/>
                  </a:lnTo>
                  <a:lnTo>
                    <a:pt x="904875" y="3265701"/>
                  </a:lnTo>
                  <a:lnTo>
                    <a:pt x="0" y="1632850"/>
                  </a:lnTo>
                  <a:lnTo>
                    <a:pt x="904875" y="0"/>
                  </a:lnTo>
                  <a:lnTo>
                    <a:pt x="17496827" y="0"/>
                  </a:lnTo>
                  <a:lnTo>
                    <a:pt x="18401829" y="1632850"/>
                  </a:lnTo>
                  <a:close/>
                </a:path>
              </a:pathLst>
            </a:custGeom>
            <a:solidFill>
              <a:srgbClr val="00A181"/>
            </a:solidFill>
          </p:spPr>
        </p:sp>
      </p:grpSp>
      <p:grpSp>
        <p:nvGrpSpPr>
          <p:cNvPr name="Group 16" id="16"/>
          <p:cNvGrpSpPr/>
          <p:nvPr/>
        </p:nvGrpSpPr>
        <p:grpSpPr>
          <a:xfrm rot="-10800000">
            <a:off x="3245586" y="3681781"/>
            <a:ext cx="15830007" cy="2914543"/>
            <a:chOff x="0" y="0"/>
            <a:chExt cx="18093273" cy="3331244"/>
          </a:xfrm>
        </p:grpSpPr>
        <p:sp>
          <p:nvSpPr>
            <p:cNvPr name="Freeform 17" id="17"/>
            <p:cNvSpPr/>
            <p:nvPr/>
          </p:nvSpPr>
          <p:spPr>
            <a:xfrm flipH="false" flipV="false" rot="0">
              <a:off x="0" y="0"/>
              <a:ext cx="18093274" cy="3331244"/>
            </a:xfrm>
            <a:custGeom>
              <a:avLst/>
              <a:gdLst/>
              <a:ahLst/>
              <a:cxnLst/>
              <a:rect r="r" b="b" t="t" l="l"/>
              <a:pathLst>
                <a:path h="3331244" w="18093274">
                  <a:moveTo>
                    <a:pt x="18093274" y="1665622"/>
                  </a:moveTo>
                  <a:lnTo>
                    <a:pt x="17188399" y="3331244"/>
                  </a:lnTo>
                  <a:lnTo>
                    <a:pt x="904875" y="3331244"/>
                  </a:lnTo>
                  <a:lnTo>
                    <a:pt x="0" y="1665622"/>
                  </a:lnTo>
                  <a:lnTo>
                    <a:pt x="904875" y="0"/>
                  </a:lnTo>
                  <a:lnTo>
                    <a:pt x="17188272" y="0"/>
                  </a:lnTo>
                  <a:lnTo>
                    <a:pt x="18093274" y="1665622"/>
                  </a:lnTo>
                  <a:close/>
                </a:path>
              </a:pathLst>
            </a:custGeom>
            <a:solidFill>
              <a:srgbClr val="F5BC34"/>
            </a:solidFill>
          </p:spPr>
        </p:sp>
      </p:grpSp>
      <p:sp>
        <p:nvSpPr>
          <p:cNvPr name="TextBox 18" id="18"/>
          <p:cNvSpPr txBox="true"/>
          <p:nvPr/>
        </p:nvSpPr>
        <p:spPr>
          <a:xfrm rot="0">
            <a:off x="3825432" y="3989419"/>
            <a:ext cx="3104182" cy="2306831"/>
          </a:xfrm>
          <a:prstGeom prst="rect">
            <a:avLst/>
          </a:prstGeom>
        </p:spPr>
        <p:txBody>
          <a:bodyPr anchor="t" rtlCol="false" tIns="0" lIns="0" bIns="0" rIns="0">
            <a:spAutoFit/>
          </a:bodyPr>
          <a:lstStyle/>
          <a:p>
            <a:pPr algn="ctr">
              <a:lnSpc>
                <a:spcPts val="6177"/>
              </a:lnSpc>
              <a:spcBef>
                <a:spcPct val="0"/>
              </a:spcBef>
            </a:pPr>
            <a:r>
              <a:rPr lang="en-US" sz="4412">
                <a:solidFill>
                  <a:srgbClr val="000000"/>
                </a:solidFill>
                <a:latin typeface="Muli Bold"/>
              </a:rPr>
              <a:t>Chuỗi con chung lớn nhất</a:t>
            </a:r>
          </a:p>
        </p:txBody>
      </p:sp>
      <p:grpSp>
        <p:nvGrpSpPr>
          <p:cNvPr name="Group 19" id="19"/>
          <p:cNvGrpSpPr/>
          <p:nvPr/>
        </p:nvGrpSpPr>
        <p:grpSpPr>
          <a:xfrm rot="-10800000">
            <a:off x="5506080" y="548348"/>
            <a:ext cx="13853884" cy="2742509"/>
            <a:chOff x="0" y="0"/>
            <a:chExt cx="15834618" cy="3134614"/>
          </a:xfrm>
        </p:grpSpPr>
        <p:sp>
          <p:nvSpPr>
            <p:cNvPr name="Freeform 20" id="20"/>
            <p:cNvSpPr/>
            <p:nvPr/>
          </p:nvSpPr>
          <p:spPr>
            <a:xfrm flipH="false" flipV="false" rot="0">
              <a:off x="0" y="0"/>
              <a:ext cx="15834618" cy="3134614"/>
            </a:xfrm>
            <a:custGeom>
              <a:avLst/>
              <a:gdLst/>
              <a:ahLst/>
              <a:cxnLst/>
              <a:rect r="r" b="b" t="t" l="l"/>
              <a:pathLst>
                <a:path h="3134614" w="15834618">
                  <a:moveTo>
                    <a:pt x="15834618" y="1567307"/>
                  </a:moveTo>
                  <a:lnTo>
                    <a:pt x="14929743" y="3134614"/>
                  </a:lnTo>
                  <a:lnTo>
                    <a:pt x="904875" y="3134614"/>
                  </a:lnTo>
                  <a:lnTo>
                    <a:pt x="0" y="1567307"/>
                  </a:lnTo>
                  <a:lnTo>
                    <a:pt x="904875" y="0"/>
                  </a:lnTo>
                  <a:lnTo>
                    <a:pt x="14929616" y="0"/>
                  </a:lnTo>
                  <a:lnTo>
                    <a:pt x="15834618" y="1567307"/>
                  </a:lnTo>
                  <a:close/>
                </a:path>
              </a:pathLst>
            </a:custGeom>
            <a:solidFill>
              <a:srgbClr val="00A181"/>
            </a:solidFill>
          </p:spPr>
        </p:sp>
      </p:grpSp>
      <p:grpSp>
        <p:nvGrpSpPr>
          <p:cNvPr name="Group 21" id="21"/>
          <p:cNvGrpSpPr/>
          <p:nvPr/>
        </p:nvGrpSpPr>
        <p:grpSpPr>
          <a:xfrm rot="-10800000">
            <a:off x="5776039" y="415689"/>
            <a:ext cx="14045033" cy="2742509"/>
            <a:chOff x="0" y="0"/>
            <a:chExt cx="16053096" cy="3134614"/>
          </a:xfrm>
        </p:grpSpPr>
        <p:sp>
          <p:nvSpPr>
            <p:cNvPr name="Freeform 22" id="22"/>
            <p:cNvSpPr/>
            <p:nvPr/>
          </p:nvSpPr>
          <p:spPr>
            <a:xfrm flipH="false" flipV="false" rot="0">
              <a:off x="0" y="0"/>
              <a:ext cx="16053096" cy="3134614"/>
            </a:xfrm>
            <a:custGeom>
              <a:avLst/>
              <a:gdLst/>
              <a:ahLst/>
              <a:cxnLst/>
              <a:rect r="r" b="b" t="t" l="l"/>
              <a:pathLst>
                <a:path h="3134614" w="16053096">
                  <a:moveTo>
                    <a:pt x="16053096" y="1567307"/>
                  </a:moveTo>
                  <a:lnTo>
                    <a:pt x="15148221" y="3134614"/>
                  </a:lnTo>
                  <a:lnTo>
                    <a:pt x="904875" y="3134614"/>
                  </a:lnTo>
                  <a:lnTo>
                    <a:pt x="0" y="1567307"/>
                  </a:lnTo>
                  <a:lnTo>
                    <a:pt x="904875" y="0"/>
                  </a:lnTo>
                  <a:lnTo>
                    <a:pt x="15148094" y="0"/>
                  </a:lnTo>
                  <a:lnTo>
                    <a:pt x="16053096" y="1567307"/>
                  </a:lnTo>
                  <a:close/>
                </a:path>
              </a:pathLst>
            </a:custGeom>
            <a:solidFill>
              <a:srgbClr val="F5BC34"/>
            </a:solidFill>
          </p:spPr>
        </p:sp>
      </p:grpSp>
      <p:sp>
        <p:nvSpPr>
          <p:cNvPr name="TextBox 23" id="23"/>
          <p:cNvSpPr txBox="true"/>
          <p:nvPr/>
        </p:nvSpPr>
        <p:spPr>
          <a:xfrm rot="0">
            <a:off x="6177611" y="914028"/>
            <a:ext cx="2872158" cy="1650582"/>
          </a:xfrm>
          <a:prstGeom prst="rect">
            <a:avLst/>
          </a:prstGeom>
        </p:spPr>
        <p:txBody>
          <a:bodyPr anchor="t" rtlCol="false" tIns="0" lIns="0" bIns="0" rIns="0">
            <a:spAutoFit/>
          </a:bodyPr>
          <a:lstStyle/>
          <a:p>
            <a:pPr algn="ctr">
              <a:lnSpc>
                <a:spcPts val="6656"/>
              </a:lnSpc>
              <a:spcBef>
                <a:spcPct val="0"/>
              </a:spcBef>
            </a:pPr>
            <a:r>
              <a:rPr lang="en-US" sz="4754">
                <a:solidFill>
                  <a:srgbClr val="000000"/>
                </a:solidFill>
                <a:latin typeface="Muli Bold"/>
              </a:rPr>
              <a:t>Bài toán Đồng xu </a:t>
            </a:r>
          </a:p>
        </p:txBody>
      </p:sp>
      <p:sp>
        <p:nvSpPr>
          <p:cNvPr name="TextBox 24" id="24"/>
          <p:cNvSpPr txBox="true"/>
          <p:nvPr/>
        </p:nvSpPr>
        <p:spPr>
          <a:xfrm rot="0">
            <a:off x="9181382" y="510602"/>
            <a:ext cx="8896354" cy="2795501"/>
          </a:xfrm>
          <a:prstGeom prst="rect">
            <a:avLst/>
          </a:prstGeom>
        </p:spPr>
        <p:txBody>
          <a:bodyPr anchor="t" rtlCol="false" tIns="0" lIns="0" bIns="0" rIns="0">
            <a:spAutoFit/>
          </a:bodyPr>
          <a:lstStyle/>
          <a:p>
            <a:pPr>
              <a:lnSpc>
                <a:spcPts val="4446"/>
              </a:lnSpc>
            </a:pPr>
            <a:r>
              <a:rPr lang="en-US" sz="3176">
                <a:solidFill>
                  <a:srgbClr val="FFFFFF"/>
                </a:solidFill>
                <a:latin typeface="Muli Bold"/>
              </a:rPr>
              <a:t>là một bài toán quy hoạch động phổ biến. Mục tiêu của bài toán là tìm số cách khác nhau để tổng số tiền cần trả lại bằng cách sử dụng một tập hợp đồng xu có sẵn.</a:t>
            </a:r>
          </a:p>
          <a:p>
            <a:pPr>
              <a:lnSpc>
                <a:spcPts val="4446"/>
              </a:lnSpc>
              <a:spcBef>
                <a:spcPct val="0"/>
              </a:spcBef>
            </a:pPr>
          </a:p>
        </p:txBody>
      </p:sp>
      <p:sp>
        <p:nvSpPr>
          <p:cNvPr name="TextBox 25" id="25"/>
          <p:cNvSpPr txBox="true"/>
          <p:nvPr/>
        </p:nvSpPr>
        <p:spPr>
          <a:xfrm rot="0">
            <a:off x="4176149" y="7381418"/>
            <a:ext cx="13968880" cy="3292028"/>
          </a:xfrm>
          <a:prstGeom prst="rect">
            <a:avLst/>
          </a:prstGeom>
        </p:spPr>
        <p:txBody>
          <a:bodyPr anchor="t" rtlCol="false" tIns="0" lIns="0" bIns="0" rIns="0">
            <a:spAutoFit/>
          </a:bodyPr>
          <a:lstStyle/>
          <a:p>
            <a:pPr>
              <a:lnSpc>
                <a:spcPts val="4350"/>
              </a:lnSpc>
            </a:pPr>
            <a:r>
              <a:rPr lang="en-US" sz="3107">
                <a:solidFill>
                  <a:srgbClr val="FFFFFF"/>
                </a:solidFill>
                <a:latin typeface="Muli Bold"/>
              </a:rPr>
              <a:t>Bài toán này liên quan đến việc chọn một tập hợp các đối tượng có giá trị và trọng lượng khác nhau để đặt vào một túi có trọng lượng giới hạn nhất định. Mục tiêu là tối đa hóa giá trị của các đối tượng trong túi, trong khi đảm bảo tổng trọng lượng không vượt quá trọng lượng giới hạn.</a:t>
            </a:r>
          </a:p>
          <a:p>
            <a:pPr>
              <a:lnSpc>
                <a:spcPts val="4350"/>
              </a:lnSpc>
            </a:pPr>
          </a:p>
          <a:p>
            <a:pPr>
              <a:lnSpc>
                <a:spcPts val="4350"/>
              </a:lnSpc>
              <a:spcBef>
                <a:spcPct val="0"/>
              </a:spcBef>
            </a:pPr>
          </a:p>
        </p:txBody>
      </p:sp>
      <p:sp>
        <p:nvSpPr>
          <p:cNvPr name="TextBox 26" id="26"/>
          <p:cNvSpPr txBox="true"/>
          <p:nvPr/>
        </p:nvSpPr>
        <p:spPr>
          <a:xfrm rot="0">
            <a:off x="6929614" y="3947009"/>
            <a:ext cx="11148122" cy="3120084"/>
          </a:xfrm>
          <a:prstGeom prst="rect">
            <a:avLst/>
          </a:prstGeom>
        </p:spPr>
        <p:txBody>
          <a:bodyPr anchor="t" rtlCol="false" tIns="0" lIns="0" bIns="0" rIns="0">
            <a:spAutoFit/>
          </a:bodyPr>
          <a:lstStyle/>
          <a:p>
            <a:pPr>
              <a:lnSpc>
                <a:spcPts val="4951"/>
              </a:lnSpc>
            </a:pPr>
            <a:r>
              <a:rPr lang="en-US" sz="3537">
                <a:solidFill>
                  <a:srgbClr val="FFFFFF"/>
                </a:solidFill>
                <a:latin typeface="Muli Bold"/>
              </a:rPr>
              <a:t>Cho hai chuỗi X và Y, LCS là một chuỗi con chung dài nhất của X và Y. Một chuỗi con được gọi là "chung" nếu nó xuất hiện trong cả hai chuỗi theo thứ tự không đổi.</a:t>
            </a:r>
          </a:p>
          <a:p>
            <a:pPr>
              <a:lnSpc>
                <a:spcPts val="4951"/>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233550" y="3032173"/>
            <a:ext cx="3515488" cy="1180465"/>
            <a:chOff x="0" y="0"/>
            <a:chExt cx="548190" cy="184076"/>
          </a:xfrm>
        </p:grpSpPr>
        <p:sp>
          <p:nvSpPr>
            <p:cNvPr name="Freeform 3" id="3"/>
            <p:cNvSpPr/>
            <p:nvPr/>
          </p:nvSpPr>
          <p:spPr>
            <a:xfrm flipH="false" flipV="false" rot="0">
              <a:off x="0" y="0"/>
              <a:ext cx="548190" cy="184076"/>
            </a:xfrm>
            <a:custGeom>
              <a:avLst/>
              <a:gdLst/>
              <a:ahLst/>
              <a:cxnLst/>
              <a:rect r="r" b="b" t="t" l="l"/>
              <a:pathLst>
                <a:path h="184076" w="548190">
                  <a:moveTo>
                    <a:pt x="19820" y="0"/>
                  </a:moveTo>
                  <a:lnTo>
                    <a:pt x="528369" y="0"/>
                  </a:lnTo>
                  <a:cubicBezTo>
                    <a:pt x="539316" y="0"/>
                    <a:pt x="548190" y="8874"/>
                    <a:pt x="548190" y="19820"/>
                  </a:cubicBezTo>
                  <a:lnTo>
                    <a:pt x="548190" y="164256"/>
                  </a:lnTo>
                  <a:cubicBezTo>
                    <a:pt x="548190" y="175203"/>
                    <a:pt x="539316" y="184076"/>
                    <a:pt x="528369" y="184076"/>
                  </a:cubicBezTo>
                  <a:lnTo>
                    <a:pt x="19820" y="184076"/>
                  </a:lnTo>
                  <a:cubicBezTo>
                    <a:pt x="14563" y="184076"/>
                    <a:pt x="9522" y="181988"/>
                    <a:pt x="5805" y="178271"/>
                  </a:cubicBezTo>
                  <a:cubicBezTo>
                    <a:pt x="2088" y="174554"/>
                    <a:pt x="0" y="169513"/>
                    <a:pt x="0" y="164256"/>
                  </a:cubicBezTo>
                  <a:lnTo>
                    <a:pt x="0" y="19820"/>
                  </a:lnTo>
                  <a:cubicBezTo>
                    <a:pt x="0" y="14563"/>
                    <a:pt x="2088" y="9522"/>
                    <a:pt x="5805" y="5805"/>
                  </a:cubicBezTo>
                  <a:cubicBezTo>
                    <a:pt x="9522" y="2088"/>
                    <a:pt x="14563" y="0"/>
                    <a:pt x="19820" y="0"/>
                  </a:cubicBezTo>
                  <a:close/>
                </a:path>
              </a:pathLst>
            </a:custGeom>
            <a:solidFill>
              <a:srgbClr val="F4F4F4"/>
            </a:solidFill>
          </p:spPr>
        </p:sp>
        <p:sp>
          <p:nvSpPr>
            <p:cNvPr name="TextBox 4" id="4"/>
            <p:cNvSpPr txBox="true"/>
            <p:nvPr/>
          </p:nvSpPr>
          <p:spPr>
            <a:xfrm>
              <a:off x="0" y="-38100"/>
              <a:ext cx="548190" cy="222176"/>
            </a:xfrm>
            <a:prstGeom prst="rect">
              <a:avLst/>
            </a:prstGeom>
          </p:spPr>
          <p:txBody>
            <a:bodyPr anchor="ctr" rtlCol="false" tIns="254000" lIns="254000" bIns="254000" rIns="254000"/>
            <a:lstStyle/>
            <a:p>
              <a:pPr algn="ctr">
                <a:lnSpc>
                  <a:spcPts val="5199"/>
                </a:lnSpc>
              </a:pPr>
              <a:r>
                <a:rPr lang="en-US" sz="3999">
                  <a:solidFill>
                    <a:srgbClr val="000000"/>
                  </a:solidFill>
                  <a:latin typeface="Muli Ultra-Bold"/>
                </a:rPr>
                <a:t>Ưu điểm </a:t>
              </a:r>
            </a:p>
          </p:txBody>
        </p:sp>
      </p:grpSp>
      <p:grpSp>
        <p:nvGrpSpPr>
          <p:cNvPr name="Group 5" id="5"/>
          <p:cNvGrpSpPr/>
          <p:nvPr/>
        </p:nvGrpSpPr>
        <p:grpSpPr>
          <a:xfrm rot="-10800000">
            <a:off x="-2915828" y="-3678236"/>
            <a:ext cx="12804984" cy="6226137"/>
            <a:chOff x="0" y="0"/>
            <a:chExt cx="11048529" cy="5372100"/>
          </a:xfrm>
        </p:grpSpPr>
        <p:sp>
          <p:nvSpPr>
            <p:cNvPr name="Freeform 6" id="6"/>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7" id="7"/>
          <p:cNvGrpSpPr/>
          <p:nvPr/>
        </p:nvGrpSpPr>
        <p:grpSpPr>
          <a:xfrm rot="0">
            <a:off x="8611724" y="-865713"/>
            <a:ext cx="2695438" cy="2334501"/>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9" id="9"/>
          <p:cNvSpPr txBox="true"/>
          <p:nvPr/>
        </p:nvSpPr>
        <p:spPr>
          <a:xfrm rot="0">
            <a:off x="800342" y="745743"/>
            <a:ext cx="7752807" cy="829553"/>
          </a:xfrm>
          <a:prstGeom prst="rect">
            <a:avLst/>
          </a:prstGeom>
        </p:spPr>
        <p:txBody>
          <a:bodyPr anchor="t" rtlCol="false" tIns="0" lIns="0" bIns="0" rIns="0">
            <a:spAutoFit/>
          </a:bodyPr>
          <a:lstStyle/>
          <a:p>
            <a:pPr marL="0" indent="0" lvl="0">
              <a:lnSpc>
                <a:spcPts val="6727"/>
              </a:lnSpc>
              <a:spcBef>
                <a:spcPct val="0"/>
              </a:spcBef>
            </a:pPr>
            <a:r>
              <a:rPr lang="en-US" sz="5175" spc="-51">
                <a:solidFill>
                  <a:srgbClr val="000000"/>
                </a:solidFill>
                <a:latin typeface="Muli Bold"/>
              </a:rPr>
              <a:t>Ưu điểm và nhược điểm</a:t>
            </a:r>
          </a:p>
        </p:txBody>
      </p:sp>
      <p:sp>
        <p:nvSpPr>
          <p:cNvPr name="TextBox 10" id="10"/>
          <p:cNvSpPr txBox="true"/>
          <p:nvPr/>
        </p:nvSpPr>
        <p:spPr>
          <a:xfrm rot="0">
            <a:off x="1233550" y="4641263"/>
            <a:ext cx="7617293" cy="47713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4F4F4"/>
                </a:solidFill>
                <a:latin typeface="Muli"/>
              </a:rPr>
              <a:t>Tối Ưu Hóa Hiệu Suất</a:t>
            </a:r>
          </a:p>
          <a:p>
            <a:pPr marL="734059" indent="-367030" lvl="1">
              <a:lnSpc>
                <a:spcPts val="4759"/>
              </a:lnSpc>
              <a:buFont typeface="Arial"/>
              <a:buChar char="•"/>
            </a:pPr>
            <a:r>
              <a:rPr lang="en-US" sz="3399">
                <a:solidFill>
                  <a:srgbClr val="F4F4F4"/>
                </a:solidFill>
                <a:latin typeface="Muli"/>
              </a:rPr>
              <a:t>Giảm Độ Phức Tạp</a:t>
            </a:r>
          </a:p>
          <a:p>
            <a:pPr marL="734059" indent="-367030" lvl="1">
              <a:lnSpc>
                <a:spcPts val="4759"/>
              </a:lnSpc>
              <a:buFont typeface="Arial"/>
              <a:buChar char="•"/>
            </a:pPr>
            <a:r>
              <a:rPr lang="en-US" sz="3399">
                <a:solidFill>
                  <a:srgbClr val="F4F4F4"/>
                </a:solidFill>
                <a:latin typeface="Muli"/>
              </a:rPr>
              <a:t>Tiết Kiệm Thời Gian</a:t>
            </a:r>
          </a:p>
          <a:p>
            <a:pPr marL="734059" indent="-367030" lvl="1">
              <a:lnSpc>
                <a:spcPts val="4759"/>
              </a:lnSpc>
              <a:buFont typeface="Arial"/>
              <a:buChar char="•"/>
            </a:pPr>
            <a:r>
              <a:rPr lang="en-US" sz="3399">
                <a:solidFill>
                  <a:srgbClr val="F4F4F4"/>
                </a:solidFill>
                <a:latin typeface="Muli"/>
              </a:rPr>
              <a:t>Áp Dụng Linh Hoạt</a:t>
            </a:r>
          </a:p>
          <a:p>
            <a:pPr marL="734059" indent="-367030" lvl="1">
              <a:lnSpc>
                <a:spcPts val="4759"/>
              </a:lnSpc>
              <a:buFont typeface="Arial"/>
              <a:buChar char="•"/>
            </a:pPr>
            <a:r>
              <a:rPr lang="en-US" sz="3399">
                <a:solidFill>
                  <a:srgbClr val="F4F4F4"/>
                </a:solidFill>
                <a:latin typeface="Muli"/>
                <a:ea typeface="Muli"/>
              </a:rPr>
              <a:t>Giải Quyết Bài﻿ Toán Phức Tạp</a:t>
            </a:r>
          </a:p>
          <a:p>
            <a:pPr marL="734059" indent="-367030" lvl="1">
              <a:lnSpc>
                <a:spcPts val="4759"/>
              </a:lnSpc>
              <a:buFont typeface="Arial"/>
              <a:buChar char="•"/>
            </a:pPr>
            <a:r>
              <a:rPr lang="en-US" sz="3399">
                <a:solidFill>
                  <a:srgbClr val="F4F4F4"/>
                </a:solidFill>
                <a:latin typeface="Muli"/>
              </a:rPr>
              <a:t>Ứng Dụng Rộng Rãi</a:t>
            </a:r>
          </a:p>
          <a:p>
            <a:pPr marL="734059" indent="-367030" lvl="1">
              <a:lnSpc>
                <a:spcPts val="4759"/>
              </a:lnSpc>
              <a:buFont typeface="Arial"/>
              <a:buChar char="•"/>
            </a:pPr>
            <a:r>
              <a:rPr lang="en-US" sz="3399">
                <a:solidFill>
                  <a:srgbClr val="F4F4F4"/>
                </a:solidFill>
                <a:latin typeface="Muli"/>
              </a:rPr>
              <a:t>Khả Năng Tìm Kiếm Tuyến Tính</a:t>
            </a:r>
          </a:p>
          <a:p>
            <a:pPr>
              <a:lnSpc>
                <a:spcPts val="4759"/>
              </a:lnSpc>
            </a:pPr>
          </a:p>
        </p:txBody>
      </p:sp>
      <p:sp>
        <p:nvSpPr>
          <p:cNvPr name="TextBox 11" id="11"/>
          <p:cNvSpPr txBox="true"/>
          <p:nvPr/>
        </p:nvSpPr>
        <p:spPr>
          <a:xfrm rot="0">
            <a:off x="9672720" y="4894283"/>
            <a:ext cx="8023484" cy="29711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4F4F4"/>
                </a:solidFill>
                <a:latin typeface="Muli"/>
              </a:rPr>
              <a:t>Độ Phức Tạp Cao</a:t>
            </a:r>
          </a:p>
          <a:p>
            <a:pPr marL="734059" indent="-367030" lvl="1">
              <a:lnSpc>
                <a:spcPts val="4759"/>
              </a:lnSpc>
              <a:buFont typeface="Arial"/>
              <a:buChar char="•"/>
            </a:pPr>
            <a:r>
              <a:rPr lang="en-US" sz="3399">
                <a:solidFill>
                  <a:srgbClr val="F4F4F4"/>
                </a:solidFill>
                <a:latin typeface="Muli"/>
              </a:rPr>
              <a:t>Yêu Cầu Lưu Trữ Lớn</a:t>
            </a:r>
          </a:p>
          <a:p>
            <a:pPr marL="734059" indent="-367030" lvl="1">
              <a:lnSpc>
                <a:spcPts val="4759"/>
              </a:lnSpc>
              <a:buFont typeface="Arial"/>
              <a:buChar char="•"/>
            </a:pPr>
            <a:r>
              <a:rPr lang="en-US" sz="3399">
                <a:solidFill>
                  <a:srgbClr val="F4F4F4"/>
                </a:solidFill>
                <a:latin typeface="Muli"/>
              </a:rPr>
              <a:t>Rủi Ro Chọn Sai Cơ Sở Quyết Định</a:t>
            </a:r>
          </a:p>
          <a:p>
            <a:pPr marL="734059" indent="-367030" lvl="1">
              <a:lnSpc>
                <a:spcPts val="4759"/>
              </a:lnSpc>
              <a:buFont typeface="Arial"/>
              <a:buChar char="•"/>
            </a:pPr>
            <a:r>
              <a:rPr lang="en-US" sz="3399">
                <a:solidFill>
                  <a:srgbClr val="F4F4F4"/>
                </a:solidFill>
                <a:latin typeface="Muli"/>
                <a:ea typeface="Muli"/>
              </a:rPr>
              <a:t>Khó Hiểu và Tr﻿iển Khai</a:t>
            </a:r>
          </a:p>
          <a:p>
            <a:pPr>
              <a:lnSpc>
                <a:spcPts val="4759"/>
              </a:lnSpc>
            </a:pPr>
          </a:p>
        </p:txBody>
      </p:sp>
      <p:grpSp>
        <p:nvGrpSpPr>
          <p:cNvPr name="Group 12" id="12"/>
          <p:cNvGrpSpPr/>
          <p:nvPr/>
        </p:nvGrpSpPr>
        <p:grpSpPr>
          <a:xfrm rot="0">
            <a:off x="9672720" y="3032173"/>
            <a:ext cx="3515488" cy="1180465"/>
            <a:chOff x="0" y="0"/>
            <a:chExt cx="548190" cy="184076"/>
          </a:xfrm>
        </p:grpSpPr>
        <p:sp>
          <p:nvSpPr>
            <p:cNvPr name="Freeform 13" id="13"/>
            <p:cNvSpPr/>
            <p:nvPr/>
          </p:nvSpPr>
          <p:spPr>
            <a:xfrm flipH="false" flipV="false" rot="0">
              <a:off x="0" y="0"/>
              <a:ext cx="548190" cy="184076"/>
            </a:xfrm>
            <a:custGeom>
              <a:avLst/>
              <a:gdLst/>
              <a:ahLst/>
              <a:cxnLst/>
              <a:rect r="r" b="b" t="t" l="l"/>
              <a:pathLst>
                <a:path h="184076" w="548190">
                  <a:moveTo>
                    <a:pt x="19820" y="0"/>
                  </a:moveTo>
                  <a:lnTo>
                    <a:pt x="528369" y="0"/>
                  </a:lnTo>
                  <a:cubicBezTo>
                    <a:pt x="539316" y="0"/>
                    <a:pt x="548190" y="8874"/>
                    <a:pt x="548190" y="19820"/>
                  </a:cubicBezTo>
                  <a:lnTo>
                    <a:pt x="548190" y="164256"/>
                  </a:lnTo>
                  <a:cubicBezTo>
                    <a:pt x="548190" y="175203"/>
                    <a:pt x="539316" y="184076"/>
                    <a:pt x="528369" y="184076"/>
                  </a:cubicBezTo>
                  <a:lnTo>
                    <a:pt x="19820" y="184076"/>
                  </a:lnTo>
                  <a:cubicBezTo>
                    <a:pt x="14563" y="184076"/>
                    <a:pt x="9522" y="181988"/>
                    <a:pt x="5805" y="178271"/>
                  </a:cubicBezTo>
                  <a:cubicBezTo>
                    <a:pt x="2088" y="174554"/>
                    <a:pt x="0" y="169513"/>
                    <a:pt x="0" y="164256"/>
                  </a:cubicBezTo>
                  <a:lnTo>
                    <a:pt x="0" y="19820"/>
                  </a:lnTo>
                  <a:cubicBezTo>
                    <a:pt x="0" y="14563"/>
                    <a:pt x="2088" y="9522"/>
                    <a:pt x="5805" y="5805"/>
                  </a:cubicBezTo>
                  <a:cubicBezTo>
                    <a:pt x="9522" y="2088"/>
                    <a:pt x="14563" y="0"/>
                    <a:pt x="19820" y="0"/>
                  </a:cubicBezTo>
                  <a:close/>
                </a:path>
              </a:pathLst>
            </a:custGeom>
            <a:solidFill>
              <a:srgbClr val="F4F4F4"/>
            </a:solidFill>
          </p:spPr>
        </p:sp>
        <p:sp>
          <p:nvSpPr>
            <p:cNvPr name="TextBox 14" id="14"/>
            <p:cNvSpPr txBox="true"/>
            <p:nvPr/>
          </p:nvSpPr>
          <p:spPr>
            <a:xfrm>
              <a:off x="0" y="-38100"/>
              <a:ext cx="548190" cy="222176"/>
            </a:xfrm>
            <a:prstGeom prst="rect">
              <a:avLst/>
            </a:prstGeom>
          </p:spPr>
          <p:txBody>
            <a:bodyPr anchor="ctr" rtlCol="false" tIns="254000" lIns="254000" bIns="254000" rIns="254000"/>
            <a:lstStyle/>
            <a:p>
              <a:pPr algn="ctr">
                <a:lnSpc>
                  <a:spcPts val="5199"/>
                </a:lnSpc>
              </a:pPr>
              <a:r>
                <a:rPr lang="en-US" sz="3999">
                  <a:solidFill>
                    <a:srgbClr val="000000"/>
                  </a:solidFill>
                  <a:latin typeface="Muli Bold"/>
                </a:rPr>
                <a:t>Nhược điểm</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DAF6r-ZSwFk</dc:identifier>
  <dcterms:modified xsi:type="dcterms:W3CDTF">2011-08-01T06:04:30Z</dcterms:modified>
  <cp:revision>1</cp:revision>
  <dc:title>ỨNG DỤNG KỸ THUẬT QUY HOẠCH ĐỘNG ĐỂ GIẢI MỘT SỐ BÀI TOÁN</dc:title>
</cp:coreProperties>
</file>