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Tahom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jYw79OdkRKlcx+relWsAwbBtzu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ahoma-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Tahoma-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5" name="Shape 15"/>
        <p:cNvGrpSpPr/>
        <p:nvPr/>
      </p:nvGrpSpPr>
      <p:grpSpPr>
        <a:xfrm>
          <a:off x="0" y="0"/>
          <a:ext cx="0" cy="0"/>
          <a:chOff x="0" y="0"/>
          <a:chExt cx="0" cy="0"/>
        </a:xfrm>
      </p:grpSpPr>
      <p:sp>
        <p:nvSpPr>
          <p:cNvPr id="16" name="Google Shape;1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21" name="Shape 21"/>
        <p:cNvGrpSpPr/>
        <p:nvPr/>
      </p:nvGrpSpPr>
      <p:grpSpPr>
        <a:xfrm>
          <a:off x="0" y="0"/>
          <a:ext cx="0" cy="0"/>
          <a:chOff x="0" y="0"/>
          <a:chExt cx="0" cy="0"/>
        </a:xfrm>
      </p:grpSpPr>
      <p:sp>
        <p:nvSpPr>
          <p:cNvPr id="22" name="Google Shape;2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 Id="rId6" Type="http://schemas.openxmlformats.org/officeDocument/2006/relationships/image" Target="../media/image24.png"/><Relationship Id="rId7"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 Id="rId6" Type="http://schemas.openxmlformats.org/officeDocument/2006/relationships/image" Target="../media/image27.png"/><Relationship Id="rId7" Type="http://schemas.openxmlformats.org/officeDocument/2006/relationships/image" Target="../media/image22.png"/><Relationship Id="rId8"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 Id="rId6"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 Id="rId6" Type="http://schemas.openxmlformats.org/officeDocument/2006/relationships/image" Target="../media/image28.png"/><Relationship Id="rId7"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8.jp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 Id="rId6" Type="http://schemas.openxmlformats.org/officeDocument/2006/relationships/image" Target="../media/image23.jp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8.jpg"/><Relationship Id="rId5" Type="http://schemas.openxmlformats.org/officeDocument/2006/relationships/image" Target="../media/image10.png"/><Relationship Id="rId6" Type="http://schemas.openxmlformats.org/officeDocument/2006/relationships/image" Target="../media/image32.png"/><Relationship Id="rId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Une image contenant dessin, signe&#10;&#10;Description générée automatiquement" id="89" name="Google Shape;89;p1"/>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90" name="Google Shape;90;p1"/>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91" name="Google Shape;91;p1"/>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92" name="Google Shape;92;p1"/>
          <p:cNvSpPr txBox="1"/>
          <p:nvPr/>
        </p:nvSpPr>
        <p:spPr>
          <a:xfrm>
            <a:off x="386746" y="1161643"/>
            <a:ext cx="25698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DBT, c’est quoi ?</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1195791" y="1857230"/>
            <a:ext cx="10200640" cy="28623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fr-FR" sz="1800" u="none" cap="none" strike="noStrike">
                <a:solidFill>
                  <a:schemeClr val="dk1"/>
                </a:solidFill>
                <a:latin typeface="Tahoma"/>
                <a:ea typeface="Tahoma"/>
                <a:cs typeface="Tahoma"/>
                <a:sym typeface="Tahoma"/>
              </a:rPr>
              <a:t>DBT (Data Build Tool) est un outil open source de transformation de données (T dans ETL ou ELT « </a:t>
            </a:r>
            <a:r>
              <a:rPr b="0" i="1" lang="fr-FR" sz="1800" u="none" cap="none" strike="noStrike">
                <a:solidFill>
                  <a:schemeClr val="dk1"/>
                </a:solidFill>
                <a:latin typeface="Tahoma"/>
                <a:ea typeface="Tahoma"/>
                <a:cs typeface="Tahoma"/>
                <a:sym typeface="Tahoma"/>
              </a:rPr>
              <a:t>Exctract Load </a:t>
            </a:r>
            <a:r>
              <a:rPr b="1" i="1" lang="fr-FR" sz="1800" u="none" cap="none" strike="noStrike">
                <a:solidFill>
                  <a:schemeClr val="dk1"/>
                </a:solidFill>
                <a:latin typeface="Tahoma"/>
                <a:ea typeface="Tahoma"/>
                <a:cs typeface="Tahoma"/>
                <a:sym typeface="Tahoma"/>
              </a:rPr>
              <a:t>Transform</a:t>
            </a:r>
            <a:r>
              <a:rPr b="1" i="0" lang="fr-FR" sz="1800" u="none" cap="none" strike="noStrike">
                <a:solidFill>
                  <a:schemeClr val="dk1"/>
                </a:solidFill>
                <a:latin typeface="Tahoma"/>
                <a:ea typeface="Tahoma"/>
                <a:cs typeface="Tahoma"/>
                <a:sym typeface="Tahoma"/>
              </a:rPr>
              <a:t> </a:t>
            </a:r>
            <a:r>
              <a:rPr b="0" i="0" lang="fr-FR" sz="1800" u="none" cap="none" strike="noStrike">
                <a:solidFill>
                  <a:schemeClr val="dk1"/>
                </a:solidFill>
                <a:latin typeface="Tahoma"/>
                <a:ea typeface="Tahoma"/>
                <a:cs typeface="Tahoma"/>
                <a:sym typeface="Tahoma"/>
              </a:rPr>
              <a:t>») au sein des datawarehouses (Snowflake, Bigquery, Redshift, Postgres).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a:p>
            <a:pPr indent="-285750" lvl="0" marL="285750" marR="0" rtl="0" algn="l">
              <a:lnSpc>
                <a:spcPct val="100000"/>
              </a:lnSpc>
              <a:spcBef>
                <a:spcPts val="0"/>
              </a:spcBef>
              <a:spcAft>
                <a:spcPts val="0"/>
              </a:spcAft>
              <a:buClr>
                <a:schemeClr val="dk1"/>
              </a:buClr>
              <a:buSzPts val="1800"/>
              <a:buFont typeface="Arial"/>
              <a:buChar char="•"/>
            </a:pPr>
            <a:r>
              <a:rPr b="0" i="0" lang="fr-FR" sz="1800" u="none" cap="none" strike="noStrike">
                <a:solidFill>
                  <a:schemeClr val="dk1"/>
                </a:solidFill>
                <a:latin typeface="Tahoma"/>
                <a:ea typeface="Tahoma"/>
                <a:cs typeface="Tahoma"/>
                <a:sym typeface="Tahoma"/>
              </a:rPr>
              <a:t>Son utilisation repose sur des </a:t>
            </a:r>
            <a:r>
              <a:rPr b="1" i="0" lang="fr-FR" sz="1800" u="none" cap="none" strike="noStrike">
                <a:solidFill>
                  <a:schemeClr val="dk1"/>
                </a:solidFill>
                <a:latin typeface="Tahoma"/>
                <a:ea typeface="Tahoma"/>
                <a:cs typeface="Tahoma"/>
                <a:sym typeface="Tahoma"/>
              </a:rPr>
              <a:t>modèles</a:t>
            </a:r>
            <a:r>
              <a:rPr b="0" i="0" lang="fr-FR" sz="1800" u="none" cap="none" strike="noStrike">
                <a:solidFill>
                  <a:schemeClr val="dk1"/>
                </a:solidFill>
                <a:latin typeface="Tahoma"/>
                <a:ea typeface="Tahoma"/>
                <a:cs typeface="Tahoma"/>
                <a:sym typeface="Tahoma"/>
              </a:rPr>
              <a:t> écrits en langage </a:t>
            </a:r>
            <a:r>
              <a:rPr b="1" i="0" lang="fr-FR" sz="1800" u="none" cap="none" strike="noStrike">
                <a:solidFill>
                  <a:schemeClr val="dk1"/>
                </a:solidFill>
                <a:latin typeface="Tahoma"/>
                <a:ea typeface="Tahoma"/>
                <a:cs typeface="Tahoma"/>
                <a:sym typeface="Tahoma"/>
              </a:rPr>
              <a:t>SQL</a:t>
            </a:r>
            <a:r>
              <a:rPr b="0" i="0" lang="fr-FR" sz="1800" u="none" cap="none" strike="noStrike">
                <a:solidFill>
                  <a:schemeClr val="dk1"/>
                </a:solidFill>
                <a:latin typeface="Tahoma"/>
                <a:ea typeface="Tahoma"/>
                <a:cs typeface="Tahoma"/>
                <a:sym typeface="Tahoma"/>
              </a:rPr>
              <a:t> pour définir les transformations que l’on souhaite faire sur nos données.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a:p>
            <a:pPr indent="-285750" lvl="0" marL="285750" marR="0" rtl="0" algn="l">
              <a:lnSpc>
                <a:spcPct val="100000"/>
              </a:lnSpc>
              <a:spcBef>
                <a:spcPts val="0"/>
              </a:spcBef>
              <a:spcAft>
                <a:spcPts val="0"/>
              </a:spcAft>
              <a:buClr>
                <a:schemeClr val="dk1"/>
              </a:buClr>
              <a:buSzPts val="1800"/>
              <a:buFont typeface="Arial"/>
              <a:buChar char="•"/>
            </a:pPr>
            <a:r>
              <a:rPr b="0" i="0" lang="fr-FR" sz="1800" u="none" cap="none" strike="noStrike">
                <a:solidFill>
                  <a:schemeClr val="dk1"/>
                </a:solidFill>
                <a:latin typeface="Tahoma"/>
                <a:ea typeface="Tahoma"/>
                <a:cs typeface="Tahoma"/>
                <a:sym typeface="Tahoma"/>
              </a:rPr>
              <a:t>Cela le rend facilement accessible aux data analyst | scientist. Lors d’une exécution, les données transformées sont </a:t>
            </a:r>
            <a:r>
              <a:rPr b="1" i="0" lang="fr-FR" sz="1800" u="none" cap="none" strike="noStrike">
                <a:solidFill>
                  <a:schemeClr val="dk1"/>
                </a:solidFill>
                <a:latin typeface="Tahoma"/>
                <a:ea typeface="Tahoma"/>
                <a:cs typeface="Tahoma"/>
                <a:sym typeface="Tahoma"/>
              </a:rPr>
              <a:t>matérialisées</a:t>
            </a:r>
            <a:r>
              <a:rPr b="0" i="0" lang="fr-FR" sz="1800" u="none" cap="none" strike="noStrike">
                <a:solidFill>
                  <a:schemeClr val="dk1"/>
                </a:solidFill>
                <a:latin typeface="Tahoma"/>
                <a:ea typeface="Tahoma"/>
                <a:cs typeface="Tahoma"/>
                <a:sym typeface="Tahoma"/>
              </a:rPr>
              <a:t> dans le datawarehouse sous forme de tables ou de vues.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
          <p:cNvSpPr txBox="1"/>
          <p:nvPr/>
        </p:nvSpPr>
        <p:spPr>
          <a:xfrm>
            <a:off x="1195791" y="4727957"/>
            <a:ext cx="105663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fr-FR" sz="2800" u="none" cap="none" strike="noStrike">
                <a:solidFill>
                  <a:schemeClr val="dk1"/>
                </a:solidFill>
                <a:latin typeface="Tahoma"/>
                <a:ea typeface="Tahoma"/>
                <a:cs typeface="Tahoma"/>
                <a:sym typeface="Tahoma"/>
              </a:rPr>
              <a:t>L’essentiel à retenir :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Tahoma"/>
                <a:ea typeface="Tahoma"/>
                <a:cs typeface="Tahoma"/>
                <a:sym typeface="Tahoma"/>
              </a:rPr>
              <a:t>DBT est un outil qui permet de gérer le pre-processing de mes données stockées dans une base de données (et oui il n’y a pas que PANDAS dans la vie). </a:t>
            </a:r>
            <a:endParaRPr b="1" i="0" sz="2400" u="none" cap="none" strike="noStrike">
              <a:solidFill>
                <a:schemeClr val="dk1"/>
              </a:solidFill>
              <a:latin typeface="Tahoma"/>
              <a:ea typeface="Tahoma"/>
              <a:cs typeface="Tahoma"/>
              <a:sym typeface="Tahoma"/>
            </a:endParaRPr>
          </a:p>
        </p:txBody>
      </p:sp>
      <p:sp>
        <p:nvSpPr>
          <p:cNvPr id="95" name="Google Shape;95;p1"/>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0"/>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236" name="Google Shape;236;p10"/>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237" name="Google Shape;237;p10"/>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238" name="Google Shape;238;p10"/>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39" name="Google Shape;239;p10"/>
          <p:cNvSpPr txBox="1"/>
          <p:nvPr/>
        </p:nvSpPr>
        <p:spPr>
          <a:xfrm>
            <a:off x="376586" y="915238"/>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DBT RUN</a:t>
            </a:r>
            <a:endParaRPr b="0" i="0" sz="1400" u="none" cap="none" strike="noStrike">
              <a:solidFill>
                <a:srgbClr val="000000"/>
              </a:solidFill>
              <a:latin typeface="Arial"/>
              <a:ea typeface="Arial"/>
              <a:cs typeface="Arial"/>
              <a:sym typeface="Arial"/>
            </a:endParaRPr>
          </a:p>
        </p:txBody>
      </p:sp>
      <p:sp>
        <p:nvSpPr>
          <p:cNvPr id="240" name="Google Shape;240;p10"/>
          <p:cNvSpPr txBox="1"/>
          <p:nvPr/>
        </p:nvSpPr>
        <p:spPr>
          <a:xfrm>
            <a:off x="376586" y="1613858"/>
            <a:ext cx="771636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OK maintenant que tout est configuré, on test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Rendez-vous dans votre terminal et lancez « dbt run ».</a:t>
            </a:r>
            <a:endParaRPr b="0" i="0" sz="1400" u="none" cap="none" strike="noStrike">
              <a:solidFill>
                <a:srgbClr val="000000"/>
              </a:solidFill>
              <a:latin typeface="Arial"/>
              <a:ea typeface="Arial"/>
              <a:cs typeface="Arial"/>
              <a:sym typeface="Arial"/>
            </a:endParaRPr>
          </a:p>
        </p:txBody>
      </p:sp>
      <p:pic>
        <p:nvPicPr>
          <p:cNvPr id="241" name="Google Shape;241;p10"/>
          <p:cNvPicPr preferRelativeResize="0"/>
          <p:nvPr/>
        </p:nvPicPr>
        <p:blipFill rotWithShape="1">
          <a:blip r:embed="rId6">
            <a:alphaModFix/>
          </a:blip>
          <a:srcRect b="0" l="0" r="0" t="0"/>
          <a:stretch/>
        </p:blipFill>
        <p:spPr>
          <a:xfrm>
            <a:off x="539250" y="2240801"/>
            <a:ext cx="9354031" cy="2533780"/>
          </a:xfrm>
          <a:prstGeom prst="rect">
            <a:avLst/>
          </a:prstGeom>
          <a:noFill/>
          <a:ln>
            <a:noFill/>
          </a:ln>
        </p:spPr>
      </p:pic>
      <p:sp>
        <p:nvSpPr>
          <p:cNvPr id="242" name="Google Shape;242;p10"/>
          <p:cNvSpPr txBox="1"/>
          <p:nvPr/>
        </p:nvSpPr>
        <p:spPr>
          <a:xfrm>
            <a:off x="539250" y="4782477"/>
            <a:ext cx="1063674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Si vous avez tout bien configuré, normalement vous devriez vous retrouver avec ça (du vert partout). Allez vérifier que ça a marché dans la BD !  On a donc lancé les deux modèles déjà pré-faits du tuto.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43" name="Google Shape;243;p10"/>
          <p:cNvPicPr preferRelativeResize="0"/>
          <p:nvPr/>
        </p:nvPicPr>
        <p:blipFill rotWithShape="1">
          <a:blip r:embed="rId7">
            <a:alphaModFix/>
          </a:blip>
          <a:srcRect b="0" l="0" r="0" t="0"/>
          <a:stretch/>
        </p:blipFill>
        <p:spPr>
          <a:xfrm>
            <a:off x="3048783" y="5547784"/>
            <a:ext cx="6166167" cy="13145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1"/>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250" name="Google Shape;250;p11"/>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251" name="Google Shape;251;p11"/>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252" name="Google Shape;252;p11"/>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53" name="Google Shape;253;p11"/>
          <p:cNvSpPr txBox="1"/>
          <p:nvPr/>
        </p:nvSpPr>
        <p:spPr>
          <a:xfrm>
            <a:off x="376586" y="915238"/>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Un petit exemple ?</a:t>
            </a:r>
            <a:endParaRPr b="0" i="0" sz="1400" u="none" cap="none" strike="noStrike">
              <a:solidFill>
                <a:srgbClr val="000000"/>
              </a:solidFill>
              <a:latin typeface="Arial"/>
              <a:ea typeface="Arial"/>
              <a:cs typeface="Arial"/>
              <a:sym typeface="Arial"/>
            </a:endParaRPr>
          </a:p>
        </p:txBody>
      </p:sp>
      <p:sp>
        <p:nvSpPr>
          <p:cNvPr id="254" name="Google Shape;254;p11"/>
          <p:cNvSpPr txBox="1"/>
          <p:nvPr/>
        </p:nvSpPr>
        <p:spPr>
          <a:xfrm>
            <a:off x="376586" y="1594470"/>
            <a:ext cx="10931494"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OK ! Bon, ça fait beaucoup d’infos mais on a vu l’essentiel pour s’en sortir avec DBT. Maintenant je vous propose un petit exemple, c’est cadeau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Je possède une table (</a:t>
            </a:r>
            <a:r>
              <a:rPr b="1" i="0" lang="fr-FR" sz="1800" u="none" cap="none" strike="noStrike">
                <a:solidFill>
                  <a:schemeClr val="dk1"/>
                </a:solidFill>
                <a:latin typeface="Calibri"/>
                <a:ea typeface="Calibri"/>
                <a:cs typeface="Calibri"/>
                <a:sym typeface="Calibri"/>
              </a:rPr>
              <a:t>nommée « page » stockée dans le schéma nommé « public »</a:t>
            </a:r>
            <a:r>
              <a:rPr b="0" i="0" lang="fr-FR" sz="1800" u="none" cap="none" strike="noStrike">
                <a:solidFill>
                  <a:schemeClr val="dk1"/>
                </a:solidFill>
                <a:latin typeface="Calibri"/>
                <a:ea typeface="Calibri"/>
                <a:cs typeface="Calibri"/>
                <a:sym typeface="Calibri"/>
              </a:rPr>
              <a:t>) avec des colonnes qui me donnent des informations sur la page facebook d’une ville par exemple mais je voudrais l’anonymiser et donc garder seulement les infos qui ne permettraient pas de trouver de quelle page facebook il s’agit. </a:t>
            </a:r>
            <a:endParaRPr b="0" i="0" sz="1400" u="none" cap="none" strike="noStrike">
              <a:solidFill>
                <a:srgbClr val="000000"/>
              </a:solidFill>
              <a:latin typeface="Arial"/>
              <a:ea typeface="Arial"/>
              <a:cs typeface="Arial"/>
              <a:sym typeface="Arial"/>
            </a:endParaRPr>
          </a:p>
        </p:txBody>
      </p:sp>
      <p:pic>
        <p:nvPicPr>
          <p:cNvPr id="255" name="Google Shape;255;p11"/>
          <p:cNvPicPr preferRelativeResize="0"/>
          <p:nvPr/>
        </p:nvPicPr>
        <p:blipFill rotWithShape="1">
          <a:blip r:embed="rId6">
            <a:alphaModFix/>
          </a:blip>
          <a:srcRect b="0" l="0" r="0" t="0"/>
          <a:stretch/>
        </p:blipFill>
        <p:spPr>
          <a:xfrm>
            <a:off x="714444" y="3509205"/>
            <a:ext cx="10255779" cy="666784"/>
          </a:xfrm>
          <a:prstGeom prst="rect">
            <a:avLst/>
          </a:prstGeom>
          <a:noFill/>
          <a:ln>
            <a:noFill/>
          </a:ln>
        </p:spPr>
      </p:pic>
      <p:sp>
        <p:nvSpPr>
          <p:cNvPr id="256" name="Google Shape;256;p11"/>
          <p:cNvSpPr/>
          <p:nvPr/>
        </p:nvSpPr>
        <p:spPr>
          <a:xfrm>
            <a:off x="1543425" y="3762053"/>
            <a:ext cx="507900" cy="161100"/>
          </a:xfrm>
          <a:prstGeom prst="rect">
            <a:avLst/>
          </a:prstGeom>
          <a:solidFill>
            <a:schemeClr val="accent2"/>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11"/>
          <p:cNvSpPr/>
          <p:nvPr/>
        </p:nvSpPr>
        <p:spPr>
          <a:xfrm>
            <a:off x="4429603" y="3762052"/>
            <a:ext cx="1214100" cy="161100"/>
          </a:xfrm>
          <a:prstGeom prst="rect">
            <a:avLst/>
          </a:prstGeom>
          <a:solidFill>
            <a:schemeClr val="accent2"/>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11"/>
          <p:cNvSpPr/>
          <p:nvPr/>
        </p:nvSpPr>
        <p:spPr>
          <a:xfrm>
            <a:off x="10093948" y="3784187"/>
            <a:ext cx="1214132" cy="161009"/>
          </a:xfrm>
          <a:prstGeom prst="rect">
            <a:avLst/>
          </a:prstGeom>
          <a:solidFill>
            <a:schemeClr val="accent2"/>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9" name="Google Shape;259;p11"/>
          <p:cNvSpPr txBox="1"/>
          <p:nvPr/>
        </p:nvSpPr>
        <p:spPr>
          <a:xfrm>
            <a:off x="5057460" y="4149882"/>
            <a:ext cx="642009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Voilà le modèle tout bête que je propose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alibri"/>
              <a:buChar char="-"/>
            </a:pPr>
            <a:r>
              <a:rPr b="0" i="0" lang="fr-FR" sz="1800" u="none" cap="none" strike="noStrike">
                <a:solidFill>
                  <a:schemeClr val="dk1"/>
                </a:solidFill>
                <a:latin typeface="Calibri"/>
                <a:ea typeface="Calibri"/>
                <a:cs typeface="Calibri"/>
                <a:sym typeface="Calibri"/>
              </a:rPr>
              <a:t>sélectionner seulement les colonnes que je veux garder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alibri"/>
              <a:buChar char="-"/>
            </a:pPr>
            <a:r>
              <a:rPr b="0" i="0" lang="fr-FR" sz="1800" u="none" cap="none" strike="noStrike">
                <a:solidFill>
                  <a:schemeClr val="dk1"/>
                </a:solidFill>
                <a:latin typeface="Calibri"/>
                <a:ea typeface="Calibri"/>
                <a:cs typeface="Calibri"/>
                <a:sym typeface="Calibri"/>
              </a:rPr>
              <a:t>Transformer une colonne en la renommant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alibri"/>
              <a:buChar char="-"/>
            </a:pPr>
            <a:r>
              <a:rPr b="0" i="0" lang="fr-FR" sz="1800" u="none" cap="none" strike="noStrike">
                <a:solidFill>
                  <a:schemeClr val="dk1"/>
                </a:solidFill>
                <a:latin typeface="Calibri"/>
                <a:ea typeface="Calibri"/>
                <a:cs typeface="Calibri"/>
                <a:sym typeface="Calibri"/>
              </a:rPr>
              <a:t>Calculer une nouvelle métrique à l’aide d’une colonne</a:t>
            </a:r>
            <a:endParaRPr b="0" i="0" sz="1400" u="none" cap="none" strike="noStrike">
              <a:solidFill>
                <a:srgbClr val="000000"/>
              </a:solidFill>
              <a:latin typeface="Arial"/>
              <a:ea typeface="Arial"/>
              <a:cs typeface="Arial"/>
              <a:sym typeface="Arial"/>
            </a:endParaRPr>
          </a:p>
        </p:txBody>
      </p:sp>
      <p:pic>
        <p:nvPicPr>
          <p:cNvPr id="260" name="Google Shape;260;p11"/>
          <p:cNvPicPr preferRelativeResize="0"/>
          <p:nvPr/>
        </p:nvPicPr>
        <p:blipFill rotWithShape="1">
          <a:blip r:embed="rId7">
            <a:alphaModFix/>
          </a:blip>
          <a:srcRect b="0" l="0" r="0" t="0"/>
          <a:stretch/>
        </p:blipFill>
        <p:spPr>
          <a:xfrm>
            <a:off x="714444" y="4187984"/>
            <a:ext cx="4343016" cy="1084256"/>
          </a:xfrm>
          <a:prstGeom prst="rect">
            <a:avLst/>
          </a:prstGeom>
          <a:noFill/>
          <a:ln>
            <a:noFill/>
          </a:ln>
        </p:spPr>
      </p:pic>
      <p:pic>
        <p:nvPicPr>
          <p:cNvPr id="261" name="Google Shape;261;p11"/>
          <p:cNvPicPr preferRelativeResize="0"/>
          <p:nvPr/>
        </p:nvPicPr>
        <p:blipFill rotWithShape="1">
          <a:blip r:embed="rId8">
            <a:alphaModFix/>
          </a:blip>
          <a:srcRect b="0" l="0" r="0" t="0"/>
          <a:stretch/>
        </p:blipFill>
        <p:spPr>
          <a:xfrm>
            <a:off x="2103120" y="6099136"/>
            <a:ext cx="6945044" cy="758864"/>
          </a:xfrm>
          <a:prstGeom prst="rect">
            <a:avLst/>
          </a:prstGeom>
          <a:noFill/>
          <a:ln>
            <a:noFill/>
          </a:ln>
        </p:spPr>
      </p:pic>
      <p:sp>
        <p:nvSpPr>
          <p:cNvPr id="262" name="Google Shape;262;p11"/>
          <p:cNvSpPr txBox="1"/>
          <p:nvPr/>
        </p:nvSpPr>
        <p:spPr>
          <a:xfrm>
            <a:off x="1156032" y="5401508"/>
            <a:ext cx="93726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Commande magique </a:t>
            </a:r>
            <a:r>
              <a:rPr b="0" i="0" lang="fr-FR" sz="1800" u="none" cap="none" strike="noStrike">
                <a:solidFill>
                  <a:schemeClr val="dk1"/>
                </a:solidFill>
                <a:latin typeface="Calibri"/>
                <a:ea typeface="Calibri"/>
                <a:cs typeface="Calibri"/>
                <a:sym typeface="Calibri"/>
              </a:rPr>
              <a:t>pour lancer les modèles dans votre prompt : </a:t>
            </a:r>
            <a:r>
              <a:rPr b="1" i="0" lang="fr-FR" sz="1800" u="none" cap="none" strike="noStrike">
                <a:solidFill>
                  <a:schemeClr val="dk1"/>
                </a:solidFill>
                <a:latin typeface="Calibri"/>
                <a:ea typeface="Calibri"/>
                <a:cs typeface="Calibri"/>
                <a:sym typeface="Calibri"/>
              </a:rPr>
              <a:t>dbt run </a:t>
            </a:r>
            <a:r>
              <a:rPr b="0" i="0" lang="fr-FR" sz="1800" u="none" cap="none" strike="noStrike">
                <a:solidFill>
                  <a:schemeClr val="dk1"/>
                </a:solidFill>
                <a:latin typeface="Calibri"/>
                <a:ea typeface="Calibri"/>
                <a:cs typeface="Calibri"/>
                <a:sym typeface="Calibri"/>
              </a:rPr>
              <a:t>et voici la table rendue par dbt à l’endroit que vous lui avez stipulé dans la BD</a:t>
            </a:r>
            <a:endParaRPr b="1" i="0" sz="1800" u="none" cap="none" strike="noStrike">
              <a:solidFill>
                <a:schemeClr val="dk1"/>
              </a:solidFill>
              <a:latin typeface="Calibri"/>
              <a:ea typeface="Calibri"/>
              <a:cs typeface="Calibri"/>
              <a:sym typeface="Calibri"/>
            </a:endParaRPr>
          </a:p>
        </p:txBody>
      </p:sp>
      <p:sp>
        <p:nvSpPr>
          <p:cNvPr id="263" name="Google Shape;263;p11"/>
          <p:cNvSpPr/>
          <p:nvPr/>
        </p:nvSpPr>
        <p:spPr>
          <a:xfrm>
            <a:off x="1066800" y="5401508"/>
            <a:ext cx="9794240" cy="646331"/>
          </a:xfrm>
          <a:prstGeom prst="rect">
            <a:avLst/>
          </a:prstGeom>
          <a:noFill/>
          <a:ln cap="flat" cmpd="sng" w="381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2"/>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270" name="Google Shape;270;p12"/>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271" name="Google Shape;271;p12"/>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272" name="Google Shape;272;p12"/>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73" name="Google Shape;273;p12"/>
          <p:cNvSpPr txBox="1"/>
          <p:nvPr/>
        </p:nvSpPr>
        <p:spPr>
          <a:xfrm>
            <a:off x="376586" y="915238"/>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Un petit exemple ?</a:t>
            </a:r>
            <a:endParaRPr b="0" i="0" sz="1400" u="none" cap="none" strike="noStrike">
              <a:solidFill>
                <a:srgbClr val="000000"/>
              </a:solidFill>
              <a:latin typeface="Arial"/>
              <a:ea typeface="Arial"/>
              <a:cs typeface="Arial"/>
              <a:sym typeface="Arial"/>
            </a:endParaRPr>
          </a:p>
        </p:txBody>
      </p:sp>
      <p:sp>
        <p:nvSpPr>
          <p:cNvPr id="274" name="Google Shape;274;p12"/>
          <p:cNvSpPr txBox="1"/>
          <p:nvPr/>
        </p:nvSpPr>
        <p:spPr>
          <a:xfrm>
            <a:off x="376586" y="1594470"/>
            <a:ext cx="10931494"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Cet exemple est volontairement simple pour que vous fassiez de même dans un premier temps pour prendre en main les modèles dans dbt.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Lorsque vous lancez « dbt run » dans votre prompt, vous comprendrez vite si la transformation a marché. Vert = BIEN, Rouge = PAS BIEN (il faut donc lire le message d’erreur et y remédier). </a:t>
            </a:r>
            <a:endParaRPr b="0" i="0" sz="1400" u="none" cap="none" strike="noStrike">
              <a:solidFill>
                <a:srgbClr val="000000"/>
              </a:solidFill>
              <a:latin typeface="Arial"/>
              <a:ea typeface="Arial"/>
              <a:cs typeface="Arial"/>
              <a:sym typeface="Arial"/>
            </a:endParaRPr>
          </a:p>
        </p:txBody>
      </p:sp>
      <p:pic>
        <p:nvPicPr>
          <p:cNvPr id="275" name="Google Shape;275;p12"/>
          <p:cNvPicPr preferRelativeResize="0"/>
          <p:nvPr/>
        </p:nvPicPr>
        <p:blipFill rotWithShape="1">
          <a:blip r:embed="rId6">
            <a:alphaModFix/>
          </a:blip>
          <a:srcRect b="0" l="0" r="0" t="0"/>
          <a:stretch/>
        </p:blipFill>
        <p:spPr>
          <a:xfrm>
            <a:off x="434994" y="3340705"/>
            <a:ext cx="6806534" cy="3163854"/>
          </a:xfrm>
          <a:prstGeom prst="rect">
            <a:avLst/>
          </a:prstGeom>
          <a:noFill/>
          <a:ln>
            <a:noFill/>
          </a:ln>
        </p:spPr>
      </p:pic>
      <p:sp>
        <p:nvSpPr>
          <p:cNvPr id="276" name="Google Shape;276;p12"/>
          <p:cNvSpPr txBox="1"/>
          <p:nvPr/>
        </p:nvSpPr>
        <p:spPr>
          <a:xfrm>
            <a:off x="7426802" y="3556000"/>
            <a:ext cx="397271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Par exemple ici, j’ai 6 modèles dans mon projet dbt. Ils sont tous vert donc j’ai gagné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3"/>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283" name="Google Shape;283;p13"/>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284" name="Google Shape;284;p13"/>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285" name="Google Shape;285;p13"/>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86" name="Google Shape;286;p13"/>
          <p:cNvSpPr txBox="1"/>
          <p:nvPr/>
        </p:nvSpPr>
        <p:spPr>
          <a:xfrm>
            <a:off x="376586" y="915238"/>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Pour aller un peu plus loin</a:t>
            </a:r>
            <a:endParaRPr b="0" i="0" sz="1400" u="none" cap="none" strike="noStrike">
              <a:solidFill>
                <a:srgbClr val="000000"/>
              </a:solidFill>
              <a:latin typeface="Arial"/>
              <a:ea typeface="Arial"/>
              <a:cs typeface="Arial"/>
              <a:sym typeface="Arial"/>
            </a:endParaRPr>
          </a:p>
        </p:txBody>
      </p:sp>
      <p:sp>
        <p:nvSpPr>
          <p:cNvPr id="287" name="Google Shape;287;p13"/>
          <p:cNvSpPr txBox="1"/>
          <p:nvPr/>
        </p:nvSpPr>
        <p:spPr>
          <a:xfrm>
            <a:off x="376586" y="1594470"/>
            <a:ext cx="10931400" cy="175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Je vous ai expliqué un peu avant, que l’on peut faire ses propres macros en SQL (équivalent de faire ses fonctions en python) pour rendre nos modèles plus lisibles et simples d’utilisation.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Et bien il y a encore mieux et moins relou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Les gentils devs (encore eux) ont mis à disposition une librairie « </a:t>
            </a:r>
            <a:r>
              <a:rPr b="1" i="0" lang="fr-FR" sz="1800" u="none" cap="none" strike="noStrike">
                <a:solidFill>
                  <a:schemeClr val="dk1"/>
                </a:solidFill>
                <a:latin typeface="Calibri"/>
                <a:ea typeface="Calibri"/>
                <a:cs typeface="Calibri"/>
                <a:sym typeface="Calibri"/>
              </a:rPr>
              <a:t>dbt-utils</a:t>
            </a:r>
            <a:r>
              <a:rPr b="0" i="0" lang="fr-FR" sz="1800" u="none" cap="none" strike="noStrike">
                <a:solidFill>
                  <a:schemeClr val="dk1"/>
                </a:solidFill>
                <a:latin typeface="Calibri"/>
                <a:ea typeface="Calibri"/>
                <a:cs typeface="Calibri"/>
                <a:sym typeface="Calibri"/>
              </a:rPr>
              <a:t> » qui regroupe pleins de fonctions super utiles que vous n’avez même pas à coder. Bon je ne sais pas si Virginie sera contente que je vous donne cette petite triche mais au cas où, ne lui dites rien svp …</a:t>
            </a:r>
            <a:endParaRPr b="0" i="0" sz="1800" u="none" cap="none" strike="noStrike">
              <a:solidFill>
                <a:schemeClr val="dk1"/>
              </a:solidFill>
              <a:latin typeface="Calibri"/>
              <a:ea typeface="Calibri"/>
              <a:cs typeface="Calibri"/>
              <a:sym typeface="Calibri"/>
            </a:endParaRPr>
          </a:p>
        </p:txBody>
      </p:sp>
      <p:pic>
        <p:nvPicPr>
          <p:cNvPr id="288" name="Google Shape;288;p13"/>
          <p:cNvPicPr preferRelativeResize="0"/>
          <p:nvPr/>
        </p:nvPicPr>
        <p:blipFill rotWithShape="1">
          <a:blip r:embed="rId6">
            <a:alphaModFix/>
          </a:blip>
          <a:srcRect b="0" l="0" r="0" t="0"/>
          <a:stretch/>
        </p:blipFill>
        <p:spPr>
          <a:xfrm>
            <a:off x="479034" y="3617703"/>
            <a:ext cx="1687574" cy="3027060"/>
          </a:xfrm>
          <a:prstGeom prst="rect">
            <a:avLst/>
          </a:prstGeom>
          <a:noFill/>
          <a:ln>
            <a:noFill/>
          </a:ln>
        </p:spPr>
      </p:pic>
      <p:pic>
        <p:nvPicPr>
          <p:cNvPr id="289" name="Google Shape;289;p13"/>
          <p:cNvPicPr preferRelativeResize="0"/>
          <p:nvPr/>
        </p:nvPicPr>
        <p:blipFill rotWithShape="1">
          <a:blip r:embed="rId7">
            <a:alphaModFix/>
          </a:blip>
          <a:srcRect b="0" l="0" r="0" t="0"/>
          <a:stretch/>
        </p:blipFill>
        <p:spPr>
          <a:xfrm>
            <a:off x="2339328" y="3619958"/>
            <a:ext cx="3079908" cy="844593"/>
          </a:xfrm>
          <a:prstGeom prst="rect">
            <a:avLst/>
          </a:prstGeom>
          <a:noFill/>
          <a:ln>
            <a:noFill/>
          </a:ln>
        </p:spPr>
      </p:pic>
      <p:sp>
        <p:nvSpPr>
          <p:cNvPr id="290" name="Google Shape;290;p13"/>
          <p:cNvSpPr txBox="1"/>
          <p:nvPr/>
        </p:nvSpPr>
        <p:spPr>
          <a:xfrm>
            <a:off x="6096000" y="3698240"/>
            <a:ext cx="5212080" cy="230832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Calibri"/>
              <a:buChar char="-"/>
            </a:pPr>
            <a:r>
              <a:rPr b="0" i="0" lang="fr-FR" sz="1800" u="none" cap="none" strike="noStrike">
                <a:solidFill>
                  <a:schemeClr val="dk1"/>
                </a:solidFill>
                <a:latin typeface="Calibri"/>
                <a:ea typeface="Calibri"/>
                <a:cs typeface="Calibri"/>
                <a:sym typeface="Calibri"/>
              </a:rPr>
              <a:t>Créez un fichier qui s’appelle packages.yml</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fr-FR" sz="1800" u="none" cap="none" strike="noStrike">
                <a:solidFill>
                  <a:schemeClr val="dk1"/>
                </a:solidFill>
                <a:latin typeface="Calibri"/>
                <a:ea typeface="Calibri"/>
                <a:cs typeface="Calibri"/>
                <a:sym typeface="Calibri"/>
              </a:rPr>
              <a:t>Remplissez-le ainsi</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alibri"/>
              <a:buChar char="-"/>
            </a:pPr>
            <a:r>
              <a:rPr b="0" i="0" lang="fr-FR" sz="1800" u="none" cap="none" strike="noStrike">
                <a:solidFill>
                  <a:schemeClr val="dk1"/>
                </a:solidFill>
                <a:latin typeface="Calibri"/>
                <a:ea typeface="Calibri"/>
                <a:cs typeface="Calibri"/>
                <a:sym typeface="Calibri"/>
              </a:rPr>
              <a:t>Ouvrez votre prompt et lancez « dbt deps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Et voilà le travail, regardez toutes les fonctions disponibles dans « macros » et à vous de trouver comment les intégrer à vos modèles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4"/>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297" name="Google Shape;297;p14"/>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298" name="Google Shape;298;p14"/>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299" name="Google Shape;299;p14"/>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00" name="Google Shape;300;p14"/>
          <p:cNvSpPr txBox="1"/>
          <p:nvPr/>
        </p:nvSpPr>
        <p:spPr>
          <a:xfrm>
            <a:off x="376586" y="915238"/>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Pour aller encore plus loin...</a:t>
            </a:r>
            <a:endParaRPr b="0" i="0" sz="1400" u="none" cap="none" strike="noStrike">
              <a:solidFill>
                <a:srgbClr val="000000"/>
              </a:solidFill>
              <a:latin typeface="Arial"/>
              <a:ea typeface="Arial"/>
              <a:cs typeface="Arial"/>
              <a:sym typeface="Arial"/>
            </a:endParaRPr>
          </a:p>
        </p:txBody>
      </p:sp>
      <p:sp>
        <p:nvSpPr>
          <p:cNvPr id="301" name="Google Shape;301;p14"/>
          <p:cNvSpPr txBox="1"/>
          <p:nvPr/>
        </p:nvSpPr>
        <p:spPr>
          <a:xfrm>
            <a:off x="376586" y="1594470"/>
            <a:ext cx="10931494"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Utiliser une fonction de hashage dans DBT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Créer une surrogate key dans les tables de dim</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Si vous souhaitez mettre en place une macro plutôt que de copier-coller le même bout de code dans différents scripts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alibri"/>
              <a:buChar char="-"/>
            </a:pPr>
            <a:r>
              <a:rPr b="0" i="0" lang="fr-FR" sz="1800" u="none" cap="none" strike="noStrike">
                <a:solidFill>
                  <a:schemeClr val="dk1"/>
                </a:solidFill>
                <a:latin typeface="Calibri"/>
                <a:ea typeface="Calibri"/>
                <a:cs typeface="Calibri"/>
                <a:sym typeface="Calibri"/>
              </a:rPr>
              <a:t>Bravo à vous pour ce très bon réflexe de dev!</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alibri"/>
              <a:buChar char="-"/>
            </a:pPr>
            <a:r>
              <a:rPr b="0" i="0" lang="fr-FR" sz="1800" u="none" cap="none" strike="noStrike">
                <a:solidFill>
                  <a:schemeClr val="dk1"/>
                </a:solidFill>
                <a:latin typeface="Calibri"/>
                <a:ea typeface="Calibri"/>
                <a:cs typeface="Calibri"/>
                <a:sym typeface="Calibri"/>
              </a:rPr>
              <a:t>Allez voir cette ressource : https://docs.getdbt.com/docs/build/jinja-macros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Une image contenant dessin, signe&#10;&#10;Description générée automatiquement" id="101" name="Google Shape;101;p2"/>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102" name="Google Shape;102;p2"/>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103" name="Google Shape;103;p2"/>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04" name="Google Shape;104;p2"/>
          <p:cNvSpPr txBox="1"/>
          <p:nvPr/>
        </p:nvSpPr>
        <p:spPr>
          <a:xfrm>
            <a:off x="376586" y="1554480"/>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Création d’un environnement anaconda</a:t>
            </a:r>
            <a:endParaRPr b="0" i="0" sz="1400" u="none" cap="none" strike="noStrike">
              <a:solidFill>
                <a:srgbClr val="000000"/>
              </a:solidFill>
              <a:latin typeface="Arial"/>
              <a:ea typeface="Arial"/>
              <a:cs typeface="Arial"/>
              <a:sym typeface="Arial"/>
            </a:endParaRPr>
          </a:p>
        </p:txBody>
      </p:sp>
      <p:sp>
        <p:nvSpPr>
          <p:cNvPr id="105" name="Google Shape;105;p2"/>
          <p:cNvSpPr txBox="1"/>
          <p:nvPr/>
        </p:nvSpPr>
        <p:spPr>
          <a:xfrm>
            <a:off x="870904" y="3500041"/>
            <a:ext cx="404653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B. Activer le nouvel environnement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6" name="Google Shape;106;p2"/>
          <p:cNvPicPr preferRelativeResize="0"/>
          <p:nvPr/>
        </p:nvPicPr>
        <p:blipFill rotWithShape="1">
          <a:blip r:embed="rId6">
            <a:alphaModFix/>
          </a:blip>
          <a:srcRect b="0" l="0" r="0" t="0"/>
          <a:stretch/>
        </p:blipFill>
        <p:spPr>
          <a:xfrm>
            <a:off x="2123244" y="2712979"/>
            <a:ext cx="7839048" cy="375922"/>
          </a:xfrm>
          <a:prstGeom prst="rect">
            <a:avLst/>
          </a:prstGeom>
          <a:noFill/>
          <a:ln>
            <a:noFill/>
          </a:ln>
        </p:spPr>
      </p:pic>
      <p:sp>
        <p:nvSpPr>
          <p:cNvPr id="107" name="Google Shape;107;p2"/>
          <p:cNvSpPr txBox="1"/>
          <p:nvPr/>
        </p:nvSpPr>
        <p:spPr>
          <a:xfrm>
            <a:off x="870900" y="2299073"/>
            <a:ext cx="110976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fr-FR" sz="1800" u="none" cap="none" strike="noStrike">
                <a:solidFill>
                  <a:schemeClr val="dk1"/>
                </a:solidFill>
                <a:latin typeface="Calibri"/>
                <a:ea typeface="Calibri"/>
                <a:cs typeface="Calibri"/>
                <a:sym typeface="Calibri"/>
              </a:rPr>
              <a:t>1</a:t>
            </a:r>
            <a:r>
              <a:rPr b="1" baseline="30000" i="1" lang="fr-FR" sz="1800" u="none" cap="none" strike="noStrike">
                <a:solidFill>
                  <a:schemeClr val="dk1"/>
                </a:solidFill>
                <a:latin typeface="Calibri"/>
                <a:ea typeface="Calibri"/>
                <a:cs typeface="Calibri"/>
                <a:sym typeface="Calibri"/>
              </a:rPr>
              <a:t>ère</a:t>
            </a:r>
            <a:r>
              <a:rPr b="1" i="1" lang="fr-FR" sz="1800" u="none" cap="none" strike="noStrike">
                <a:solidFill>
                  <a:schemeClr val="dk1"/>
                </a:solidFill>
                <a:latin typeface="Calibri"/>
                <a:ea typeface="Calibri"/>
                <a:cs typeface="Calibri"/>
                <a:sym typeface="Calibri"/>
              </a:rPr>
              <a:t> étape </a:t>
            </a:r>
            <a:r>
              <a:rPr b="0" i="0" lang="fr-FR" sz="1800" u="none" cap="none" strike="noStrike">
                <a:solidFill>
                  <a:schemeClr val="dk1"/>
                </a:solidFill>
                <a:latin typeface="Calibri"/>
                <a:ea typeface="Calibri"/>
                <a:cs typeface="Calibri"/>
                <a:sym typeface="Calibri"/>
              </a:rPr>
              <a:t>: Créer un nouvel environnement pour s’éviter les conflits classiques entre nos différentes librairies python. </a:t>
            </a:r>
            <a:endParaRPr b="0" i="0" sz="1400" u="none" cap="none" strike="noStrike">
              <a:solidFill>
                <a:srgbClr val="000000"/>
              </a:solidFill>
              <a:latin typeface="Arial"/>
              <a:ea typeface="Arial"/>
              <a:cs typeface="Arial"/>
              <a:sym typeface="Arial"/>
            </a:endParaRPr>
          </a:p>
          <a:p>
            <a:pPr indent="0" lvl="0" marL="0" rtl="0" algn="l">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sym typeface="Calibri"/>
              </a:rPr>
              <a:t>create –name dbt_env</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A. Ouvrir anaconda prompt et créer un nouvel environnement que l’on appelle </a:t>
            </a:r>
            <a:r>
              <a:rPr b="1" i="1" lang="fr-FR" sz="1800" u="none" cap="none" strike="noStrike">
                <a:solidFill>
                  <a:schemeClr val="dk1"/>
                </a:solidFill>
                <a:latin typeface="Calibri"/>
                <a:ea typeface="Calibri"/>
                <a:cs typeface="Calibri"/>
                <a:sym typeface="Calibri"/>
              </a:rPr>
              <a:t>dbt_env </a:t>
            </a:r>
            <a:r>
              <a:rPr b="1" i="0" lang="fr-FR" sz="1800" u="none" cap="none" strike="noStrike">
                <a:solidFill>
                  <a:schemeClr val="dk1"/>
                </a:solidFill>
                <a:latin typeface="Calibri"/>
                <a:ea typeface="Calibri"/>
                <a:cs typeface="Calibri"/>
                <a:sym typeface="Calibri"/>
              </a:rPr>
              <a:t>par exemple.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8" name="Google Shape;108;p2"/>
          <p:cNvPicPr preferRelativeResize="0"/>
          <p:nvPr/>
        </p:nvPicPr>
        <p:blipFill rotWithShape="1">
          <a:blip r:embed="rId7">
            <a:alphaModFix/>
          </a:blip>
          <a:srcRect b="0" l="0" r="0" t="0"/>
          <a:stretch/>
        </p:blipFill>
        <p:spPr>
          <a:xfrm>
            <a:off x="925815" y="4187316"/>
            <a:ext cx="5562636" cy="880676"/>
          </a:xfrm>
          <a:prstGeom prst="rect">
            <a:avLst/>
          </a:prstGeom>
          <a:noFill/>
          <a:ln>
            <a:noFill/>
          </a:ln>
        </p:spPr>
      </p:pic>
      <p:sp>
        <p:nvSpPr>
          <p:cNvPr id="109" name="Google Shape;109;p2"/>
          <p:cNvSpPr txBox="1"/>
          <p:nvPr/>
        </p:nvSpPr>
        <p:spPr>
          <a:xfrm>
            <a:off x="870904" y="4841855"/>
            <a:ext cx="1109757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C. Placez-vous dans le dossier que vous souhaitez (Documents/dbt_cn : dossier vide pour l’instant que j’ai créé en amont)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0" name="Google Shape;110;p2"/>
          <p:cNvPicPr preferRelativeResize="0"/>
          <p:nvPr/>
        </p:nvPicPr>
        <p:blipFill rotWithShape="1">
          <a:blip r:embed="rId8">
            <a:alphaModFix/>
          </a:blip>
          <a:srcRect b="0" l="0" r="0" t="0"/>
          <a:stretch/>
        </p:blipFill>
        <p:spPr>
          <a:xfrm>
            <a:off x="925815" y="5840033"/>
            <a:ext cx="6085248" cy="836968"/>
          </a:xfrm>
          <a:prstGeom prst="rect">
            <a:avLst/>
          </a:prstGeom>
          <a:noFill/>
          <a:ln>
            <a:noFill/>
          </a:ln>
        </p:spPr>
      </p:pic>
      <p:sp>
        <p:nvSpPr>
          <p:cNvPr id="111" name="Google Shape;111;p2"/>
          <p:cNvSpPr txBox="1"/>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4400"/>
              <a:buFont typeface="Tahoma"/>
              <a:buNone/>
            </a:pPr>
            <a:r>
              <a:rPr b="1" i="0" lang="fr-FR" sz="4400" u="none" cap="none" strike="noStrike">
                <a:solidFill>
                  <a:srgbClr val="34A7DE"/>
                </a:solidFill>
                <a:latin typeface="Tahoma"/>
                <a:ea typeface="Tahoma"/>
                <a:cs typeface="Tahoma"/>
                <a:sym typeface="Tahoma"/>
              </a:rPr>
              <a:t>DBT TUTORIEL</a:t>
            </a:r>
            <a:endParaRPr b="1" i="0" sz="4400" u="none" cap="none" strike="noStrike">
              <a:solidFill>
                <a:srgbClr val="34A7DE"/>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118" name="Google Shape;118;p3"/>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119" name="Google Shape;119;p3"/>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120" name="Google Shape;120;p3"/>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21" name="Google Shape;121;p3"/>
          <p:cNvSpPr txBox="1"/>
          <p:nvPr/>
        </p:nvSpPr>
        <p:spPr>
          <a:xfrm>
            <a:off x="376586" y="1156531"/>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Installation dbt</a:t>
            </a:r>
            <a:endParaRPr b="1" i="0" sz="2000" u="none" cap="none" strike="noStrike">
              <a:solidFill>
                <a:srgbClr val="34A7DE"/>
              </a:solidFill>
              <a:latin typeface="Tahoma"/>
              <a:ea typeface="Tahoma"/>
              <a:cs typeface="Tahoma"/>
              <a:sym typeface="Tahoma"/>
            </a:endParaRPr>
          </a:p>
        </p:txBody>
      </p:sp>
      <p:sp>
        <p:nvSpPr>
          <p:cNvPr id="122" name="Google Shape;122;p3"/>
          <p:cNvSpPr txBox="1"/>
          <p:nvPr/>
        </p:nvSpPr>
        <p:spPr>
          <a:xfrm>
            <a:off x="968585" y="1803381"/>
            <a:ext cx="110976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fr-FR" sz="1800" u="none" cap="none" strike="noStrike">
                <a:solidFill>
                  <a:schemeClr val="dk1"/>
                </a:solidFill>
                <a:latin typeface="Calibri"/>
                <a:ea typeface="Calibri"/>
                <a:cs typeface="Calibri"/>
                <a:sym typeface="Calibri"/>
              </a:rPr>
              <a:t>2</a:t>
            </a:r>
            <a:r>
              <a:rPr b="1" baseline="30000" i="1" lang="fr-FR" sz="1800" u="none" cap="none" strike="noStrike">
                <a:solidFill>
                  <a:schemeClr val="dk1"/>
                </a:solidFill>
                <a:latin typeface="Calibri"/>
                <a:ea typeface="Calibri"/>
                <a:cs typeface="Calibri"/>
                <a:sym typeface="Calibri"/>
              </a:rPr>
              <a:t>ème</a:t>
            </a:r>
            <a:r>
              <a:rPr b="1" i="1" lang="fr-FR" sz="1800" u="none" cap="none" strike="noStrike">
                <a:solidFill>
                  <a:schemeClr val="dk1"/>
                </a:solidFill>
                <a:latin typeface="Calibri"/>
                <a:ea typeface="Calibri"/>
                <a:cs typeface="Calibri"/>
                <a:sym typeface="Calibri"/>
              </a:rPr>
              <a:t> étape </a:t>
            </a:r>
            <a:r>
              <a:rPr b="0" i="0" lang="fr-FR"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A. On installe la librairie DBT</a:t>
            </a:r>
            <a:r>
              <a:rPr b="0" i="0" lang="fr-FR"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3" name="Google Shape;123;p3"/>
          <p:cNvPicPr preferRelativeResize="0"/>
          <p:nvPr/>
        </p:nvPicPr>
        <p:blipFill rotWithShape="1">
          <a:blip r:embed="rId6">
            <a:alphaModFix/>
          </a:blip>
          <a:srcRect b="0" l="0" r="0" t="0"/>
          <a:stretch/>
        </p:blipFill>
        <p:spPr>
          <a:xfrm>
            <a:off x="829736" y="2713449"/>
            <a:ext cx="10532535" cy="343344"/>
          </a:xfrm>
          <a:prstGeom prst="rect">
            <a:avLst/>
          </a:prstGeom>
          <a:noFill/>
          <a:ln>
            <a:noFill/>
          </a:ln>
        </p:spPr>
      </p:pic>
      <p:sp>
        <p:nvSpPr>
          <p:cNvPr id="124" name="Google Shape;124;p3"/>
          <p:cNvSpPr txBox="1"/>
          <p:nvPr/>
        </p:nvSpPr>
        <p:spPr>
          <a:xfrm>
            <a:off x="1078753" y="3110343"/>
            <a:ext cx="10299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Pour les plus curieux , ici on installe deux librairies :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sym typeface="Calibri"/>
              </a:rPr>
              <a:t>cq</a:t>
            </a:r>
            <a:endParaRPr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fr-FR" sz="1800" u="none" cap="none" strike="noStrike">
                <a:solidFill>
                  <a:schemeClr val="dk1"/>
                </a:solidFill>
                <a:latin typeface="Calibri"/>
                <a:ea typeface="Calibri"/>
                <a:cs typeface="Calibri"/>
                <a:sym typeface="Calibri"/>
              </a:rPr>
              <a:t>Dbt core (la base de de dbt)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alibri"/>
              <a:buChar char="-"/>
            </a:pPr>
            <a:r>
              <a:rPr b="0" i="0" lang="fr-FR" sz="1800" u="none" cap="none" strike="noStrike">
                <a:solidFill>
                  <a:schemeClr val="dk1"/>
                </a:solidFill>
                <a:latin typeface="Calibri"/>
                <a:ea typeface="Calibri"/>
                <a:cs typeface="Calibri"/>
                <a:sym typeface="Calibri"/>
              </a:rPr>
              <a:t>Dbt-postgres qui va nous permettre d’utiliser dbt avec postgres (système de gestion de base de données). </a:t>
            </a:r>
            <a:endParaRPr b="0" i="0" sz="1400" u="none" cap="none" strike="noStrike">
              <a:solidFill>
                <a:srgbClr val="000000"/>
              </a:solidFill>
              <a:latin typeface="Arial"/>
              <a:ea typeface="Arial"/>
              <a:cs typeface="Arial"/>
              <a:sym typeface="Arial"/>
            </a:endParaRPr>
          </a:p>
        </p:txBody>
      </p:sp>
      <p:sp>
        <p:nvSpPr>
          <p:cNvPr id="125" name="Google Shape;125;p3"/>
          <p:cNvSpPr txBox="1"/>
          <p:nvPr/>
        </p:nvSpPr>
        <p:spPr>
          <a:xfrm>
            <a:off x="924560" y="4183285"/>
            <a:ext cx="1109757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B. On check que l’install a bien fonctionné</a:t>
            </a:r>
            <a:r>
              <a:rPr b="0" i="0" lang="fr-FR"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6" name="Google Shape;126;p3"/>
          <p:cNvPicPr preferRelativeResize="0"/>
          <p:nvPr/>
        </p:nvPicPr>
        <p:blipFill rotWithShape="1">
          <a:blip r:embed="rId7">
            <a:alphaModFix/>
          </a:blip>
          <a:srcRect b="0" l="0" r="0" t="0"/>
          <a:stretch/>
        </p:blipFill>
        <p:spPr>
          <a:xfrm>
            <a:off x="968586" y="4646233"/>
            <a:ext cx="5728586" cy="1408670"/>
          </a:xfrm>
          <a:prstGeom prst="rect">
            <a:avLst/>
          </a:prstGeom>
          <a:noFill/>
          <a:ln>
            <a:noFill/>
          </a:ln>
        </p:spPr>
      </p:pic>
      <p:sp>
        <p:nvSpPr>
          <p:cNvPr id="127" name="Google Shape;127;p3"/>
          <p:cNvSpPr txBox="1"/>
          <p:nvPr/>
        </p:nvSpPr>
        <p:spPr>
          <a:xfrm>
            <a:off x="381000" y="6128424"/>
            <a:ext cx="11430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Nb : si vous rencontrez un problème à ce niveau, n’hésitez pas à tenter une install' avec « pip install dbt-postgres » ou encore « pip install dbt-fal » si vous voulez utiliser des scripts Python exécutés par DBT.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134" name="Google Shape;134;p4"/>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135" name="Google Shape;135;p4"/>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136" name="Google Shape;136;p4"/>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37" name="Google Shape;137;p4"/>
          <p:cNvSpPr txBox="1"/>
          <p:nvPr/>
        </p:nvSpPr>
        <p:spPr>
          <a:xfrm>
            <a:off x="376586" y="1156531"/>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Initialisation de dbt</a:t>
            </a:r>
            <a:endParaRPr b="1" i="0" sz="2000" u="none" cap="none" strike="noStrike">
              <a:solidFill>
                <a:srgbClr val="34A7DE"/>
              </a:solidFill>
              <a:latin typeface="Tahoma"/>
              <a:ea typeface="Tahoma"/>
              <a:cs typeface="Tahoma"/>
              <a:sym typeface="Tahoma"/>
            </a:endParaRPr>
          </a:p>
        </p:txBody>
      </p:sp>
      <p:sp>
        <p:nvSpPr>
          <p:cNvPr id="138" name="Google Shape;138;p4"/>
          <p:cNvSpPr txBox="1"/>
          <p:nvPr/>
        </p:nvSpPr>
        <p:spPr>
          <a:xfrm>
            <a:off x="924560" y="1757669"/>
            <a:ext cx="11097576"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fr-FR" sz="1800" u="none" cap="none" strike="noStrike">
                <a:solidFill>
                  <a:schemeClr val="dk1"/>
                </a:solidFill>
                <a:latin typeface="Calibri"/>
                <a:ea typeface="Calibri"/>
                <a:cs typeface="Calibri"/>
                <a:sym typeface="Calibri"/>
              </a:rPr>
              <a:t>3</a:t>
            </a:r>
            <a:r>
              <a:rPr b="1" baseline="30000" i="1" lang="fr-FR" sz="1800" u="none" cap="none" strike="noStrike">
                <a:solidFill>
                  <a:schemeClr val="dk1"/>
                </a:solidFill>
                <a:latin typeface="Calibri"/>
                <a:ea typeface="Calibri"/>
                <a:cs typeface="Calibri"/>
                <a:sym typeface="Calibri"/>
              </a:rPr>
              <a:t>ème</a:t>
            </a:r>
            <a:r>
              <a:rPr b="1" i="1" lang="fr-FR" sz="1800" u="none" cap="none" strike="noStrike">
                <a:solidFill>
                  <a:schemeClr val="dk1"/>
                </a:solidFill>
                <a:latin typeface="Calibri"/>
                <a:ea typeface="Calibri"/>
                <a:cs typeface="Calibri"/>
                <a:sym typeface="Calibri"/>
              </a:rPr>
              <a:t> étape </a:t>
            </a:r>
            <a:r>
              <a:rPr b="0" i="0" lang="fr-FR"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A. Création de notre projet dbt</a:t>
            </a:r>
            <a:r>
              <a:rPr b="0" i="0" lang="fr-FR"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4"/>
          <p:cNvSpPr txBox="1"/>
          <p:nvPr/>
        </p:nvSpPr>
        <p:spPr>
          <a:xfrm>
            <a:off x="924560" y="3196348"/>
            <a:ext cx="1109757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B. Nommer notre nouveau projet</a:t>
            </a:r>
            <a:r>
              <a:rPr b="0" i="0" lang="fr-FR"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4"/>
          <p:cNvSpPr txBox="1"/>
          <p:nvPr/>
        </p:nvSpPr>
        <p:spPr>
          <a:xfrm>
            <a:off x="381000" y="5989894"/>
            <a:ext cx="11430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OK ! Si dbt vous a souhaité un                                             alors je vous invite à ouvrir VS Code ☺ </a:t>
            </a:r>
            <a:endParaRPr b="0" i="0" sz="1400" u="none" cap="none" strike="noStrike">
              <a:solidFill>
                <a:srgbClr val="000000"/>
              </a:solidFill>
              <a:latin typeface="Arial"/>
              <a:ea typeface="Arial"/>
              <a:cs typeface="Arial"/>
              <a:sym typeface="Arial"/>
            </a:endParaRPr>
          </a:p>
        </p:txBody>
      </p:sp>
      <p:pic>
        <p:nvPicPr>
          <p:cNvPr id="141" name="Google Shape;141;p4"/>
          <p:cNvPicPr preferRelativeResize="0"/>
          <p:nvPr/>
        </p:nvPicPr>
        <p:blipFill rotWithShape="1">
          <a:blip r:embed="rId6">
            <a:alphaModFix/>
          </a:blip>
          <a:srcRect b="0" l="0" r="0" t="0"/>
          <a:stretch/>
        </p:blipFill>
        <p:spPr>
          <a:xfrm>
            <a:off x="1049476" y="2754160"/>
            <a:ext cx="6786882" cy="327440"/>
          </a:xfrm>
          <a:prstGeom prst="rect">
            <a:avLst/>
          </a:prstGeom>
          <a:noFill/>
          <a:ln>
            <a:noFill/>
          </a:ln>
        </p:spPr>
      </p:pic>
      <p:pic>
        <p:nvPicPr>
          <p:cNvPr id="142" name="Google Shape;142;p4"/>
          <p:cNvPicPr preferRelativeResize="0"/>
          <p:nvPr/>
        </p:nvPicPr>
        <p:blipFill rotWithShape="1">
          <a:blip r:embed="rId7">
            <a:alphaModFix/>
          </a:blip>
          <a:srcRect b="0" l="0" r="0" t="0"/>
          <a:stretch/>
        </p:blipFill>
        <p:spPr>
          <a:xfrm>
            <a:off x="1049476" y="3575708"/>
            <a:ext cx="8700052" cy="314732"/>
          </a:xfrm>
          <a:prstGeom prst="rect">
            <a:avLst/>
          </a:prstGeom>
          <a:noFill/>
          <a:ln>
            <a:noFill/>
          </a:ln>
        </p:spPr>
      </p:pic>
      <p:sp>
        <p:nvSpPr>
          <p:cNvPr id="143" name="Google Shape;143;p4"/>
          <p:cNvSpPr txBox="1"/>
          <p:nvPr/>
        </p:nvSpPr>
        <p:spPr>
          <a:xfrm>
            <a:off x="924560" y="4061171"/>
            <a:ext cx="1109757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C. On choisit notre type de base de données </a:t>
            </a:r>
            <a:r>
              <a:rPr b="0" i="0" lang="fr-FR"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4" name="Google Shape;144;p4"/>
          <p:cNvPicPr preferRelativeResize="0"/>
          <p:nvPr/>
        </p:nvPicPr>
        <p:blipFill rotWithShape="1">
          <a:blip r:embed="rId8">
            <a:alphaModFix/>
          </a:blip>
          <a:srcRect b="0" l="0" r="0" t="0"/>
          <a:stretch/>
        </p:blipFill>
        <p:spPr>
          <a:xfrm>
            <a:off x="1049476" y="4448115"/>
            <a:ext cx="7139732" cy="1213342"/>
          </a:xfrm>
          <a:prstGeom prst="rect">
            <a:avLst/>
          </a:prstGeom>
          <a:noFill/>
          <a:ln>
            <a:noFill/>
          </a:ln>
        </p:spPr>
      </p:pic>
      <p:pic>
        <p:nvPicPr>
          <p:cNvPr id="145" name="Google Shape;145;p4"/>
          <p:cNvPicPr preferRelativeResize="0"/>
          <p:nvPr/>
        </p:nvPicPr>
        <p:blipFill rotWithShape="1">
          <a:blip r:embed="rId9">
            <a:alphaModFix/>
          </a:blip>
          <a:srcRect b="0" l="0" r="0" t="0"/>
          <a:stretch/>
        </p:blipFill>
        <p:spPr>
          <a:xfrm>
            <a:off x="3347660" y="5989894"/>
            <a:ext cx="2190514" cy="3693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152" name="Google Shape;152;p5"/>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153" name="Google Shape;153;p5"/>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154" name="Google Shape;154;p5"/>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55" name="Google Shape;155;p5"/>
          <p:cNvSpPr txBox="1"/>
          <p:nvPr/>
        </p:nvSpPr>
        <p:spPr>
          <a:xfrm>
            <a:off x="376586" y="1156531"/>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Structure du projet dbt</a:t>
            </a:r>
            <a:endParaRPr b="1" i="0" sz="2000" u="none" cap="none" strike="noStrike">
              <a:solidFill>
                <a:srgbClr val="34A7DE"/>
              </a:solidFill>
              <a:latin typeface="Tahoma"/>
              <a:ea typeface="Tahoma"/>
              <a:cs typeface="Tahoma"/>
              <a:sym typeface="Tahoma"/>
            </a:endParaRPr>
          </a:p>
        </p:txBody>
      </p:sp>
      <p:pic>
        <p:nvPicPr>
          <p:cNvPr id="156" name="Google Shape;156;p5"/>
          <p:cNvPicPr preferRelativeResize="0"/>
          <p:nvPr/>
        </p:nvPicPr>
        <p:blipFill rotWithShape="1">
          <a:blip r:embed="rId6">
            <a:alphaModFix/>
          </a:blip>
          <a:srcRect b="0" l="0" r="0" t="0"/>
          <a:stretch/>
        </p:blipFill>
        <p:spPr>
          <a:xfrm>
            <a:off x="518159" y="2039817"/>
            <a:ext cx="3393442" cy="4297736"/>
          </a:xfrm>
          <a:prstGeom prst="rect">
            <a:avLst/>
          </a:prstGeom>
          <a:noFill/>
          <a:ln>
            <a:noFill/>
          </a:ln>
        </p:spPr>
      </p:pic>
      <p:sp>
        <p:nvSpPr>
          <p:cNvPr id="157" name="Google Shape;157;p5"/>
          <p:cNvSpPr txBox="1"/>
          <p:nvPr/>
        </p:nvSpPr>
        <p:spPr>
          <a:xfrm>
            <a:off x="4257040" y="1747471"/>
            <a:ext cx="7808938" cy="4801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Nous y voilà ! On a créé un projet DBT (ici c’est « </a:t>
            </a:r>
            <a:r>
              <a:rPr b="1" i="1" lang="fr-FR" sz="1800" u="none" cap="none" strike="noStrike">
                <a:solidFill>
                  <a:schemeClr val="dk1"/>
                </a:solidFill>
                <a:latin typeface="Calibri"/>
                <a:ea typeface="Calibri"/>
                <a:cs typeface="Calibri"/>
                <a:sym typeface="Calibri"/>
              </a:rPr>
              <a:t>tuto_dbt </a:t>
            </a:r>
            <a:r>
              <a:rPr b="0" i="0" lang="fr-FR" sz="1800" u="none" cap="none" strike="noStrike">
                <a:solidFill>
                  <a:schemeClr val="dk1"/>
                </a:solidFill>
                <a:latin typeface="Calibri"/>
                <a:ea typeface="Calibri"/>
                <a:cs typeface="Calibri"/>
                <a:sym typeface="Calibri"/>
              </a:rPr>
              <a:t>» le projet). Et vu que les devs sont sympas, ils nous ont déjà fait l’architecture du projet.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Oui, ça fait beaucoup de dossiers mais pas de panique c’est une découverte, on va absolument pas utiliser toutes les fonctionnalités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A RETENIR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alibri"/>
              <a:buChar char="-"/>
            </a:pPr>
            <a:r>
              <a:rPr b="1" i="0" lang="fr-FR" sz="1800" u="none" cap="none" strike="noStrike">
                <a:solidFill>
                  <a:schemeClr val="dk1"/>
                </a:solidFill>
                <a:latin typeface="Calibri"/>
                <a:ea typeface="Calibri"/>
                <a:cs typeface="Calibri"/>
                <a:sym typeface="Calibri"/>
              </a:rPr>
              <a:t>Models</a:t>
            </a:r>
            <a:r>
              <a:rPr b="0" i="0" lang="fr-FR" sz="1800" u="none" cap="none" strike="noStrike">
                <a:solidFill>
                  <a:schemeClr val="dk1"/>
                </a:solidFill>
                <a:latin typeface="Calibri"/>
                <a:ea typeface="Calibri"/>
                <a:cs typeface="Calibri"/>
                <a:sym typeface="Calibri"/>
              </a:rPr>
              <a:t> : c’est le dossier le plus important dans lequel nous ferons le </a:t>
            </a:r>
            <a:r>
              <a:rPr b="1" i="0" lang="fr-FR" sz="1800" u="none" cap="none" strike="noStrike">
                <a:solidFill>
                  <a:schemeClr val="dk1"/>
                </a:solidFill>
                <a:latin typeface="Calibri"/>
                <a:ea typeface="Calibri"/>
                <a:cs typeface="Calibri"/>
                <a:sym typeface="Calibri"/>
              </a:rPr>
              <a:t>preprocessing</a:t>
            </a:r>
            <a:r>
              <a:rPr b="0" i="0" lang="fr-FR" sz="1800" u="none" cap="none" strike="noStrike">
                <a:solidFill>
                  <a:schemeClr val="dk1"/>
                </a:solidFill>
                <a:latin typeface="Calibri"/>
                <a:ea typeface="Calibri"/>
                <a:cs typeface="Calibri"/>
                <a:sym typeface="Calibri"/>
              </a:rPr>
              <a:t> de nos données sous la forme de fichier .sql (on y reviendra).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alibri"/>
              <a:buChar char="-"/>
            </a:pPr>
            <a:r>
              <a:rPr b="1" i="0" lang="fr-FR" sz="1800" u="none" cap="none" strike="noStrike">
                <a:solidFill>
                  <a:schemeClr val="dk1"/>
                </a:solidFill>
                <a:latin typeface="Calibri"/>
                <a:ea typeface="Calibri"/>
                <a:cs typeface="Calibri"/>
                <a:sym typeface="Calibri"/>
              </a:rPr>
              <a:t>Macros</a:t>
            </a:r>
            <a:r>
              <a:rPr b="0" i="0" lang="fr-FR" sz="1800" u="none" cap="none" strike="noStrike">
                <a:solidFill>
                  <a:schemeClr val="dk1"/>
                </a:solidFill>
                <a:latin typeface="Calibri"/>
                <a:ea typeface="Calibri"/>
                <a:cs typeface="Calibri"/>
                <a:sym typeface="Calibri"/>
              </a:rPr>
              <a:t> : c’est l’endroit des cracks en SQL qui ont envie de faire leurs propres fonctions pour automatiser certains traitements dans « models » (Vraiment pas essentiel pour votre projet)</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1" i="0" lang="fr-FR" sz="1800" u="none" cap="none" strike="noStrike">
                <a:solidFill>
                  <a:schemeClr val="dk1"/>
                </a:solidFill>
                <a:latin typeface="Calibri"/>
                <a:ea typeface="Calibri"/>
                <a:cs typeface="Calibri"/>
                <a:sym typeface="Calibri"/>
              </a:rPr>
              <a:t>Tests</a:t>
            </a:r>
            <a:r>
              <a:rPr b="0" i="0" lang="fr-FR" sz="1800" u="none" cap="none" strike="noStrike">
                <a:solidFill>
                  <a:schemeClr val="dk1"/>
                </a:solidFill>
                <a:latin typeface="Calibri"/>
                <a:ea typeface="Calibri"/>
                <a:cs typeface="Calibri"/>
                <a:sym typeface="Calibri"/>
              </a:rPr>
              <a:t> : c’est l’endroit qui nous permettra de checker si nos transformations se passent bien. Parfois vos modèles vont marcher mais vous vous rendrez compte que vos données sont « null » ou autre… Faire des tests permettra de faire remonter des erreurs.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alibri"/>
              <a:buChar char="-"/>
            </a:pPr>
            <a:r>
              <a:rPr b="0" i="0" lang="fr-FR" sz="1800" u="none" cap="none" strike="noStrike">
                <a:solidFill>
                  <a:schemeClr val="dk1"/>
                </a:solidFill>
                <a:latin typeface="Calibri"/>
                <a:ea typeface="Calibri"/>
                <a:cs typeface="Calibri"/>
                <a:sym typeface="Calibri"/>
              </a:rPr>
              <a:t>Pour le reste on verra plus tard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164" name="Google Shape;164;p6"/>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165" name="Google Shape;165;p6"/>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166" name="Google Shape;166;p6"/>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67" name="Google Shape;167;p6"/>
          <p:cNvSpPr txBox="1"/>
          <p:nvPr/>
        </p:nvSpPr>
        <p:spPr>
          <a:xfrm>
            <a:off x="376586" y="1033217"/>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Rôle de dbt</a:t>
            </a:r>
            <a:endParaRPr b="1" i="0" sz="2000" u="none" cap="none" strike="noStrike">
              <a:solidFill>
                <a:srgbClr val="34A7DE"/>
              </a:solidFill>
              <a:latin typeface="Tahoma"/>
              <a:ea typeface="Tahoma"/>
              <a:cs typeface="Tahoma"/>
              <a:sym typeface="Tahoma"/>
            </a:endParaRPr>
          </a:p>
        </p:txBody>
      </p:sp>
      <p:pic>
        <p:nvPicPr>
          <p:cNvPr id="168" name="Google Shape;168;p6"/>
          <p:cNvPicPr preferRelativeResize="0"/>
          <p:nvPr/>
        </p:nvPicPr>
        <p:blipFill rotWithShape="1">
          <a:blip r:embed="rId6">
            <a:alphaModFix/>
          </a:blip>
          <a:srcRect b="0" l="0" r="0" t="0"/>
          <a:stretch/>
        </p:blipFill>
        <p:spPr>
          <a:xfrm>
            <a:off x="1382688" y="1730362"/>
            <a:ext cx="8797632" cy="3211136"/>
          </a:xfrm>
          <a:prstGeom prst="rect">
            <a:avLst/>
          </a:prstGeom>
          <a:noFill/>
          <a:ln>
            <a:noFill/>
          </a:ln>
        </p:spPr>
      </p:pic>
      <p:cxnSp>
        <p:nvCxnSpPr>
          <p:cNvPr id="169" name="Google Shape;169;p6"/>
          <p:cNvCxnSpPr/>
          <p:nvPr/>
        </p:nvCxnSpPr>
        <p:spPr>
          <a:xfrm>
            <a:off x="1224624" y="4960402"/>
            <a:ext cx="3388348" cy="0"/>
          </a:xfrm>
          <a:prstGeom prst="straightConnector1">
            <a:avLst/>
          </a:prstGeom>
          <a:noFill/>
          <a:ln cap="flat" cmpd="sng" w="57150">
            <a:solidFill>
              <a:schemeClr val="accent1"/>
            </a:solidFill>
            <a:prstDash val="solid"/>
            <a:miter lim="800000"/>
            <a:headEnd len="sm" w="sm" type="none"/>
            <a:tailEnd len="sm" w="sm" type="none"/>
          </a:ln>
        </p:spPr>
      </p:cxnSp>
      <p:cxnSp>
        <p:nvCxnSpPr>
          <p:cNvPr id="170" name="Google Shape;170;p6"/>
          <p:cNvCxnSpPr/>
          <p:nvPr/>
        </p:nvCxnSpPr>
        <p:spPr>
          <a:xfrm rot="10800000">
            <a:off x="1198880" y="2509520"/>
            <a:ext cx="0" cy="2431978"/>
          </a:xfrm>
          <a:prstGeom prst="straightConnector1">
            <a:avLst/>
          </a:prstGeom>
          <a:noFill/>
          <a:ln cap="flat" cmpd="sng" w="57150">
            <a:solidFill>
              <a:schemeClr val="accent1"/>
            </a:solidFill>
            <a:prstDash val="solid"/>
            <a:miter lim="800000"/>
            <a:headEnd len="sm" w="sm" type="none"/>
            <a:tailEnd len="sm" w="sm" type="none"/>
          </a:ln>
        </p:spPr>
      </p:cxnSp>
      <p:cxnSp>
        <p:nvCxnSpPr>
          <p:cNvPr id="171" name="Google Shape;171;p6"/>
          <p:cNvCxnSpPr/>
          <p:nvPr/>
        </p:nvCxnSpPr>
        <p:spPr>
          <a:xfrm flipH="1" rot="10800000">
            <a:off x="4587228" y="2418080"/>
            <a:ext cx="10160" cy="2523418"/>
          </a:xfrm>
          <a:prstGeom prst="straightConnector1">
            <a:avLst/>
          </a:prstGeom>
          <a:noFill/>
          <a:ln cap="flat" cmpd="sng" w="57150">
            <a:solidFill>
              <a:schemeClr val="accent1"/>
            </a:solidFill>
            <a:prstDash val="solid"/>
            <a:miter lim="800000"/>
            <a:headEnd len="sm" w="sm" type="none"/>
            <a:tailEnd len="sm" w="sm" type="none"/>
          </a:ln>
        </p:spPr>
      </p:cxnSp>
      <p:sp>
        <p:nvSpPr>
          <p:cNvPr id="172" name="Google Shape;172;p6"/>
          <p:cNvSpPr txBox="1"/>
          <p:nvPr/>
        </p:nvSpPr>
        <p:spPr>
          <a:xfrm>
            <a:off x="1235838" y="5114762"/>
            <a:ext cx="3401049"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fr-FR" sz="1600" u="none" cap="none" strike="noStrike">
                <a:solidFill>
                  <a:schemeClr val="dk1"/>
                </a:solidFill>
                <a:latin typeface="Calibri"/>
                <a:ea typeface="Calibri"/>
                <a:cs typeface="Calibri"/>
                <a:sym typeface="Calibri"/>
              </a:rPr>
              <a:t>Cette partie ne vous concerne pas puisque Virginie vous donnera les données sous forme de .csv ou .txt donc pas d’extraction de données pour vous cette fois ! Il faudra juste intégrer « à la main » les données dans la BD.</a:t>
            </a:r>
            <a:endParaRPr b="0" i="0" sz="1400" u="none" cap="none" strike="noStrike">
              <a:solidFill>
                <a:srgbClr val="000000"/>
              </a:solidFill>
              <a:latin typeface="Arial"/>
              <a:ea typeface="Arial"/>
              <a:cs typeface="Arial"/>
              <a:sym typeface="Arial"/>
            </a:endParaRPr>
          </a:p>
        </p:txBody>
      </p:sp>
      <p:cxnSp>
        <p:nvCxnSpPr>
          <p:cNvPr id="173" name="Google Shape;173;p6"/>
          <p:cNvCxnSpPr/>
          <p:nvPr/>
        </p:nvCxnSpPr>
        <p:spPr>
          <a:xfrm rot="10800000">
            <a:off x="4582149" y="4941498"/>
            <a:ext cx="15239" cy="1916502"/>
          </a:xfrm>
          <a:prstGeom prst="straightConnector1">
            <a:avLst/>
          </a:prstGeom>
          <a:noFill/>
          <a:ln cap="flat" cmpd="sng" w="38100">
            <a:solidFill>
              <a:schemeClr val="accent1"/>
            </a:solidFill>
            <a:prstDash val="dash"/>
            <a:miter lim="800000"/>
            <a:headEnd len="sm" w="sm" type="none"/>
            <a:tailEnd len="sm" w="sm" type="none"/>
          </a:ln>
        </p:spPr>
      </p:cxnSp>
      <p:cxnSp>
        <p:nvCxnSpPr>
          <p:cNvPr id="174" name="Google Shape;174;p6"/>
          <p:cNvCxnSpPr/>
          <p:nvPr/>
        </p:nvCxnSpPr>
        <p:spPr>
          <a:xfrm rot="10800000">
            <a:off x="1181100" y="4866532"/>
            <a:ext cx="15239" cy="1916502"/>
          </a:xfrm>
          <a:prstGeom prst="straightConnector1">
            <a:avLst/>
          </a:prstGeom>
          <a:noFill/>
          <a:ln cap="flat" cmpd="sng" w="38100">
            <a:solidFill>
              <a:schemeClr val="accent1"/>
            </a:solidFill>
            <a:prstDash val="dash"/>
            <a:miter lim="800000"/>
            <a:headEnd len="sm" w="sm" type="none"/>
            <a:tailEnd len="sm" w="sm" type="none"/>
          </a:ln>
        </p:spPr>
      </p:cxnSp>
      <p:cxnSp>
        <p:nvCxnSpPr>
          <p:cNvPr id="175" name="Google Shape;175;p6"/>
          <p:cNvCxnSpPr/>
          <p:nvPr/>
        </p:nvCxnSpPr>
        <p:spPr>
          <a:xfrm flipH="1" rot="10800000">
            <a:off x="4766870" y="2418080"/>
            <a:ext cx="10160" cy="2523418"/>
          </a:xfrm>
          <a:prstGeom prst="straightConnector1">
            <a:avLst/>
          </a:prstGeom>
          <a:noFill/>
          <a:ln cap="flat" cmpd="sng" w="57150">
            <a:solidFill>
              <a:srgbClr val="FF0000"/>
            </a:solidFill>
            <a:prstDash val="solid"/>
            <a:miter lim="800000"/>
            <a:headEnd len="sm" w="sm" type="none"/>
            <a:tailEnd len="sm" w="sm" type="none"/>
          </a:ln>
        </p:spPr>
      </p:cxnSp>
      <p:cxnSp>
        <p:nvCxnSpPr>
          <p:cNvPr id="176" name="Google Shape;176;p6"/>
          <p:cNvCxnSpPr/>
          <p:nvPr/>
        </p:nvCxnSpPr>
        <p:spPr>
          <a:xfrm flipH="1" rot="10800000">
            <a:off x="8068870" y="2418080"/>
            <a:ext cx="10160" cy="2523418"/>
          </a:xfrm>
          <a:prstGeom prst="straightConnector1">
            <a:avLst/>
          </a:prstGeom>
          <a:noFill/>
          <a:ln cap="flat" cmpd="sng" w="57150">
            <a:solidFill>
              <a:srgbClr val="FF0000"/>
            </a:solidFill>
            <a:prstDash val="solid"/>
            <a:miter lim="800000"/>
            <a:headEnd len="sm" w="sm" type="none"/>
            <a:tailEnd len="sm" w="sm" type="none"/>
          </a:ln>
        </p:spPr>
      </p:cxnSp>
      <p:cxnSp>
        <p:nvCxnSpPr>
          <p:cNvPr id="177" name="Google Shape;177;p6"/>
          <p:cNvCxnSpPr/>
          <p:nvPr/>
        </p:nvCxnSpPr>
        <p:spPr>
          <a:xfrm>
            <a:off x="4766870" y="4941498"/>
            <a:ext cx="3312160" cy="0"/>
          </a:xfrm>
          <a:prstGeom prst="straightConnector1">
            <a:avLst/>
          </a:prstGeom>
          <a:noFill/>
          <a:ln cap="flat" cmpd="sng" w="57150">
            <a:solidFill>
              <a:srgbClr val="FF0000"/>
            </a:solidFill>
            <a:prstDash val="solid"/>
            <a:miter lim="800000"/>
            <a:headEnd len="sm" w="sm" type="none"/>
            <a:tailEnd len="sm" w="sm" type="none"/>
          </a:ln>
        </p:spPr>
      </p:cxnSp>
      <p:sp>
        <p:nvSpPr>
          <p:cNvPr id="178" name="Google Shape;178;p6"/>
          <p:cNvSpPr txBox="1"/>
          <p:nvPr/>
        </p:nvSpPr>
        <p:spPr>
          <a:xfrm>
            <a:off x="4612972" y="2006635"/>
            <a:ext cx="36837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Base de données (BD) PostgresSQL</a:t>
            </a:r>
            <a:endParaRPr b="0" i="0" sz="1800" u="none" cap="none" strike="noStrike">
              <a:solidFill>
                <a:schemeClr val="dk1"/>
              </a:solidFill>
              <a:latin typeface="Calibri"/>
              <a:ea typeface="Calibri"/>
              <a:cs typeface="Calibri"/>
              <a:sym typeface="Calibri"/>
            </a:endParaRPr>
          </a:p>
        </p:txBody>
      </p:sp>
      <p:cxnSp>
        <p:nvCxnSpPr>
          <p:cNvPr id="179" name="Google Shape;179;p6"/>
          <p:cNvCxnSpPr/>
          <p:nvPr/>
        </p:nvCxnSpPr>
        <p:spPr>
          <a:xfrm rot="10800000">
            <a:off x="4775189" y="4941498"/>
            <a:ext cx="15239" cy="1916502"/>
          </a:xfrm>
          <a:prstGeom prst="straightConnector1">
            <a:avLst/>
          </a:prstGeom>
          <a:noFill/>
          <a:ln cap="flat" cmpd="sng" w="38100">
            <a:solidFill>
              <a:srgbClr val="FF0000"/>
            </a:solidFill>
            <a:prstDash val="dash"/>
            <a:miter lim="800000"/>
            <a:headEnd len="sm" w="sm" type="none"/>
            <a:tailEnd len="sm" w="sm" type="none"/>
          </a:ln>
        </p:spPr>
      </p:cxnSp>
      <p:cxnSp>
        <p:nvCxnSpPr>
          <p:cNvPr id="180" name="Google Shape;180;p6"/>
          <p:cNvCxnSpPr/>
          <p:nvPr/>
        </p:nvCxnSpPr>
        <p:spPr>
          <a:xfrm rot="10800000">
            <a:off x="8073940" y="4941341"/>
            <a:ext cx="15239" cy="1916502"/>
          </a:xfrm>
          <a:prstGeom prst="straightConnector1">
            <a:avLst/>
          </a:prstGeom>
          <a:noFill/>
          <a:ln cap="flat" cmpd="sng" w="38100">
            <a:solidFill>
              <a:srgbClr val="FF0000"/>
            </a:solidFill>
            <a:prstDash val="dash"/>
            <a:miter lim="800000"/>
            <a:headEnd len="sm" w="sm" type="none"/>
            <a:tailEnd len="sm" w="sm" type="none"/>
          </a:ln>
        </p:spPr>
      </p:cxnSp>
      <p:sp>
        <p:nvSpPr>
          <p:cNvPr id="181" name="Google Shape;181;p6"/>
          <p:cNvSpPr txBox="1"/>
          <p:nvPr/>
        </p:nvSpPr>
        <p:spPr>
          <a:xfrm>
            <a:off x="4798747" y="5050642"/>
            <a:ext cx="331216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Avec dbt vous allez vous connecter à votre BD et expliciter les transformations que vous voulez réaliser sur vos données. Puis les renvoyer sous forme de nouvelles tables dans la BD</a:t>
            </a:r>
            <a:endParaRPr b="0" i="0" sz="1400" u="none" cap="none" strike="noStrike">
              <a:solidFill>
                <a:srgbClr val="000000"/>
              </a:solidFill>
              <a:latin typeface="Arial"/>
              <a:ea typeface="Arial"/>
              <a:cs typeface="Arial"/>
              <a:sym typeface="Arial"/>
            </a:endParaRPr>
          </a:p>
        </p:txBody>
      </p:sp>
      <p:pic>
        <p:nvPicPr>
          <p:cNvPr id="182" name="Google Shape;182;p6"/>
          <p:cNvPicPr preferRelativeResize="0"/>
          <p:nvPr/>
        </p:nvPicPr>
        <p:blipFill rotWithShape="1">
          <a:blip r:embed="rId7">
            <a:alphaModFix/>
          </a:blip>
          <a:srcRect b="0" l="0" r="0" t="0"/>
          <a:stretch/>
        </p:blipFill>
        <p:spPr>
          <a:xfrm>
            <a:off x="8225809" y="3186872"/>
            <a:ext cx="3909022" cy="1679660"/>
          </a:xfrm>
          <a:prstGeom prst="rect">
            <a:avLst/>
          </a:prstGeom>
          <a:noFill/>
          <a:ln>
            <a:noFill/>
          </a:ln>
        </p:spPr>
      </p:pic>
      <p:sp>
        <p:nvSpPr>
          <p:cNvPr id="183" name="Google Shape;183;p6"/>
          <p:cNvSpPr txBox="1"/>
          <p:nvPr/>
        </p:nvSpPr>
        <p:spPr>
          <a:xfrm>
            <a:off x="8272767" y="4956664"/>
            <a:ext cx="386206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Une fois ces nouvelles tables bien propres, vous allez connecter Power BI (outil de visualisation) à votre BD afin de réaliser vos plus beaux dashboards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190" name="Google Shape;190;p7"/>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191" name="Google Shape;191;p7"/>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192" name="Google Shape;192;p7"/>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93" name="Google Shape;193;p7"/>
          <p:cNvSpPr txBox="1"/>
          <p:nvPr/>
        </p:nvSpPr>
        <p:spPr>
          <a:xfrm>
            <a:off x="376586" y="915238"/>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Configuration du projet dbt</a:t>
            </a:r>
            <a:endParaRPr b="1" i="0" sz="2000" u="none" cap="none" strike="noStrike">
              <a:solidFill>
                <a:srgbClr val="34A7DE"/>
              </a:solidFill>
              <a:latin typeface="Tahoma"/>
              <a:ea typeface="Tahoma"/>
              <a:cs typeface="Tahoma"/>
              <a:sym typeface="Tahoma"/>
            </a:endParaRPr>
          </a:p>
        </p:txBody>
      </p:sp>
      <p:sp>
        <p:nvSpPr>
          <p:cNvPr id="194" name="Google Shape;194;p7"/>
          <p:cNvSpPr txBox="1"/>
          <p:nvPr/>
        </p:nvSpPr>
        <p:spPr>
          <a:xfrm>
            <a:off x="376586" y="1521393"/>
            <a:ext cx="11815414"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3 choses essentielles à connaître pour configurer son projet DBT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1" i="0" lang="fr-FR" sz="1800" u="none" cap="none" strike="noStrike">
                <a:solidFill>
                  <a:schemeClr val="dk1"/>
                </a:solidFill>
                <a:latin typeface="Calibri"/>
                <a:ea typeface="Calibri"/>
                <a:cs typeface="Calibri"/>
                <a:sym typeface="Calibri"/>
              </a:rPr>
              <a:t>Profiles.yml </a:t>
            </a:r>
            <a:r>
              <a:rPr b="0" i="0" lang="fr-FR" sz="1800" u="none" cap="none" strike="noStrike">
                <a:solidFill>
                  <a:schemeClr val="dk1"/>
                </a:solidFill>
                <a:latin typeface="Calibri"/>
                <a:ea typeface="Calibri"/>
                <a:cs typeface="Calibri"/>
                <a:sym typeface="Calibri"/>
              </a:rPr>
              <a:t>: c’est LE fichier qui donne à DBT les configurations pour se connecter à votre BD. Et c’est aussi LE point tricky car il faut se rendre à la racine du .dbt. Je sais que vous êtes sur linux donc je vous laisserai un peu chercher comment y parvenir. Pour vous aider voici le chemin windows qui permet d’y acceder : </a:t>
            </a:r>
            <a:r>
              <a:rPr b="1" i="0" lang="fr-FR" sz="1800" u="none" cap="none" strike="noStrike">
                <a:solidFill>
                  <a:schemeClr val="dk1"/>
                </a:solidFill>
                <a:latin typeface="Calibri"/>
                <a:ea typeface="Calibri"/>
                <a:cs typeface="Calibri"/>
                <a:sym typeface="Calibri"/>
              </a:rPr>
              <a:t>C:\Users\Martin Garrigos\.dbt.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Je crois en vous, vous allez y arriver.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OK, du coup ce fichier doit ressembler à ça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5" name="Google Shape;195;p7"/>
          <p:cNvPicPr preferRelativeResize="0"/>
          <p:nvPr/>
        </p:nvPicPr>
        <p:blipFill rotWithShape="1">
          <a:blip r:embed="rId6">
            <a:alphaModFix/>
          </a:blip>
          <a:srcRect b="0" l="0" r="0" t="0"/>
          <a:stretch/>
        </p:blipFill>
        <p:spPr>
          <a:xfrm>
            <a:off x="233680" y="3736432"/>
            <a:ext cx="5263322" cy="2956560"/>
          </a:xfrm>
          <a:prstGeom prst="rect">
            <a:avLst/>
          </a:prstGeom>
          <a:noFill/>
          <a:ln>
            <a:noFill/>
          </a:ln>
        </p:spPr>
      </p:pic>
      <p:sp>
        <p:nvSpPr>
          <p:cNvPr id="196" name="Google Shape;196;p7"/>
          <p:cNvSpPr txBox="1"/>
          <p:nvPr/>
        </p:nvSpPr>
        <p:spPr>
          <a:xfrm>
            <a:off x="5853200" y="3737384"/>
            <a:ext cx="2284137"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Petit tips </a:t>
            </a:r>
            <a:r>
              <a:rPr b="0" i="0" lang="fr-FR" sz="1800" u="none" cap="none" strike="noStrike">
                <a:solidFill>
                  <a:schemeClr val="dk1"/>
                </a:solidFill>
                <a:latin typeface="Calibri"/>
                <a:ea typeface="Calibri"/>
                <a:cs typeface="Calibri"/>
                <a:sym typeface="Calibri"/>
              </a:rPr>
              <a:t>: ces infos sont quasi toutes dispo dans « clique droit sur la bd 🡪 edit connection »</a:t>
            </a:r>
            <a:endParaRPr b="0" i="0" sz="1400" u="none" cap="none" strike="noStrike">
              <a:solidFill>
                <a:srgbClr val="000000"/>
              </a:solidFill>
              <a:latin typeface="Arial"/>
              <a:ea typeface="Arial"/>
              <a:cs typeface="Arial"/>
              <a:sym typeface="Arial"/>
            </a:endParaRPr>
          </a:p>
        </p:txBody>
      </p:sp>
      <p:pic>
        <p:nvPicPr>
          <p:cNvPr id="197" name="Google Shape;197;p7"/>
          <p:cNvPicPr preferRelativeResize="0"/>
          <p:nvPr/>
        </p:nvPicPr>
        <p:blipFill rotWithShape="1">
          <a:blip r:embed="rId7">
            <a:alphaModFix/>
          </a:blip>
          <a:srcRect b="0" l="0" r="0" t="0"/>
          <a:stretch/>
        </p:blipFill>
        <p:spPr>
          <a:xfrm>
            <a:off x="8258400" y="3115275"/>
            <a:ext cx="3557051" cy="332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204" name="Google Shape;204;p8"/>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205" name="Google Shape;205;p8"/>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206" name="Google Shape;206;p8"/>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07" name="Google Shape;207;p8"/>
          <p:cNvSpPr txBox="1"/>
          <p:nvPr/>
        </p:nvSpPr>
        <p:spPr>
          <a:xfrm>
            <a:off x="376586" y="915238"/>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Configuration du projet dbt</a:t>
            </a:r>
            <a:endParaRPr b="1" i="0" sz="2000" u="none" cap="none" strike="noStrike">
              <a:solidFill>
                <a:srgbClr val="34A7DE"/>
              </a:solidFill>
              <a:latin typeface="Tahoma"/>
              <a:ea typeface="Tahoma"/>
              <a:cs typeface="Tahoma"/>
              <a:sym typeface="Tahoma"/>
            </a:endParaRPr>
          </a:p>
        </p:txBody>
      </p:sp>
      <p:sp>
        <p:nvSpPr>
          <p:cNvPr id="208" name="Google Shape;208;p8"/>
          <p:cNvSpPr txBox="1"/>
          <p:nvPr/>
        </p:nvSpPr>
        <p:spPr>
          <a:xfrm>
            <a:off x="376586" y="1521393"/>
            <a:ext cx="11815414"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3 choses essentielles à connaître pour configurer son projet DBT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2. dbt_project.yml : </a:t>
            </a:r>
            <a:r>
              <a:rPr b="0" i="0" lang="fr-FR" sz="1800" u="none" cap="none" strike="noStrike">
                <a:solidFill>
                  <a:schemeClr val="dk1"/>
                </a:solidFill>
                <a:latin typeface="Calibri"/>
                <a:ea typeface="Calibri"/>
                <a:cs typeface="Calibri"/>
                <a:sym typeface="Calibri"/>
              </a:rPr>
              <a:t>Pour faire simple, c’est le fichier qui configure votre projet : « J’envoie où toutes mes transformations ? J’utilise quel profil ? Quels sont mes chemins pour mes modèles ? ». BREF, le fichier lu quand on lance notre projet. Il est déjà bien prérempli par nos gentils devs.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9" name="Google Shape;209;p8"/>
          <p:cNvPicPr preferRelativeResize="0"/>
          <p:nvPr/>
        </p:nvPicPr>
        <p:blipFill rotWithShape="1">
          <a:blip r:embed="rId6">
            <a:alphaModFix/>
          </a:blip>
          <a:srcRect b="-2008" l="0" r="0" t="0"/>
          <a:stretch/>
        </p:blipFill>
        <p:spPr>
          <a:xfrm>
            <a:off x="376550" y="3738875"/>
            <a:ext cx="4038345" cy="5753374"/>
          </a:xfrm>
          <a:prstGeom prst="rect">
            <a:avLst/>
          </a:prstGeom>
          <a:noFill/>
          <a:ln>
            <a:noFill/>
          </a:ln>
        </p:spPr>
      </p:pic>
      <p:cxnSp>
        <p:nvCxnSpPr>
          <p:cNvPr id="210" name="Google Shape;210;p8"/>
          <p:cNvCxnSpPr>
            <a:stCxn id="211" idx="1"/>
          </p:cNvCxnSpPr>
          <p:nvPr/>
        </p:nvCxnSpPr>
        <p:spPr>
          <a:xfrm flipH="1">
            <a:off x="1655981" y="3370752"/>
            <a:ext cx="2889000" cy="1013100"/>
          </a:xfrm>
          <a:prstGeom prst="straightConnector1">
            <a:avLst/>
          </a:prstGeom>
          <a:noFill/>
          <a:ln cap="flat" cmpd="sng" w="38100">
            <a:solidFill>
              <a:srgbClr val="FF0000"/>
            </a:solidFill>
            <a:prstDash val="solid"/>
            <a:miter lim="800000"/>
            <a:headEnd len="sm" w="sm" type="none"/>
            <a:tailEnd len="med" w="med" type="triangle"/>
          </a:ln>
        </p:spPr>
      </p:cxnSp>
      <p:sp>
        <p:nvSpPr>
          <p:cNvPr id="211" name="Google Shape;211;p8"/>
          <p:cNvSpPr txBox="1"/>
          <p:nvPr/>
        </p:nvSpPr>
        <p:spPr>
          <a:xfrm>
            <a:off x="4544981" y="2909052"/>
            <a:ext cx="28245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Ici mettre le nom du profil que l’on a crée dans le profiles.yml</a:t>
            </a:r>
            <a:endParaRPr b="0" i="0" sz="1800" u="none" cap="none" strike="noStrike">
              <a:solidFill>
                <a:schemeClr val="dk1"/>
              </a:solidFill>
              <a:latin typeface="Calibri"/>
              <a:ea typeface="Calibri"/>
              <a:cs typeface="Calibri"/>
              <a:sym typeface="Calibri"/>
            </a:endParaRPr>
          </a:p>
        </p:txBody>
      </p:sp>
      <p:pic>
        <p:nvPicPr>
          <p:cNvPr id="212" name="Google Shape;212;p8"/>
          <p:cNvPicPr preferRelativeResize="0"/>
          <p:nvPr/>
        </p:nvPicPr>
        <p:blipFill rotWithShape="1">
          <a:blip r:embed="rId7">
            <a:alphaModFix/>
          </a:blip>
          <a:srcRect b="0" l="0" r="0" t="0"/>
          <a:stretch/>
        </p:blipFill>
        <p:spPr>
          <a:xfrm>
            <a:off x="4648533" y="3933335"/>
            <a:ext cx="3957658" cy="2728094"/>
          </a:xfrm>
          <a:prstGeom prst="rect">
            <a:avLst/>
          </a:prstGeom>
          <a:noFill/>
          <a:ln>
            <a:noFill/>
          </a:ln>
        </p:spPr>
      </p:pic>
      <p:sp>
        <p:nvSpPr>
          <p:cNvPr id="213" name="Google Shape;213;p8"/>
          <p:cNvSpPr txBox="1"/>
          <p:nvPr/>
        </p:nvSpPr>
        <p:spPr>
          <a:xfrm>
            <a:off x="8764863" y="3245109"/>
            <a:ext cx="2824480"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Ici on configure nos sorties de modèles : où vont-ils aller dans la BD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Je vous invite à regarder un peu la doc par rapport à ça.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Dans un premier temps, ne touchez pas beaucoup aux configs puis petit à petit jouez sur quelques paramètres ça viendra tout seul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ph type="title"/>
          </p:nvPr>
        </p:nvSpPr>
        <p:spPr>
          <a:xfrm>
            <a:off x="2339328" y="0"/>
            <a:ext cx="490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A7DE"/>
              </a:buClr>
              <a:buSzPts val="4400"/>
              <a:buFont typeface="Tahoma"/>
              <a:buNone/>
            </a:pPr>
            <a:r>
              <a:rPr b="1" lang="fr-FR" sz="4400">
                <a:solidFill>
                  <a:srgbClr val="34A7DE"/>
                </a:solidFill>
                <a:latin typeface="Tahoma"/>
                <a:ea typeface="Tahoma"/>
                <a:cs typeface="Tahoma"/>
                <a:sym typeface="Tahoma"/>
              </a:rPr>
              <a:t>DBT TUTORIEL</a:t>
            </a:r>
            <a:endParaRPr/>
          </a:p>
        </p:txBody>
      </p:sp>
      <p:pic>
        <p:nvPicPr>
          <p:cNvPr descr="Une image contenant dessin, signe&#10;&#10;Description générée automatiquement" id="220" name="Google Shape;220;p9"/>
          <p:cNvPicPr preferRelativeResize="0"/>
          <p:nvPr/>
        </p:nvPicPr>
        <p:blipFill rotWithShape="1">
          <a:blip r:embed="rId3">
            <a:alphaModFix/>
          </a:blip>
          <a:srcRect b="0" l="0" r="0" t="0"/>
          <a:stretch/>
        </p:blipFill>
        <p:spPr>
          <a:xfrm>
            <a:off x="10726884" y="286603"/>
            <a:ext cx="1339094" cy="614408"/>
          </a:xfrm>
          <a:prstGeom prst="rect">
            <a:avLst/>
          </a:prstGeom>
          <a:noFill/>
          <a:ln>
            <a:noFill/>
          </a:ln>
        </p:spPr>
      </p:pic>
      <p:pic>
        <p:nvPicPr>
          <p:cNvPr descr="Campus numérique in the Alps - Campus Région du Numérique" id="221" name="Google Shape;221;p9"/>
          <p:cNvPicPr preferRelativeResize="0"/>
          <p:nvPr/>
        </p:nvPicPr>
        <p:blipFill rotWithShape="1">
          <a:blip r:embed="rId4">
            <a:alphaModFix/>
          </a:blip>
          <a:srcRect b="0" l="0" r="0" t="0"/>
          <a:stretch/>
        </p:blipFill>
        <p:spPr>
          <a:xfrm>
            <a:off x="9413228" y="83245"/>
            <a:ext cx="949972" cy="949972"/>
          </a:xfrm>
          <a:prstGeom prst="rect">
            <a:avLst/>
          </a:prstGeom>
          <a:noFill/>
          <a:ln>
            <a:noFill/>
          </a:ln>
        </p:spPr>
      </p:pic>
      <p:pic>
        <p:nvPicPr>
          <p:cNvPr id="222" name="Google Shape;222;p9"/>
          <p:cNvPicPr preferRelativeResize="0"/>
          <p:nvPr/>
        </p:nvPicPr>
        <p:blipFill rotWithShape="1">
          <a:blip r:embed="rId5">
            <a:alphaModFix/>
          </a:blip>
          <a:srcRect b="0" l="0" r="0" t="0"/>
          <a:stretch/>
        </p:blipFill>
        <p:spPr>
          <a:xfrm>
            <a:off x="8360484" y="196571"/>
            <a:ext cx="808758" cy="8366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23" name="Google Shape;223;p9"/>
          <p:cNvSpPr txBox="1"/>
          <p:nvPr/>
        </p:nvSpPr>
        <p:spPr>
          <a:xfrm>
            <a:off x="376586" y="915238"/>
            <a:ext cx="5719414" cy="883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4A7DE"/>
              </a:buClr>
              <a:buSzPts val="2000"/>
              <a:buFont typeface="Tahoma"/>
              <a:buNone/>
            </a:pPr>
            <a:r>
              <a:rPr b="1" i="0" lang="fr-FR" sz="2000" u="none" cap="none" strike="noStrike">
                <a:solidFill>
                  <a:srgbClr val="34A7DE"/>
                </a:solidFill>
                <a:latin typeface="Tahoma"/>
                <a:ea typeface="Tahoma"/>
                <a:cs typeface="Tahoma"/>
                <a:sym typeface="Tahoma"/>
              </a:rPr>
              <a:t>Configuration du projet dbt</a:t>
            </a:r>
            <a:endParaRPr b="1" i="0" sz="2000" u="none" cap="none" strike="noStrike">
              <a:solidFill>
                <a:srgbClr val="34A7DE"/>
              </a:solidFill>
              <a:latin typeface="Tahoma"/>
              <a:ea typeface="Tahoma"/>
              <a:cs typeface="Tahoma"/>
              <a:sym typeface="Tahoma"/>
            </a:endParaRPr>
          </a:p>
        </p:txBody>
      </p:sp>
      <p:sp>
        <p:nvSpPr>
          <p:cNvPr id="224" name="Google Shape;224;p9"/>
          <p:cNvSpPr txBox="1"/>
          <p:nvPr/>
        </p:nvSpPr>
        <p:spPr>
          <a:xfrm>
            <a:off x="376586" y="1521393"/>
            <a:ext cx="118155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3 choses essentielles à connaître pour configurer son projet DBT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3. schema.yml : </a:t>
            </a:r>
            <a:r>
              <a:rPr b="0" i="0" lang="fr-FR" sz="1800" u="none" cap="none" strike="noStrike">
                <a:solidFill>
                  <a:schemeClr val="dk1"/>
                </a:solidFill>
                <a:latin typeface="Calibri"/>
                <a:ea typeface="Calibri"/>
                <a:cs typeface="Calibri"/>
                <a:sym typeface="Calibri"/>
              </a:rPr>
              <a:t>Ce fichier est situé dans le dossier </a:t>
            </a:r>
            <a:r>
              <a:rPr b="1" i="1" lang="fr-FR" sz="1800" u="none" cap="none" strike="noStrike">
                <a:solidFill>
                  <a:schemeClr val="dk1"/>
                </a:solidFill>
                <a:latin typeface="Calibri"/>
                <a:ea typeface="Calibri"/>
                <a:cs typeface="Calibri"/>
                <a:sym typeface="Calibri"/>
              </a:rPr>
              <a:t>models</a:t>
            </a:r>
            <a:r>
              <a:rPr b="0" i="0" lang="fr-FR" sz="1800" u="none" cap="none" strike="noStrike">
                <a:solidFill>
                  <a:schemeClr val="dk1"/>
                </a:solidFill>
                <a:latin typeface="Calibri"/>
                <a:ea typeface="Calibri"/>
                <a:cs typeface="Calibri"/>
                <a:sym typeface="Calibri"/>
              </a:rPr>
              <a:t>, il permet d’annoncer et de caractériser nos modèles. On peut y ajouter les tests que l’on souhaite réaliser sur ces transformations.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25" name="Google Shape;225;p9"/>
          <p:cNvPicPr preferRelativeResize="0"/>
          <p:nvPr/>
        </p:nvPicPr>
        <p:blipFill rotWithShape="1">
          <a:blip r:embed="rId6">
            <a:alphaModFix/>
          </a:blip>
          <a:srcRect b="0" l="0" r="0" t="0"/>
          <a:stretch/>
        </p:blipFill>
        <p:spPr>
          <a:xfrm>
            <a:off x="4440672" y="4025547"/>
            <a:ext cx="2621280" cy="1034512"/>
          </a:xfrm>
          <a:prstGeom prst="rect">
            <a:avLst/>
          </a:prstGeom>
          <a:noFill/>
          <a:ln>
            <a:noFill/>
          </a:ln>
        </p:spPr>
      </p:pic>
      <p:pic>
        <p:nvPicPr>
          <p:cNvPr id="226" name="Google Shape;226;p9"/>
          <p:cNvPicPr preferRelativeResize="0"/>
          <p:nvPr/>
        </p:nvPicPr>
        <p:blipFill rotWithShape="1">
          <a:blip r:embed="rId7">
            <a:alphaModFix/>
          </a:blip>
          <a:srcRect b="0" l="0" r="0" t="0"/>
          <a:stretch/>
        </p:blipFill>
        <p:spPr>
          <a:xfrm>
            <a:off x="7751329" y="2717876"/>
            <a:ext cx="4273770" cy="3943553"/>
          </a:xfrm>
          <a:prstGeom prst="rect">
            <a:avLst/>
          </a:prstGeom>
          <a:noFill/>
          <a:ln>
            <a:noFill/>
          </a:ln>
        </p:spPr>
      </p:pic>
      <p:sp>
        <p:nvSpPr>
          <p:cNvPr id="227" name="Google Shape;227;p9"/>
          <p:cNvSpPr txBox="1"/>
          <p:nvPr/>
        </p:nvSpPr>
        <p:spPr>
          <a:xfrm>
            <a:off x="227861" y="3025231"/>
            <a:ext cx="4185900" cy="36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OK ! Ici, nos gentils devs nous ont donné deux exemples de modèles très très simples (cela crée une nouvelle table avec une seule colonne (« id ») et une seule valeur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Dans le fichier schema.yml, ils déclarent les deux modèles.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Très important de mettre dans « name : » le même intitulé que votre modèle .sql.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Pour le reste, vous découvrirez par vous-même.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En plus, Virginie n’est jamais loin ☺</a:t>
            </a:r>
            <a:endParaRPr b="0" i="0" sz="1800" u="none" cap="none" strike="noStrike">
              <a:solidFill>
                <a:schemeClr val="dk1"/>
              </a:solidFill>
              <a:latin typeface="Calibri"/>
              <a:ea typeface="Calibri"/>
              <a:cs typeface="Calibri"/>
              <a:sym typeface="Calibri"/>
            </a:endParaRPr>
          </a:p>
        </p:txBody>
      </p:sp>
      <p:cxnSp>
        <p:nvCxnSpPr>
          <p:cNvPr id="228" name="Google Shape;228;p9"/>
          <p:cNvCxnSpPr/>
          <p:nvPr/>
        </p:nvCxnSpPr>
        <p:spPr>
          <a:xfrm flipH="1" rot="10800000">
            <a:off x="6807200" y="3429000"/>
            <a:ext cx="1229360" cy="929640"/>
          </a:xfrm>
          <a:prstGeom prst="straightConnector1">
            <a:avLst/>
          </a:prstGeom>
          <a:noFill/>
          <a:ln cap="flat" cmpd="sng" w="38100">
            <a:solidFill>
              <a:srgbClr val="FF0000"/>
            </a:solidFill>
            <a:prstDash val="solid"/>
            <a:miter lim="800000"/>
            <a:headEnd len="sm" w="sm" type="none"/>
            <a:tailEnd len="med" w="med" type="triangle"/>
          </a:ln>
        </p:spPr>
      </p:cxnSp>
      <p:cxnSp>
        <p:nvCxnSpPr>
          <p:cNvPr id="229" name="Google Shape;229;p9"/>
          <p:cNvCxnSpPr/>
          <p:nvPr/>
        </p:nvCxnSpPr>
        <p:spPr>
          <a:xfrm>
            <a:off x="6969760" y="4701749"/>
            <a:ext cx="1036321" cy="324451"/>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2022-07-22T11:10:07Z</dcterms:created>
  <dc:creator>Martin Garrigos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0x0101005D2189AB16786B4487069B15DD81C1AA</vt:lpwstr>
  </property>
  <property fmtid="{D5CDD505-2E9C-101B-9397-08002B2CF9AE}" pid="3" name="MediaServiceImageTags">
    <vt:lpwstr/>
  </property>
</Properties>
</file>