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0" roundtripDataSignature="AMtx7miH1l++SwibowmttXpXuJcHDBJJ5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8FC67F8-385C-4C5E-B224-21A4B68C9CAC}">
  <a:tblStyle styleId="{88FC67F8-385C-4C5E-B224-21A4B68C9CA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0" Type="http://customschemas.google.com/relationships/presentationmetadata" Target="metadata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3" name="Google Shape;11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7" name="Google Shape;12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bg>
      <p:bgPr>
        <a:solidFill>
          <a:srgbClr val="3A4146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6"/>
          <p:cNvSpPr txBox="1"/>
          <p:nvPr>
            <p:ph type="title"/>
          </p:nvPr>
        </p:nvSpPr>
        <p:spPr>
          <a:xfrm>
            <a:off x="1524002" y="1122376"/>
            <a:ext cx="9144000" cy="2387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99"/>
              <a:buFont typeface="Calibri"/>
              <a:buNone/>
              <a:defRPr b="0" i="0" sz="59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36"/>
          <p:cNvSpPr txBox="1"/>
          <p:nvPr>
            <p:ph idx="1" type="body"/>
          </p:nvPr>
        </p:nvSpPr>
        <p:spPr>
          <a:xfrm>
            <a:off x="1524002" y="3602051"/>
            <a:ext cx="9144000" cy="165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36"/>
          <p:cNvSpPr txBox="1"/>
          <p:nvPr>
            <p:ph idx="12" type="sldNum"/>
          </p:nvPr>
        </p:nvSpPr>
        <p:spPr>
          <a:xfrm>
            <a:off x="11078740" y="6400417"/>
            <a:ext cx="275073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position personnalisée">
  <p:cSld name="Disposition personnalisée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7"/>
          <p:cNvSpPr txBox="1"/>
          <p:nvPr>
            <p:ph type="title"/>
          </p:nvPr>
        </p:nvSpPr>
        <p:spPr>
          <a:xfrm>
            <a:off x="402655" y="512268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99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99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99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99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99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99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99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99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99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>
  <p:cSld name="Comparais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8"/>
          <p:cNvSpPr txBox="1"/>
          <p:nvPr>
            <p:ph type="title"/>
          </p:nvPr>
        </p:nvSpPr>
        <p:spPr>
          <a:xfrm>
            <a:off x="839800" y="365135"/>
            <a:ext cx="1051560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38"/>
          <p:cNvSpPr txBox="1"/>
          <p:nvPr>
            <p:ph idx="1" type="body"/>
          </p:nvPr>
        </p:nvSpPr>
        <p:spPr>
          <a:xfrm>
            <a:off x="839794" y="1681172"/>
            <a:ext cx="5157789" cy="8239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38"/>
          <p:cNvSpPr txBox="1"/>
          <p:nvPr>
            <p:ph idx="2" type="body"/>
          </p:nvPr>
        </p:nvSpPr>
        <p:spPr>
          <a:xfrm>
            <a:off x="6172208" y="1681172"/>
            <a:ext cx="5183188" cy="8239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38"/>
          <p:cNvSpPr txBox="1"/>
          <p:nvPr>
            <p:ph idx="12" type="sldNum"/>
          </p:nvPr>
        </p:nvSpPr>
        <p:spPr>
          <a:xfrm>
            <a:off x="11078740" y="6400417"/>
            <a:ext cx="275073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>
  <p:cSld name="1_Diapositive de titre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9"/>
          <p:cNvSpPr txBox="1"/>
          <p:nvPr>
            <p:ph type="title"/>
          </p:nvPr>
        </p:nvSpPr>
        <p:spPr>
          <a:xfrm>
            <a:off x="1524002" y="1122376"/>
            <a:ext cx="9144000" cy="2387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99"/>
              <a:buFont typeface="Calibri"/>
              <a:buNone/>
              <a:defRPr b="0" i="0" sz="5999" u="none" cap="none" strike="noStrike">
                <a:solidFill>
                  <a:srgbClr val="3A414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39"/>
          <p:cNvSpPr txBox="1"/>
          <p:nvPr>
            <p:ph idx="1" type="body"/>
          </p:nvPr>
        </p:nvSpPr>
        <p:spPr>
          <a:xfrm>
            <a:off x="1524002" y="3602051"/>
            <a:ext cx="9144000" cy="165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39"/>
          <p:cNvSpPr txBox="1"/>
          <p:nvPr>
            <p:ph idx="12" type="sldNum"/>
          </p:nvPr>
        </p:nvSpPr>
        <p:spPr>
          <a:xfrm>
            <a:off x="11078740" y="6400417"/>
            <a:ext cx="275073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>
  <p:cSld name="Titre de sec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0"/>
          <p:cNvSpPr txBox="1"/>
          <p:nvPr>
            <p:ph type="title"/>
          </p:nvPr>
        </p:nvSpPr>
        <p:spPr>
          <a:xfrm>
            <a:off x="831852" y="1709747"/>
            <a:ext cx="10515600" cy="28527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99"/>
              <a:buFont typeface="Calibri"/>
              <a:buNone/>
              <a:defRPr b="0" i="0" sz="59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Google Shape;96;p40"/>
          <p:cNvSpPr txBox="1"/>
          <p:nvPr>
            <p:ph idx="1" type="body"/>
          </p:nvPr>
        </p:nvSpPr>
        <p:spPr>
          <a:xfrm>
            <a:off x="831852" y="4589463"/>
            <a:ext cx="10515600" cy="1500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40"/>
          <p:cNvSpPr txBox="1"/>
          <p:nvPr>
            <p:ph idx="12" type="sldNum"/>
          </p:nvPr>
        </p:nvSpPr>
        <p:spPr>
          <a:xfrm>
            <a:off x="11078740" y="6400417"/>
            <a:ext cx="275073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>
  <p:cSld name="Image avec légende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1"/>
          <p:cNvSpPr txBox="1"/>
          <p:nvPr>
            <p:ph type="title"/>
          </p:nvPr>
        </p:nvSpPr>
        <p:spPr>
          <a:xfrm>
            <a:off x="839793" y="457206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Google Shape;100;p41"/>
          <p:cNvSpPr/>
          <p:nvPr>
            <p:ph idx="2" type="pic"/>
          </p:nvPr>
        </p:nvSpPr>
        <p:spPr>
          <a:xfrm>
            <a:off x="5183199" y="987440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01" name="Google Shape;101;p41"/>
          <p:cNvSpPr txBox="1"/>
          <p:nvPr>
            <p:ph idx="1" type="body"/>
          </p:nvPr>
        </p:nvSpPr>
        <p:spPr>
          <a:xfrm>
            <a:off x="839793" y="2057402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Google Shape;102;p41"/>
          <p:cNvSpPr txBox="1"/>
          <p:nvPr>
            <p:ph idx="12" type="sldNum"/>
          </p:nvPr>
        </p:nvSpPr>
        <p:spPr>
          <a:xfrm>
            <a:off x="11078740" y="6400417"/>
            <a:ext cx="275073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>
  <p:cSld name="Titre vertical et texte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2"/>
          <p:cNvSpPr txBox="1"/>
          <p:nvPr>
            <p:ph type="title"/>
          </p:nvPr>
        </p:nvSpPr>
        <p:spPr>
          <a:xfrm>
            <a:off x="8724912" y="365137"/>
            <a:ext cx="2628900" cy="5811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42"/>
          <p:cNvSpPr txBox="1"/>
          <p:nvPr>
            <p:ph idx="1" type="body"/>
          </p:nvPr>
        </p:nvSpPr>
        <p:spPr>
          <a:xfrm>
            <a:off x="838215" y="365137"/>
            <a:ext cx="7734300" cy="58118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42"/>
          <p:cNvSpPr txBox="1"/>
          <p:nvPr>
            <p:ph idx="12" type="sldNum"/>
          </p:nvPr>
        </p:nvSpPr>
        <p:spPr>
          <a:xfrm>
            <a:off x="11078740" y="6400417"/>
            <a:ext cx="275073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2" name="Google Shape;52;p1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3" name="Google Shape;53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2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0" name="Google Shape;60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5"/>
          <p:cNvSpPr txBox="1"/>
          <p:nvPr>
            <p:ph type="title"/>
          </p:nvPr>
        </p:nvSpPr>
        <p:spPr>
          <a:xfrm>
            <a:off x="838204" y="36513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35"/>
          <p:cNvSpPr txBox="1"/>
          <p:nvPr>
            <p:ph idx="1" type="body"/>
          </p:nvPr>
        </p:nvSpPr>
        <p:spPr>
          <a:xfrm>
            <a:off x="838204" y="182563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35"/>
          <p:cNvSpPr txBox="1"/>
          <p:nvPr>
            <p:ph idx="12" type="sldNum"/>
          </p:nvPr>
        </p:nvSpPr>
        <p:spPr>
          <a:xfrm>
            <a:off x="11078740" y="6400417"/>
            <a:ext cx="275073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"/>
          <p:cNvSpPr txBox="1"/>
          <p:nvPr>
            <p:ph type="ctrTitle"/>
          </p:nvPr>
        </p:nvSpPr>
        <p:spPr>
          <a:xfrm>
            <a:off x="1524000" y="2924950"/>
            <a:ext cx="9144000" cy="15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-FR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DATAVIZ #2 </a:t>
            </a:r>
            <a:endParaRPr b="1">
              <a:solidFill>
                <a:srgbClr val="FF00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fr-FR" sz="3933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Quel graph pour quelle information ?</a:t>
            </a:r>
            <a:endParaRPr i="1" sz="3933">
              <a:solidFill>
                <a:srgbClr val="FF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1"/>
          <p:cNvPicPr preferRelativeResize="0"/>
          <p:nvPr/>
        </p:nvPicPr>
        <p:blipFill rotWithShape="1">
          <a:blip r:embed="rId3">
            <a:alphaModFix/>
          </a:blip>
          <a:srcRect b="0" l="11613" r="0" t="0"/>
          <a:stretch/>
        </p:blipFill>
        <p:spPr>
          <a:xfrm>
            <a:off x="0" y="0"/>
            <a:ext cx="1967200" cy="229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11953" y="0"/>
            <a:ext cx="7380050" cy="229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1"/>
          <p:cNvSpPr txBox="1"/>
          <p:nvPr>
            <p:ph type="title"/>
          </p:nvPr>
        </p:nvSpPr>
        <p:spPr>
          <a:xfrm>
            <a:off x="2663224" y="-1"/>
            <a:ext cx="94302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5080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999"/>
              <a:buNone/>
            </a:pPr>
            <a:r>
              <a:rPr lang="fr-FR" sz="5399">
                <a:latin typeface="Arial"/>
                <a:ea typeface="Arial"/>
                <a:cs typeface="Arial"/>
                <a:sym typeface="Arial"/>
              </a:rPr>
              <a:t>Étape 1: Les graph classiques</a:t>
            </a:r>
            <a:endParaRPr sz="5399"/>
          </a:p>
        </p:txBody>
      </p:sp>
      <p:cxnSp>
        <p:nvCxnSpPr>
          <p:cNvPr id="123" name="Google Shape;123;p31"/>
          <p:cNvCxnSpPr/>
          <p:nvPr/>
        </p:nvCxnSpPr>
        <p:spPr>
          <a:xfrm>
            <a:off x="2945700" y="2664875"/>
            <a:ext cx="92463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4" name="Google Shape;12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8526" y="3048800"/>
            <a:ext cx="7099600" cy="3472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2"/>
          <p:cNvGrpSpPr/>
          <p:nvPr/>
        </p:nvGrpSpPr>
        <p:grpSpPr>
          <a:xfrm>
            <a:off x="3436500" y="3726975"/>
            <a:ext cx="8162275" cy="2318875"/>
            <a:chOff x="2903100" y="3133600"/>
            <a:chExt cx="8162275" cy="2318875"/>
          </a:xfrm>
        </p:grpSpPr>
        <p:pic>
          <p:nvPicPr>
            <p:cNvPr id="130" name="Google Shape;130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903100" y="3133600"/>
              <a:ext cx="1256775" cy="1023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1" name="Google Shape;131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808600" y="3133613"/>
              <a:ext cx="1256775" cy="1023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2" name="Google Shape;132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057175" y="4428925"/>
              <a:ext cx="1256775" cy="1023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3" name="Google Shape;133;p2"/>
          <p:cNvSpPr txBox="1"/>
          <p:nvPr>
            <p:ph type="title"/>
          </p:nvPr>
        </p:nvSpPr>
        <p:spPr>
          <a:xfrm>
            <a:off x="838200" y="365125"/>
            <a:ext cx="94038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4400"/>
              <a:buFont typeface="Arial"/>
              <a:buNone/>
            </a:pPr>
            <a:r>
              <a:rPr lang="fr-FR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Objectifs</a:t>
            </a:r>
            <a:endParaRPr>
              <a:solidFill>
                <a:srgbClr val="FF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2"/>
          <p:cNvPicPr preferRelativeResize="0"/>
          <p:nvPr/>
        </p:nvPicPr>
        <p:blipFill rotWithShape="1">
          <a:blip r:embed="rId4">
            <a:alphaModFix/>
          </a:blip>
          <a:srcRect b="14963" l="30072" r="58977" t="54171"/>
          <a:stretch/>
        </p:blipFill>
        <p:spPr>
          <a:xfrm rot="-5400000">
            <a:off x="10620079" y="-245099"/>
            <a:ext cx="1326823" cy="1817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"/>
          <p:cNvPicPr preferRelativeResize="0"/>
          <p:nvPr/>
        </p:nvPicPr>
        <p:blipFill rotWithShape="1">
          <a:blip r:embed="rId4">
            <a:alphaModFix/>
          </a:blip>
          <a:srcRect b="14963" l="30072" r="58977" t="54171"/>
          <a:stretch/>
        </p:blipFill>
        <p:spPr>
          <a:xfrm rot="5400000">
            <a:off x="245099" y="5286078"/>
            <a:ext cx="1326823" cy="181702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6" name="Google Shape;136;p2"/>
          <p:cNvGraphicFramePr/>
          <p:nvPr/>
        </p:nvGraphicFramePr>
        <p:xfrm>
          <a:off x="1866375" y="294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{88FC67F8-385C-4C5E-B224-21A4B68C9CAC}</a:tableStyleId>
              </a:tblPr>
              <a:tblGrid>
                <a:gridCol w="1334025"/>
                <a:gridCol w="1714500"/>
                <a:gridCol w="1714500"/>
                <a:gridCol w="1714500"/>
                <a:gridCol w="1714500"/>
                <a:gridCol w="1714500"/>
              </a:tblGrid>
              <a:tr h="639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fr-FR" sz="1400" u="none" cap="none" strike="noStrike"/>
                        <a:t>Question #1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fr-FR" sz="1400" u="none" cap="none" strike="noStrike">
                          <a:solidFill>
                            <a:schemeClr val="dk1"/>
                          </a:solidFill>
                        </a:rPr>
                        <a:t>Question #2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fr-FR" sz="1400" u="none" cap="none" strike="noStrike">
                          <a:solidFill>
                            <a:schemeClr val="dk1"/>
                          </a:solidFill>
                        </a:rPr>
                        <a:t>Question #3</a:t>
                      </a:r>
                      <a:endParaRPr b="1"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fr-FR" sz="1400" u="none" cap="none" strike="noStrike">
                          <a:solidFill>
                            <a:schemeClr val="dk1"/>
                          </a:solidFill>
                        </a:rPr>
                        <a:t>Question #4</a:t>
                      </a:r>
                      <a:endParaRPr b="1"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fr-FR" sz="1400" u="none" cap="none" strike="noStrike">
                          <a:solidFill>
                            <a:schemeClr val="dk1"/>
                          </a:solidFill>
                        </a:rPr>
                        <a:t>Question #5</a:t>
                      </a:r>
                      <a:endParaRPr b="1" sz="1400" u="none" cap="none" strike="noStrike"/>
                    </a:p>
                  </a:txBody>
                  <a:tcPr marT="91425" marB="91425" marR="91425" marL="91425" anchor="ctr"/>
                </a:tc>
              </a:tr>
              <a:tr h="1303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fr-FR" sz="1400" u="none" cap="none" strike="noStrike"/>
                        <a:t>Dataset #1</a:t>
                      </a:r>
                      <a:endParaRPr b="1"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fr-FR" sz="1400" u="none" cap="none" strike="noStrike"/>
                        <a:t>(Titanic)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1" lang="fr-FR" sz="1400" u="none" cap="none" strike="noStrike">
                          <a:solidFill>
                            <a:srgbClr val="888888"/>
                          </a:solidFill>
                        </a:rPr>
                        <a:t>your figure here</a:t>
                      </a:r>
                      <a:endParaRPr b="1" i="1" sz="1400" u="none" cap="none" strike="noStrike">
                        <a:solidFill>
                          <a:srgbClr val="888888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91425" marB="91425" marR="91425" marL="91425" anchor="ctr"/>
                </a:tc>
              </a:tr>
              <a:tr h="1303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fr-FR" sz="1400" u="none" cap="none" strike="noStrike"/>
                        <a:t>Dataset #2</a:t>
                      </a:r>
                      <a:endParaRPr b="1"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fr-FR" sz="1400" u="none" cap="none" strike="noStrike"/>
                        <a:t>(Conso nat.)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solidFill>
                      <a:srgbClr val="888888"/>
                    </a:solidFill>
                  </a:tcPr>
                </a:tc>
              </a:tr>
            </a:tbl>
          </a:graphicData>
        </a:graphic>
      </p:graphicFrame>
      <p:pic>
        <p:nvPicPr>
          <p:cNvPr id="137" name="Google Shape;13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62875" y="3726988"/>
            <a:ext cx="1256775" cy="102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89250" y="3726988"/>
            <a:ext cx="1256775" cy="102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15625" y="3727000"/>
            <a:ext cx="1256775" cy="102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1450" y="5022275"/>
            <a:ext cx="1256775" cy="102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37825" y="5022288"/>
            <a:ext cx="1256775" cy="102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4200" y="5022288"/>
            <a:ext cx="1256775" cy="1023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"/>
          <p:cNvSpPr txBox="1"/>
          <p:nvPr/>
        </p:nvSpPr>
        <p:spPr>
          <a:xfrm>
            <a:off x="1503400" y="1743625"/>
            <a:ext cx="9143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Modalités: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-"/>
            </a:pPr>
            <a:r>
              <a:rPr b="0" i="0" lang="fr-F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travail en groupe,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-"/>
            </a:pPr>
            <a:r>
              <a:rPr b="0" i="0" lang="fr-F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créez les graphiques sur le support de votre choix (par exemple sur un notebook), une </a:t>
            </a:r>
            <a:r>
              <a:rPr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capture d'écran</a:t>
            </a:r>
            <a:r>
              <a:rPr b="0" i="0" lang="fr-F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la figure finale suffira pour remplir le tableau.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"/>
          <p:cNvSpPr txBox="1"/>
          <p:nvPr/>
        </p:nvSpPr>
        <p:spPr>
          <a:xfrm>
            <a:off x="1503400" y="1326813"/>
            <a:ext cx="6475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fr-FR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1" i="0" lang="fr-F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eproduire et remplir le tableau ci-dessous.</a:t>
            </a:r>
            <a:endParaRPr b="1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Thème Office">
  <a:themeElements>
    <a:clrScheme name="Thèm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2021-12-06T14:32:35Z</dcterms:created>
  <dc:creator>Campus Grenoble</dc:creator>
</cp:coreProperties>
</file>