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EAB5F-7C49-4869-8C4F-F9A5214C1A86}">
  <a:tblStyle styleId="{13DEAB5F-7C49-4869-8C4F-F9A5214C1A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rgbClr val="3A414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02655" y="51226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99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839800" y="36513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39794" y="1681172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6172208" y="1681172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1_Diapositive de tit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524002" y="1122376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3A41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524002" y="3602051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31852" y="1709747"/>
            <a:ext cx="10515600" cy="2852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Calibri"/>
              <a:buNone/>
              <a:defRPr b="0" i="0" sz="59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31852" y="4589463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839793" y="457206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8"/>
          <p:cNvSpPr/>
          <p:nvPr>
            <p:ph idx="2" type="pic"/>
          </p:nvPr>
        </p:nvSpPr>
        <p:spPr>
          <a:xfrm>
            <a:off x="5183199" y="987440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839793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>
  <p:cSld name="Titre vertical et tex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724912" y="365137"/>
            <a:ext cx="26289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38215" y="365137"/>
            <a:ext cx="7734300" cy="581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4" y="365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9"/>
              <a:buFont typeface="Calibri"/>
              <a:buNone/>
              <a:defRPr b="0" i="0" sz="43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8204" y="182563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1078740" y="6400417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1524000" y="2924950"/>
            <a:ext cx="9144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DATAVIZ #2 </a:t>
            </a:r>
            <a:endParaRPr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3933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Quel graph pour quelle information ?</a:t>
            </a:r>
            <a:endParaRPr i="1" sz="3933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11613" r="0" t="0"/>
          <a:stretch/>
        </p:blipFill>
        <p:spPr>
          <a:xfrm>
            <a:off x="0" y="0"/>
            <a:ext cx="1967200" cy="22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953" y="0"/>
            <a:ext cx="7380050" cy="2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63224" y="-1"/>
            <a:ext cx="943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508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99"/>
              <a:buNone/>
            </a:pPr>
            <a:r>
              <a:rPr lang="fr-FR" sz="5399">
                <a:latin typeface="Arial"/>
                <a:ea typeface="Arial"/>
                <a:cs typeface="Arial"/>
                <a:sym typeface="Arial"/>
              </a:rPr>
              <a:t>Étape 1: Les graph classiques</a:t>
            </a:r>
            <a:endParaRPr sz="5399"/>
          </a:p>
        </p:txBody>
      </p:sp>
      <p:cxnSp>
        <p:nvCxnSpPr>
          <p:cNvPr id="123" name="Google Shape;123;p22"/>
          <p:cNvCxnSpPr/>
          <p:nvPr/>
        </p:nvCxnSpPr>
        <p:spPr>
          <a:xfrm>
            <a:off x="2945700" y="2664875"/>
            <a:ext cx="924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526" y="3048800"/>
            <a:ext cx="7099600" cy="34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3"/>
          <p:cNvGrpSpPr/>
          <p:nvPr/>
        </p:nvGrpSpPr>
        <p:grpSpPr>
          <a:xfrm>
            <a:off x="3436500" y="3726975"/>
            <a:ext cx="8162275" cy="2318875"/>
            <a:chOff x="2903100" y="3133600"/>
            <a:chExt cx="8162275" cy="2318875"/>
          </a:xfrm>
        </p:grpSpPr>
        <p:pic>
          <p:nvPicPr>
            <p:cNvPr id="130" name="Google Shape;13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03100" y="3133600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08600" y="3133613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57175" y="4428925"/>
              <a:ext cx="1256775" cy="102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3"/>
          <p:cNvSpPr txBox="1"/>
          <p:nvPr>
            <p:ph type="title"/>
          </p:nvPr>
        </p:nvSpPr>
        <p:spPr>
          <a:xfrm>
            <a:off x="838200" y="365125"/>
            <a:ext cx="9403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400"/>
              <a:buFont typeface="Arial"/>
              <a:buNone/>
            </a:pPr>
            <a:r>
              <a:rPr lang="fr-FR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  <a:endParaRPr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14963" l="30072" r="58977" t="54171"/>
          <a:stretch/>
        </p:blipFill>
        <p:spPr>
          <a:xfrm rot="-5400000">
            <a:off x="10620079" y="-245099"/>
            <a:ext cx="1326823" cy="181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14963" l="30072" r="58977" t="54171"/>
          <a:stretch/>
        </p:blipFill>
        <p:spPr>
          <a:xfrm rot="5400000">
            <a:off x="245099" y="5286078"/>
            <a:ext cx="1326823" cy="18170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1866375" y="29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{13DEAB5F-7C49-4869-8C4F-F9A5214C1A86}</a:tableStyleId>
              </a:tblPr>
              <a:tblGrid>
                <a:gridCol w="1334025"/>
                <a:gridCol w="1714500"/>
                <a:gridCol w="1714500"/>
                <a:gridCol w="1714500"/>
                <a:gridCol w="1714500"/>
                <a:gridCol w="1714500"/>
              </a:tblGrid>
              <a:tr h="63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Question #1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#2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#3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#4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>
                          <a:solidFill>
                            <a:schemeClr val="dk1"/>
                          </a:solidFill>
                        </a:rPr>
                        <a:t>Question #5</a:t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Dataset #1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(Titanic)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fr-FR" sz="1400" u="none" cap="none" strike="noStrike">
                          <a:solidFill>
                            <a:srgbClr val="888888"/>
                          </a:solidFill>
                        </a:rPr>
                        <a:t>your figure here</a:t>
                      </a:r>
                      <a:endParaRPr b="1" i="1"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</a:tr>
              <a:tr h="1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Dataset #2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(Conso nat.)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875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250" y="37269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5625" y="3727000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1450" y="5022275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825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4200" y="5022288"/>
            <a:ext cx="1256775" cy="1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503400" y="1743625"/>
            <a:ext cx="914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Modalités: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fr-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travail en groupe,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les graphiques sur le support de votre choix (par exemple sur un notebook), une capture d'écran de la figure finale suffira pour remplir le tableau.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503400" y="1326813"/>
            <a:ext cx="64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eproduire et remplir le tableau ci-dessous.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