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31"/>
  </p:notesMasterIdLst>
  <p:sldIdLst>
    <p:sldId id="256" r:id="rId3"/>
    <p:sldId id="257" r:id="rId4"/>
    <p:sldId id="269" r:id="rId5"/>
    <p:sldId id="259" r:id="rId6"/>
    <p:sldId id="262" r:id="rId7"/>
    <p:sldId id="258" r:id="rId8"/>
    <p:sldId id="275" r:id="rId9"/>
    <p:sldId id="276" r:id="rId10"/>
    <p:sldId id="277" r:id="rId11"/>
    <p:sldId id="279" r:id="rId12"/>
    <p:sldId id="260" r:id="rId13"/>
    <p:sldId id="280" r:id="rId14"/>
    <p:sldId id="274" r:id="rId15"/>
    <p:sldId id="263" r:id="rId16"/>
    <p:sldId id="283" r:id="rId17"/>
    <p:sldId id="267" r:id="rId18"/>
    <p:sldId id="282" r:id="rId19"/>
    <p:sldId id="266" r:id="rId20"/>
    <p:sldId id="285" r:id="rId21"/>
    <p:sldId id="265" r:id="rId22"/>
    <p:sldId id="284" r:id="rId23"/>
    <p:sldId id="273" r:id="rId24"/>
    <p:sldId id="286" r:id="rId25"/>
    <p:sldId id="272" r:id="rId26"/>
    <p:sldId id="287" r:id="rId27"/>
    <p:sldId id="270" r:id="rId28"/>
    <p:sldId id="281" r:id="rId29"/>
    <p:sldId id="261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Poppins" panose="020B0604020202020204" charset="0"/>
      <p:regular r:id="rId36"/>
      <p:bold r:id="rId37"/>
      <p:italic r:id="rId38"/>
      <p:boldItalic r:id="rId39"/>
    </p:embeddedFont>
    <p:embeddedFont>
      <p:font typeface="Poppins ExtraBold" panose="020B0604020202020204" charset="0"/>
      <p:bold r:id="rId40"/>
      <p:boldItalic r:id="rId41"/>
    </p:embeddedFont>
    <p:embeddedFont>
      <p:font typeface="Poppins Medium" panose="020B0604020202020204" charset="0"/>
      <p:regular r:id="rId42"/>
      <p:bold r:id="rId43"/>
      <p:italic r:id="rId44"/>
      <p:boldItalic r:id="rId45"/>
    </p:embeddedFont>
    <p:embeddedFont>
      <p:font typeface="Poppins SemiBold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1ed6893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51ed6893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738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1ed6893d3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51ed6893d3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126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063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794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548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6067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515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4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53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525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06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445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835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234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890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816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1ed6893d3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51ed6893d3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905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1ed6893d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51ed6893d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919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1ed6893d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51ed6893d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88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1ed6893d3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51ed6893d3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876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210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ed6893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51ed6893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51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alevelphysicsnotes.com/periodic_motion/circular_motion.html" TargetMode="External"/><Relationship Id="rId5" Type="http://schemas.openxmlformats.org/officeDocument/2006/relationships/image" Target="../media/image22.gif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hyperlink" Target="https://pikobar.jabarprov.go.id/data" TargetMode="External"/><Relationship Id="rId4" Type="http://schemas.openxmlformats.org/officeDocument/2006/relationships/hyperlink" Target="https://covid19.go.id/peta-sebara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xfrm>
            <a:off x="225083" y="2848707"/>
            <a:ext cx="48183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6538"/>
              <a:buFont typeface="Poppins ExtraBold"/>
              <a:buNone/>
            </a:pPr>
            <a:r>
              <a:rPr lang="en-US" sz="2800" dirty="0" err="1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Explorasi</a:t>
            </a:r>
            <a:r>
              <a:rPr lang="en-US" sz="2800" dirty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dan Analysis data Covid-19</a:t>
            </a:r>
            <a:endParaRPr sz="2800" dirty="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225083" y="4035017"/>
            <a:ext cx="48183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Sub-Title 2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225074" y="2510231"/>
            <a:ext cx="17253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200">
                <a:solidFill>
                  <a:srgbClr val="C3F73A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Sub-Title 1</a:t>
            </a:r>
            <a:endParaRPr sz="1200">
              <a:solidFill>
                <a:srgbClr val="C3F73A"/>
              </a:solidFill>
            </a:endParaRPr>
          </a:p>
        </p:txBody>
      </p:sp>
      <p:cxnSp>
        <p:nvCxnSpPr>
          <p:cNvPr id="138" name="Google Shape;138;p26"/>
          <p:cNvCxnSpPr/>
          <p:nvPr/>
        </p:nvCxnSpPr>
        <p:spPr>
          <a:xfrm>
            <a:off x="294225" y="3933900"/>
            <a:ext cx="3933900" cy="0"/>
          </a:xfrm>
          <a:prstGeom prst="straightConnector1">
            <a:avLst/>
          </a:prstGeom>
          <a:noFill/>
          <a:ln w="38100" cap="flat" cmpd="sng">
            <a:solidFill>
              <a:srgbClr val="C3F73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2066288" y="288263"/>
            <a:ext cx="5011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700"/>
              <a:buNone/>
            </a:pPr>
            <a:r>
              <a:rPr lang="en-US" sz="2000" b="1" dirty="0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Status Code</a:t>
            </a:r>
            <a:endParaRPr sz="2000" b="1" dirty="0">
              <a:solidFill>
                <a:srgbClr val="159AB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5FA9F9-3122-4F2E-9467-194910A87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" y="873558"/>
            <a:ext cx="8867775" cy="141922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23EA761-E93F-4099-8B44-FD823FA7C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7" y="2921210"/>
            <a:ext cx="7779374" cy="215443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{'data': 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jumlah_pdp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0, 'id': 1,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total_spesimen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97245391,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jumlah_odp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3953,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total_spesimen_negatif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83980867},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'update': {'total': 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jumlah_positif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6050519,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jumlah_dirawat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4825,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jumlah_sembuh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5889241,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jumlah_meninggal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156453},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'harian': [{'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doc_count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1,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jumlah_positif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2},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jumlah_sembuh_kum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jumlah_dirawat_kum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2},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jumlah_meninggal_kum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'key': 1583107200000,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jumlah_positif_kum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2},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jumlah_dirawat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2},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jumlah_sembuh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jumlah_meninggal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key_as_string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'2020-03-02T00:00:00.000Z’},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doc_count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1,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jumlah_positif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jumlah_sembuh_kum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jumlah_dirawat_kum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2},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jumlah_meninggal_kum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'key': 1583193600000,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jumlah_positif_kum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2},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jumlah_dirawat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jumlah_sembuh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jumlah_meninggal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{'value': 0},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key_as_string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'2020-03-03T00:00:00.000Z’},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doc_count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1,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jumlah_positif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jumlah_sembuh_kum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jumlah_dirawat_kum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2},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jumlah_meninggal_kum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'key': 1583280000000,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jumlah_positif_kum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2},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jumlah_dirawat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jumlah_sembuh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jumlah_meninggal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{'value': 0},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key_as_string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'2020-03-04T00:00:00.000Z’ } 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D3CD96D-54C9-4D60-9596-467A86CABC59}"/>
              </a:ext>
            </a:extLst>
          </p:cNvPr>
          <p:cNvSpPr/>
          <p:nvPr/>
        </p:nvSpPr>
        <p:spPr>
          <a:xfrm>
            <a:off x="4325575" y="2420278"/>
            <a:ext cx="621437" cy="45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6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700463" y="2033850"/>
            <a:ext cx="4108743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Mencari</a:t>
            </a:r>
            <a:r>
              <a:rPr lang="en-US" sz="3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Insight </a:t>
            </a:r>
            <a:r>
              <a:rPr lang="en-US" sz="32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dari</a:t>
            </a:r>
            <a:r>
              <a:rPr lang="en-US" sz="3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Data Covid-19</a:t>
            </a:r>
            <a:endParaRPr sz="3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794" y="1432875"/>
            <a:ext cx="2450306" cy="244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2066288" y="288263"/>
            <a:ext cx="5011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700"/>
              <a:buNone/>
            </a:pPr>
            <a:r>
              <a:rPr lang="en-US" sz="2400" b="1" dirty="0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Kapan Data </a:t>
            </a:r>
            <a:r>
              <a:rPr lang="en-US" sz="2400" b="1" dirty="0" err="1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diperbarui</a:t>
            </a:r>
            <a:r>
              <a:rPr lang="en-US" sz="2400" b="1" dirty="0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sz="2400" b="1" dirty="0">
              <a:solidFill>
                <a:srgbClr val="159AB1"/>
              </a:solidFill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587400" y="2281649"/>
            <a:ext cx="7969200" cy="71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indent="0" algn="ctr">
              <a:buNone/>
            </a:pPr>
            <a:r>
              <a:rPr lang="en-US" sz="16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 Medium"/>
                <a:sym typeface="Poppins Medium"/>
              </a:rPr>
              <a:t>Untuk </a:t>
            </a:r>
            <a:r>
              <a:rPr lang="en-US" sz="16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 Medium"/>
                <a:sym typeface="Poppins Medium"/>
              </a:rPr>
              <a:t>menampilkan</a:t>
            </a:r>
            <a:r>
              <a:rPr lang="en-US" sz="16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 Medium"/>
                <a:sym typeface="Poppins Medium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 Medium"/>
                <a:sym typeface="Poppins Medium"/>
              </a:rPr>
              <a:t>tanggal</a:t>
            </a:r>
            <a:r>
              <a:rPr lang="en-US" sz="16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 Medium"/>
                <a:sym typeface="Poppins Medium"/>
              </a:rPr>
              <a:t>pembaharuan</a:t>
            </a:r>
            <a:r>
              <a:rPr lang="en-US" sz="16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 Medium"/>
                <a:sym typeface="Poppins Medium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 Medium"/>
                <a:sym typeface="Poppins Medium"/>
              </a:rPr>
              <a:t>kita</a:t>
            </a:r>
            <a:r>
              <a:rPr lang="en-US" sz="1600" dirty="0">
                <a:solidFill>
                  <a:schemeClr val="tx1"/>
                </a:solidFill>
                <a:latin typeface="Poppins" panose="020B0604020202020204" charset="0"/>
                <a:ea typeface="Poppins Medium"/>
                <a:cs typeface="Poppins Medium"/>
                <a:sym typeface="Poppins Medium"/>
              </a:rPr>
              <a:t> gunakan get “Last-Modified”</a:t>
            </a:r>
            <a:endParaRPr sz="1500" dirty="0">
              <a:solidFill>
                <a:schemeClr val="tx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79DAF-BCEF-4EBC-926A-798338B1EE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20" r="50250"/>
          <a:stretch/>
        </p:blipFill>
        <p:spPr>
          <a:xfrm>
            <a:off x="2297419" y="937015"/>
            <a:ext cx="4549162" cy="1177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BD6852-759C-4494-B7B5-1788F28D42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59" t="64469" r="1197"/>
          <a:stretch/>
        </p:blipFill>
        <p:spPr>
          <a:xfrm>
            <a:off x="2557463" y="3993563"/>
            <a:ext cx="4466250" cy="425844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6F4DD9D9-A3EF-4AA1-A389-DC0901192DDE}"/>
              </a:ext>
            </a:extLst>
          </p:cNvPr>
          <p:cNvSpPr/>
          <p:nvPr/>
        </p:nvSpPr>
        <p:spPr>
          <a:xfrm>
            <a:off x="4350544" y="3088680"/>
            <a:ext cx="592931" cy="626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2066288" y="288263"/>
            <a:ext cx="5011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700"/>
              <a:buNone/>
            </a:pPr>
            <a:r>
              <a:rPr lang="en-US" sz="2400" b="1" dirty="0" err="1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Menjawab</a:t>
            </a:r>
            <a:r>
              <a:rPr lang="en-US" sz="2400" b="1" dirty="0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 pertanyaan!</a:t>
            </a:r>
            <a:endParaRPr sz="2400" b="1" dirty="0">
              <a:solidFill>
                <a:srgbClr val="159AB1"/>
              </a:solidFill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610238" y="1024350"/>
            <a:ext cx="7969200" cy="128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Berapa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jumlah total kasus COVID-19 di Jawa Barat?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Berapa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persentase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kematian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akibat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COVID-19 di Jawa Barat?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Berapa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persentase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tingkat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kesembuhan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dari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COVID-19 di Jawa Barat?</a:t>
            </a:r>
          </a:p>
          <a:p>
            <a:pPr marL="0" lvl="0" indent="0" algn="l" rtl="0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500"/>
              <a:buNone/>
            </a:pPr>
            <a:endParaRPr sz="1500" dirty="0">
              <a:solidFill>
                <a:schemeClr val="tx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55C964-06FC-4FDB-9CAD-19A979C53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139" y="3314461"/>
            <a:ext cx="5642570" cy="64633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 total kasus COVID-19 di Jawa Barat : 1105134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Persentase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kematian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akibat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COVID-19 di Jawa Barat : 1.425619.2%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Persentase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tingkat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kesembuhan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COVID-19 di Jawa Barat : 98.282380.2%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567D989-7B35-41FA-A110-0266F697DD72}"/>
              </a:ext>
            </a:extLst>
          </p:cNvPr>
          <p:cNvSpPr/>
          <p:nvPr/>
        </p:nvSpPr>
        <p:spPr>
          <a:xfrm>
            <a:off x="4000500" y="2308194"/>
            <a:ext cx="571500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1986389" y="289603"/>
            <a:ext cx="5011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700"/>
              <a:buNone/>
            </a:pPr>
            <a:r>
              <a:rPr lang="en-US" sz="2400" b="1" dirty="0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Analisis Data </a:t>
            </a:r>
            <a:r>
              <a:rPr lang="en-US" sz="2400" b="1" dirty="0" err="1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berdasarkan</a:t>
            </a:r>
            <a:r>
              <a:rPr lang="en-US" sz="2400" b="1" dirty="0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 pertanyaan berikut …</a:t>
            </a:r>
            <a:endParaRPr sz="2400" b="1" dirty="0">
              <a:solidFill>
                <a:srgbClr val="159AB1"/>
              </a:solidFill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587400" y="926909"/>
            <a:ext cx="7969200" cy="192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Kapan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tanggal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pembaharuan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data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penambahan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kasus?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Berapa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jumlah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penambahan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kasus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sembuh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Berapa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jumlah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penambahan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kasus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meninggal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Berapa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jumlah total kasus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positif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hingga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saat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ini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Berapa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jumlah total kasus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meninggal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hingga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saat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ini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?</a:t>
            </a:r>
          </a:p>
          <a:p>
            <a:pPr marL="0" lvl="0" indent="0" algn="l" rtl="0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500"/>
              <a:buNone/>
            </a:pPr>
            <a:endParaRPr sz="1500" dirty="0">
              <a:solidFill>
                <a:schemeClr val="tx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694DCD-57B4-4D93-AE36-395B34A8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837" y="3700442"/>
            <a:ext cx="5028621" cy="123110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Tanggal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pembaharuan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penambahan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kasus : 2022-05-14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Jumlah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penambahan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kasus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sembuh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 416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penambahan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kasus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meninggal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Jumlah total kasus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positif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saat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 6050519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Jumlah total kasus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meninggal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saat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156453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B3AFC96-6C5D-4652-9446-B16A0A6EEDE8}"/>
              </a:ext>
            </a:extLst>
          </p:cNvPr>
          <p:cNvSpPr/>
          <p:nvPr/>
        </p:nvSpPr>
        <p:spPr>
          <a:xfrm>
            <a:off x="3648722" y="2787588"/>
            <a:ext cx="585927" cy="772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93D1D61-7371-464F-A287-3302952F129E}"/>
              </a:ext>
            </a:extLst>
          </p:cNvPr>
          <p:cNvSpPr/>
          <p:nvPr/>
        </p:nvSpPr>
        <p:spPr>
          <a:xfrm>
            <a:off x="692945" y="957262"/>
            <a:ext cx="5257800" cy="2164557"/>
          </a:xfrm>
          <a:prstGeom prst="wedgeRoundRectCallout">
            <a:avLst>
              <a:gd name="adj1" fmla="val 65196"/>
              <a:gd name="adj2" fmla="val 252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692945" y="1488694"/>
            <a:ext cx="5183343" cy="122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500"/>
              <a:buNone/>
            </a:pPr>
            <a:r>
              <a:rPr lang="en-US" sz="28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Bagaimana kasus harian </a:t>
            </a:r>
            <a:r>
              <a:rPr lang="en-US" sz="28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positif</a:t>
            </a:r>
            <a:r>
              <a:rPr lang="en-US" sz="28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Covid-19?</a:t>
            </a:r>
            <a:endParaRPr sz="2800" b="1" dirty="0">
              <a:solidFill>
                <a:schemeClr val="bg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3314" name="Picture 2" descr="One-Punch Man Bored Saitama Sticker - Sticker Mania">
            <a:extLst>
              <a:ext uri="{FF2B5EF4-FFF2-40B4-BE49-F238E27FC236}">
                <a16:creationId xmlns:a16="http://schemas.microsoft.com/office/drawing/2014/main" id="{559A4B9F-360B-468E-9A35-2A274656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07807" y="2214563"/>
            <a:ext cx="3736782" cy="373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1363902-3690-46DD-930E-D08F9FE2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3" y="479395"/>
            <a:ext cx="8667933" cy="433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3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DED4EA0-DA1F-4D0D-859B-E7DA34935598}"/>
              </a:ext>
            </a:extLst>
          </p:cNvPr>
          <p:cNvSpPr/>
          <p:nvPr/>
        </p:nvSpPr>
        <p:spPr>
          <a:xfrm>
            <a:off x="3007520" y="457200"/>
            <a:ext cx="5872162" cy="2114550"/>
          </a:xfrm>
          <a:prstGeom prst="wedgeEllipseCallout">
            <a:avLst>
              <a:gd name="adj1" fmla="val -55059"/>
              <a:gd name="adj2" fmla="val 28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383191" y="1220090"/>
            <a:ext cx="5120820" cy="58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500"/>
              <a:buNone/>
            </a:pPr>
            <a:r>
              <a:rPr lang="en-US" sz="24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Bagaimana kasus harian </a:t>
            </a:r>
            <a:r>
              <a:rPr lang="en-US" sz="24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sembuh</a:t>
            </a:r>
            <a:r>
              <a:rPr lang="en-US" sz="24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dari</a:t>
            </a:r>
            <a:r>
              <a:rPr lang="en-US" sz="24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Covid-19?</a:t>
            </a:r>
            <a:endParaRPr sz="2400" b="1" dirty="0">
              <a:solidFill>
                <a:schemeClr val="bg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3314" name="Picture 2" descr="One-Punch Man Bored Saitama Sticker - Sticker Mania">
            <a:extLst>
              <a:ext uri="{FF2B5EF4-FFF2-40B4-BE49-F238E27FC236}">
                <a16:creationId xmlns:a16="http://schemas.microsoft.com/office/drawing/2014/main" id="{559A4B9F-360B-468E-9A35-2A274656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264" y="162461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71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FC20E4A-AD6C-43D8-BD35-FA80F678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31" y="593123"/>
            <a:ext cx="8524228" cy="426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9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93D1D61-7371-464F-A287-3302952F129E}"/>
              </a:ext>
            </a:extLst>
          </p:cNvPr>
          <p:cNvSpPr/>
          <p:nvPr/>
        </p:nvSpPr>
        <p:spPr>
          <a:xfrm>
            <a:off x="450056" y="957262"/>
            <a:ext cx="5500689" cy="2164557"/>
          </a:xfrm>
          <a:prstGeom prst="wedgeRoundRectCallout">
            <a:avLst>
              <a:gd name="adj1" fmla="val 65196"/>
              <a:gd name="adj2" fmla="val 252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780177" y="1426574"/>
            <a:ext cx="4840445" cy="122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500"/>
              <a:buNone/>
            </a:pPr>
            <a:r>
              <a:rPr lang="en-US" sz="28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Bagaimana kasus harian </a:t>
            </a:r>
            <a:r>
              <a:rPr lang="en-US" sz="28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meninggal</a:t>
            </a:r>
            <a:r>
              <a:rPr lang="en-US" sz="28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karena</a:t>
            </a:r>
            <a:r>
              <a:rPr lang="en-US" sz="28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Covid-19?</a:t>
            </a:r>
            <a:endParaRPr sz="2800" b="1" dirty="0">
              <a:solidFill>
                <a:schemeClr val="bg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3314" name="Picture 2" descr="One-Punch Man Bored Saitama Sticker - Sticker Mania">
            <a:extLst>
              <a:ext uri="{FF2B5EF4-FFF2-40B4-BE49-F238E27FC236}">
                <a16:creationId xmlns:a16="http://schemas.microsoft.com/office/drawing/2014/main" id="{559A4B9F-360B-468E-9A35-2A274656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07807" y="2214563"/>
            <a:ext cx="3736782" cy="373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2066250" y="501327"/>
            <a:ext cx="5011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700"/>
              <a:buNone/>
            </a:pPr>
            <a:r>
              <a:rPr lang="en-US" sz="2400" b="1" dirty="0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Objective Learning</a:t>
            </a:r>
            <a:endParaRPr sz="2400" b="1" dirty="0">
              <a:solidFill>
                <a:srgbClr val="159AB1"/>
              </a:solidFill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2FA7E76A-B2BB-424C-86D9-1D63AE239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96493"/>
              </p:ext>
            </p:extLst>
          </p:nvPr>
        </p:nvGraphicFramePr>
        <p:xfrm>
          <a:off x="1408589" y="1507416"/>
          <a:ext cx="6096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08">
                  <a:extLst>
                    <a:ext uri="{9D8B030D-6E8A-4147-A177-3AD203B41FA5}">
                      <a16:colId xmlns:a16="http://schemas.microsoft.com/office/drawing/2014/main" val="254641299"/>
                    </a:ext>
                  </a:extLst>
                </a:gridCol>
                <a:gridCol w="5515992">
                  <a:extLst>
                    <a:ext uri="{9D8B030D-6E8A-4147-A177-3AD203B41FA5}">
                      <a16:colId xmlns:a16="http://schemas.microsoft.com/office/drawing/2014/main" val="2566857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Pembahasan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2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Memahami </a:t>
                      </a:r>
                      <a:r>
                        <a:rPr lang="en-US" dirty="0" err="1"/>
                        <a:t>Eksplorasi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4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Memahami Insight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Data Covid-19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6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Memahami </a:t>
                      </a:r>
                      <a:r>
                        <a:rPr lang="en-US" dirty="0" err="1"/>
                        <a:t>Visualisasi</a:t>
                      </a:r>
                      <a:r>
                        <a:rPr lang="en-US" dirty="0"/>
                        <a:t> data dan EDA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Python untuk data Covid19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5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Berani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mempresentasi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hasil analisis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7229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304F2BF-B768-4BA6-A260-45AAB229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8" y="541538"/>
            <a:ext cx="8520866" cy="426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66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DED4EA0-DA1F-4D0D-859B-E7DA34935598}"/>
              </a:ext>
            </a:extLst>
          </p:cNvPr>
          <p:cNvSpPr/>
          <p:nvPr/>
        </p:nvSpPr>
        <p:spPr>
          <a:xfrm>
            <a:off x="3007520" y="457200"/>
            <a:ext cx="5872162" cy="2114550"/>
          </a:xfrm>
          <a:prstGeom prst="wedgeEllipseCallout">
            <a:avLst>
              <a:gd name="adj1" fmla="val -55059"/>
              <a:gd name="adj2" fmla="val 28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383191" y="1220090"/>
            <a:ext cx="5120820" cy="58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500"/>
              <a:buNone/>
            </a:pPr>
            <a:r>
              <a:rPr lang="en-US" sz="24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Bagaimana kasus </a:t>
            </a:r>
            <a:r>
              <a:rPr lang="en-US" sz="24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pekanan</a:t>
            </a:r>
            <a:r>
              <a:rPr lang="en-US" sz="24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positif</a:t>
            </a:r>
            <a:r>
              <a:rPr lang="en-US" sz="24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dari</a:t>
            </a:r>
            <a:r>
              <a:rPr lang="en-US" sz="24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Covid-19?</a:t>
            </a:r>
            <a:endParaRPr sz="2400" b="1" dirty="0">
              <a:solidFill>
                <a:schemeClr val="bg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3314" name="Picture 2" descr="One-Punch Man Bored Saitama Sticker - Sticker Mania">
            <a:extLst>
              <a:ext uri="{FF2B5EF4-FFF2-40B4-BE49-F238E27FC236}">
                <a16:creationId xmlns:a16="http://schemas.microsoft.com/office/drawing/2014/main" id="{559A4B9F-360B-468E-9A35-2A274656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264" y="162461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0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2066288" y="288263"/>
            <a:ext cx="5011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700"/>
              <a:buNone/>
            </a:pPr>
            <a:r>
              <a:rPr lang="en" sz="2400" b="1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Insert Text here</a:t>
            </a:r>
            <a:endParaRPr sz="2400" b="1">
              <a:solidFill>
                <a:srgbClr val="159AB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DA46475-1C59-4B4C-B0F6-A61C4EDB5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02870"/>
            <a:ext cx="5600700" cy="504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7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93D1D61-7371-464F-A287-3302952F129E}"/>
              </a:ext>
            </a:extLst>
          </p:cNvPr>
          <p:cNvSpPr/>
          <p:nvPr/>
        </p:nvSpPr>
        <p:spPr>
          <a:xfrm>
            <a:off x="450056" y="957262"/>
            <a:ext cx="5500689" cy="2164557"/>
          </a:xfrm>
          <a:prstGeom prst="wedgeRoundRectCallout">
            <a:avLst>
              <a:gd name="adj1" fmla="val 65196"/>
              <a:gd name="adj2" fmla="val 252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780177" y="1426574"/>
            <a:ext cx="4840445" cy="122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500"/>
              <a:buNone/>
            </a:pPr>
            <a:r>
              <a:rPr lang="en-US" sz="28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Bagaimana </a:t>
            </a:r>
            <a:r>
              <a:rPr lang="en-US" sz="28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akumulasi</a:t>
            </a:r>
            <a:r>
              <a:rPr lang="en-US" sz="28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aktif</a:t>
            </a:r>
            <a:r>
              <a:rPr lang="en-US" sz="28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masa </a:t>
            </a:r>
            <a:r>
              <a:rPr lang="en-US" sz="28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perawatan</a:t>
            </a:r>
            <a:r>
              <a:rPr lang="en-US" sz="28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karena</a:t>
            </a:r>
            <a:r>
              <a:rPr lang="en-US" sz="28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Covid-19?</a:t>
            </a:r>
            <a:endParaRPr sz="2800" b="1" dirty="0">
              <a:solidFill>
                <a:schemeClr val="bg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3314" name="Picture 2" descr="One-Punch Man Bored Saitama Sticker - Sticker Mania">
            <a:extLst>
              <a:ext uri="{FF2B5EF4-FFF2-40B4-BE49-F238E27FC236}">
                <a16:creationId xmlns:a16="http://schemas.microsoft.com/office/drawing/2014/main" id="{559A4B9F-360B-468E-9A35-2A274656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07807" y="2214563"/>
            <a:ext cx="3736782" cy="373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36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2066288" y="288263"/>
            <a:ext cx="5011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700"/>
              <a:buNone/>
            </a:pPr>
            <a:r>
              <a:rPr lang="en" sz="2400" b="1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Insert Text here</a:t>
            </a:r>
            <a:endParaRPr sz="2400" b="1">
              <a:solidFill>
                <a:srgbClr val="159AB1"/>
              </a:solidFill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610238" y="1024350"/>
            <a:ext cx="7969200" cy="3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500"/>
              <a:buNone/>
            </a:pPr>
            <a:endParaRPr sz="1500">
              <a:solidFill>
                <a:srgbClr val="36363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3933378-8791-403C-945C-487D992AB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29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DED4EA0-DA1F-4D0D-859B-E7DA34935598}"/>
              </a:ext>
            </a:extLst>
          </p:cNvPr>
          <p:cNvSpPr/>
          <p:nvPr/>
        </p:nvSpPr>
        <p:spPr>
          <a:xfrm>
            <a:off x="3007520" y="457200"/>
            <a:ext cx="5872162" cy="2114550"/>
          </a:xfrm>
          <a:prstGeom prst="wedgeEllipseCallout">
            <a:avLst>
              <a:gd name="adj1" fmla="val -55059"/>
              <a:gd name="adj2" fmla="val 28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845437" y="1031526"/>
            <a:ext cx="4196328" cy="96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500"/>
              <a:buNone/>
            </a:pPr>
            <a:r>
              <a:rPr lang="en-US" sz="24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Bagaimana </a:t>
            </a:r>
            <a:r>
              <a:rPr lang="en-US" sz="24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Dinamika</a:t>
            </a:r>
            <a:r>
              <a:rPr lang="en-US" sz="24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kasus Covid-19 di </a:t>
            </a:r>
            <a:r>
              <a:rPr lang="en-US" sz="2400" b="1" dirty="0" err="1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Jabar</a:t>
            </a:r>
            <a:r>
              <a:rPr lang="en-US" sz="2400" b="1" dirty="0">
                <a:solidFill>
                  <a:schemeClr val="bg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?</a:t>
            </a:r>
            <a:endParaRPr sz="2400" b="1" dirty="0">
              <a:solidFill>
                <a:schemeClr val="bg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3314" name="Picture 2" descr="One-Punch Man Bored Saitama Sticker - Sticker Mania">
            <a:extLst>
              <a:ext uri="{FF2B5EF4-FFF2-40B4-BE49-F238E27FC236}">
                <a16:creationId xmlns:a16="http://schemas.microsoft.com/office/drawing/2014/main" id="{559A4B9F-360B-468E-9A35-2A274656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264" y="162461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941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2066288" y="288263"/>
            <a:ext cx="5011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700"/>
              <a:buNone/>
            </a:pPr>
            <a:r>
              <a:rPr lang="en" sz="2400" b="1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Insert Text here</a:t>
            </a:r>
            <a:endParaRPr sz="2400" b="1">
              <a:solidFill>
                <a:srgbClr val="159AB1"/>
              </a:solidFill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610238" y="1024350"/>
            <a:ext cx="7969200" cy="3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500"/>
              <a:buNone/>
            </a:pPr>
            <a:endParaRPr sz="1500">
              <a:solidFill>
                <a:srgbClr val="36363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F249387-7033-4218-99E6-0CCFFC5B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76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700463" y="2033850"/>
            <a:ext cx="4108743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Question and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Answer</a:t>
            </a:r>
            <a:endParaRPr sz="3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794" y="1432875"/>
            <a:ext cx="2450306" cy="2443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812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5142450" y="539250"/>
            <a:ext cx="34431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Quotes of the Day</a:t>
            </a:r>
            <a:endParaRPr sz="3700" b="1" dirty="0">
              <a:solidFill>
                <a:srgbClr val="159AB1"/>
              </a:solidFill>
            </a:endParaRPr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5142450" y="1687275"/>
            <a:ext cx="3443100" cy="24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Dalam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hidup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ini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Saya memiliki mental seperti orang yang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bermain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sepeda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Bila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saya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tidak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mengayuh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sepeda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maka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saya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akan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jatuh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 Jika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saya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Berhenti bekerja,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maka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saya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mati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36363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</a:t>
            </a:r>
            <a:r>
              <a:rPr lang="en-US" sz="1900" dirty="0" err="1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Alm</a:t>
            </a:r>
            <a:r>
              <a:rPr lang="en-US" sz="1900" dirty="0">
                <a:solidFill>
                  <a:srgbClr val="36363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 B.J. Habibie) </a:t>
            </a:r>
            <a:endParaRPr sz="1900" dirty="0">
              <a:solidFill>
                <a:srgbClr val="36363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3000" y="96448"/>
            <a:ext cx="555750" cy="3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62786-C837-4E83-A613-2E8D40F04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8138" y="1270575"/>
            <a:ext cx="38100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11D05-0B12-4678-8843-3951130BE321}"/>
              </a:ext>
            </a:extLst>
          </p:cNvPr>
          <p:cNvSpPr txBox="1"/>
          <p:nvPr/>
        </p:nvSpPr>
        <p:spPr>
          <a:xfrm>
            <a:off x="338138" y="4128075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alevelphysicsnotes.com/periodic_motion/circular_motion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sa/3.0/"/>
              </a:rPr>
              <a:t>CC BY-SA-NC</a:t>
            </a:r>
            <a:endParaRPr 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2066288" y="288263"/>
            <a:ext cx="5011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700"/>
              <a:buNone/>
            </a:pPr>
            <a:r>
              <a:rPr lang="en-US" sz="2800" b="1" dirty="0">
                <a:solidFill>
                  <a:srgbClr val="159AB1"/>
                </a:solidFill>
                <a:latin typeface="Poppins"/>
                <a:cs typeface="Poppins"/>
                <a:sym typeface="Poppins"/>
              </a:rPr>
              <a:t>OUTLINES</a:t>
            </a:r>
            <a:endParaRPr sz="2800" b="1" dirty="0">
              <a:solidFill>
                <a:srgbClr val="159AB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4437FBA-8299-4BD0-AB62-B2BE856C3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12100"/>
              </p:ext>
            </p:extLst>
          </p:nvPr>
        </p:nvGraphicFramePr>
        <p:xfrm>
          <a:off x="1399712" y="1036900"/>
          <a:ext cx="60960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08">
                  <a:extLst>
                    <a:ext uri="{9D8B030D-6E8A-4147-A177-3AD203B41FA5}">
                      <a16:colId xmlns:a16="http://schemas.microsoft.com/office/drawing/2014/main" val="254641299"/>
                    </a:ext>
                  </a:extLst>
                </a:gridCol>
                <a:gridCol w="5515992">
                  <a:extLst>
                    <a:ext uri="{9D8B030D-6E8A-4147-A177-3AD203B41FA5}">
                      <a16:colId xmlns:a16="http://schemas.microsoft.com/office/drawing/2014/main" val="2566857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Pembahasan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2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Belakang</a:t>
                      </a:r>
                      <a:endParaRPr lang="en-US" dirty="0"/>
                    </a:p>
                    <a:p>
                      <a:r>
                        <a:rPr lang="en-US" dirty="0"/>
                        <a:t>-  Membahas </a:t>
                      </a:r>
                      <a:r>
                        <a:rPr lang="en-US" dirty="0" err="1"/>
                        <a:t>latar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belakang</a:t>
                      </a:r>
                      <a:r>
                        <a:rPr lang="en-US" dirty="0"/>
                        <a:t> covid-19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1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Eksplorasi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API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Status API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Headers API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Extract </a:t>
                      </a:r>
                      <a:r>
                        <a:rPr lang="en-US" dirty="0" err="1"/>
                        <a:t>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respon</a:t>
                      </a:r>
                      <a:r>
                        <a:rPr lang="en-US" dirty="0"/>
                        <a:t> (Extract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4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Mencari</a:t>
                      </a:r>
                      <a:r>
                        <a:rPr lang="en-US" dirty="0"/>
                        <a:t> Insight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Data Covid-19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Memahami covid-19 di Jawa Barat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Data manipulations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Grafik</a:t>
                      </a:r>
                      <a:r>
                        <a:rPr lang="en-US" dirty="0"/>
                        <a:t> Kasus </a:t>
                      </a:r>
                      <a:r>
                        <a:rPr lang="en-US" dirty="0" err="1"/>
                        <a:t>Sembuh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Meninggal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Menjawab</a:t>
                      </a:r>
                      <a:r>
                        <a:rPr lang="en-US" dirty="0"/>
                        <a:t> Pertanyaan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Membuat Bar Chart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Membuat Line </a:t>
                      </a:r>
                      <a:r>
                        <a:rPr lang="en-US" dirty="0" err="1"/>
                        <a:t>Chart,Pola</a:t>
                      </a:r>
                      <a:r>
                        <a:rPr lang="en-US" dirty="0"/>
                        <a:t>, dan </a:t>
                      </a:r>
                      <a:r>
                        <a:rPr lang="en-US" dirty="0" err="1"/>
                        <a:t>Dinamika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6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34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984160" y="1728122"/>
            <a:ext cx="34431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Latar</a:t>
            </a:r>
            <a:r>
              <a:rPr lang="en-US" sz="4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4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Belakang</a:t>
            </a:r>
            <a:endParaRPr sz="44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688" y="1350169"/>
            <a:ext cx="2443163" cy="244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2066288" y="288263"/>
            <a:ext cx="5011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700"/>
              <a:buNone/>
            </a:pPr>
            <a:r>
              <a:rPr lang="en-US" sz="2400" b="1" dirty="0" err="1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Latar</a:t>
            </a:r>
            <a:r>
              <a:rPr lang="en-US" sz="2400" b="1" dirty="0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b="1" dirty="0" err="1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Belakang</a:t>
            </a:r>
            <a:endParaRPr sz="2400" b="1" dirty="0">
              <a:solidFill>
                <a:srgbClr val="159AB1"/>
              </a:solidFill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610238" y="1024350"/>
            <a:ext cx="7969200" cy="3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COVID-19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merupakan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penyakit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yang saat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ini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telah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menjadi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pandemi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secara global.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Kondisi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menjadi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semakin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mengkhawatirkan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karena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hingga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detik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ini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masih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belum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ditemukan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vaksin yang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efektif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untuk virus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penyebab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COVID-19.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Pemerintah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di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berbagai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negara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umumnya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dengan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sigap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membentuk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gugus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tugas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(task force unit) untuk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menangani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penyebaran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COVID-19 di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masyarakat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,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termasuk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pemerintah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di Indonesia.</a:t>
            </a: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Salah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satu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bentuk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aksi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yang dilakukan oleh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pemerintah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adalah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dengan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mengumpulkan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dan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menyediakan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data pertumbuhan kasus COVID-19 kepada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publik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. Data pertumbuhan kasus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tersebut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tidak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jarang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juga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dilengkapi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dengan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dasbor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dan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grafik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visualisasi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pendukung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dengan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harapan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masyarakat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dapat memahami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informasi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dengan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lebih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mudah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.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Sebagai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contoh adalah portal 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Poppins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covid19.go.id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besutan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Gugus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Tugas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Penanganan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COVID-19 Nasional dan portal 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Poppins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PIKOBAR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 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milik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pemerintah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Provinsi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Jawa Barat. Serta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banyak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portal data COVID-19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lainnya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yang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disediakan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oleh masing-masing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pemerintah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Poppins" panose="020B0604020202020204" charset="0"/>
              </a:rPr>
              <a:t>daerah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Poppins" panose="020B0604020202020204" charset="0"/>
              </a:rPr>
              <a:t>.</a:t>
            </a:r>
          </a:p>
          <a:p>
            <a:pPr marL="0" lvl="0" indent="0" algn="l" rtl="0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500"/>
              <a:buNone/>
            </a:pPr>
            <a:endParaRPr sz="1200" dirty="0">
              <a:solidFill>
                <a:schemeClr val="tx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FE292F-E8F3-4756-B6F2-9405DB463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0901" y="3365906"/>
            <a:ext cx="2619375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F0B21-85CC-4F1D-BBD3-3631611AC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3380" y="4057116"/>
            <a:ext cx="1336593" cy="889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FC216E-742E-45DF-A273-5B5DF4704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3378" y="3894693"/>
            <a:ext cx="1824750" cy="1214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6378A-26F7-4283-BDB0-27C40719E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512" y="3776824"/>
            <a:ext cx="1336593" cy="889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BC4B2-F20B-409D-8427-E7D3A0E73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8313" y="4099312"/>
            <a:ext cx="1336593" cy="889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785E0-D05B-4A79-8270-668B238A5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3547" y="4161431"/>
            <a:ext cx="1336593" cy="8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3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985388" y="1905675"/>
            <a:ext cx="34431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Explorasi</a:t>
            </a:r>
            <a:r>
              <a:rPr lang="en-US" sz="3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Data </a:t>
            </a:r>
            <a:r>
              <a:rPr lang="en-US" sz="32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dengan</a:t>
            </a:r>
            <a:r>
              <a:rPr lang="en-US" sz="3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API</a:t>
            </a:r>
            <a:endParaRPr sz="32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3550" y="1449563"/>
            <a:ext cx="2443163" cy="244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2066288" y="288263"/>
            <a:ext cx="5011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700"/>
              <a:buNone/>
            </a:pPr>
            <a:r>
              <a:rPr lang="en-US" sz="2000" b="1" dirty="0" err="1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Apa</a:t>
            </a:r>
            <a:r>
              <a:rPr lang="en-US" sz="2000" b="1" dirty="0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 itu API?</a:t>
            </a:r>
            <a:endParaRPr sz="2000" b="1" dirty="0">
              <a:solidFill>
                <a:srgbClr val="159AB1"/>
              </a:solidFill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03058" y="1545844"/>
            <a:ext cx="4411818" cy="128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Poppins" panose="020B0604020202020204" charset="0"/>
              </a:rPr>
              <a:t>Application Programming Interface (API)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Poppins" panose="020B0604020202020204" charset="0"/>
              </a:rPr>
              <a:t>Secara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Poppins" panose="020B0604020202020204" charset="0"/>
              </a:rPr>
              <a:t>sederhana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Poppins" panose="020B0604020202020204" charset="0"/>
              </a:rPr>
              <a:t> API dapat dipahami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Poppins" panose="020B0604020202020204" charset="0"/>
              </a:rPr>
              <a:t>sebagai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Poppins" panose="020B0604020202020204" charset="0"/>
              </a:rPr>
              <a:t>cara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Poppins" panose="020B0604020202020204" charset="0"/>
              </a:rPr>
              <a:t> komputer untuk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Poppins" panose="020B0604020202020204" charset="0"/>
              </a:rPr>
              <a:t>berkomunikasi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Poppins" panose="020B0604020202020204" charset="0"/>
              </a:rPr>
              <a:t>dengan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Poppins" panose="020B0604020202020204" charset="0"/>
              </a:rPr>
              <a:t> komputer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Poppins" panose="020B0604020202020204" charset="0"/>
              </a:rPr>
              <a:t>lainnya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Poppins" panose="020B0604020202020204" charset="0"/>
              </a:rPr>
              <a:t>sehingga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Poppins" panose="020B0604020202020204" charset="0"/>
              </a:rPr>
              <a:t> dapat terjadi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Poppins" panose="020B0604020202020204" charset="0"/>
              </a:rPr>
              <a:t>transaksi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Poppins" panose="020B060402020202020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Poppins" panose="020B0604020202020204" charset="0"/>
              </a:rPr>
              <a:t>pertukaran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Poppins" panose="020B0604020202020204" charset="0"/>
              </a:rPr>
              <a:t> data.</a:t>
            </a:r>
            <a:endParaRPr sz="1500" dirty="0">
              <a:solidFill>
                <a:schemeClr val="tx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218" name="Picture 2" descr="api vs web service">
            <a:extLst>
              <a:ext uri="{FF2B5EF4-FFF2-40B4-BE49-F238E27FC236}">
                <a16:creationId xmlns:a16="http://schemas.microsoft.com/office/drawing/2014/main" id="{81EA9877-1DDD-4A75-BBA6-A02432DEB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3"/>
          <a:stretch/>
        </p:blipFill>
        <p:spPr bwMode="auto">
          <a:xfrm>
            <a:off x="4907757" y="900875"/>
            <a:ext cx="40576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8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2066288" y="288263"/>
            <a:ext cx="5011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700"/>
              <a:buNone/>
            </a:pPr>
            <a:r>
              <a:rPr lang="en-US" sz="2000" b="1" dirty="0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Status Code</a:t>
            </a:r>
            <a:endParaRPr sz="2000" b="1" dirty="0">
              <a:solidFill>
                <a:srgbClr val="159AB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BEF2F-55F6-4AAA-99D9-437F053C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3" y="887167"/>
            <a:ext cx="8151019" cy="1103269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660B163-C6DF-4BB4-A39B-F90DA9154896}"/>
              </a:ext>
            </a:extLst>
          </p:cNvPr>
          <p:cNvSpPr/>
          <p:nvPr/>
        </p:nvSpPr>
        <p:spPr>
          <a:xfrm>
            <a:off x="3957638" y="2078831"/>
            <a:ext cx="842962" cy="492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C2C085-9491-45CA-AD56-A3F30D856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8988"/>
              </p:ext>
            </p:extLst>
          </p:nvPr>
        </p:nvGraphicFramePr>
        <p:xfrm>
          <a:off x="1445419" y="281146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233">
                  <a:extLst>
                    <a:ext uri="{9D8B030D-6E8A-4147-A177-3AD203B41FA5}">
                      <a16:colId xmlns:a16="http://schemas.microsoft.com/office/drawing/2014/main" val="1282090859"/>
                    </a:ext>
                  </a:extLst>
                </a:gridCol>
                <a:gridCol w="4540767">
                  <a:extLst>
                    <a:ext uri="{9D8B030D-6E8A-4147-A177-3AD203B41FA5}">
                      <a16:colId xmlns:a16="http://schemas.microsoft.com/office/drawing/2014/main" val="2442323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Artinya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Permintaan </a:t>
                      </a:r>
                      <a:r>
                        <a:rPr lang="en-US" dirty="0" err="1"/>
                        <a:t>sukses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dipenuhi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47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Berkas</a:t>
                      </a:r>
                      <a:r>
                        <a:rPr lang="en-US" dirty="0"/>
                        <a:t> yang diminta tidak dapat </a:t>
                      </a:r>
                      <a:r>
                        <a:rPr lang="en-US" dirty="0" err="1"/>
                        <a:t>ditemukan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3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Akses</a:t>
                      </a:r>
                      <a:r>
                        <a:rPr lang="en-US" dirty="0"/>
                        <a:t> permintaan </a:t>
                      </a:r>
                      <a:r>
                        <a:rPr lang="en-US" dirty="0" err="1"/>
                        <a:t>ditolak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55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Terjadi </a:t>
                      </a:r>
                      <a:r>
                        <a:rPr lang="en-US" dirty="0" err="1"/>
                        <a:t>kesalahan</a:t>
                      </a:r>
                      <a:r>
                        <a:rPr lang="en-US" dirty="0"/>
                        <a:t> pada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8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4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2066288" y="288263"/>
            <a:ext cx="5011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lt1"/>
              </a:buClr>
              <a:buSzPts val="1700"/>
              <a:buNone/>
            </a:pPr>
            <a:r>
              <a:rPr lang="en-US" sz="2000" b="1" dirty="0">
                <a:solidFill>
                  <a:srgbClr val="159AB1"/>
                </a:solidFill>
                <a:latin typeface="Poppins"/>
                <a:ea typeface="Poppins"/>
                <a:cs typeface="Poppins"/>
                <a:sym typeface="Poppins"/>
              </a:rPr>
              <a:t>Headers API</a:t>
            </a:r>
            <a:endParaRPr sz="2000" b="1" dirty="0">
              <a:solidFill>
                <a:srgbClr val="159AB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AE6AC-AFC7-4B56-BFA6-0D53C9123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19" y="929965"/>
            <a:ext cx="8782050" cy="110490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B1B90A20-3FD1-49A6-B1E8-5C238CE3395A}"/>
              </a:ext>
            </a:extLst>
          </p:cNvPr>
          <p:cNvSpPr/>
          <p:nvPr/>
        </p:nvSpPr>
        <p:spPr>
          <a:xfrm>
            <a:off x="4261281" y="2145737"/>
            <a:ext cx="621437" cy="45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F41DCB-4C2B-4F57-B10A-66EBCB494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00" y="2671330"/>
            <a:ext cx="8508740" cy="220060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{'Server': 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UploadServer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'Expires': 'Mon, 24 Oct 2022 09:26:43 GMT’,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'"f1a47ff36d3e95f63258d96fe5b2d439“’,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'Content-Type': 'application/json’,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'Last-Modified': 'Mon, 06 Jun 2022 11:12:39 GMT', 'x-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-hash': 'crc32c=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GMMqEA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==,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md5=8aR/820+lfYyWNlv5bLUOQ==', 'Cache-Control': 'public,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max-age=3600', 'Date': 'Mon, 24 Oct 2022 08:26:43 GMT’,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'Age': '212', 'Accept-Ranges': 'bytes', 'x-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-stored-content-length': '311897’,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'x-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-storage-class': 'STANDARD', 'Alt-Svc': 'h3=":443"; ma=2592000,h3-29=":443"; ma=2592000,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h3-Q050=":443"; ma=2592000,h3-Q046=":443"; ma=2592000,h3-Q043=":443"; ma=2592000,quic=":443"; ma=2592000; v="46,43“’,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'x-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metageneration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'1', 'x-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-stored-content-encoding': 'identity', 'x-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-generation': '1654513959565478’,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'X-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GUploader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UploadID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': 'ADPycduA4umOjz2Ht2W6mWJTNlIhbTn-8E8vM6QVfNyVSUDnQqq5mpjEzCsq6Uo73viDQoALTEBbXTOLam-tdF2U78gUvQ’,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'Content-Length': '311897'}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43647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1110</Words>
  <Application>Microsoft Office PowerPoint</Application>
  <PresentationFormat>On-screen Show (16:9)</PresentationFormat>
  <Paragraphs>117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Poppins SemiBold</vt:lpstr>
      <vt:lpstr>Poppins ExtraBold</vt:lpstr>
      <vt:lpstr>Poppins</vt:lpstr>
      <vt:lpstr>Arial</vt:lpstr>
      <vt:lpstr>Poppins Medium</vt:lpstr>
      <vt:lpstr>Calibri</vt:lpstr>
      <vt:lpstr>Simple Light</vt:lpstr>
      <vt:lpstr>Office Theme</vt:lpstr>
      <vt:lpstr>Explorasi dan Analysis data Covid-19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Text Here</dc:title>
  <cp:lastModifiedBy>Ronny Fahrudin</cp:lastModifiedBy>
  <cp:revision>9</cp:revision>
  <dcterms:modified xsi:type="dcterms:W3CDTF">2022-10-24T11:23:21Z</dcterms:modified>
</cp:coreProperties>
</file>