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5143500" cx="9144000"/>
  <p:notesSz cx="6858000" cy="9144000"/>
  <p:embeddedFontLst>
    <p:embeddedFont>
      <p:font typeface="Poppins"/>
      <p:regular r:id="rId31"/>
      <p:bold r:id="rId32"/>
      <p:italic r:id="rId33"/>
      <p:boldItalic r:id="rId34"/>
    </p:embeddedFont>
    <p:embeddedFont>
      <p:font typeface="Poppins Medium"/>
      <p:regular r:id="rId35"/>
      <p:bold r:id="rId36"/>
      <p:italic r:id="rId37"/>
      <p:boldItalic r:id="rId38"/>
    </p:embeddedFont>
    <p:embeddedFont>
      <p:font typeface="Poppins SemiBold"/>
      <p:regular r:id="rId39"/>
      <p:bold r:id="rId40"/>
      <p:italic r:id="rId41"/>
      <p:boldItalic r:id="rId42"/>
    </p:embeddedFont>
    <p:embeddedFont>
      <p:font typeface="Poppins ExtraBold"/>
      <p:bold r:id="rId43"/>
      <p:boldItalic r:id="rId44"/>
    </p:embeddedFont>
    <p:embeddedFont>
      <p:font typeface="Cambria Math"/>
      <p:regular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6" roundtripDataSignature="AMtx7mhgfni5ve9FnMCvFRTAj94pZnM+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B2DDA1-802A-4524-A228-4540E77D436D}">
  <a:tblStyle styleId="{63B2DDA1-802A-4524-A228-4540E77D436D}"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DFD"/>
          </a:solidFill>
        </a:fill>
      </a:tcStyle>
    </a:wholeTbl>
    <a:band1H>
      <a:tcTxStyle/>
      <a:tcStyle>
        <a:fill>
          <a:solidFill>
            <a:srgbClr val="CDD8FB"/>
          </a:solidFill>
        </a:fill>
      </a:tcStyle>
    </a:band1H>
    <a:band2H>
      <a:tcTxStyle/>
    </a:band2H>
    <a:band1V>
      <a:tcTxStyle/>
      <a:tcStyle>
        <a:fill>
          <a:solidFill>
            <a:srgbClr val="CDD8FB"/>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SemiBold-bold.fntdata"/><Relationship Id="rId20" Type="http://schemas.openxmlformats.org/officeDocument/2006/relationships/slide" Target="slides/slide13.xml"/><Relationship Id="rId42" Type="http://schemas.openxmlformats.org/officeDocument/2006/relationships/font" Target="fonts/PoppinsSemiBold-boldItalic.fntdata"/><Relationship Id="rId41" Type="http://schemas.openxmlformats.org/officeDocument/2006/relationships/font" Target="fonts/PoppinsSemiBold-italic.fntdata"/><Relationship Id="rId22" Type="http://schemas.openxmlformats.org/officeDocument/2006/relationships/slide" Target="slides/slide15.xml"/><Relationship Id="rId44" Type="http://schemas.openxmlformats.org/officeDocument/2006/relationships/font" Target="fonts/PoppinsExtraBold-boldItalic.fntdata"/><Relationship Id="rId21" Type="http://schemas.openxmlformats.org/officeDocument/2006/relationships/slide" Target="slides/slide14.xml"/><Relationship Id="rId43" Type="http://schemas.openxmlformats.org/officeDocument/2006/relationships/font" Target="fonts/PoppinsExtraBold-bold.fntdata"/><Relationship Id="rId24" Type="http://schemas.openxmlformats.org/officeDocument/2006/relationships/slide" Target="slides/slide17.xml"/><Relationship Id="rId46" Type="http://customschemas.google.com/relationships/presentationmetadata" Target="metadata"/><Relationship Id="rId23" Type="http://schemas.openxmlformats.org/officeDocument/2006/relationships/slide" Target="slides/slide16.xml"/><Relationship Id="rId45" Type="http://schemas.openxmlformats.org/officeDocument/2006/relationships/font" Target="fonts/CambriaMath-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oppins-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Poppins-italic.fntdata"/><Relationship Id="rId10" Type="http://schemas.openxmlformats.org/officeDocument/2006/relationships/slide" Target="slides/slide3.xml"/><Relationship Id="rId32" Type="http://schemas.openxmlformats.org/officeDocument/2006/relationships/font" Target="fonts/Poppins-bold.fntdata"/><Relationship Id="rId13" Type="http://schemas.openxmlformats.org/officeDocument/2006/relationships/slide" Target="slides/slide6.xml"/><Relationship Id="rId35" Type="http://schemas.openxmlformats.org/officeDocument/2006/relationships/font" Target="fonts/PoppinsMedium-regular.fntdata"/><Relationship Id="rId12" Type="http://schemas.openxmlformats.org/officeDocument/2006/relationships/slide" Target="slides/slide5.xml"/><Relationship Id="rId34" Type="http://schemas.openxmlformats.org/officeDocument/2006/relationships/font" Target="fonts/Poppins-boldItalic.fntdata"/><Relationship Id="rId15" Type="http://schemas.openxmlformats.org/officeDocument/2006/relationships/slide" Target="slides/slide8.xml"/><Relationship Id="rId37" Type="http://schemas.openxmlformats.org/officeDocument/2006/relationships/font" Target="fonts/PoppinsMedium-italic.fntdata"/><Relationship Id="rId14" Type="http://schemas.openxmlformats.org/officeDocument/2006/relationships/slide" Target="slides/slide7.xml"/><Relationship Id="rId36" Type="http://schemas.openxmlformats.org/officeDocument/2006/relationships/font" Target="fonts/PoppinsMedium-bold.fntdata"/><Relationship Id="rId17" Type="http://schemas.openxmlformats.org/officeDocument/2006/relationships/slide" Target="slides/slide10.xml"/><Relationship Id="rId39" Type="http://schemas.openxmlformats.org/officeDocument/2006/relationships/font" Target="fonts/PoppinsSemiBold-regular.fntdata"/><Relationship Id="rId16" Type="http://schemas.openxmlformats.org/officeDocument/2006/relationships/slide" Target="slides/slide9.xml"/><Relationship Id="rId38" Type="http://schemas.openxmlformats.org/officeDocument/2006/relationships/font" Target="fonts/PoppinsMedium-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9" name="Google Shape;4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3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3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3" name="Google Shape;53;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2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2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8" name="Shape 68"/>
        <p:cNvGrpSpPr/>
        <p:nvPr/>
      </p:nvGrpSpPr>
      <p:grpSpPr>
        <a:xfrm>
          <a:off x="0" y="0"/>
          <a:ext cx="0" cy="0"/>
          <a:chOff x="0" y="0"/>
          <a:chExt cx="0" cy="0"/>
        </a:xfrm>
      </p:grpSpPr>
      <p:sp>
        <p:nvSpPr>
          <p:cNvPr id="69" name="Google Shape;69;p39"/>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39"/>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71" name="Google Shape;71;p3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3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3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40"/>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40"/>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7" name="Google Shape;77;p4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4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4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0" name="Shape 80"/>
        <p:cNvGrpSpPr/>
        <p:nvPr/>
      </p:nvGrpSpPr>
      <p:grpSpPr>
        <a:xfrm>
          <a:off x="0" y="0"/>
          <a:ext cx="0" cy="0"/>
          <a:chOff x="0" y="0"/>
          <a:chExt cx="0" cy="0"/>
        </a:xfrm>
      </p:grpSpPr>
      <p:sp>
        <p:nvSpPr>
          <p:cNvPr id="81" name="Google Shape;81;p4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41"/>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3" name="Google Shape;83;p41"/>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4" name="Google Shape;84;p4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4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4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7" name="Shape 87"/>
        <p:cNvGrpSpPr/>
        <p:nvPr/>
      </p:nvGrpSpPr>
      <p:grpSpPr>
        <a:xfrm>
          <a:off x="0" y="0"/>
          <a:ext cx="0" cy="0"/>
          <a:chOff x="0" y="0"/>
          <a:chExt cx="0" cy="0"/>
        </a:xfrm>
      </p:grpSpPr>
      <p:sp>
        <p:nvSpPr>
          <p:cNvPr id="88" name="Google Shape;88;p42"/>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42"/>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0" name="Google Shape;90;p42"/>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42"/>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2" name="Google Shape;92;p42"/>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3" name="Google Shape;93;p4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4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4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sp>
        <p:nvSpPr>
          <p:cNvPr id="97" name="Google Shape;97;p4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4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9" name="Google Shape;99;p4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0" name="Google Shape;100;p4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4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4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4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1200"/>
              </a:spcBef>
              <a:spcAft>
                <a:spcPts val="0"/>
              </a:spcAft>
              <a:buClr>
                <a:schemeClr val="dk1"/>
              </a:buClr>
              <a:buSzPts val="1400"/>
              <a:buChar char="○"/>
              <a:defRPr/>
            </a:lvl2pPr>
            <a:lvl3pPr indent="-317500" lvl="2" marL="1371600" algn="l">
              <a:lnSpc>
                <a:spcPct val="90000"/>
              </a:lnSpc>
              <a:spcBef>
                <a:spcPts val="1200"/>
              </a:spcBef>
              <a:spcAft>
                <a:spcPts val="0"/>
              </a:spcAft>
              <a:buClr>
                <a:schemeClr val="dk1"/>
              </a:buClr>
              <a:buSzPts val="1400"/>
              <a:buChar char="■"/>
              <a:defRPr/>
            </a:lvl3pPr>
            <a:lvl4pPr indent="-317500" lvl="3" marL="1828800" algn="l">
              <a:lnSpc>
                <a:spcPct val="90000"/>
              </a:lnSpc>
              <a:spcBef>
                <a:spcPts val="1200"/>
              </a:spcBef>
              <a:spcAft>
                <a:spcPts val="0"/>
              </a:spcAft>
              <a:buClr>
                <a:schemeClr val="dk1"/>
              </a:buClr>
              <a:buSzPts val="1400"/>
              <a:buChar char="●"/>
              <a:defRPr/>
            </a:lvl4pPr>
            <a:lvl5pPr indent="-317500" lvl="4" marL="2286000" algn="l">
              <a:lnSpc>
                <a:spcPct val="9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16" name="Google Shape;16;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7" name="Google Shape;17;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8" name="Google Shape;18;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5" name="Shape 105"/>
        <p:cNvGrpSpPr/>
        <p:nvPr/>
      </p:nvGrpSpPr>
      <p:grpSpPr>
        <a:xfrm>
          <a:off x="0" y="0"/>
          <a:ext cx="0" cy="0"/>
          <a:chOff x="0" y="0"/>
          <a:chExt cx="0" cy="0"/>
        </a:xfrm>
      </p:grpSpPr>
      <p:sp>
        <p:nvSpPr>
          <p:cNvPr id="106" name="Google Shape;106;p45"/>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7" name="Google Shape;107;p45"/>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8" name="Google Shape;108;p45"/>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9" name="Google Shape;109;p4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4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4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2" name="Shape 112"/>
        <p:cNvGrpSpPr/>
        <p:nvPr/>
      </p:nvGrpSpPr>
      <p:grpSpPr>
        <a:xfrm>
          <a:off x="0" y="0"/>
          <a:ext cx="0" cy="0"/>
          <a:chOff x="0" y="0"/>
          <a:chExt cx="0" cy="0"/>
        </a:xfrm>
      </p:grpSpPr>
      <p:sp>
        <p:nvSpPr>
          <p:cNvPr id="113" name="Google Shape;113;p46"/>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4" name="Google Shape;114;p46"/>
          <p:cNvSpPr/>
          <p:nvPr>
            <p:ph idx="2" type="pic"/>
          </p:nvPr>
        </p:nvSpPr>
        <p:spPr>
          <a:xfrm>
            <a:off x="3887391" y="740569"/>
            <a:ext cx="4629300" cy="3655200"/>
          </a:xfrm>
          <a:prstGeom prst="rect">
            <a:avLst/>
          </a:prstGeom>
          <a:noFill/>
          <a:ln>
            <a:noFill/>
          </a:ln>
        </p:spPr>
      </p:sp>
      <p:sp>
        <p:nvSpPr>
          <p:cNvPr id="115" name="Google Shape;115;p46"/>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6" name="Google Shape;116;p4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4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4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9" name="Shape 119"/>
        <p:cNvGrpSpPr/>
        <p:nvPr/>
      </p:nvGrpSpPr>
      <p:grpSpPr>
        <a:xfrm>
          <a:off x="0" y="0"/>
          <a:ext cx="0" cy="0"/>
          <a:chOff x="0" y="0"/>
          <a:chExt cx="0" cy="0"/>
        </a:xfrm>
      </p:grpSpPr>
      <p:sp>
        <p:nvSpPr>
          <p:cNvPr id="120" name="Google Shape;120;p4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47"/>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4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4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4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5" name="Shape 125"/>
        <p:cNvGrpSpPr/>
        <p:nvPr/>
      </p:nvGrpSpPr>
      <p:grpSpPr>
        <a:xfrm>
          <a:off x="0" y="0"/>
          <a:ext cx="0" cy="0"/>
          <a:chOff x="0" y="0"/>
          <a:chExt cx="0" cy="0"/>
        </a:xfrm>
      </p:grpSpPr>
      <p:sp>
        <p:nvSpPr>
          <p:cNvPr id="126" name="Google Shape;126;p48"/>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p48"/>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8" name="Google Shape;128;p4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9" name="Google Shape;129;p4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0" name="Google Shape;130;p4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2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3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3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3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3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3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3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3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6" name="Google Shape;4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2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8" name="Google Shape;58;p2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9" name="Google Shape;59;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0" name="Google Shape;60;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1" name="Google Shape;61;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22.png"/><Relationship Id="rId5" Type="http://schemas.openxmlformats.org/officeDocument/2006/relationships/image" Target="../media/image26.png"/><Relationship Id="rId6"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28.png"/><Relationship Id="rId5"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30.png"/><Relationship Id="rId5"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jpg"/><Relationship Id="rId4" Type="http://schemas.openxmlformats.org/officeDocument/2006/relationships/image" Target="../media/image24.png"/><Relationship Id="rId5"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jpg"/><Relationship Id="rId4" Type="http://schemas.openxmlformats.org/officeDocument/2006/relationships/image" Target="../media/image21.png"/><Relationship Id="rId5" Type="http://schemas.openxmlformats.org/officeDocument/2006/relationships/image" Target="../media/image32.png"/><Relationship Id="rId6"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image" Target="../media/image36.png"/><Relationship Id="rId5" Type="http://schemas.openxmlformats.org/officeDocument/2006/relationships/image" Target="../media/image34.png"/><Relationship Id="rId6" Type="http://schemas.openxmlformats.org/officeDocument/2006/relationships/image" Target="../media/image31.png"/><Relationship Id="rId7"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6.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6.jp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6.jp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7.jpg"/><Relationship Id="rId4" Type="http://schemas.openxmlformats.org/officeDocument/2006/relationships/image" Target="../media/image39.png"/><Relationship Id="rId5"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8.png"/><Relationship Id="rId7"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12.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1"/>
          <p:cNvSpPr txBox="1"/>
          <p:nvPr>
            <p:ph type="ctrTitle"/>
          </p:nvPr>
        </p:nvSpPr>
        <p:spPr>
          <a:xfrm>
            <a:off x="225083" y="2848707"/>
            <a:ext cx="4818300" cy="10392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lt1"/>
              </a:buClr>
              <a:buSzPts val="2423"/>
              <a:buFont typeface="Poppins ExtraBold"/>
              <a:buNone/>
            </a:pPr>
            <a:r>
              <a:rPr lang="en-US" sz="2800">
                <a:solidFill>
                  <a:schemeClr val="lt1"/>
                </a:solidFill>
                <a:latin typeface="Poppins ExtraBold"/>
                <a:ea typeface="Poppins ExtraBold"/>
                <a:cs typeface="Poppins ExtraBold"/>
                <a:sym typeface="Poppins ExtraBold"/>
              </a:rPr>
              <a:t>Fundamental SQL using Inner Join and Union</a:t>
            </a:r>
            <a:endParaRPr sz="2800">
              <a:solidFill>
                <a:schemeClr val="lt1"/>
              </a:solidFill>
              <a:latin typeface="Poppins ExtraBold"/>
              <a:ea typeface="Poppins ExtraBold"/>
              <a:cs typeface="Poppins ExtraBold"/>
              <a:sym typeface="Poppins ExtraBold"/>
            </a:endParaRPr>
          </a:p>
        </p:txBody>
      </p:sp>
      <p:sp>
        <p:nvSpPr>
          <p:cNvPr id="136" name="Google Shape;136;p1"/>
          <p:cNvSpPr txBox="1"/>
          <p:nvPr>
            <p:ph idx="1" type="subTitle"/>
          </p:nvPr>
        </p:nvSpPr>
        <p:spPr>
          <a:xfrm>
            <a:off x="225083" y="4035017"/>
            <a:ext cx="4818300" cy="7206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Clr>
                <a:schemeClr val="lt1"/>
              </a:buClr>
              <a:buSzPts val="1500"/>
              <a:buNone/>
            </a:pPr>
            <a:r>
              <a:rPr lang="en-US" sz="1500">
                <a:solidFill>
                  <a:schemeClr val="lt1"/>
                </a:solidFill>
                <a:latin typeface="Poppins SemiBold"/>
                <a:ea typeface="Poppins SemiBold"/>
                <a:cs typeface="Poppins SemiBold"/>
                <a:sym typeface="Poppins SemiBold"/>
              </a:rPr>
              <a:t>Prepared by Ronny Fahrudin</a:t>
            </a:r>
            <a:endParaRPr/>
          </a:p>
        </p:txBody>
      </p:sp>
      <p:cxnSp>
        <p:nvCxnSpPr>
          <p:cNvPr id="137" name="Google Shape;137;p1"/>
          <p:cNvCxnSpPr/>
          <p:nvPr/>
        </p:nvCxnSpPr>
        <p:spPr>
          <a:xfrm>
            <a:off x="294225" y="3933900"/>
            <a:ext cx="3933900" cy="0"/>
          </a:xfrm>
          <a:prstGeom prst="straightConnector1">
            <a:avLst/>
          </a:prstGeom>
          <a:noFill/>
          <a:ln cap="flat" cmpd="sng" w="38100">
            <a:solidFill>
              <a:srgbClr val="C3F73A"/>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Google Shape;205;p10"/>
          <p:cNvSpPr txBox="1"/>
          <p:nvPr>
            <p:ph idx="1" type="body"/>
          </p:nvPr>
        </p:nvSpPr>
        <p:spPr>
          <a:xfrm>
            <a:off x="2066250" y="66807"/>
            <a:ext cx="5011500" cy="457800"/>
          </a:xfrm>
          <a:prstGeom prst="rect">
            <a:avLst/>
          </a:prstGeom>
          <a:noFill/>
          <a:ln>
            <a:noFill/>
          </a:ln>
        </p:spPr>
        <p:txBody>
          <a:bodyPr anchorCtr="0" anchor="t" bIns="34275" lIns="68575" spcFirstLastPara="1" rIns="68575" wrap="square" tIns="34275">
            <a:normAutofit fontScale="55000" lnSpcReduction="20000"/>
          </a:bodyPr>
          <a:lstStyle/>
          <a:p>
            <a:pPr indent="0" lvl="0" marL="0" rtl="0" algn="ctr">
              <a:lnSpc>
                <a:spcPct val="100000"/>
              </a:lnSpc>
              <a:spcBef>
                <a:spcPts val="500"/>
              </a:spcBef>
              <a:spcAft>
                <a:spcPts val="1200"/>
              </a:spcAft>
              <a:buClr>
                <a:schemeClr val="lt1"/>
              </a:buClr>
              <a:buSzPct val="128787"/>
              <a:buNone/>
            </a:pPr>
            <a:r>
              <a:rPr b="1" lang="en-US" sz="2400">
                <a:solidFill>
                  <a:srgbClr val="159AB1"/>
                </a:solidFill>
                <a:latin typeface="Poppins"/>
                <a:ea typeface="Poppins"/>
                <a:cs typeface="Poppins"/>
                <a:sym typeface="Poppins"/>
              </a:rPr>
              <a:t>SQL Join Kinds</a:t>
            </a:r>
            <a:endParaRPr b="1" sz="2400">
              <a:solidFill>
                <a:srgbClr val="159AB1"/>
              </a:solidFill>
            </a:endParaRPr>
          </a:p>
        </p:txBody>
      </p:sp>
      <p:pic>
        <p:nvPicPr>
          <p:cNvPr id="206" name="Google Shape;206;p10"/>
          <p:cNvPicPr preferRelativeResize="0"/>
          <p:nvPr/>
        </p:nvPicPr>
        <p:blipFill rotWithShape="1">
          <a:blip r:embed="rId4">
            <a:alphaModFix/>
          </a:blip>
          <a:srcRect b="25760" l="0" r="0" t="0"/>
          <a:stretch/>
        </p:blipFill>
        <p:spPr>
          <a:xfrm>
            <a:off x="1184569" y="838931"/>
            <a:ext cx="6895013" cy="361876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p11"/>
          <p:cNvSpPr txBox="1"/>
          <p:nvPr>
            <p:ph idx="1" type="body"/>
          </p:nvPr>
        </p:nvSpPr>
        <p:spPr>
          <a:xfrm>
            <a:off x="2066288" y="288263"/>
            <a:ext cx="5011500" cy="457800"/>
          </a:xfrm>
          <a:prstGeom prst="rect">
            <a:avLst/>
          </a:prstGeom>
          <a:noFill/>
          <a:ln>
            <a:noFill/>
          </a:ln>
        </p:spPr>
        <p:txBody>
          <a:bodyPr anchorCtr="0" anchor="t" bIns="34275" lIns="68575" spcFirstLastPara="1" rIns="68575" wrap="square" tIns="34275">
            <a:normAutofit fontScale="55000" lnSpcReduction="20000"/>
          </a:bodyPr>
          <a:lstStyle/>
          <a:p>
            <a:pPr indent="0" lvl="0" marL="0" rtl="0" algn="ctr">
              <a:lnSpc>
                <a:spcPct val="100000"/>
              </a:lnSpc>
              <a:spcBef>
                <a:spcPts val="500"/>
              </a:spcBef>
              <a:spcAft>
                <a:spcPts val="1200"/>
              </a:spcAft>
              <a:buClr>
                <a:schemeClr val="lt1"/>
              </a:buClr>
              <a:buSzPct val="128787"/>
              <a:buNone/>
            </a:pPr>
            <a:r>
              <a:rPr b="1" lang="en-US" sz="2400">
                <a:solidFill>
                  <a:srgbClr val="159AB1"/>
                </a:solidFill>
                <a:latin typeface="Poppins"/>
                <a:ea typeface="Poppins"/>
                <a:cs typeface="Poppins"/>
                <a:sym typeface="Poppins"/>
              </a:rPr>
              <a:t>Inner Join</a:t>
            </a:r>
            <a:endParaRPr b="1" sz="2400">
              <a:solidFill>
                <a:srgbClr val="159AB1"/>
              </a:solidFill>
            </a:endParaRPr>
          </a:p>
        </p:txBody>
      </p:sp>
      <p:pic>
        <p:nvPicPr>
          <p:cNvPr id="212" name="Google Shape;212;p11"/>
          <p:cNvPicPr preferRelativeResize="0"/>
          <p:nvPr/>
        </p:nvPicPr>
        <p:blipFill rotWithShape="1">
          <a:blip r:embed="rId4">
            <a:alphaModFix/>
          </a:blip>
          <a:srcRect b="0" l="0" r="0" t="0"/>
          <a:stretch/>
        </p:blipFill>
        <p:spPr>
          <a:xfrm>
            <a:off x="350044" y="833971"/>
            <a:ext cx="4579143" cy="2421540"/>
          </a:xfrm>
          <a:prstGeom prst="rect">
            <a:avLst/>
          </a:prstGeom>
          <a:noFill/>
          <a:ln>
            <a:noFill/>
          </a:ln>
        </p:spPr>
      </p:pic>
      <p:pic>
        <p:nvPicPr>
          <p:cNvPr id="213" name="Google Shape;213;p11"/>
          <p:cNvPicPr preferRelativeResize="0"/>
          <p:nvPr/>
        </p:nvPicPr>
        <p:blipFill rotWithShape="1">
          <a:blip r:embed="rId5">
            <a:alphaModFix/>
          </a:blip>
          <a:srcRect b="0" l="0" r="0" t="0"/>
          <a:stretch/>
        </p:blipFill>
        <p:spPr>
          <a:xfrm>
            <a:off x="1343025" y="3476624"/>
            <a:ext cx="3228975" cy="1133475"/>
          </a:xfrm>
          <a:prstGeom prst="rect">
            <a:avLst/>
          </a:prstGeom>
          <a:noFill/>
          <a:ln>
            <a:noFill/>
          </a:ln>
        </p:spPr>
      </p:pic>
      <p:pic>
        <p:nvPicPr>
          <p:cNvPr id="214" name="Google Shape;214;p11"/>
          <p:cNvPicPr preferRelativeResize="0"/>
          <p:nvPr/>
        </p:nvPicPr>
        <p:blipFill rotWithShape="1">
          <a:blip r:embed="rId6">
            <a:alphaModFix/>
          </a:blip>
          <a:srcRect b="0" l="0" r="0" t="0"/>
          <a:stretch/>
        </p:blipFill>
        <p:spPr>
          <a:xfrm>
            <a:off x="5096093" y="1436237"/>
            <a:ext cx="3839829" cy="1819274"/>
          </a:xfrm>
          <a:prstGeom prst="rect">
            <a:avLst/>
          </a:prstGeom>
          <a:noFill/>
          <a:ln>
            <a:noFill/>
          </a:ln>
        </p:spPr>
      </p:pic>
      <p:sp>
        <p:nvSpPr>
          <p:cNvPr id="215" name="Google Shape;215;p11"/>
          <p:cNvSpPr/>
          <p:nvPr/>
        </p:nvSpPr>
        <p:spPr>
          <a:xfrm>
            <a:off x="4650582" y="3343419"/>
            <a:ext cx="1921668" cy="1054018"/>
          </a:xfrm>
          <a:prstGeom prst="bentUpArrow">
            <a:avLst>
              <a:gd fmla="val 25000" name="adj1"/>
              <a:gd fmla="val 25000" name="adj2"/>
              <a:gd fmla="val 25000" name="adj3"/>
            </a:avLst>
          </a:prstGeom>
          <a:solidFill>
            <a:schemeClr val="accent1"/>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9" name="Shape 219"/>
        <p:cNvGrpSpPr/>
        <p:nvPr/>
      </p:nvGrpSpPr>
      <p:grpSpPr>
        <a:xfrm>
          <a:off x="0" y="0"/>
          <a:ext cx="0" cy="0"/>
          <a:chOff x="0" y="0"/>
          <a:chExt cx="0" cy="0"/>
        </a:xfrm>
      </p:grpSpPr>
      <p:sp>
        <p:nvSpPr>
          <p:cNvPr id="220" name="Google Shape;220;p12"/>
          <p:cNvSpPr txBox="1"/>
          <p:nvPr>
            <p:ph idx="1" type="body"/>
          </p:nvPr>
        </p:nvSpPr>
        <p:spPr>
          <a:xfrm>
            <a:off x="2066288" y="288263"/>
            <a:ext cx="5011500" cy="457800"/>
          </a:xfrm>
          <a:prstGeom prst="rect">
            <a:avLst/>
          </a:prstGeom>
          <a:noFill/>
          <a:ln>
            <a:noFill/>
          </a:ln>
        </p:spPr>
        <p:txBody>
          <a:bodyPr anchorCtr="0" anchor="t" bIns="34275" lIns="68575" spcFirstLastPara="1" rIns="68575" wrap="square" tIns="34275">
            <a:normAutofit fontScale="55000" lnSpcReduction="20000"/>
          </a:bodyPr>
          <a:lstStyle/>
          <a:p>
            <a:pPr indent="0" lvl="0" marL="0" rtl="0" algn="ctr">
              <a:lnSpc>
                <a:spcPct val="100000"/>
              </a:lnSpc>
              <a:spcBef>
                <a:spcPts val="500"/>
              </a:spcBef>
              <a:spcAft>
                <a:spcPts val="1200"/>
              </a:spcAft>
              <a:buClr>
                <a:schemeClr val="lt1"/>
              </a:buClr>
              <a:buSzPct val="128787"/>
              <a:buNone/>
            </a:pPr>
            <a:r>
              <a:rPr b="1" lang="en-US" sz="2400">
                <a:solidFill>
                  <a:srgbClr val="159AB1"/>
                </a:solidFill>
                <a:latin typeface="Poppins"/>
                <a:ea typeface="Poppins"/>
                <a:cs typeface="Poppins"/>
                <a:sym typeface="Poppins"/>
              </a:rPr>
              <a:t>Right Join</a:t>
            </a:r>
            <a:endParaRPr b="1" sz="2400">
              <a:solidFill>
                <a:srgbClr val="159AB1"/>
              </a:solidFill>
            </a:endParaRPr>
          </a:p>
        </p:txBody>
      </p:sp>
      <p:pic>
        <p:nvPicPr>
          <p:cNvPr id="221" name="Google Shape;221;p12"/>
          <p:cNvPicPr preferRelativeResize="0"/>
          <p:nvPr/>
        </p:nvPicPr>
        <p:blipFill rotWithShape="1">
          <a:blip r:embed="rId4">
            <a:alphaModFix/>
          </a:blip>
          <a:srcRect b="0" l="0" r="0" t="0"/>
          <a:stretch/>
        </p:blipFill>
        <p:spPr>
          <a:xfrm>
            <a:off x="166687" y="2195512"/>
            <a:ext cx="3352800" cy="1066800"/>
          </a:xfrm>
          <a:prstGeom prst="rect">
            <a:avLst/>
          </a:prstGeom>
          <a:noFill/>
          <a:ln>
            <a:noFill/>
          </a:ln>
        </p:spPr>
      </p:pic>
      <p:pic>
        <p:nvPicPr>
          <p:cNvPr id="222" name="Google Shape;222;p12"/>
          <p:cNvPicPr preferRelativeResize="0"/>
          <p:nvPr/>
        </p:nvPicPr>
        <p:blipFill rotWithShape="1">
          <a:blip r:embed="rId5">
            <a:alphaModFix/>
          </a:blip>
          <a:srcRect b="0" l="0" r="0" t="0"/>
          <a:stretch/>
        </p:blipFill>
        <p:spPr>
          <a:xfrm>
            <a:off x="4391024" y="1309687"/>
            <a:ext cx="4676775" cy="2733675"/>
          </a:xfrm>
          <a:prstGeom prst="rect">
            <a:avLst/>
          </a:prstGeom>
          <a:noFill/>
          <a:ln>
            <a:noFill/>
          </a:ln>
        </p:spPr>
      </p:pic>
      <p:sp>
        <p:nvSpPr>
          <p:cNvPr id="223" name="Google Shape;223;p12"/>
          <p:cNvSpPr/>
          <p:nvPr/>
        </p:nvSpPr>
        <p:spPr>
          <a:xfrm>
            <a:off x="3721894" y="2571750"/>
            <a:ext cx="535781" cy="457800"/>
          </a:xfrm>
          <a:prstGeom prst="rightArrow">
            <a:avLst>
              <a:gd fmla="val 50000" name="adj1"/>
              <a:gd fmla="val 50000" name="adj2"/>
            </a:avLst>
          </a:prstGeom>
          <a:solidFill>
            <a:schemeClr val="accent1"/>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13"/>
          <p:cNvSpPr txBox="1"/>
          <p:nvPr>
            <p:ph idx="1" type="body"/>
          </p:nvPr>
        </p:nvSpPr>
        <p:spPr>
          <a:xfrm>
            <a:off x="2066288" y="288263"/>
            <a:ext cx="5011500" cy="457800"/>
          </a:xfrm>
          <a:prstGeom prst="rect">
            <a:avLst/>
          </a:prstGeom>
          <a:noFill/>
          <a:ln>
            <a:noFill/>
          </a:ln>
        </p:spPr>
        <p:txBody>
          <a:bodyPr anchorCtr="0" anchor="t" bIns="34275" lIns="68575" spcFirstLastPara="1" rIns="68575" wrap="square" tIns="34275">
            <a:normAutofit fontScale="55000" lnSpcReduction="20000"/>
          </a:bodyPr>
          <a:lstStyle/>
          <a:p>
            <a:pPr indent="0" lvl="0" marL="0" rtl="0" algn="ctr">
              <a:lnSpc>
                <a:spcPct val="100000"/>
              </a:lnSpc>
              <a:spcBef>
                <a:spcPts val="500"/>
              </a:spcBef>
              <a:spcAft>
                <a:spcPts val="1200"/>
              </a:spcAft>
              <a:buClr>
                <a:schemeClr val="lt1"/>
              </a:buClr>
              <a:buSzPct val="128787"/>
              <a:buNone/>
            </a:pPr>
            <a:r>
              <a:rPr b="1" lang="en-US" sz="2400">
                <a:solidFill>
                  <a:srgbClr val="159AB1"/>
                </a:solidFill>
                <a:latin typeface="Poppins"/>
                <a:ea typeface="Poppins"/>
                <a:cs typeface="Poppins"/>
                <a:sym typeface="Poppins"/>
              </a:rPr>
              <a:t>Left Join</a:t>
            </a:r>
            <a:endParaRPr b="1" sz="2400">
              <a:solidFill>
                <a:srgbClr val="159AB1"/>
              </a:solidFill>
            </a:endParaRPr>
          </a:p>
        </p:txBody>
      </p:sp>
      <p:pic>
        <p:nvPicPr>
          <p:cNvPr id="229" name="Google Shape;229;p13"/>
          <p:cNvPicPr preferRelativeResize="0"/>
          <p:nvPr/>
        </p:nvPicPr>
        <p:blipFill rotWithShape="1">
          <a:blip r:embed="rId4">
            <a:alphaModFix/>
          </a:blip>
          <a:srcRect b="0" l="0" r="0" t="0"/>
          <a:stretch/>
        </p:blipFill>
        <p:spPr>
          <a:xfrm>
            <a:off x="385762" y="1854994"/>
            <a:ext cx="3171825" cy="1066800"/>
          </a:xfrm>
          <a:prstGeom prst="rect">
            <a:avLst/>
          </a:prstGeom>
          <a:noFill/>
          <a:ln>
            <a:noFill/>
          </a:ln>
        </p:spPr>
      </p:pic>
      <p:pic>
        <p:nvPicPr>
          <p:cNvPr id="230" name="Google Shape;230;p13"/>
          <p:cNvPicPr preferRelativeResize="0"/>
          <p:nvPr/>
        </p:nvPicPr>
        <p:blipFill rotWithShape="1">
          <a:blip r:embed="rId5">
            <a:alphaModFix/>
          </a:blip>
          <a:srcRect b="0" l="0" r="0" t="0"/>
          <a:stretch/>
        </p:blipFill>
        <p:spPr>
          <a:xfrm>
            <a:off x="3940968" y="1138237"/>
            <a:ext cx="4705350" cy="2695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Google Shape;235;p14"/>
          <p:cNvSpPr txBox="1"/>
          <p:nvPr>
            <p:ph idx="1" type="body"/>
          </p:nvPr>
        </p:nvSpPr>
        <p:spPr>
          <a:xfrm>
            <a:off x="3985388" y="1905675"/>
            <a:ext cx="3443100" cy="10758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SzPts val="1400"/>
              <a:buNone/>
            </a:pPr>
            <a:r>
              <a:rPr b="1" lang="en-US" sz="3200">
                <a:solidFill>
                  <a:schemeClr val="lt1"/>
                </a:solidFill>
                <a:latin typeface="Poppins"/>
                <a:ea typeface="Poppins"/>
                <a:cs typeface="Poppins"/>
                <a:sym typeface="Poppins"/>
              </a:rPr>
              <a:t>Apa itu Union?</a:t>
            </a:r>
            <a:endParaRPr b="1" sz="3200">
              <a:solidFill>
                <a:schemeClr val="lt1"/>
              </a:solidFill>
              <a:latin typeface="Poppins"/>
              <a:ea typeface="Poppins"/>
              <a:cs typeface="Poppins"/>
              <a:sym typeface="Poppins"/>
            </a:endParaRPr>
          </a:p>
        </p:txBody>
      </p:sp>
      <p:sp>
        <p:nvSpPr>
          <p:cNvPr id="236" name="Google Shape;236;p14"/>
          <p:cNvSpPr txBox="1"/>
          <p:nvPr>
            <p:ph idx="1" type="body"/>
          </p:nvPr>
        </p:nvSpPr>
        <p:spPr>
          <a:xfrm>
            <a:off x="3985388" y="2981400"/>
            <a:ext cx="3443100" cy="339900"/>
          </a:xfrm>
          <a:prstGeom prst="rect">
            <a:avLst/>
          </a:prstGeom>
          <a:noFill/>
          <a:ln>
            <a:noFill/>
          </a:ln>
        </p:spPr>
        <p:txBody>
          <a:bodyPr anchorCtr="0" anchor="t" bIns="34275" lIns="68575" spcFirstLastPara="1" rIns="68575" wrap="square" tIns="34275">
            <a:normAutofit/>
          </a:bodyPr>
          <a:lstStyle/>
          <a:p>
            <a:pPr indent="0" lvl="0" marL="0" rtl="0" algn="l">
              <a:lnSpc>
                <a:spcPct val="80000"/>
              </a:lnSpc>
              <a:spcBef>
                <a:spcPts val="0"/>
              </a:spcBef>
              <a:spcAft>
                <a:spcPts val="0"/>
              </a:spcAft>
              <a:buSzPts val="1400"/>
              <a:buNone/>
            </a:pPr>
            <a:r>
              <a:rPr lang="en-US" sz="1600">
                <a:solidFill>
                  <a:srgbClr val="C3F73A"/>
                </a:solidFill>
                <a:latin typeface="Poppins Medium"/>
                <a:ea typeface="Poppins Medium"/>
                <a:cs typeface="Poppins Medium"/>
                <a:sym typeface="Poppins Medium"/>
              </a:rPr>
              <a:t>Insert Text Here</a:t>
            </a:r>
            <a:endParaRPr sz="2000">
              <a:solidFill>
                <a:srgbClr val="C3F73A"/>
              </a:solidFill>
              <a:latin typeface="Poppins Medium"/>
              <a:ea typeface="Poppins Medium"/>
              <a:cs typeface="Poppins Medium"/>
              <a:sym typeface="Poppins Medium"/>
            </a:endParaRPr>
          </a:p>
        </p:txBody>
      </p:sp>
      <p:pic>
        <p:nvPicPr>
          <p:cNvPr id="237" name="Google Shape;237;p14"/>
          <p:cNvPicPr preferRelativeResize="0"/>
          <p:nvPr/>
        </p:nvPicPr>
        <p:blipFill rotWithShape="1">
          <a:blip r:embed="rId4">
            <a:alphaModFix/>
          </a:blip>
          <a:srcRect b="0" l="0" r="0" t="0"/>
          <a:stretch/>
        </p:blipFill>
        <p:spPr>
          <a:xfrm>
            <a:off x="1283550" y="1449563"/>
            <a:ext cx="2443163" cy="24431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1" name="Shape 241"/>
        <p:cNvGrpSpPr/>
        <p:nvPr/>
      </p:nvGrpSpPr>
      <p:grpSpPr>
        <a:xfrm>
          <a:off x="0" y="0"/>
          <a:ext cx="0" cy="0"/>
          <a:chOff x="0" y="0"/>
          <a:chExt cx="0" cy="0"/>
        </a:xfrm>
      </p:grpSpPr>
      <p:sp>
        <p:nvSpPr>
          <p:cNvPr id="242" name="Google Shape;242;p15"/>
          <p:cNvSpPr txBox="1"/>
          <p:nvPr>
            <p:ph idx="1" type="body"/>
          </p:nvPr>
        </p:nvSpPr>
        <p:spPr>
          <a:xfrm>
            <a:off x="2066288" y="288263"/>
            <a:ext cx="5011500" cy="457800"/>
          </a:xfrm>
          <a:prstGeom prst="rect">
            <a:avLst/>
          </a:prstGeom>
          <a:noFill/>
          <a:ln>
            <a:noFill/>
          </a:ln>
        </p:spPr>
        <p:txBody>
          <a:bodyPr anchorCtr="0" anchor="t" bIns="34275" lIns="68575" spcFirstLastPara="1" rIns="68575" wrap="square" tIns="34275">
            <a:normAutofit fontScale="55000" lnSpcReduction="20000"/>
          </a:bodyPr>
          <a:lstStyle/>
          <a:p>
            <a:pPr indent="0" lvl="0" marL="0" rtl="0" algn="ctr">
              <a:lnSpc>
                <a:spcPct val="100000"/>
              </a:lnSpc>
              <a:spcBef>
                <a:spcPts val="500"/>
              </a:spcBef>
              <a:spcAft>
                <a:spcPts val="1200"/>
              </a:spcAft>
              <a:buClr>
                <a:schemeClr val="lt1"/>
              </a:buClr>
              <a:buSzPct val="128787"/>
              <a:buNone/>
            </a:pPr>
            <a:r>
              <a:rPr b="1" lang="en-US" sz="2400">
                <a:solidFill>
                  <a:srgbClr val="159AB1"/>
                </a:solidFill>
                <a:latin typeface="Poppins"/>
                <a:ea typeface="Poppins"/>
                <a:cs typeface="Poppins"/>
                <a:sym typeface="Poppins"/>
              </a:rPr>
              <a:t>Apa itu UNION?</a:t>
            </a:r>
            <a:endParaRPr b="1" sz="2400">
              <a:solidFill>
                <a:srgbClr val="159AB1"/>
              </a:solidFill>
            </a:endParaRPr>
          </a:p>
        </p:txBody>
      </p:sp>
      <p:sp>
        <p:nvSpPr>
          <p:cNvPr id="243" name="Google Shape;243;p15"/>
          <p:cNvSpPr txBox="1"/>
          <p:nvPr>
            <p:ph idx="1" type="body"/>
          </p:nvPr>
        </p:nvSpPr>
        <p:spPr>
          <a:xfrm>
            <a:off x="610238" y="1024350"/>
            <a:ext cx="7969200" cy="675863"/>
          </a:xfrm>
          <a:prstGeom prst="rect">
            <a:avLst/>
          </a:prstGeom>
          <a:noFill/>
          <a:ln>
            <a:noFill/>
          </a:ln>
        </p:spPr>
        <p:txBody>
          <a:bodyPr anchorCtr="0" anchor="t" bIns="34275" lIns="68575" spcFirstLastPara="1" rIns="68575" wrap="square" tIns="34275">
            <a:noAutofit/>
          </a:bodyPr>
          <a:lstStyle/>
          <a:p>
            <a:pPr indent="0" lvl="0" marL="0" rtl="0" algn="l">
              <a:lnSpc>
                <a:spcPct val="95000"/>
              </a:lnSpc>
              <a:spcBef>
                <a:spcPts val="500"/>
              </a:spcBef>
              <a:spcAft>
                <a:spcPts val="1200"/>
              </a:spcAft>
              <a:buClr>
                <a:schemeClr val="lt1"/>
              </a:buClr>
              <a:buSzPts val="1500"/>
              <a:buNone/>
            </a:pPr>
            <a:r>
              <a:rPr b="0" i="0" lang="en-US" sz="1400">
                <a:solidFill>
                  <a:srgbClr val="000000"/>
                </a:solidFill>
                <a:latin typeface="Verdana"/>
                <a:ea typeface="Verdana"/>
                <a:cs typeface="Verdana"/>
                <a:sym typeface="Verdana"/>
              </a:rPr>
              <a:t>Operator UNION digunakan untuk menggabungkan hasil-set dari dua atau lebih SELECT pernyataan. Perhatikan 2 table terpisah dibawah ini:</a:t>
            </a:r>
            <a:endParaRPr sz="1400">
              <a:solidFill>
                <a:srgbClr val="36363B"/>
              </a:solidFill>
              <a:latin typeface="Poppins Medium"/>
              <a:ea typeface="Poppins Medium"/>
              <a:cs typeface="Poppins Medium"/>
              <a:sym typeface="Poppins Medium"/>
            </a:endParaRPr>
          </a:p>
        </p:txBody>
      </p:sp>
      <p:pic>
        <p:nvPicPr>
          <p:cNvPr id="244" name="Google Shape;244;p15"/>
          <p:cNvPicPr preferRelativeResize="0"/>
          <p:nvPr/>
        </p:nvPicPr>
        <p:blipFill rotWithShape="1">
          <a:blip r:embed="rId4">
            <a:alphaModFix/>
          </a:blip>
          <a:srcRect b="47260" l="0" r="0" t="0"/>
          <a:stretch/>
        </p:blipFill>
        <p:spPr>
          <a:xfrm>
            <a:off x="121445" y="2164238"/>
            <a:ext cx="4057650" cy="1079099"/>
          </a:xfrm>
          <a:prstGeom prst="rect">
            <a:avLst/>
          </a:prstGeom>
          <a:noFill/>
          <a:ln>
            <a:noFill/>
          </a:ln>
        </p:spPr>
      </p:pic>
      <p:pic>
        <p:nvPicPr>
          <p:cNvPr id="245" name="Google Shape;245;p15"/>
          <p:cNvPicPr preferRelativeResize="0"/>
          <p:nvPr/>
        </p:nvPicPr>
        <p:blipFill rotWithShape="1">
          <a:blip r:embed="rId4">
            <a:alphaModFix/>
          </a:blip>
          <a:srcRect b="0" l="0" r="0" t="53528"/>
          <a:stretch/>
        </p:blipFill>
        <p:spPr>
          <a:xfrm>
            <a:off x="121445" y="3457576"/>
            <a:ext cx="4057650" cy="984311"/>
          </a:xfrm>
          <a:prstGeom prst="rect">
            <a:avLst/>
          </a:prstGeom>
          <a:noFill/>
          <a:ln>
            <a:noFill/>
          </a:ln>
        </p:spPr>
      </p:pic>
      <p:sp>
        <p:nvSpPr>
          <p:cNvPr id="246" name="Google Shape;246;p15"/>
          <p:cNvSpPr txBox="1"/>
          <p:nvPr/>
        </p:nvSpPr>
        <p:spPr>
          <a:xfrm>
            <a:off x="1373981" y="1850954"/>
            <a:ext cx="103584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Tabel_a</a:t>
            </a:r>
            <a:endParaRPr b="0" i="0" sz="1400" u="none" cap="none" strike="noStrike">
              <a:solidFill>
                <a:srgbClr val="000000"/>
              </a:solidFill>
              <a:latin typeface="Arial"/>
              <a:ea typeface="Arial"/>
              <a:cs typeface="Arial"/>
              <a:sym typeface="Arial"/>
            </a:endParaRPr>
          </a:p>
        </p:txBody>
      </p:sp>
      <p:sp>
        <p:nvSpPr>
          <p:cNvPr id="247" name="Google Shape;247;p15"/>
          <p:cNvSpPr txBox="1"/>
          <p:nvPr/>
        </p:nvSpPr>
        <p:spPr>
          <a:xfrm>
            <a:off x="1373981" y="4452900"/>
            <a:ext cx="103584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Tabel_b</a:t>
            </a:r>
            <a:endParaRPr b="0" i="0" sz="1400" u="none" cap="none" strike="noStrike">
              <a:solidFill>
                <a:srgbClr val="000000"/>
              </a:solidFill>
              <a:latin typeface="Arial"/>
              <a:ea typeface="Arial"/>
              <a:cs typeface="Arial"/>
              <a:sym typeface="Arial"/>
            </a:endParaRPr>
          </a:p>
        </p:txBody>
      </p:sp>
      <p:sp>
        <p:nvSpPr>
          <p:cNvPr id="248" name="Google Shape;248;p15"/>
          <p:cNvSpPr/>
          <p:nvPr/>
        </p:nvSpPr>
        <p:spPr>
          <a:xfrm>
            <a:off x="4179095" y="2057400"/>
            <a:ext cx="835818" cy="2507456"/>
          </a:xfrm>
          <a:prstGeom prst="rightBrace">
            <a:avLst>
              <a:gd fmla="val 8333" name="adj1"/>
              <a:gd fmla="val 50000" name="adj2"/>
            </a:avLst>
          </a:prstGeom>
          <a:noFill/>
          <a:ln cap="flat" cmpd="sng" w="76200">
            <a:solidFill>
              <a:srgbClr val="3B7F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249" name="Google Shape;249;p15"/>
          <p:cNvPicPr preferRelativeResize="0"/>
          <p:nvPr/>
        </p:nvPicPr>
        <p:blipFill rotWithShape="1">
          <a:blip r:embed="rId5">
            <a:alphaModFix/>
          </a:blip>
          <a:srcRect b="0" l="0" r="0" t="0"/>
          <a:stretch/>
        </p:blipFill>
        <p:spPr>
          <a:xfrm>
            <a:off x="5140960" y="2484446"/>
            <a:ext cx="3898265" cy="165336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3" name="Shape 253"/>
        <p:cNvGrpSpPr/>
        <p:nvPr/>
      </p:nvGrpSpPr>
      <p:grpSpPr>
        <a:xfrm>
          <a:off x="0" y="0"/>
          <a:ext cx="0" cy="0"/>
          <a:chOff x="0" y="0"/>
          <a:chExt cx="0" cy="0"/>
        </a:xfrm>
      </p:grpSpPr>
      <p:sp>
        <p:nvSpPr>
          <p:cNvPr id="254" name="Google Shape;254;p16"/>
          <p:cNvSpPr txBox="1"/>
          <p:nvPr>
            <p:ph idx="1" type="body"/>
          </p:nvPr>
        </p:nvSpPr>
        <p:spPr>
          <a:xfrm>
            <a:off x="2066288" y="288263"/>
            <a:ext cx="5011500" cy="457800"/>
          </a:xfrm>
          <a:prstGeom prst="rect">
            <a:avLst/>
          </a:prstGeom>
          <a:noFill/>
          <a:ln>
            <a:noFill/>
          </a:ln>
        </p:spPr>
        <p:txBody>
          <a:bodyPr anchorCtr="0" anchor="t" bIns="34275" lIns="68575" spcFirstLastPara="1" rIns="68575" wrap="square" tIns="34275">
            <a:normAutofit fontScale="55000" lnSpcReduction="20000"/>
          </a:bodyPr>
          <a:lstStyle/>
          <a:p>
            <a:pPr indent="0" lvl="0" marL="0" rtl="0" algn="ctr">
              <a:lnSpc>
                <a:spcPct val="100000"/>
              </a:lnSpc>
              <a:spcBef>
                <a:spcPts val="500"/>
              </a:spcBef>
              <a:spcAft>
                <a:spcPts val="1200"/>
              </a:spcAft>
              <a:buClr>
                <a:schemeClr val="lt1"/>
              </a:buClr>
              <a:buSzPct val="128787"/>
              <a:buNone/>
            </a:pPr>
            <a:r>
              <a:rPr b="1" lang="en-US" sz="2400">
                <a:solidFill>
                  <a:srgbClr val="159AB1"/>
                </a:solidFill>
                <a:latin typeface="Poppins"/>
                <a:ea typeface="Poppins"/>
                <a:cs typeface="Poppins"/>
                <a:sym typeface="Poppins"/>
              </a:rPr>
              <a:t>Rumus UNION</a:t>
            </a:r>
            <a:endParaRPr b="1" sz="2400">
              <a:solidFill>
                <a:srgbClr val="159AB1"/>
              </a:solidFill>
            </a:endParaRPr>
          </a:p>
        </p:txBody>
      </p:sp>
      <p:pic>
        <p:nvPicPr>
          <p:cNvPr id="255" name="Google Shape;255;p16"/>
          <p:cNvPicPr preferRelativeResize="0"/>
          <p:nvPr/>
        </p:nvPicPr>
        <p:blipFill rotWithShape="1">
          <a:blip r:embed="rId4">
            <a:alphaModFix/>
          </a:blip>
          <a:srcRect b="0" l="0" r="0" t="0"/>
          <a:stretch/>
        </p:blipFill>
        <p:spPr>
          <a:xfrm>
            <a:off x="300037" y="1181100"/>
            <a:ext cx="8543925" cy="1724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9" name="Shape 259"/>
        <p:cNvGrpSpPr/>
        <p:nvPr/>
      </p:nvGrpSpPr>
      <p:grpSpPr>
        <a:xfrm>
          <a:off x="0" y="0"/>
          <a:ext cx="0" cy="0"/>
          <a:chOff x="0" y="0"/>
          <a:chExt cx="0" cy="0"/>
        </a:xfrm>
      </p:grpSpPr>
      <p:sp>
        <p:nvSpPr>
          <p:cNvPr id="260" name="Google Shape;260;p17"/>
          <p:cNvSpPr txBox="1"/>
          <p:nvPr>
            <p:ph idx="1" type="body"/>
          </p:nvPr>
        </p:nvSpPr>
        <p:spPr>
          <a:xfrm>
            <a:off x="2066288" y="288263"/>
            <a:ext cx="5011500" cy="457800"/>
          </a:xfrm>
          <a:prstGeom prst="rect">
            <a:avLst/>
          </a:prstGeom>
          <a:noFill/>
          <a:ln>
            <a:noFill/>
          </a:ln>
        </p:spPr>
        <p:txBody>
          <a:bodyPr anchorCtr="0" anchor="t" bIns="34275" lIns="68575" spcFirstLastPara="1" rIns="68575" wrap="square" tIns="34275">
            <a:normAutofit fontScale="55000" lnSpcReduction="20000"/>
          </a:bodyPr>
          <a:lstStyle/>
          <a:p>
            <a:pPr indent="0" lvl="0" marL="0" rtl="0" algn="ctr">
              <a:lnSpc>
                <a:spcPct val="100000"/>
              </a:lnSpc>
              <a:spcBef>
                <a:spcPts val="500"/>
              </a:spcBef>
              <a:spcAft>
                <a:spcPts val="1200"/>
              </a:spcAft>
              <a:buClr>
                <a:schemeClr val="lt1"/>
              </a:buClr>
              <a:buSzPct val="128787"/>
              <a:buNone/>
            </a:pPr>
            <a:r>
              <a:rPr b="1" lang="en-US" sz="2400">
                <a:solidFill>
                  <a:srgbClr val="159AB1"/>
                </a:solidFill>
                <a:latin typeface="Poppins"/>
                <a:ea typeface="Poppins"/>
                <a:cs typeface="Poppins"/>
                <a:sym typeface="Poppins"/>
              </a:rPr>
              <a:t>Contoh UNION</a:t>
            </a:r>
            <a:endParaRPr b="1" sz="2400">
              <a:solidFill>
                <a:srgbClr val="159AB1"/>
              </a:solidFill>
            </a:endParaRPr>
          </a:p>
        </p:txBody>
      </p:sp>
      <p:pic>
        <p:nvPicPr>
          <p:cNvPr id="261" name="Google Shape;261;p17"/>
          <p:cNvPicPr preferRelativeResize="0"/>
          <p:nvPr/>
        </p:nvPicPr>
        <p:blipFill rotWithShape="1">
          <a:blip r:embed="rId4">
            <a:alphaModFix/>
          </a:blip>
          <a:srcRect b="0" l="0" r="0" t="0"/>
          <a:stretch/>
        </p:blipFill>
        <p:spPr>
          <a:xfrm>
            <a:off x="4912519" y="1582488"/>
            <a:ext cx="3384319" cy="989262"/>
          </a:xfrm>
          <a:prstGeom prst="rect">
            <a:avLst/>
          </a:prstGeom>
          <a:noFill/>
          <a:ln>
            <a:noFill/>
          </a:ln>
        </p:spPr>
      </p:pic>
      <p:pic>
        <p:nvPicPr>
          <p:cNvPr id="262" name="Google Shape;262;p17"/>
          <p:cNvPicPr preferRelativeResize="0"/>
          <p:nvPr/>
        </p:nvPicPr>
        <p:blipFill rotWithShape="1">
          <a:blip r:embed="rId5">
            <a:alphaModFix/>
          </a:blip>
          <a:srcRect b="0" l="0" r="0" t="0"/>
          <a:stretch/>
        </p:blipFill>
        <p:spPr>
          <a:xfrm>
            <a:off x="1789511" y="3875338"/>
            <a:ext cx="6567637" cy="1066216"/>
          </a:xfrm>
          <a:prstGeom prst="rect">
            <a:avLst/>
          </a:prstGeom>
          <a:noFill/>
          <a:ln>
            <a:noFill/>
          </a:ln>
        </p:spPr>
      </p:pic>
      <p:pic>
        <p:nvPicPr>
          <p:cNvPr id="263" name="Google Shape;263;p17"/>
          <p:cNvPicPr preferRelativeResize="0"/>
          <p:nvPr/>
        </p:nvPicPr>
        <p:blipFill rotWithShape="1">
          <a:blip r:embed="rId6">
            <a:alphaModFix/>
          </a:blip>
          <a:srcRect b="47260" l="0" r="0" t="0"/>
          <a:stretch/>
        </p:blipFill>
        <p:spPr>
          <a:xfrm>
            <a:off x="100014" y="958976"/>
            <a:ext cx="4057650" cy="1079099"/>
          </a:xfrm>
          <a:prstGeom prst="rect">
            <a:avLst/>
          </a:prstGeom>
          <a:noFill/>
          <a:ln>
            <a:noFill/>
          </a:ln>
        </p:spPr>
      </p:pic>
      <p:pic>
        <p:nvPicPr>
          <p:cNvPr id="264" name="Google Shape;264;p17"/>
          <p:cNvPicPr preferRelativeResize="0"/>
          <p:nvPr/>
        </p:nvPicPr>
        <p:blipFill rotWithShape="1">
          <a:blip r:embed="rId6">
            <a:alphaModFix/>
          </a:blip>
          <a:srcRect b="0" l="0" r="0" t="53528"/>
          <a:stretch/>
        </p:blipFill>
        <p:spPr>
          <a:xfrm>
            <a:off x="100014" y="2252314"/>
            <a:ext cx="4057650" cy="984311"/>
          </a:xfrm>
          <a:prstGeom prst="rect">
            <a:avLst/>
          </a:prstGeom>
          <a:noFill/>
          <a:ln>
            <a:noFill/>
          </a:ln>
        </p:spPr>
      </p:pic>
      <p:sp>
        <p:nvSpPr>
          <p:cNvPr id="265" name="Google Shape;265;p17"/>
          <p:cNvSpPr txBox="1"/>
          <p:nvPr/>
        </p:nvSpPr>
        <p:spPr>
          <a:xfrm>
            <a:off x="1071563" y="664369"/>
            <a:ext cx="17287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FROM THIS</a:t>
            </a:r>
            <a:endParaRPr/>
          </a:p>
        </p:txBody>
      </p:sp>
      <p:sp>
        <p:nvSpPr>
          <p:cNvPr id="266" name="Google Shape;266;p17"/>
          <p:cNvSpPr/>
          <p:nvPr/>
        </p:nvSpPr>
        <p:spPr>
          <a:xfrm>
            <a:off x="4000503" y="823391"/>
            <a:ext cx="835818" cy="2507456"/>
          </a:xfrm>
          <a:prstGeom prst="rightBrace">
            <a:avLst>
              <a:gd fmla="val 8333" name="adj1"/>
              <a:gd fmla="val 50000" name="adj2"/>
            </a:avLst>
          </a:prstGeom>
          <a:noFill/>
          <a:ln cap="flat" cmpd="sng" w="76200">
            <a:solidFill>
              <a:srgbClr val="3B7F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67" name="Google Shape;267;p17"/>
          <p:cNvSpPr/>
          <p:nvPr/>
        </p:nvSpPr>
        <p:spPr>
          <a:xfrm>
            <a:off x="6222206" y="2651959"/>
            <a:ext cx="692944" cy="1066216"/>
          </a:xfrm>
          <a:prstGeom prst="downArrow">
            <a:avLst>
              <a:gd fmla="val 50000" name="adj1"/>
              <a:gd fmla="val 50000" name="adj2"/>
            </a:avLst>
          </a:prstGeom>
          <a:solidFill>
            <a:schemeClr val="accent1"/>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1" name="Shape 271"/>
        <p:cNvGrpSpPr/>
        <p:nvPr/>
      </p:nvGrpSpPr>
      <p:grpSpPr>
        <a:xfrm>
          <a:off x="0" y="0"/>
          <a:ext cx="0" cy="0"/>
          <a:chOff x="0" y="0"/>
          <a:chExt cx="0" cy="0"/>
        </a:xfrm>
      </p:grpSpPr>
      <p:sp>
        <p:nvSpPr>
          <p:cNvPr id="272" name="Google Shape;272;p18"/>
          <p:cNvSpPr txBox="1"/>
          <p:nvPr>
            <p:ph idx="1" type="body"/>
          </p:nvPr>
        </p:nvSpPr>
        <p:spPr>
          <a:xfrm>
            <a:off x="2066288" y="288263"/>
            <a:ext cx="5011500" cy="457800"/>
          </a:xfrm>
          <a:prstGeom prst="rect">
            <a:avLst/>
          </a:prstGeom>
          <a:noFill/>
          <a:ln>
            <a:noFill/>
          </a:ln>
        </p:spPr>
        <p:txBody>
          <a:bodyPr anchorCtr="0" anchor="t" bIns="34275" lIns="68575" spcFirstLastPara="1" rIns="68575" wrap="square" tIns="34275">
            <a:normAutofit fontScale="55000" lnSpcReduction="20000"/>
          </a:bodyPr>
          <a:lstStyle/>
          <a:p>
            <a:pPr indent="0" lvl="0" marL="0" rtl="0" algn="ctr">
              <a:lnSpc>
                <a:spcPct val="100000"/>
              </a:lnSpc>
              <a:spcBef>
                <a:spcPts val="500"/>
              </a:spcBef>
              <a:spcAft>
                <a:spcPts val="1200"/>
              </a:spcAft>
              <a:buClr>
                <a:schemeClr val="lt1"/>
              </a:buClr>
              <a:buSzPct val="128787"/>
              <a:buNone/>
            </a:pPr>
            <a:r>
              <a:rPr b="1" lang="en-US" sz="2400">
                <a:solidFill>
                  <a:srgbClr val="159AB1"/>
                </a:solidFill>
                <a:latin typeface="Poppins"/>
                <a:ea typeface="Poppins"/>
                <a:cs typeface="Poppins"/>
                <a:sym typeface="Poppins"/>
              </a:rPr>
              <a:t>Contoh UNION Kolom Beda Nama dan Urutan</a:t>
            </a:r>
            <a:endParaRPr b="1" sz="2400">
              <a:solidFill>
                <a:srgbClr val="159AB1"/>
              </a:solidFill>
            </a:endParaRPr>
          </a:p>
        </p:txBody>
      </p:sp>
      <p:pic>
        <p:nvPicPr>
          <p:cNvPr id="273" name="Google Shape;273;p18"/>
          <p:cNvPicPr preferRelativeResize="0"/>
          <p:nvPr/>
        </p:nvPicPr>
        <p:blipFill rotWithShape="1">
          <a:blip r:embed="rId4">
            <a:alphaModFix/>
          </a:blip>
          <a:srcRect b="0" l="0" r="0" t="0"/>
          <a:stretch/>
        </p:blipFill>
        <p:spPr>
          <a:xfrm>
            <a:off x="201731" y="1422897"/>
            <a:ext cx="4748888" cy="507867"/>
          </a:xfrm>
          <a:prstGeom prst="rect">
            <a:avLst/>
          </a:prstGeom>
          <a:noFill/>
          <a:ln>
            <a:noFill/>
          </a:ln>
        </p:spPr>
      </p:pic>
      <p:pic>
        <p:nvPicPr>
          <p:cNvPr id="274" name="Google Shape;274;p18"/>
          <p:cNvPicPr preferRelativeResize="0"/>
          <p:nvPr/>
        </p:nvPicPr>
        <p:blipFill rotWithShape="1">
          <a:blip r:embed="rId5">
            <a:alphaModFix/>
          </a:blip>
          <a:srcRect b="0" l="0" r="0" t="0"/>
          <a:stretch/>
        </p:blipFill>
        <p:spPr>
          <a:xfrm>
            <a:off x="201731" y="2231496"/>
            <a:ext cx="4748888" cy="585942"/>
          </a:xfrm>
          <a:prstGeom prst="rect">
            <a:avLst/>
          </a:prstGeom>
          <a:noFill/>
          <a:ln>
            <a:noFill/>
          </a:ln>
        </p:spPr>
      </p:pic>
      <p:sp>
        <p:nvSpPr>
          <p:cNvPr id="275" name="Google Shape;275;p18"/>
          <p:cNvSpPr txBox="1"/>
          <p:nvPr/>
        </p:nvSpPr>
        <p:spPr>
          <a:xfrm>
            <a:off x="1185863" y="814388"/>
            <a:ext cx="50115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Perhatikan kolom dibawah ini</a:t>
            </a:r>
            <a:endParaRPr b="0" i="0" sz="1400" u="none" cap="none" strike="noStrike">
              <a:solidFill>
                <a:srgbClr val="000000"/>
              </a:solidFill>
              <a:latin typeface="Arial"/>
              <a:ea typeface="Arial"/>
              <a:cs typeface="Arial"/>
              <a:sym typeface="Arial"/>
            </a:endParaRPr>
          </a:p>
        </p:txBody>
      </p:sp>
      <p:pic>
        <p:nvPicPr>
          <p:cNvPr id="276" name="Google Shape;276;p18"/>
          <p:cNvPicPr preferRelativeResize="0"/>
          <p:nvPr/>
        </p:nvPicPr>
        <p:blipFill rotWithShape="1">
          <a:blip r:embed="rId6">
            <a:alphaModFix/>
          </a:blip>
          <a:srcRect b="0" l="0" r="0" t="0"/>
          <a:stretch/>
        </p:blipFill>
        <p:spPr>
          <a:xfrm>
            <a:off x="5602116" y="1726666"/>
            <a:ext cx="3275859" cy="907686"/>
          </a:xfrm>
          <a:prstGeom prst="rect">
            <a:avLst/>
          </a:prstGeom>
          <a:noFill/>
          <a:ln>
            <a:noFill/>
          </a:ln>
        </p:spPr>
      </p:pic>
      <p:sp>
        <p:nvSpPr>
          <p:cNvPr id="277" name="Google Shape;277;p18"/>
          <p:cNvSpPr/>
          <p:nvPr/>
        </p:nvSpPr>
        <p:spPr>
          <a:xfrm>
            <a:off x="4950619" y="1328738"/>
            <a:ext cx="492919" cy="1571625"/>
          </a:xfrm>
          <a:prstGeom prst="rightBrace">
            <a:avLst>
              <a:gd fmla="val 8333" name="adj1"/>
              <a:gd fmla="val 50000" name="adj2"/>
            </a:avLst>
          </a:prstGeom>
          <a:noFill/>
          <a:ln cap="flat" cmpd="sng" w="38100">
            <a:solidFill>
              <a:srgbClr val="3B7F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78" name="Google Shape;278;p18"/>
          <p:cNvSpPr/>
          <p:nvPr/>
        </p:nvSpPr>
        <p:spPr>
          <a:xfrm rot="10800000">
            <a:off x="6377700" y="2728912"/>
            <a:ext cx="1400176" cy="1626261"/>
          </a:xfrm>
          <a:prstGeom prst="bentArrow">
            <a:avLst>
              <a:gd fmla="val 25000" name="adj1"/>
              <a:gd fmla="val 25000" name="adj2"/>
              <a:gd fmla="val 25000" name="adj3"/>
              <a:gd fmla="val 43750" name="adj4"/>
            </a:avLst>
          </a:prstGeom>
          <a:solidFill>
            <a:schemeClr val="accent1"/>
          </a:solidFill>
          <a:ln cap="flat" cmpd="sng" w="25400">
            <a:solidFill>
              <a:srgbClr val="3061B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279" name="Google Shape;279;p18"/>
          <p:cNvPicPr preferRelativeResize="0"/>
          <p:nvPr/>
        </p:nvPicPr>
        <p:blipFill rotWithShape="1">
          <a:blip r:embed="rId7">
            <a:alphaModFix/>
          </a:blip>
          <a:srcRect b="0" l="0" r="0" t="0"/>
          <a:stretch/>
        </p:blipFill>
        <p:spPr>
          <a:xfrm>
            <a:off x="2766302" y="3238853"/>
            <a:ext cx="3435111" cy="149520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3" name="Shape 283"/>
        <p:cNvGrpSpPr/>
        <p:nvPr/>
      </p:nvGrpSpPr>
      <p:grpSpPr>
        <a:xfrm>
          <a:off x="0" y="0"/>
          <a:ext cx="0" cy="0"/>
          <a:chOff x="0" y="0"/>
          <a:chExt cx="0" cy="0"/>
        </a:xfrm>
      </p:grpSpPr>
      <p:sp>
        <p:nvSpPr>
          <p:cNvPr id="284" name="Google Shape;284;p19"/>
          <p:cNvSpPr txBox="1"/>
          <p:nvPr>
            <p:ph idx="1" type="body"/>
          </p:nvPr>
        </p:nvSpPr>
        <p:spPr>
          <a:xfrm>
            <a:off x="3985388" y="1905675"/>
            <a:ext cx="3443100" cy="10758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SzPts val="1400"/>
              <a:buNone/>
            </a:pPr>
            <a:r>
              <a:rPr b="1" lang="en-US" sz="3200">
                <a:solidFill>
                  <a:schemeClr val="lt1"/>
                </a:solidFill>
                <a:latin typeface="Poppins"/>
                <a:ea typeface="Poppins"/>
                <a:cs typeface="Poppins"/>
                <a:sym typeface="Poppins"/>
              </a:rPr>
              <a:t>Perbedaan Union and Join</a:t>
            </a:r>
            <a:endParaRPr b="1" sz="3200">
              <a:solidFill>
                <a:schemeClr val="lt1"/>
              </a:solidFill>
              <a:latin typeface="Poppins"/>
              <a:ea typeface="Poppins"/>
              <a:cs typeface="Poppins"/>
              <a:sym typeface="Poppins"/>
            </a:endParaRPr>
          </a:p>
        </p:txBody>
      </p:sp>
      <p:sp>
        <p:nvSpPr>
          <p:cNvPr id="285" name="Google Shape;285;p19"/>
          <p:cNvSpPr txBox="1"/>
          <p:nvPr>
            <p:ph idx="1" type="body"/>
          </p:nvPr>
        </p:nvSpPr>
        <p:spPr>
          <a:xfrm>
            <a:off x="3985388" y="2981400"/>
            <a:ext cx="3443100" cy="339900"/>
          </a:xfrm>
          <a:prstGeom prst="rect">
            <a:avLst/>
          </a:prstGeom>
          <a:noFill/>
          <a:ln>
            <a:noFill/>
          </a:ln>
        </p:spPr>
        <p:txBody>
          <a:bodyPr anchorCtr="0" anchor="t" bIns="34275" lIns="68575" spcFirstLastPara="1" rIns="68575" wrap="square" tIns="34275">
            <a:normAutofit/>
          </a:bodyPr>
          <a:lstStyle/>
          <a:p>
            <a:pPr indent="0" lvl="0" marL="0" rtl="0" algn="l">
              <a:lnSpc>
                <a:spcPct val="80000"/>
              </a:lnSpc>
              <a:spcBef>
                <a:spcPts val="0"/>
              </a:spcBef>
              <a:spcAft>
                <a:spcPts val="0"/>
              </a:spcAft>
              <a:buSzPts val="1400"/>
              <a:buNone/>
            </a:pPr>
            <a:r>
              <a:rPr lang="en-US" sz="1600">
                <a:solidFill>
                  <a:srgbClr val="C3F73A"/>
                </a:solidFill>
                <a:latin typeface="Poppins Medium"/>
                <a:ea typeface="Poppins Medium"/>
                <a:cs typeface="Poppins Medium"/>
                <a:sym typeface="Poppins Medium"/>
              </a:rPr>
              <a:t>Apa perbedaannya?</a:t>
            </a:r>
            <a:endParaRPr sz="2000">
              <a:solidFill>
                <a:srgbClr val="C3F73A"/>
              </a:solidFill>
              <a:latin typeface="Poppins Medium"/>
              <a:ea typeface="Poppins Medium"/>
              <a:cs typeface="Poppins Medium"/>
              <a:sym typeface="Poppins Medium"/>
            </a:endParaRPr>
          </a:p>
        </p:txBody>
      </p:sp>
      <p:pic>
        <p:nvPicPr>
          <p:cNvPr id="286" name="Google Shape;286;p19"/>
          <p:cNvPicPr preferRelativeResize="0"/>
          <p:nvPr/>
        </p:nvPicPr>
        <p:blipFill rotWithShape="1">
          <a:blip r:embed="rId4">
            <a:alphaModFix/>
          </a:blip>
          <a:srcRect b="0" l="0" r="0" t="0"/>
          <a:stretch/>
        </p:blipFill>
        <p:spPr>
          <a:xfrm>
            <a:off x="1283550" y="1449563"/>
            <a:ext cx="2443163" cy="24431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p2"/>
          <p:cNvSpPr txBox="1"/>
          <p:nvPr>
            <p:ph idx="1" type="body"/>
          </p:nvPr>
        </p:nvSpPr>
        <p:spPr>
          <a:xfrm>
            <a:off x="2066250" y="577630"/>
            <a:ext cx="5011500" cy="4578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500"/>
              </a:spcBef>
              <a:spcAft>
                <a:spcPts val="1200"/>
              </a:spcAft>
              <a:buClr>
                <a:schemeClr val="lt1"/>
              </a:buClr>
              <a:buSzPts val="1700"/>
              <a:buNone/>
            </a:pPr>
            <a:r>
              <a:rPr b="1" lang="en-US" sz="3200">
                <a:solidFill>
                  <a:srgbClr val="159AB1"/>
                </a:solidFill>
                <a:latin typeface="Poppins"/>
                <a:ea typeface="Poppins"/>
                <a:cs typeface="Poppins"/>
                <a:sym typeface="Poppins"/>
              </a:rPr>
              <a:t>Objective Learning</a:t>
            </a:r>
            <a:endParaRPr b="1" sz="3200">
              <a:solidFill>
                <a:srgbClr val="159AB1"/>
              </a:solidFill>
            </a:endParaRPr>
          </a:p>
        </p:txBody>
      </p:sp>
      <p:graphicFrame>
        <p:nvGraphicFramePr>
          <p:cNvPr id="143" name="Google Shape;143;p2"/>
          <p:cNvGraphicFramePr/>
          <p:nvPr/>
        </p:nvGraphicFramePr>
        <p:xfrm>
          <a:off x="1524000" y="1754449"/>
          <a:ext cx="3000000" cy="3000000"/>
        </p:xfrm>
        <a:graphic>
          <a:graphicData uri="http://schemas.openxmlformats.org/drawingml/2006/table">
            <a:tbl>
              <a:tblPr bandRow="1" firstRow="1">
                <a:noFill/>
                <a:tableStyleId>{63B2DDA1-802A-4524-A228-4540E77D436D}</a:tableStyleId>
              </a:tblPr>
              <a:tblGrid>
                <a:gridCol w="513150"/>
                <a:gridCol w="5582850"/>
              </a:tblGrid>
              <a:tr h="177800">
                <a:tc>
                  <a:txBody>
                    <a:bodyPr/>
                    <a:lstStyle/>
                    <a:p>
                      <a:pPr indent="0" lvl="0" marL="0" marR="0" rtl="0" algn="l">
                        <a:lnSpc>
                          <a:spcPct val="100000"/>
                        </a:lnSpc>
                        <a:spcBef>
                          <a:spcPts val="0"/>
                        </a:spcBef>
                        <a:spcAft>
                          <a:spcPts val="0"/>
                        </a:spcAft>
                        <a:buNone/>
                      </a:pPr>
                      <a:r>
                        <a:rPr lang="en-US" sz="1400" u="none" cap="none" strike="noStrike"/>
                        <a:t>No</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Target</a:t>
                      </a:r>
                      <a:endParaRPr/>
                    </a:p>
                  </a:txBody>
                  <a:tcPr marT="45725" marB="45725" marR="91450" marL="91450"/>
                </a:tc>
              </a:tr>
              <a:tr h="177800">
                <a:tc>
                  <a:txBody>
                    <a:bodyPr/>
                    <a:lstStyle/>
                    <a:p>
                      <a:pPr indent="0" lvl="0" marL="0" marR="0" rtl="0" algn="l">
                        <a:lnSpc>
                          <a:spcPct val="100000"/>
                        </a:lnSpc>
                        <a:spcBef>
                          <a:spcPts val="0"/>
                        </a:spcBef>
                        <a:spcAft>
                          <a:spcPts val="0"/>
                        </a:spcAft>
                        <a:buNone/>
                      </a:pPr>
                      <a:r>
                        <a:rPr lang="en-US" sz="1400" u="none" cap="none" strike="noStrike"/>
                        <a:t>1</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Memahami penggabungan cara tabel</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2</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Memahami konsep Join and Union dalam SQL</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3</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Memahami cara Join dan union dengan SQL Command</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4</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Bisa menerapkan SQL Command dalam Join dan Union</a:t>
                      </a:r>
                      <a:endParaRPr/>
                    </a:p>
                  </a:txBody>
                  <a:tcPr marT="45725" marB="45725" marR="91450" marL="91450"/>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0" name="Shape 290"/>
        <p:cNvGrpSpPr/>
        <p:nvPr/>
      </p:nvGrpSpPr>
      <p:grpSpPr>
        <a:xfrm>
          <a:off x="0" y="0"/>
          <a:ext cx="0" cy="0"/>
          <a:chOff x="0" y="0"/>
          <a:chExt cx="0" cy="0"/>
        </a:xfrm>
      </p:grpSpPr>
      <p:sp>
        <p:nvSpPr>
          <p:cNvPr id="291" name="Google Shape;291;p20"/>
          <p:cNvSpPr txBox="1"/>
          <p:nvPr>
            <p:ph idx="1" type="body"/>
          </p:nvPr>
        </p:nvSpPr>
        <p:spPr>
          <a:xfrm>
            <a:off x="2066288" y="288263"/>
            <a:ext cx="5011500" cy="4578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500"/>
              </a:spcBef>
              <a:spcAft>
                <a:spcPts val="1200"/>
              </a:spcAft>
              <a:buClr>
                <a:schemeClr val="lt1"/>
              </a:buClr>
              <a:buSzPts val="1700"/>
              <a:buNone/>
            </a:pPr>
            <a:r>
              <a:rPr b="1" lang="en-US" sz="2000">
                <a:solidFill>
                  <a:srgbClr val="159AB1"/>
                </a:solidFill>
                <a:latin typeface="Poppins"/>
                <a:ea typeface="Poppins"/>
                <a:cs typeface="Poppins"/>
                <a:sym typeface="Poppins"/>
              </a:rPr>
              <a:t>Pengertian Join dan Union dalam SQL</a:t>
            </a:r>
            <a:endParaRPr b="1" sz="2000">
              <a:solidFill>
                <a:srgbClr val="159AB1"/>
              </a:solidFill>
            </a:endParaRPr>
          </a:p>
        </p:txBody>
      </p:sp>
      <p:graphicFrame>
        <p:nvGraphicFramePr>
          <p:cNvPr id="292" name="Google Shape;292;p20"/>
          <p:cNvGraphicFramePr/>
          <p:nvPr/>
        </p:nvGraphicFramePr>
        <p:xfrm>
          <a:off x="239316" y="1311275"/>
          <a:ext cx="3000000" cy="3000000"/>
        </p:xfrm>
        <a:graphic>
          <a:graphicData uri="http://schemas.openxmlformats.org/drawingml/2006/table">
            <a:tbl>
              <a:tblPr bandRow="1" firstRow="1">
                <a:noFill/>
                <a:tableStyleId>{63B2DDA1-802A-4524-A228-4540E77D436D}</a:tableStyleId>
              </a:tblPr>
              <a:tblGrid>
                <a:gridCol w="1503750"/>
                <a:gridCol w="3204650"/>
                <a:gridCol w="3956950"/>
              </a:tblGrid>
              <a:tr h="370850">
                <a:tc>
                  <a:txBody>
                    <a:bodyPr/>
                    <a:lstStyle/>
                    <a:p>
                      <a:pPr indent="0" lvl="0" marL="0" marR="0" rtl="0" algn="l">
                        <a:lnSpc>
                          <a:spcPct val="100000"/>
                        </a:lnSpc>
                        <a:spcBef>
                          <a:spcPts val="0"/>
                        </a:spcBef>
                        <a:spcAft>
                          <a:spcPts val="0"/>
                        </a:spcAft>
                        <a:buNone/>
                      </a:pPr>
                      <a:r>
                        <a:rPr lang="en-US" sz="1400" u="none" cap="none" strike="noStrike"/>
                        <a:t>Bagian</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JOIN</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UNION</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Syntax</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Memakai syntax “JOIN” </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Memakai syntax “UNION”</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Kolom/makna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Digunakan saat kolom beda nama dan makna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Digunakan saat dua atau lebih table memiliki kolom yang sama nama or makna</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condisinya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Memakai condition atau key-table seperti syntax “ON table1.no_id = table2.no.id”</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Tanpa kondisi atau key-table</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Jenis penggabungan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Bisa left, right, inner</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Semua digabungkan berdasarkan table yang pertama disebutkan dalam query. </a:t>
                      </a:r>
                      <a:endParaRPr/>
                    </a:p>
                  </a:txBody>
                  <a:tcPr marT="45725" marB="45725" marR="91450" marL="9145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21"/>
          <p:cNvSpPr txBox="1"/>
          <p:nvPr>
            <p:ph idx="1" type="body"/>
          </p:nvPr>
        </p:nvSpPr>
        <p:spPr>
          <a:xfrm>
            <a:off x="3985388" y="1905675"/>
            <a:ext cx="3443100" cy="1075800"/>
          </a:xfrm>
          <a:prstGeom prst="rect">
            <a:avLst/>
          </a:prstGeom>
          <a:noFill/>
          <a:ln>
            <a:noFill/>
          </a:ln>
        </p:spPr>
        <p:txBody>
          <a:bodyPr anchorCtr="0" anchor="t" bIns="34275" lIns="68575" spcFirstLastPara="1" rIns="68575" wrap="square" tIns="34275">
            <a:normAutofit fontScale="92500"/>
          </a:bodyPr>
          <a:lstStyle/>
          <a:p>
            <a:pPr indent="0" lvl="0" marL="0" rtl="0" algn="l">
              <a:lnSpc>
                <a:spcPct val="100000"/>
              </a:lnSpc>
              <a:spcBef>
                <a:spcPts val="0"/>
              </a:spcBef>
              <a:spcAft>
                <a:spcPts val="0"/>
              </a:spcAft>
              <a:buSzPct val="47297"/>
              <a:buNone/>
            </a:pPr>
            <a:r>
              <a:rPr b="1" lang="en-US" sz="3200">
                <a:solidFill>
                  <a:schemeClr val="lt1"/>
                </a:solidFill>
                <a:latin typeface="Poppins"/>
                <a:ea typeface="Poppins"/>
                <a:cs typeface="Poppins"/>
                <a:sym typeface="Poppins"/>
              </a:rPr>
              <a:t>Practik di DQLab live code!</a:t>
            </a:r>
            <a:endParaRPr b="1" sz="3200">
              <a:solidFill>
                <a:schemeClr val="lt1"/>
              </a:solidFill>
              <a:latin typeface="Poppins"/>
              <a:ea typeface="Poppins"/>
              <a:cs typeface="Poppins"/>
              <a:sym typeface="Poppins"/>
            </a:endParaRPr>
          </a:p>
        </p:txBody>
      </p:sp>
      <p:sp>
        <p:nvSpPr>
          <p:cNvPr id="298" name="Google Shape;298;p21"/>
          <p:cNvSpPr txBox="1"/>
          <p:nvPr>
            <p:ph idx="1" type="body"/>
          </p:nvPr>
        </p:nvSpPr>
        <p:spPr>
          <a:xfrm>
            <a:off x="3985388" y="2981400"/>
            <a:ext cx="3443100" cy="339900"/>
          </a:xfrm>
          <a:prstGeom prst="rect">
            <a:avLst/>
          </a:prstGeom>
          <a:noFill/>
          <a:ln>
            <a:noFill/>
          </a:ln>
        </p:spPr>
        <p:txBody>
          <a:bodyPr anchorCtr="0" anchor="t" bIns="34275" lIns="68575" spcFirstLastPara="1" rIns="68575" wrap="square" tIns="34275">
            <a:normAutofit fontScale="92500"/>
          </a:bodyPr>
          <a:lstStyle/>
          <a:p>
            <a:pPr indent="0" lvl="0" marL="0" rtl="0" algn="l">
              <a:lnSpc>
                <a:spcPct val="80000"/>
              </a:lnSpc>
              <a:spcBef>
                <a:spcPts val="0"/>
              </a:spcBef>
              <a:spcAft>
                <a:spcPts val="0"/>
              </a:spcAft>
              <a:buSzPct val="94594"/>
              <a:buNone/>
            </a:pPr>
            <a:r>
              <a:rPr lang="en-US" sz="1600">
                <a:solidFill>
                  <a:srgbClr val="C3F73A"/>
                </a:solidFill>
                <a:latin typeface="Poppins Medium"/>
                <a:ea typeface="Poppins Medium"/>
                <a:cs typeface="Poppins Medium"/>
                <a:sym typeface="Poppins Medium"/>
              </a:rPr>
              <a:t>Practik Langsung di dqlab platfor</a:t>
            </a:r>
            <a:endParaRPr sz="2000">
              <a:solidFill>
                <a:srgbClr val="C3F73A"/>
              </a:solidFill>
              <a:latin typeface="Poppins Medium"/>
              <a:ea typeface="Poppins Medium"/>
              <a:cs typeface="Poppins Medium"/>
              <a:sym typeface="Poppins Medium"/>
            </a:endParaRPr>
          </a:p>
        </p:txBody>
      </p:sp>
      <p:pic>
        <p:nvPicPr>
          <p:cNvPr id="299" name="Google Shape;299;p21"/>
          <p:cNvPicPr preferRelativeResize="0"/>
          <p:nvPr/>
        </p:nvPicPr>
        <p:blipFill rotWithShape="1">
          <a:blip r:embed="rId4">
            <a:alphaModFix/>
          </a:blip>
          <a:srcRect b="0" l="0" r="0" t="0"/>
          <a:stretch/>
        </p:blipFill>
        <p:spPr>
          <a:xfrm>
            <a:off x="1334794" y="1432875"/>
            <a:ext cx="2450306" cy="244316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3" name="Shape 303"/>
        <p:cNvGrpSpPr/>
        <p:nvPr/>
      </p:nvGrpSpPr>
      <p:grpSpPr>
        <a:xfrm>
          <a:off x="0" y="0"/>
          <a:ext cx="0" cy="0"/>
          <a:chOff x="0" y="0"/>
          <a:chExt cx="0" cy="0"/>
        </a:xfrm>
      </p:grpSpPr>
      <p:sp>
        <p:nvSpPr>
          <p:cNvPr id="304" name="Google Shape;304;p22"/>
          <p:cNvSpPr txBox="1"/>
          <p:nvPr>
            <p:ph idx="1" type="body"/>
          </p:nvPr>
        </p:nvSpPr>
        <p:spPr>
          <a:xfrm>
            <a:off x="3985388" y="1905675"/>
            <a:ext cx="3443100" cy="10758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SzPts val="1400"/>
              <a:buNone/>
            </a:pPr>
            <a:r>
              <a:rPr b="1" lang="en-US" sz="6000">
                <a:solidFill>
                  <a:schemeClr val="lt1"/>
                </a:solidFill>
                <a:latin typeface="Poppins"/>
                <a:ea typeface="Poppins"/>
                <a:cs typeface="Poppins"/>
                <a:sym typeface="Poppins"/>
              </a:rPr>
              <a:t>QnA</a:t>
            </a:r>
            <a:endParaRPr b="1" sz="6000">
              <a:solidFill>
                <a:schemeClr val="lt1"/>
              </a:solidFill>
              <a:latin typeface="Poppins"/>
              <a:ea typeface="Poppins"/>
              <a:cs typeface="Poppins"/>
              <a:sym typeface="Poppins"/>
            </a:endParaRPr>
          </a:p>
        </p:txBody>
      </p:sp>
      <p:sp>
        <p:nvSpPr>
          <p:cNvPr id="305" name="Google Shape;305;p22"/>
          <p:cNvSpPr txBox="1"/>
          <p:nvPr>
            <p:ph idx="1" type="body"/>
          </p:nvPr>
        </p:nvSpPr>
        <p:spPr>
          <a:xfrm>
            <a:off x="3985388" y="2811525"/>
            <a:ext cx="3443100" cy="339900"/>
          </a:xfrm>
          <a:prstGeom prst="rect">
            <a:avLst/>
          </a:prstGeom>
          <a:noFill/>
          <a:ln>
            <a:noFill/>
          </a:ln>
        </p:spPr>
        <p:txBody>
          <a:bodyPr anchorCtr="0" anchor="t" bIns="34275" lIns="68575" spcFirstLastPara="1" rIns="68575" wrap="square" tIns="34275">
            <a:normAutofit/>
          </a:bodyPr>
          <a:lstStyle/>
          <a:p>
            <a:pPr indent="0" lvl="0" marL="0" rtl="0" algn="l">
              <a:lnSpc>
                <a:spcPct val="80000"/>
              </a:lnSpc>
              <a:spcBef>
                <a:spcPts val="0"/>
              </a:spcBef>
              <a:spcAft>
                <a:spcPts val="0"/>
              </a:spcAft>
              <a:buSzPts val="1400"/>
              <a:buNone/>
            </a:pPr>
            <a:r>
              <a:rPr lang="en-US" sz="1600">
                <a:solidFill>
                  <a:srgbClr val="C3F73A"/>
                </a:solidFill>
                <a:latin typeface="Poppins Medium"/>
                <a:ea typeface="Poppins Medium"/>
                <a:cs typeface="Poppins Medium"/>
                <a:sym typeface="Poppins Medium"/>
              </a:rPr>
              <a:t>Question and Answer</a:t>
            </a:r>
            <a:endParaRPr sz="2000">
              <a:solidFill>
                <a:srgbClr val="C3F73A"/>
              </a:solidFill>
              <a:latin typeface="Poppins Medium"/>
              <a:ea typeface="Poppins Medium"/>
              <a:cs typeface="Poppins Medium"/>
              <a:sym typeface="Poppins Medium"/>
            </a:endParaRPr>
          </a:p>
        </p:txBody>
      </p:sp>
      <p:pic>
        <p:nvPicPr>
          <p:cNvPr id="306" name="Google Shape;306;p22"/>
          <p:cNvPicPr preferRelativeResize="0"/>
          <p:nvPr/>
        </p:nvPicPr>
        <p:blipFill rotWithShape="1">
          <a:blip r:embed="rId4">
            <a:alphaModFix/>
          </a:blip>
          <a:srcRect b="0" l="0" r="0" t="0"/>
          <a:stretch/>
        </p:blipFill>
        <p:spPr>
          <a:xfrm>
            <a:off x="1334794" y="1432875"/>
            <a:ext cx="2450306" cy="244316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0" name="Shape 310"/>
        <p:cNvGrpSpPr/>
        <p:nvPr/>
      </p:nvGrpSpPr>
      <p:grpSpPr>
        <a:xfrm>
          <a:off x="0" y="0"/>
          <a:ext cx="0" cy="0"/>
          <a:chOff x="0" y="0"/>
          <a:chExt cx="0" cy="0"/>
        </a:xfrm>
      </p:grpSpPr>
      <p:pic>
        <p:nvPicPr>
          <p:cNvPr id="311" name="Google Shape;311;p23"/>
          <p:cNvPicPr preferRelativeResize="0"/>
          <p:nvPr/>
        </p:nvPicPr>
        <p:blipFill rotWithShape="1">
          <a:blip r:embed="rId4">
            <a:alphaModFix/>
          </a:blip>
          <a:srcRect b="0" l="0" r="0" t="0"/>
          <a:stretch/>
        </p:blipFill>
        <p:spPr>
          <a:xfrm>
            <a:off x="8403000" y="96448"/>
            <a:ext cx="555750" cy="370500"/>
          </a:xfrm>
          <a:prstGeom prst="rect">
            <a:avLst/>
          </a:prstGeom>
          <a:noFill/>
          <a:ln>
            <a:noFill/>
          </a:ln>
        </p:spPr>
      </p:pic>
      <p:pic>
        <p:nvPicPr>
          <p:cNvPr id="312" name="Google Shape;312;p23"/>
          <p:cNvPicPr preferRelativeResize="0"/>
          <p:nvPr/>
        </p:nvPicPr>
        <p:blipFill rotWithShape="1">
          <a:blip r:embed="rId5">
            <a:alphaModFix/>
          </a:blip>
          <a:srcRect b="0" l="0" r="0" t="0"/>
          <a:stretch/>
        </p:blipFill>
        <p:spPr>
          <a:xfrm>
            <a:off x="654622" y="368505"/>
            <a:ext cx="3237247" cy="3759569"/>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313" name="Google Shape;313;p23"/>
          <p:cNvSpPr txBox="1"/>
          <p:nvPr/>
        </p:nvSpPr>
        <p:spPr>
          <a:xfrm>
            <a:off x="5142450" y="819719"/>
            <a:ext cx="3443100" cy="1075800"/>
          </a:xfrm>
          <a:prstGeom prst="rect">
            <a:avLst/>
          </a:prstGeom>
          <a:noFill/>
          <a:ln>
            <a:noFill/>
          </a:ln>
        </p:spPr>
        <p:txBody>
          <a:bodyPr anchorCtr="0" anchor="b" bIns="34275" lIns="68575" spcFirstLastPara="1" rIns="68575" wrap="square" tIns="34275">
            <a:normAutofit/>
          </a:bodyPr>
          <a:lstStyle/>
          <a:p>
            <a:pPr indent="0" lvl="0" marL="0" marR="0" rtl="0" algn="ctr">
              <a:lnSpc>
                <a:spcPct val="100000"/>
              </a:lnSpc>
              <a:spcBef>
                <a:spcPts val="0"/>
              </a:spcBef>
              <a:spcAft>
                <a:spcPts val="0"/>
              </a:spcAft>
              <a:buClr>
                <a:schemeClr val="dk1"/>
              </a:buClr>
              <a:buSzPts val="1400"/>
              <a:buFont typeface="Arial"/>
              <a:buNone/>
            </a:pPr>
            <a:r>
              <a:rPr b="1" i="0" lang="en-US" sz="3200" u="none" cap="none" strike="noStrike">
                <a:solidFill>
                  <a:srgbClr val="159AB1"/>
                </a:solidFill>
                <a:latin typeface="Poppins"/>
                <a:ea typeface="Poppins"/>
                <a:cs typeface="Poppins"/>
                <a:sym typeface="Poppins"/>
              </a:rPr>
              <a:t>Quote of the Day</a:t>
            </a:r>
            <a:endParaRPr b="1" i="0" sz="3700" u="none" cap="none" strike="noStrike">
              <a:solidFill>
                <a:srgbClr val="159AB1"/>
              </a:solidFill>
              <a:latin typeface="Calibri"/>
              <a:ea typeface="Calibri"/>
              <a:cs typeface="Calibri"/>
              <a:sym typeface="Calibri"/>
            </a:endParaRPr>
          </a:p>
        </p:txBody>
      </p:sp>
      <p:sp>
        <p:nvSpPr>
          <p:cNvPr id="314" name="Google Shape;314;p23"/>
          <p:cNvSpPr txBox="1"/>
          <p:nvPr/>
        </p:nvSpPr>
        <p:spPr>
          <a:xfrm>
            <a:off x="5142450" y="2248290"/>
            <a:ext cx="3443100" cy="2440800"/>
          </a:xfrm>
          <a:prstGeom prst="rect">
            <a:avLst/>
          </a:prstGeom>
          <a:noFill/>
          <a:ln>
            <a:noFill/>
          </a:ln>
        </p:spPr>
        <p:txBody>
          <a:bodyPr anchorCtr="0" anchor="t" bIns="34275" lIns="68575" spcFirstLastPara="1" rIns="68575" wrap="square" tIns="34275">
            <a:normAutofit/>
          </a:bodyPr>
          <a:lstStyle/>
          <a:p>
            <a:pPr indent="0" lvl="0" marL="139700" marR="0" rtl="0" algn="ctr">
              <a:lnSpc>
                <a:spcPct val="90000"/>
              </a:lnSpc>
              <a:spcBef>
                <a:spcPts val="800"/>
              </a:spcBef>
              <a:spcAft>
                <a:spcPts val="0"/>
              </a:spcAft>
              <a:buClr>
                <a:schemeClr val="dk1"/>
              </a:buClr>
              <a:buSzPts val="1400"/>
              <a:buFont typeface="Arial"/>
              <a:buNone/>
            </a:pPr>
            <a:r>
              <a:rPr b="0" i="0" lang="en-US" sz="1400" u="none" cap="none" strike="noStrike">
                <a:solidFill>
                  <a:schemeClr val="dk1"/>
                </a:solidFill>
                <a:latin typeface="Cambria Math"/>
                <a:ea typeface="Cambria Math"/>
                <a:cs typeface="Cambria Math"/>
                <a:sym typeface="Cambria Math"/>
              </a:rPr>
              <a:t>Saya terus menerus mencari pengetahuan dan kebenaran, kemudian itu menjadi keyakinan saya bahwa untuk mendapatkan pencerahan dan kedekatan dengan Tuhan. Tidak ada cara yang lebih baik selain mencari kebenaran dan pengetahuan.</a:t>
            </a:r>
            <a:endParaRPr/>
          </a:p>
          <a:p>
            <a:pPr indent="0" lvl="0" marL="139700" marR="0" rtl="0" algn="ctr">
              <a:lnSpc>
                <a:spcPct val="90000"/>
              </a:lnSpc>
              <a:spcBef>
                <a:spcPts val="800"/>
              </a:spcBef>
              <a:spcAft>
                <a:spcPts val="0"/>
              </a:spcAft>
              <a:buClr>
                <a:schemeClr val="dk1"/>
              </a:buClr>
              <a:buSzPts val="1400"/>
              <a:buFont typeface="Arial"/>
              <a:buNone/>
            </a:pPr>
            <a:r>
              <a:rPr b="0" i="0" lang="en-US" sz="1400" u="none" cap="none" strike="noStrike">
                <a:solidFill>
                  <a:schemeClr val="dk1"/>
                </a:solidFill>
                <a:latin typeface="Cambria Math"/>
                <a:ea typeface="Cambria Math"/>
                <a:cs typeface="Cambria Math"/>
                <a:sym typeface="Cambria Math"/>
              </a:rPr>
              <a:t>(Ibn Al Haytham)</a:t>
            </a:r>
            <a:endParaRPr b="0" i="0" sz="1400" u="none" cap="none" strike="noStrike">
              <a:solidFill>
                <a:schemeClr val="dk1"/>
              </a:solidFill>
              <a:latin typeface="Cambria Math"/>
              <a:ea typeface="Cambria Math"/>
              <a:cs typeface="Cambria Math"/>
              <a:sym typeface="Cambria Math"/>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p3"/>
          <p:cNvSpPr txBox="1"/>
          <p:nvPr>
            <p:ph idx="1" type="body"/>
          </p:nvPr>
        </p:nvSpPr>
        <p:spPr>
          <a:xfrm>
            <a:off x="2066250" y="577630"/>
            <a:ext cx="5011500" cy="4578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500"/>
              </a:spcBef>
              <a:spcAft>
                <a:spcPts val="1200"/>
              </a:spcAft>
              <a:buClr>
                <a:schemeClr val="lt1"/>
              </a:buClr>
              <a:buSzPts val="1700"/>
              <a:buNone/>
            </a:pPr>
            <a:r>
              <a:rPr b="1" lang="en-US" sz="3200">
                <a:solidFill>
                  <a:srgbClr val="159AB1"/>
                </a:solidFill>
                <a:latin typeface="Poppins"/>
                <a:ea typeface="Poppins"/>
                <a:cs typeface="Poppins"/>
                <a:sym typeface="Poppins"/>
              </a:rPr>
              <a:t>Outlines</a:t>
            </a:r>
            <a:endParaRPr b="1" sz="3200">
              <a:solidFill>
                <a:srgbClr val="159AB1"/>
              </a:solidFill>
            </a:endParaRPr>
          </a:p>
        </p:txBody>
      </p:sp>
      <p:graphicFrame>
        <p:nvGraphicFramePr>
          <p:cNvPr id="149" name="Google Shape;149;p3"/>
          <p:cNvGraphicFramePr/>
          <p:nvPr/>
        </p:nvGraphicFramePr>
        <p:xfrm>
          <a:off x="981750" y="1833031"/>
          <a:ext cx="3000000" cy="3000000"/>
        </p:xfrm>
        <a:graphic>
          <a:graphicData uri="http://schemas.openxmlformats.org/drawingml/2006/table">
            <a:tbl>
              <a:tblPr bandRow="1" firstRow="1">
                <a:noFill/>
                <a:tableStyleId>{63B2DDA1-802A-4524-A228-4540E77D436D}</a:tableStyleId>
              </a:tblPr>
              <a:tblGrid>
                <a:gridCol w="468425"/>
                <a:gridCol w="4914900"/>
                <a:gridCol w="1778800"/>
              </a:tblGrid>
              <a:tr h="177800">
                <a:tc>
                  <a:txBody>
                    <a:bodyPr/>
                    <a:lstStyle/>
                    <a:p>
                      <a:pPr indent="0" lvl="0" marL="0" marR="0" rtl="0" algn="l">
                        <a:lnSpc>
                          <a:spcPct val="100000"/>
                        </a:lnSpc>
                        <a:spcBef>
                          <a:spcPts val="0"/>
                        </a:spcBef>
                        <a:spcAft>
                          <a:spcPts val="0"/>
                        </a:spcAft>
                        <a:buNone/>
                      </a:pPr>
                      <a:r>
                        <a:rPr lang="en-US" sz="1400" u="none" cap="none" strike="noStrike"/>
                        <a:t>No</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Target</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t>page</a:t>
                      </a:r>
                      <a:endParaRPr/>
                    </a:p>
                  </a:txBody>
                  <a:tcPr marT="45725" marB="45725" marR="91450" marL="91450"/>
                </a:tc>
              </a:tr>
              <a:tr h="177800">
                <a:tc>
                  <a:txBody>
                    <a:bodyPr/>
                    <a:lstStyle/>
                    <a:p>
                      <a:pPr indent="0" lvl="0" marL="0" marR="0" rtl="0" algn="l">
                        <a:lnSpc>
                          <a:spcPct val="100000"/>
                        </a:lnSpc>
                        <a:spcBef>
                          <a:spcPts val="0"/>
                        </a:spcBef>
                        <a:spcAft>
                          <a:spcPts val="0"/>
                        </a:spcAft>
                        <a:buNone/>
                      </a:pPr>
                      <a:r>
                        <a:rPr lang="en-US" sz="1400" u="none" cap="none" strike="noStrike"/>
                        <a:t>1</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Penggabungan data dari relasi Kolom</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4</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2</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Apa itu Join dan contohnya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7</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3</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Apa itu Union dan contohnya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14</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t>4</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Perbedaan Union dan Join</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19</a:t>
                      </a:r>
                      <a:endParaRPr/>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p4"/>
          <p:cNvSpPr txBox="1"/>
          <p:nvPr>
            <p:ph idx="1" type="body"/>
          </p:nvPr>
        </p:nvSpPr>
        <p:spPr>
          <a:xfrm>
            <a:off x="3985387" y="1905675"/>
            <a:ext cx="3701775" cy="10758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SzPts val="1400"/>
              <a:buNone/>
            </a:pPr>
            <a:r>
              <a:rPr b="1" lang="en-US" sz="3200">
                <a:solidFill>
                  <a:schemeClr val="lt1"/>
                </a:solidFill>
                <a:latin typeface="Poppins"/>
                <a:ea typeface="Poppins"/>
                <a:cs typeface="Poppins"/>
                <a:sym typeface="Poppins"/>
              </a:rPr>
              <a:t>Penggabungan dari relasi Kolom</a:t>
            </a:r>
            <a:endParaRPr b="1" sz="3200">
              <a:solidFill>
                <a:schemeClr val="lt1"/>
              </a:solidFill>
              <a:latin typeface="Poppins"/>
              <a:ea typeface="Poppins"/>
              <a:cs typeface="Poppins"/>
              <a:sym typeface="Poppins"/>
            </a:endParaRPr>
          </a:p>
        </p:txBody>
      </p:sp>
      <p:sp>
        <p:nvSpPr>
          <p:cNvPr id="155" name="Google Shape;155;p4"/>
          <p:cNvSpPr txBox="1"/>
          <p:nvPr>
            <p:ph idx="1" type="body"/>
          </p:nvPr>
        </p:nvSpPr>
        <p:spPr>
          <a:xfrm>
            <a:off x="3985388" y="2981400"/>
            <a:ext cx="3443100" cy="339900"/>
          </a:xfrm>
          <a:prstGeom prst="rect">
            <a:avLst/>
          </a:prstGeom>
          <a:noFill/>
          <a:ln>
            <a:noFill/>
          </a:ln>
        </p:spPr>
        <p:txBody>
          <a:bodyPr anchorCtr="0" anchor="t" bIns="34275" lIns="68575" spcFirstLastPara="1" rIns="68575" wrap="square" tIns="34275">
            <a:normAutofit fontScale="85000" lnSpcReduction="20000"/>
          </a:bodyPr>
          <a:lstStyle/>
          <a:p>
            <a:pPr indent="0" lvl="0" marL="0" rtl="0" algn="l">
              <a:lnSpc>
                <a:spcPct val="80000"/>
              </a:lnSpc>
              <a:spcBef>
                <a:spcPts val="0"/>
              </a:spcBef>
              <a:spcAft>
                <a:spcPts val="0"/>
              </a:spcAft>
              <a:buSzPct val="102941"/>
              <a:buNone/>
            </a:pPr>
            <a:r>
              <a:rPr lang="en-US" sz="1600">
                <a:solidFill>
                  <a:srgbClr val="C3F73A"/>
                </a:solidFill>
                <a:latin typeface="Poppins Medium"/>
                <a:ea typeface="Poppins Medium"/>
                <a:cs typeface="Poppins Medium"/>
                <a:sym typeface="Poppins Medium"/>
              </a:rPr>
              <a:t>Menggabungkan dengan kolom yang berhubungan</a:t>
            </a:r>
            <a:endParaRPr sz="2000">
              <a:solidFill>
                <a:srgbClr val="C3F73A"/>
              </a:solidFill>
              <a:latin typeface="Poppins Medium"/>
              <a:ea typeface="Poppins Medium"/>
              <a:cs typeface="Poppins Medium"/>
              <a:sym typeface="Poppins Medium"/>
            </a:endParaRPr>
          </a:p>
        </p:txBody>
      </p:sp>
      <p:pic>
        <p:nvPicPr>
          <p:cNvPr id="156" name="Google Shape;156;p4"/>
          <p:cNvPicPr preferRelativeResize="0"/>
          <p:nvPr/>
        </p:nvPicPr>
        <p:blipFill rotWithShape="1">
          <a:blip r:embed="rId4">
            <a:alphaModFix/>
          </a:blip>
          <a:srcRect b="0" l="0" r="0" t="0"/>
          <a:stretch/>
        </p:blipFill>
        <p:spPr>
          <a:xfrm>
            <a:off x="1283550" y="1449563"/>
            <a:ext cx="2443163" cy="24431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5"/>
          <p:cNvSpPr txBox="1"/>
          <p:nvPr>
            <p:ph idx="1" type="body"/>
          </p:nvPr>
        </p:nvSpPr>
        <p:spPr>
          <a:xfrm>
            <a:off x="2066250" y="66506"/>
            <a:ext cx="5011500" cy="457800"/>
          </a:xfrm>
          <a:prstGeom prst="rect">
            <a:avLst/>
          </a:prstGeom>
          <a:noFill/>
          <a:ln>
            <a:noFill/>
          </a:ln>
        </p:spPr>
        <p:txBody>
          <a:bodyPr anchorCtr="0" anchor="t" bIns="34275" lIns="68575" spcFirstLastPara="1" rIns="68575" wrap="square" tIns="34275">
            <a:normAutofit fontScale="55000" lnSpcReduction="20000"/>
          </a:bodyPr>
          <a:lstStyle/>
          <a:p>
            <a:pPr indent="0" lvl="0" marL="0" rtl="0" algn="ctr">
              <a:lnSpc>
                <a:spcPct val="100000"/>
              </a:lnSpc>
              <a:spcBef>
                <a:spcPts val="500"/>
              </a:spcBef>
              <a:spcAft>
                <a:spcPts val="1200"/>
              </a:spcAft>
              <a:buClr>
                <a:schemeClr val="lt1"/>
              </a:buClr>
              <a:buSzPct val="128787"/>
              <a:buNone/>
            </a:pPr>
            <a:r>
              <a:rPr b="1" lang="en-US" sz="2400">
                <a:solidFill>
                  <a:srgbClr val="159AB1"/>
                </a:solidFill>
                <a:latin typeface="Poppins"/>
                <a:ea typeface="Poppins"/>
                <a:cs typeface="Poppins"/>
                <a:sym typeface="Poppins"/>
              </a:rPr>
              <a:t>Penggabungan tabel dengan kolom yang berhubungan</a:t>
            </a:r>
            <a:endParaRPr b="1" sz="2400">
              <a:solidFill>
                <a:srgbClr val="159AB1"/>
              </a:solidFill>
            </a:endParaRPr>
          </a:p>
        </p:txBody>
      </p:sp>
      <p:pic>
        <p:nvPicPr>
          <p:cNvPr id="162" name="Google Shape;162;p5"/>
          <p:cNvPicPr preferRelativeResize="0"/>
          <p:nvPr/>
        </p:nvPicPr>
        <p:blipFill rotWithShape="1">
          <a:blip r:embed="rId4">
            <a:alphaModFix/>
          </a:blip>
          <a:srcRect b="0" l="0" r="0" t="0"/>
          <a:stretch/>
        </p:blipFill>
        <p:spPr>
          <a:xfrm>
            <a:off x="1564484" y="1869296"/>
            <a:ext cx="1132830" cy="1404907"/>
          </a:xfrm>
          <a:prstGeom prst="rect">
            <a:avLst/>
          </a:prstGeom>
          <a:noFill/>
          <a:ln>
            <a:noFill/>
          </a:ln>
        </p:spPr>
      </p:pic>
      <p:pic>
        <p:nvPicPr>
          <p:cNvPr id="163" name="Google Shape;163;p5"/>
          <p:cNvPicPr preferRelativeResize="0"/>
          <p:nvPr/>
        </p:nvPicPr>
        <p:blipFill rotWithShape="1">
          <a:blip r:embed="rId5">
            <a:alphaModFix/>
          </a:blip>
          <a:srcRect b="0" l="0" r="0" t="0"/>
          <a:stretch/>
        </p:blipFill>
        <p:spPr>
          <a:xfrm>
            <a:off x="1361874" y="3366202"/>
            <a:ext cx="1538049" cy="1505895"/>
          </a:xfrm>
          <a:prstGeom prst="rect">
            <a:avLst/>
          </a:prstGeom>
          <a:noFill/>
          <a:ln>
            <a:noFill/>
          </a:ln>
        </p:spPr>
      </p:pic>
      <p:sp>
        <p:nvSpPr>
          <p:cNvPr id="164" name="Google Shape;164;p5"/>
          <p:cNvSpPr/>
          <p:nvPr/>
        </p:nvSpPr>
        <p:spPr>
          <a:xfrm>
            <a:off x="2971801" y="1840256"/>
            <a:ext cx="1250156" cy="3007838"/>
          </a:xfrm>
          <a:prstGeom prst="rightBrace">
            <a:avLst>
              <a:gd fmla="val 8333" name="adj1"/>
              <a:gd fmla="val 50000" name="adj2"/>
            </a:avLst>
          </a:prstGeom>
          <a:noFill/>
          <a:ln cap="flat" cmpd="sng" w="76200">
            <a:solidFill>
              <a:srgbClr val="3B7F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165" name="Google Shape;165;p5"/>
          <p:cNvPicPr preferRelativeResize="0"/>
          <p:nvPr/>
        </p:nvPicPr>
        <p:blipFill rotWithShape="1">
          <a:blip r:embed="rId6">
            <a:alphaModFix/>
          </a:blip>
          <a:srcRect b="0" l="0" r="0" t="0"/>
          <a:stretch/>
        </p:blipFill>
        <p:spPr>
          <a:xfrm>
            <a:off x="4348162" y="2443163"/>
            <a:ext cx="4619625" cy="2286000"/>
          </a:xfrm>
          <a:prstGeom prst="rect">
            <a:avLst/>
          </a:prstGeom>
          <a:noFill/>
          <a:ln>
            <a:noFill/>
          </a:ln>
        </p:spPr>
      </p:pic>
      <p:sp>
        <p:nvSpPr>
          <p:cNvPr id="166" name="Google Shape;166;p5"/>
          <p:cNvSpPr txBox="1"/>
          <p:nvPr/>
        </p:nvSpPr>
        <p:spPr>
          <a:xfrm>
            <a:off x="1415654" y="1561519"/>
            <a:ext cx="218122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ms_item_kategory</a:t>
            </a:r>
            <a:endParaRPr b="0" i="0" sz="1400" u="none" cap="none" strike="noStrike">
              <a:solidFill>
                <a:srgbClr val="000000"/>
              </a:solidFill>
              <a:latin typeface="Arial"/>
              <a:ea typeface="Arial"/>
              <a:cs typeface="Arial"/>
              <a:sym typeface="Arial"/>
            </a:endParaRPr>
          </a:p>
        </p:txBody>
      </p:sp>
      <p:sp>
        <p:nvSpPr>
          <p:cNvPr id="167" name="Google Shape;167;p5"/>
          <p:cNvSpPr txBox="1"/>
          <p:nvPr/>
        </p:nvSpPr>
        <p:spPr>
          <a:xfrm>
            <a:off x="1361874" y="4786204"/>
            <a:ext cx="218122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ms_item_warna</a:t>
            </a:r>
            <a:endParaRPr b="0" i="0" sz="1400" u="none" cap="none" strike="noStrike">
              <a:solidFill>
                <a:srgbClr val="000000"/>
              </a:solidFill>
              <a:latin typeface="Arial"/>
              <a:ea typeface="Arial"/>
              <a:cs typeface="Arial"/>
              <a:sym typeface="Arial"/>
            </a:endParaRPr>
          </a:p>
        </p:txBody>
      </p:sp>
      <p:pic>
        <p:nvPicPr>
          <p:cNvPr id="168" name="Google Shape;168;p5"/>
          <p:cNvPicPr preferRelativeResize="0"/>
          <p:nvPr/>
        </p:nvPicPr>
        <p:blipFill rotWithShape="1">
          <a:blip r:embed="rId7">
            <a:alphaModFix/>
          </a:blip>
          <a:srcRect b="0" l="0" r="0" t="0"/>
          <a:stretch/>
        </p:blipFill>
        <p:spPr>
          <a:xfrm>
            <a:off x="2066250" y="580571"/>
            <a:ext cx="4924425" cy="70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6"/>
          <p:cNvSpPr txBox="1"/>
          <p:nvPr>
            <p:ph idx="1" type="body"/>
          </p:nvPr>
        </p:nvSpPr>
        <p:spPr>
          <a:xfrm>
            <a:off x="2066288" y="288263"/>
            <a:ext cx="5011500" cy="457800"/>
          </a:xfrm>
          <a:prstGeom prst="rect">
            <a:avLst/>
          </a:prstGeom>
          <a:noFill/>
          <a:ln>
            <a:noFill/>
          </a:ln>
        </p:spPr>
        <p:txBody>
          <a:bodyPr anchorCtr="0" anchor="t" bIns="34275" lIns="68575" spcFirstLastPara="1" rIns="68575" wrap="square" tIns="34275">
            <a:normAutofit fontScale="55000" lnSpcReduction="20000"/>
          </a:bodyPr>
          <a:lstStyle/>
          <a:p>
            <a:pPr indent="0" lvl="0" marL="0" rtl="0" algn="ctr">
              <a:lnSpc>
                <a:spcPct val="100000"/>
              </a:lnSpc>
              <a:spcBef>
                <a:spcPts val="500"/>
              </a:spcBef>
              <a:spcAft>
                <a:spcPts val="1200"/>
              </a:spcAft>
              <a:buClr>
                <a:schemeClr val="lt1"/>
              </a:buClr>
              <a:buSzPct val="128787"/>
              <a:buNone/>
            </a:pPr>
            <a:r>
              <a:rPr b="1" lang="en-US" sz="2400">
                <a:solidFill>
                  <a:srgbClr val="159AB1"/>
                </a:solidFill>
                <a:latin typeface="Poppins"/>
                <a:ea typeface="Poppins"/>
                <a:cs typeface="Poppins"/>
                <a:sym typeface="Poppins"/>
              </a:rPr>
              <a:t>Penjelasan</a:t>
            </a:r>
            <a:endParaRPr b="1" sz="2400">
              <a:solidFill>
                <a:srgbClr val="159AB1"/>
              </a:solidFill>
            </a:endParaRPr>
          </a:p>
        </p:txBody>
      </p:sp>
      <p:pic>
        <p:nvPicPr>
          <p:cNvPr id="174" name="Google Shape;174;p6"/>
          <p:cNvPicPr preferRelativeResize="0"/>
          <p:nvPr/>
        </p:nvPicPr>
        <p:blipFill rotWithShape="1">
          <a:blip r:embed="rId4">
            <a:alphaModFix/>
          </a:blip>
          <a:srcRect b="0" l="0" r="0" t="0"/>
          <a:stretch/>
        </p:blipFill>
        <p:spPr>
          <a:xfrm>
            <a:off x="1070271" y="885825"/>
            <a:ext cx="6411617" cy="3714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7"/>
          <p:cNvSpPr txBox="1"/>
          <p:nvPr>
            <p:ph idx="1" type="body"/>
          </p:nvPr>
        </p:nvSpPr>
        <p:spPr>
          <a:xfrm>
            <a:off x="3985388" y="1905675"/>
            <a:ext cx="3443100" cy="10758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SzPts val="1400"/>
              <a:buNone/>
            </a:pPr>
            <a:r>
              <a:rPr b="1" lang="en-US" sz="3200">
                <a:solidFill>
                  <a:schemeClr val="lt1"/>
                </a:solidFill>
                <a:latin typeface="Poppins"/>
                <a:ea typeface="Poppins"/>
                <a:cs typeface="Poppins"/>
                <a:sym typeface="Poppins"/>
              </a:rPr>
              <a:t>Apa itu Join?</a:t>
            </a:r>
            <a:endParaRPr b="1" sz="3200">
              <a:solidFill>
                <a:schemeClr val="lt1"/>
              </a:solidFill>
              <a:latin typeface="Poppins"/>
              <a:ea typeface="Poppins"/>
              <a:cs typeface="Poppins"/>
              <a:sym typeface="Poppins"/>
            </a:endParaRPr>
          </a:p>
        </p:txBody>
      </p:sp>
      <p:sp>
        <p:nvSpPr>
          <p:cNvPr id="180" name="Google Shape;180;p7"/>
          <p:cNvSpPr txBox="1"/>
          <p:nvPr>
            <p:ph idx="1" type="body"/>
          </p:nvPr>
        </p:nvSpPr>
        <p:spPr>
          <a:xfrm>
            <a:off x="3985388" y="2981400"/>
            <a:ext cx="3443100" cy="339900"/>
          </a:xfrm>
          <a:prstGeom prst="rect">
            <a:avLst/>
          </a:prstGeom>
          <a:noFill/>
          <a:ln>
            <a:noFill/>
          </a:ln>
        </p:spPr>
        <p:txBody>
          <a:bodyPr anchorCtr="0" anchor="t" bIns="34275" lIns="68575" spcFirstLastPara="1" rIns="68575" wrap="square" tIns="34275">
            <a:normAutofit/>
          </a:bodyPr>
          <a:lstStyle/>
          <a:p>
            <a:pPr indent="0" lvl="0" marL="0" rtl="0" algn="l">
              <a:lnSpc>
                <a:spcPct val="80000"/>
              </a:lnSpc>
              <a:spcBef>
                <a:spcPts val="0"/>
              </a:spcBef>
              <a:spcAft>
                <a:spcPts val="0"/>
              </a:spcAft>
              <a:buSzPts val="1400"/>
              <a:buNone/>
            </a:pPr>
            <a:r>
              <a:rPr lang="en-US" sz="1600">
                <a:solidFill>
                  <a:srgbClr val="C3F73A"/>
                </a:solidFill>
                <a:latin typeface="Poppins Medium"/>
                <a:ea typeface="Poppins Medium"/>
                <a:cs typeface="Poppins Medium"/>
                <a:sym typeface="Poppins Medium"/>
              </a:rPr>
              <a:t>Insert Text Here</a:t>
            </a:r>
            <a:endParaRPr sz="2000">
              <a:solidFill>
                <a:srgbClr val="C3F73A"/>
              </a:solidFill>
              <a:latin typeface="Poppins Medium"/>
              <a:ea typeface="Poppins Medium"/>
              <a:cs typeface="Poppins Medium"/>
              <a:sym typeface="Poppins Medium"/>
            </a:endParaRPr>
          </a:p>
        </p:txBody>
      </p:sp>
      <p:pic>
        <p:nvPicPr>
          <p:cNvPr id="181" name="Google Shape;181;p7"/>
          <p:cNvPicPr preferRelativeResize="0"/>
          <p:nvPr/>
        </p:nvPicPr>
        <p:blipFill rotWithShape="1">
          <a:blip r:embed="rId4">
            <a:alphaModFix/>
          </a:blip>
          <a:srcRect b="0" l="0" r="0" t="0"/>
          <a:stretch/>
        </p:blipFill>
        <p:spPr>
          <a:xfrm>
            <a:off x="1283550" y="1449563"/>
            <a:ext cx="2443163" cy="24431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8"/>
          <p:cNvSpPr txBox="1"/>
          <p:nvPr>
            <p:ph idx="1" type="body"/>
          </p:nvPr>
        </p:nvSpPr>
        <p:spPr>
          <a:xfrm>
            <a:off x="2066288" y="288263"/>
            <a:ext cx="5011500" cy="457800"/>
          </a:xfrm>
          <a:prstGeom prst="rect">
            <a:avLst/>
          </a:prstGeom>
          <a:noFill/>
          <a:ln>
            <a:noFill/>
          </a:ln>
        </p:spPr>
        <p:txBody>
          <a:bodyPr anchorCtr="0" anchor="t" bIns="34275" lIns="68575" spcFirstLastPara="1" rIns="68575" wrap="square" tIns="34275">
            <a:normAutofit fontScale="55000" lnSpcReduction="20000"/>
          </a:bodyPr>
          <a:lstStyle/>
          <a:p>
            <a:pPr indent="0" lvl="0" marL="0" rtl="0" algn="ctr">
              <a:lnSpc>
                <a:spcPct val="100000"/>
              </a:lnSpc>
              <a:spcBef>
                <a:spcPts val="500"/>
              </a:spcBef>
              <a:spcAft>
                <a:spcPts val="1200"/>
              </a:spcAft>
              <a:buClr>
                <a:schemeClr val="lt1"/>
              </a:buClr>
              <a:buSzPct val="128787"/>
              <a:buNone/>
            </a:pPr>
            <a:r>
              <a:rPr b="1" lang="en-US" sz="2400">
                <a:solidFill>
                  <a:srgbClr val="159AB1"/>
                </a:solidFill>
                <a:latin typeface="Poppins"/>
                <a:ea typeface="Poppins"/>
                <a:cs typeface="Poppins"/>
                <a:sym typeface="Poppins"/>
              </a:rPr>
              <a:t>Data case join</a:t>
            </a:r>
            <a:endParaRPr b="1" sz="2400">
              <a:solidFill>
                <a:srgbClr val="159AB1"/>
              </a:solidFill>
            </a:endParaRPr>
          </a:p>
        </p:txBody>
      </p:sp>
      <p:pic>
        <p:nvPicPr>
          <p:cNvPr id="187" name="Google Shape;187;p8"/>
          <p:cNvPicPr preferRelativeResize="0"/>
          <p:nvPr/>
        </p:nvPicPr>
        <p:blipFill rotWithShape="1">
          <a:blip r:embed="rId4">
            <a:alphaModFix/>
          </a:blip>
          <a:srcRect b="0" l="0" r="0" t="0"/>
          <a:stretch/>
        </p:blipFill>
        <p:spPr>
          <a:xfrm>
            <a:off x="1300164" y="1635888"/>
            <a:ext cx="2181225" cy="2705100"/>
          </a:xfrm>
          <a:prstGeom prst="rect">
            <a:avLst/>
          </a:prstGeom>
          <a:noFill/>
          <a:ln>
            <a:noFill/>
          </a:ln>
        </p:spPr>
      </p:pic>
      <p:pic>
        <p:nvPicPr>
          <p:cNvPr id="188" name="Google Shape;188;p8"/>
          <p:cNvPicPr preferRelativeResize="0"/>
          <p:nvPr/>
        </p:nvPicPr>
        <p:blipFill rotWithShape="1">
          <a:blip r:embed="rId5">
            <a:alphaModFix/>
          </a:blip>
          <a:srcRect b="0" l="0" r="0" t="0"/>
          <a:stretch/>
        </p:blipFill>
        <p:spPr>
          <a:xfrm>
            <a:off x="5148501" y="1664463"/>
            <a:ext cx="2733675" cy="2676525"/>
          </a:xfrm>
          <a:prstGeom prst="rect">
            <a:avLst/>
          </a:prstGeom>
          <a:noFill/>
          <a:ln>
            <a:noFill/>
          </a:ln>
        </p:spPr>
      </p:pic>
      <p:sp>
        <p:nvSpPr>
          <p:cNvPr id="189" name="Google Shape;189;p8"/>
          <p:cNvSpPr txBox="1"/>
          <p:nvPr/>
        </p:nvSpPr>
        <p:spPr>
          <a:xfrm>
            <a:off x="1300164" y="1180618"/>
            <a:ext cx="218122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ms_item_kategory</a:t>
            </a:r>
            <a:endParaRPr b="0" i="0" sz="1400" u="none" cap="none" strike="noStrike">
              <a:solidFill>
                <a:srgbClr val="000000"/>
              </a:solidFill>
              <a:latin typeface="Arial"/>
              <a:ea typeface="Arial"/>
              <a:cs typeface="Arial"/>
              <a:sym typeface="Arial"/>
            </a:endParaRPr>
          </a:p>
        </p:txBody>
      </p:sp>
      <p:sp>
        <p:nvSpPr>
          <p:cNvPr id="190" name="Google Shape;190;p8"/>
          <p:cNvSpPr txBox="1"/>
          <p:nvPr/>
        </p:nvSpPr>
        <p:spPr>
          <a:xfrm>
            <a:off x="5707522" y="1288648"/>
            <a:ext cx="218122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ms_item_warna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4" name="Shape 194"/>
        <p:cNvGrpSpPr/>
        <p:nvPr/>
      </p:nvGrpSpPr>
      <p:grpSpPr>
        <a:xfrm>
          <a:off x="0" y="0"/>
          <a:ext cx="0" cy="0"/>
          <a:chOff x="0" y="0"/>
          <a:chExt cx="0" cy="0"/>
        </a:xfrm>
      </p:grpSpPr>
      <p:sp>
        <p:nvSpPr>
          <p:cNvPr id="195" name="Google Shape;195;p9"/>
          <p:cNvSpPr txBox="1"/>
          <p:nvPr>
            <p:ph idx="1" type="body"/>
          </p:nvPr>
        </p:nvSpPr>
        <p:spPr>
          <a:xfrm>
            <a:off x="2066288" y="288263"/>
            <a:ext cx="5011500" cy="457800"/>
          </a:xfrm>
          <a:prstGeom prst="rect">
            <a:avLst/>
          </a:prstGeom>
          <a:noFill/>
          <a:ln>
            <a:noFill/>
          </a:ln>
        </p:spPr>
        <p:txBody>
          <a:bodyPr anchorCtr="0" anchor="t" bIns="34275" lIns="68575" spcFirstLastPara="1" rIns="68575" wrap="square" tIns="34275">
            <a:normAutofit fontScale="55000" lnSpcReduction="20000"/>
          </a:bodyPr>
          <a:lstStyle/>
          <a:p>
            <a:pPr indent="0" lvl="0" marL="0" rtl="0" algn="ctr">
              <a:lnSpc>
                <a:spcPct val="100000"/>
              </a:lnSpc>
              <a:spcBef>
                <a:spcPts val="500"/>
              </a:spcBef>
              <a:spcAft>
                <a:spcPts val="1200"/>
              </a:spcAft>
              <a:buClr>
                <a:schemeClr val="lt1"/>
              </a:buClr>
              <a:buSzPct val="128787"/>
              <a:buNone/>
            </a:pPr>
            <a:r>
              <a:rPr b="1" lang="en-US" sz="2400">
                <a:solidFill>
                  <a:srgbClr val="159AB1"/>
                </a:solidFill>
                <a:latin typeface="Poppins"/>
                <a:ea typeface="Poppins"/>
                <a:cs typeface="Poppins"/>
                <a:sym typeface="Poppins"/>
              </a:rPr>
              <a:t>Apa itu “JOIN” statemen dalam SQL?</a:t>
            </a:r>
            <a:endParaRPr b="1" sz="2400">
              <a:solidFill>
                <a:srgbClr val="159AB1"/>
              </a:solidFill>
            </a:endParaRPr>
          </a:p>
        </p:txBody>
      </p:sp>
      <p:sp>
        <p:nvSpPr>
          <p:cNvPr id="196" name="Google Shape;196;p9"/>
          <p:cNvSpPr txBox="1"/>
          <p:nvPr>
            <p:ph idx="1" type="body"/>
          </p:nvPr>
        </p:nvSpPr>
        <p:spPr>
          <a:xfrm>
            <a:off x="660244" y="838062"/>
            <a:ext cx="7969200" cy="618713"/>
          </a:xfrm>
          <a:prstGeom prst="rect">
            <a:avLst/>
          </a:prstGeom>
          <a:noFill/>
          <a:ln>
            <a:noFill/>
          </a:ln>
        </p:spPr>
        <p:txBody>
          <a:bodyPr anchorCtr="0" anchor="t" bIns="34275" lIns="68575" spcFirstLastPara="1" rIns="68575" wrap="square" tIns="34275">
            <a:noAutofit/>
          </a:bodyPr>
          <a:lstStyle/>
          <a:p>
            <a:pPr indent="0" lvl="0" marL="0" rtl="0" algn="l">
              <a:lnSpc>
                <a:spcPct val="95000"/>
              </a:lnSpc>
              <a:spcBef>
                <a:spcPts val="500"/>
              </a:spcBef>
              <a:spcAft>
                <a:spcPts val="1200"/>
              </a:spcAft>
              <a:buClr>
                <a:schemeClr val="lt1"/>
              </a:buClr>
              <a:buSzPts val="1500"/>
              <a:buNone/>
            </a:pPr>
            <a:r>
              <a:rPr lang="en-US" sz="1500">
                <a:solidFill>
                  <a:srgbClr val="36363B"/>
                </a:solidFill>
                <a:latin typeface="Poppins Medium"/>
                <a:ea typeface="Poppins Medium"/>
                <a:cs typeface="Poppins Medium"/>
                <a:sym typeface="Poppins Medium"/>
              </a:rPr>
              <a:t>JOIN digunakan untuk menggabungkan baris dari dua atau lebih tabel, berdasarkan kolom terkait di antara mereka.</a:t>
            </a:r>
            <a:endParaRPr sz="1500">
              <a:solidFill>
                <a:srgbClr val="36363B"/>
              </a:solidFill>
              <a:latin typeface="Poppins Medium"/>
              <a:ea typeface="Poppins Medium"/>
              <a:cs typeface="Poppins Medium"/>
              <a:sym typeface="Poppins Medium"/>
            </a:endParaRPr>
          </a:p>
        </p:txBody>
      </p:sp>
      <p:pic>
        <p:nvPicPr>
          <p:cNvPr id="197" name="Google Shape;197;p9"/>
          <p:cNvPicPr preferRelativeResize="0"/>
          <p:nvPr/>
        </p:nvPicPr>
        <p:blipFill rotWithShape="1">
          <a:blip r:embed="rId4">
            <a:alphaModFix/>
          </a:blip>
          <a:srcRect b="0" l="0" r="0" t="0"/>
          <a:stretch/>
        </p:blipFill>
        <p:spPr>
          <a:xfrm>
            <a:off x="1564484" y="1869296"/>
            <a:ext cx="1132830" cy="1404907"/>
          </a:xfrm>
          <a:prstGeom prst="rect">
            <a:avLst/>
          </a:prstGeom>
          <a:noFill/>
          <a:ln>
            <a:noFill/>
          </a:ln>
        </p:spPr>
      </p:pic>
      <p:pic>
        <p:nvPicPr>
          <p:cNvPr id="198" name="Google Shape;198;p9"/>
          <p:cNvPicPr preferRelativeResize="0"/>
          <p:nvPr/>
        </p:nvPicPr>
        <p:blipFill rotWithShape="1">
          <a:blip r:embed="rId5">
            <a:alphaModFix/>
          </a:blip>
          <a:srcRect b="0" l="0" r="0" t="0"/>
          <a:stretch/>
        </p:blipFill>
        <p:spPr>
          <a:xfrm>
            <a:off x="1361874" y="3366202"/>
            <a:ext cx="1538049" cy="1505895"/>
          </a:xfrm>
          <a:prstGeom prst="rect">
            <a:avLst/>
          </a:prstGeom>
          <a:noFill/>
          <a:ln>
            <a:noFill/>
          </a:ln>
        </p:spPr>
      </p:pic>
      <p:sp>
        <p:nvSpPr>
          <p:cNvPr id="199" name="Google Shape;199;p9"/>
          <p:cNvSpPr/>
          <p:nvPr/>
        </p:nvSpPr>
        <p:spPr>
          <a:xfrm>
            <a:off x="2971801" y="1840256"/>
            <a:ext cx="1250156" cy="3007838"/>
          </a:xfrm>
          <a:prstGeom prst="rightBrace">
            <a:avLst>
              <a:gd fmla="val 8333" name="adj1"/>
              <a:gd fmla="val 50000" name="adj2"/>
            </a:avLst>
          </a:prstGeom>
          <a:noFill/>
          <a:ln cap="flat" cmpd="sng" w="76200">
            <a:solidFill>
              <a:srgbClr val="3B7F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200" name="Google Shape;200;p9"/>
          <p:cNvPicPr preferRelativeResize="0"/>
          <p:nvPr/>
        </p:nvPicPr>
        <p:blipFill rotWithShape="1">
          <a:blip r:embed="rId6">
            <a:alphaModFix/>
          </a:blip>
          <a:srcRect b="0" l="0" r="0" t="0"/>
          <a:stretch/>
        </p:blipFill>
        <p:spPr>
          <a:xfrm>
            <a:off x="4293835" y="2229750"/>
            <a:ext cx="4695825" cy="2228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