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
              <a:t>Marketing and Development Analysis for Hire Heroes, USA</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en"/>
              <a:t>By: Matt Giordano, Hunter Garfield and Kyle Hafey</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Are Social Media and Donations Related?</a:t>
            </a:r>
          </a:p>
        </p:txBody>
      </p:sp>
      <p:sp>
        <p:nvSpPr>
          <p:cNvPr id="127" name="Shape 127"/>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No significant relationship between $ amount of donations and social media presence</a:t>
            </a:r>
          </a:p>
          <a:p>
            <a:pPr indent="-228600" lvl="1" marL="914400" rtl="0">
              <a:spcBef>
                <a:spcPts val="0"/>
              </a:spcBef>
            </a:pPr>
            <a:r>
              <a:rPr lang="en"/>
              <a:t>Robust to measures of social media presence (new likes, dislikes, impressions, reach, engagement rate), and various lag specifications for social media posts</a:t>
            </a:r>
          </a:p>
          <a:p>
            <a:pPr indent="-228600" lvl="0" marL="457200" rtl="0">
              <a:spcBef>
                <a:spcPts val="0"/>
              </a:spcBef>
            </a:pPr>
            <a:r>
              <a:rPr lang="en"/>
              <a:t>No significant relationship between number of donations and social media presence</a:t>
            </a:r>
          </a:p>
          <a:p>
            <a:pPr indent="-228600" lvl="1" marL="914400" rtl="0">
              <a:spcBef>
                <a:spcPts val="0"/>
              </a:spcBef>
            </a:pPr>
            <a:r>
              <a:rPr lang="en"/>
              <a:t>Also robust</a:t>
            </a:r>
          </a:p>
          <a:p>
            <a:pPr indent="-228600" lvl="0" marL="457200" rtl="0">
              <a:spcBef>
                <a:spcPts val="0"/>
              </a:spcBef>
            </a:pPr>
            <a:r>
              <a:rPr lang="en"/>
              <a:t>These analyses don’t account for the period preceding Facebook, Twitter, account set up</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Causality Between Social Media and Donations cont.</a:t>
            </a:r>
          </a:p>
        </p:txBody>
      </p:sp>
      <p:pic>
        <p:nvPicPr>
          <p:cNvPr id="133" name="Shape 133"/>
          <p:cNvPicPr preferRelativeResize="0"/>
          <p:nvPr/>
        </p:nvPicPr>
        <p:blipFill>
          <a:blip r:embed="rId3">
            <a:alphaModFix/>
          </a:blip>
          <a:stretch>
            <a:fillRect/>
          </a:stretch>
        </p:blipFill>
        <p:spPr>
          <a:xfrm>
            <a:off x="197824" y="1919075"/>
            <a:ext cx="8770250" cy="1434350"/>
          </a:xfrm>
          <a:prstGeom prst="rect">
            <a:avLst/>
          </a:prstGeom>
          <a:noFill/>
          <a:ln>
            <a:noFill/>
          </a:ln>
        </p:spPr>
      </p:pic>
      <p:sp>
        <p:nvSpPr>
          <p:cNvPr id="134" name="Shape 134"/>
          <p:cNvSpPr txBox="1"/>
          <p:nvPr/>
        </p:nvSpPr>
        <p:spPr>
          <a:xfrm>
            <a:off x="560425" y="3474675"/>
            <a:ext cx="8133600" cy="11583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Appears creating social media pages helped with donations at inception</a:t>
            </a:r>
          </a:p>
          <a:p>
            <a:pPr indent="-228600" lvl="0" marL="457200">
              <a:spcBef>
                <a:spcPts val="0"/>
              </a:spcBef>
              <a:buChar char="●"/>
            </a:pPr>
            <a:r>
              <a:rPr lang="en"/>
              <a:t>Lack of growth in social media presence suggests these donations have remained stagnant with the exception of outliers</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Conclusions/Recommendations</a:t>
            </a:r>
          </a:p>
        </p:txBody>
      </p:sp>
      <p:sp>
        <p:nvSpPr>
          <p:cNvPr id="140" name="Shape 140"/>
          <p:cNvSpPr txBox="1"/>
          <p:nvPr>
            <p:ph idx="1" type="body"/>
          </p:nvPr>
        </p:nvSpPr>
        <p:spPr>
          <a:xfrm>
            <a:off x="471900" y="1919075"/>
            <a:ext cx="8222100" cy="2912100"/>
          </a:xfrm>
          <a:prstGeom prst="rect">
            <a:avLst/>
          </a:prstGeom>
        </p:spPr>
        <p:txBody>
          <a:bodyPr anchorCtr="0" anchor="t" bIns="91425" lIns="91425" rIns="91425" tIns="91425">
            <a:noAutofit/>
          </a:bodyPr>
          <a:lstStyle/>
          <a:p>
            <a:pPr indent="-317500" lvl="0" marL="457200" rtl="0">
              <a:spcBef>
                <a:spcPts val="0"/>
              </a:spcBef>
              <a:buSzPct val="100000"/>
            </a:pPr>
            <a:r>
              <a:rPr lang="en" sz="1400"/>
              <a:t>We did not want to torture the data to obtain results we expected</a:t>
            </a:r>
          </a:p>
          <a:p>
            <a:pPr indent="-317500" lvl="0" marL="457200" rtl="0">
              <a:spcBef>
                <a:spcPts val="0"/>
              </a:spcBef>
              <a:buSzPct val="100000"/>
            </a:pPr>
            <a:r>
              <a:rPr lang="en" sz="1400"/>
              <a:t>We could not trace specific registrants to the Dec. 18, 2015 ad campaign</a:t>
            </a:r>
          </a:p>
          <a:p>
            <a:pPr indent="-317500" lvl="0" marL="457200" rtl="0">
              <a:spcBef>
                <a:spcPts val="0"/>
              </a:spcBef>
              <a:buSzPct val="100000"/>
            </a:pPr>
            <a:r>
              <a:rPr lang="en" sz="1400"/>
              <a:t>There was not enough data since Dec.18, 2015 to establish a causal effect of the social media campaign on registration, but there is evidence that more people visit the website and more people click on the Hubspot registration links  </a:t>
            </a:r>
          </a:p>
          <a:p>
            <a:pPr indent="-317500" lvl="0" marL="457200" rtl="0">
              <a:spcBef>
                <a:spcPts val="0"/>
              </a:spcBef>
              <a:buSzPct val="100000"/>
            </a:pPr>
            <a:r>
              <a:rPr lang="en" sz="1400"/>
              <a:t>Data suggests establishing a social media presence led to more large donations.</a:t>
            </a:r>
          </a:p>
          <a:p>
            <a:pPr indent="-317500" lvl="0" marL="457200" rtl="0">
              <a:spcBef>
                <a:spcPts val="0"/>
              </a:spcBef>
              <a:buSzPct val="100000"/>
            </a:pPr>
            <a:r>
              <a:rPr lang="en" sz="1400"/>
              <a:t>However, lack of growth in social media presence has contributed to stagnation in donations</a:t>
            </a:r>
          </a:p>
          <a:p>
            <a:pPr indent="-317500" lvl="0" marL="457200" rtl="0">
              <a:spcBef>
                <a:spcPts val="0"/>
              </a:spcBef>
              <a:buSzPct val="100000"/>
            </a:pPr>
            <a:r>
              <a:rPr lang="en" sz="1400"/>
              <a:t>Sporadic donations to Hire Heroes are related to the social media spikes and partnerships with larger social media sources</a:t>
            </a:r>
          </a:p>
          <a:p>
            <a:pPr lvl="0">
              <a:spcBef>
                <a:spcPts val="0"/>
              </a:spcBef>
              <a:buNone/>
            </a:pPr>
            <a:r>
              <a:t/>
            </a:r>
            <a:endParaRPr sz="1400"/>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t/>
            </a:r>
            <a:endParaRPr/>
          </a:p>
        </p:txBody>
      </p:sp>
      <p:sp>
        <p:nvSpPr>
          <p:cNvPr id="146" name="Shape 14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id="147" name="Shape 147"/>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Overview</a:t>
            </a:r>
          </a:p>
        </p:txBody>
      </p:sp>
      <p:sp>
        <p:nvSpPr>
          <p:cNvPr id="74" name="Shape 74"/>
          <p:cNvSpPr txBox="1"/>
          <p:nvPr>
            <p:ph idx="1" type="body"/>
          </p:nvPr>
        </p:nvSpPr>
        <p:spPr>
          <a:xfrm>
            <a:off x="471900" y="1745325"/>
            <a:ext cx="8222100" cy="3198300"/>
          </a:xfrm>
          <a:prstGeom prst="rect">
            <a:avLst/>
          </a:prstGeom>
        </p:spPr>
        <p:txBody>
          <a:bodyPr anchorCtr="0" anchor="t" bIns="91425" lIns="91425" rIns="91425" tIns="91425">
            <a:noAutofit/>
          </a:bodyPr>
          <a:lstStyle/>
          <a:p>
            <a:pPr indent="-228600" lvl="0" marL="457200" rtl="0">
              <a:spcBef>
                <a:spcPts val="0"/>
              </a:spcBef>
            </a:pPr>
            <a:r>
              <a:rPr lang="en"/>
              <a:t>Opened up social media campaign at beginning of 2014</a:t>
            </a:r>
          </a:p>
          <a:p>
            <a:pPr indent="-228600" lvl="0" marL="457200" rtl="0">
              <a:spcBef>
                <a:spcPts val="0"/>
              </a:spcBef>
            </a:pPr>
            <a:r>
              <a:rPr lang="en"/>
              <a:t>Began Facebook/Twitter Registration service Dec. 18, 2015</a:t>
            </a:r>
          </a:p>
          <a:p>
            <a:pPr indent="-228600" lvl="1" marL="914400" rtl="0">
              <a:spcBef>
                <a:spcPts val="0"/>
              </a:spcBef>
            </a:pPr>
            <a:r>
              <a:rPr lang="en"/>
              <a:t>Potential clients directed directly to registration page on website through Facebook</a:t>
            </a:r>
          </a:p>
          <a:p>
            <a:pPr indent="-228600" lvl="0" marL="457200" rtl="0">
              <a:spcBef>
                <a:spcPts val="0"/>
              </a:spcBef>
            </a:pPr>
            <a:r>
              <a:rPr lang="en"/>
              <a:t>Ran ads on FB and Twitter through Hubspot starting April, 2015</a:t>
            </a:r>
          </a:p>
          <a:p>
            <a:pPr indent="-228600" lvl="0" marL="457200" rtl="0">
              <a:spcBef>
                <a:spcPts val="0"/>
              </a:spcBef>
            </a:pPr>
            <a:r>
              <a:rPr lang="en"/>
              <a:t>Data on charitable donations starting 2012</a:t>
            </a:r>
          </a:p>
          <a:p>
            <a:pPr indent="-228600" lvl="0" marL="457200" rtl="0">
              <a:spcBef>
                <a:spcPts val="0"/>
              </a:spcBef>
            </a:pPr>
            <a:r>
              <a:rPr lang="en"/>
              <a:t>Questions:</a:t>
            </a:r>
          </a:p>
          <a:p>
            <a:pPr indent="-228600" lvl="1" marL="914400" rtl="0">
              <a:spcBef>
                <a:spcPts val="0"/>
              </a:spcBef>
            </a:pPr>
            <a:r>
              <a:rPr lang="en"/>
              <a:t>Can any registrants be traced </a:t>
            </a:r>
            <a:r>
              <a:rPr i="1" lang="en"/>
              <a:t>directly</a:t>
            </a:r>
            <a:r>
              <a:rPr lang="en"/>
              <a:t> to Dec. 18 registration service?</a:t>
            </a:r>
          </a:p>
          <a:p>
            <a:pPr indent="-228600" lvl="1" marL="914400" rtl="0">
              <a:spcBef>
                <a:spcPts val="0"/>
              </a:spcBef>
            </a:pPr>
            <a:r>
              <a:rPr lang="en"/>
              <a:t>Is there a cause-effect relationship between marketing awareness and registration?</a:t>
            </a:r>
          </a:p>
          <a:p>
            <a:pPr indent="-228600" lvl="1" marL="914400" rtl="0">
              <a:spcBef>
                <a:spcPts val="0"/>
              </a:spcBef>
            </a:pPr>
            <a:r>
              <a:rPr lang="en"/>
              <a:t>Is there a cause-effect relationship between social media presence and actual annual donations?</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December 18th Registration Service </a:t>
            </a:r>
          </a:p>
        </p:txBody>
      </p:sp>
      <p:sp>
        <p:nvSpPr>
          <p:cNvPr id="80" name="Shape 80"/>
          <p:cNvSpPr txBox="1"/>
          <p:nvPr>
            <p:ph idx="1" type="body"/>
          </p:nvPr>
        </p:nvSpPr>
        <p:spPr>
          <a:xfrm>
            <a:off x="4869825" y="1789800"/>
            <a:ext cx="3824100" cy="3042600"/>
          </a:xfrm>
          <a:prstGeom prst="rect">
            <a:avLst/>
          </a:prstGeom>
        </p:spPr>
        <p:txBody>
          <a:bodyPr anchorCtr="0" anchor="t" bIns="91425" lIns="91425" rIns="91425" tIns="91425">
            <a:noAutofit/>
          </a:bodyPr>
          <a:lstStyle/>
          <a:p>
            <a:pPr indent="-317500" lvl="0" marL="457200" rtl="0">
              <a:spcBef>
                <a:spcPts val="0"/>
              </a:spcBef>
              <a:buSzPct val="100000"/>
            </a:pPr>
            <a:r>
              <a:rPr lang="en" sz="1400"/>
              <a:t>Regression results confirm Dec.18th registration service is associated w/ increased Sessions on website (1477 more, highly significant, adj.R</a:t>
            </a:r>
            <a:r>
              <a:rPr baseline="30000" lang="en" sz="1400"/>
              <a:t>2 </a:t>
            </a:r>
            <a:r>
              <a:rPr lang="en" sz="1400"/>
              <a:t>≈ 45%)</a:t>
            </a:r>
          </a:p>
          <a:p>
            <a:pPr indent="-228600" lvl="1" marL="914400" rtl="0">
              <a:spcBef>
                <a:spcPts val="0"/>
              </a:spcBef>
            </a:pPr>
            <a:r>
              <a:rPr lang="en"/>
              <a:t>Over whole period, after controlling for time</a:t>
            </a:r>
          </a:p>
          <a:p>
            <a:pPr indent="-228600" lvl="1" marL="914400" rtl="0">
              <a:spcBef>
                <a:spcPts val="0"/>
              </a:spcBef>
            </a:pPr>
            <a:r>
              <a:rPr lang="en"/>
              <a:t>No significant changes to social media campaign around this period</a:t>
            </a:r>
          </a:p>
          <a:p>
            <a:pPr indent="-317500" lvl="0" marL="457200">
              <a:spcBef>
                <a:spcPts val="0"/>
              </a:spcBef>
              <a:buSzPct val="100000"/>
            </a:pPr>
            <a:r>
              <a:rPr lang="en" sz="1400"/>
              <a:t>But, we are concerned with registrants, not website sessions</a:t>
            </a:r>
          </a:p>
        </p:txBody>
      </p:sp>
      <p:pic>
        <p:nvPicPr>
          <p:cNvPr id="81" name="Shape 81"/>
          <p:cNvPicPr preferRelativeResize="0"/>
          <p:nvPr/>
        </p:nvPicPr>
        <p:blipFill>
          <a:blip r:embed="rId3">
            <a:alphaModFix/>
          </a:blip>
          <a:stretch>
            <a:fillRect/>
          </a:stretch>
        </p:blipFill>
        <p:spPr>
          <a:xfrm>
            <a:off x="45687" y="1789800"/>
            <a:ext cx="4936976" cy="2786724"/>
          </a:xfrm>
          <a:prstGeom prst="rect">
            <a:avLst/>
          </a:prstGeom>
          <a:noFill/>
          <a:ln>
            <a:noFill/>
          </a:ln>
        </p:spPr>
      </p:pic>
      <p:sp>
        <p:nvSpPr>
          <p:cNvPr id="82" name="Shape 82"/>
          <p:cNvSpPr txBox="1"/>
          <p:nvPr/>
        </p:nvSpPr>
        <p:spPr>
          <a:xfrm>
            <a:off x="205775" y="4706200"/>
            <a:ext cx="4831500" cy="232500"/>
          </a:xfrm>
          <a:prstGeom prst="rect">
            <a:avLst/>
          </a:prstGeom>
          <a:noFill/>
          <a:ln>
            <a:noFill/>
          </a:ln>
        </p:spPr>
        <p:txBody>
          <a:bodyPr anchorCtr="0" anchor="t" bIns="91425" lIns="91425" rIns="91425" tIns="91425">
            <a:noAutofit/>
          </a:bodyPr>
          <a:lstStyle/>
          <a:p>
            <a:pPr lvl="0" rtl="0">
              <a:spcBef>
                <a:spcPts val="0"/>
              </a:spcBef>
              <a:buNone/>
            </a:pPr>
            <a:r>
              <a:rPr lang="en" sz="1200"/>
              <a:t>* A session is a group of interactions on a website</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Individual Registration &amp; Registration Link Data</a:t>
            </a:r>
          </a:p>
        </p:txBody>
      </p:sp>
      <p:sp>
        <p:nvSpPr>
          <p:cNvPr id="88" name="Shape 88"/>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“/get-registered/” link takes user to registration page</a:t>
            </a:r>
          </a:p>
          <a:p>
            <a:pPr indent="-228600" lvl="1" marL="914400" rtl="0">
              <a:spcBef>
                <a:spcPts val="0"/>
              </a:spcBef>
            </a:pPr>
            <a:r>
              <a:rPr lang="en"/>
              <a:t>No time breakdown given, only totals for pageviews, bounce rate, avg. time on page, etc.</a:t>
            </a:r>
          </a:p>
          <a:p>
            <a:pPr indent="-228600" lvl="1" marL="914400" rtl="0">
              <a:spcBef>
                <a:spcPts val="0"/>
              </a:spcBef>
            </a:pPr>
            <a:r>
              <a:rPr lang="en"/>
              <a:t>Link is an outlier in terms of avg. time on page and bounce rate (both very high)</a:t>
            </a:r>
          </a:p>
          <a:p>
            <a:pPr indent="-228600" lvl="2" marL="1371600" rtl="0">
              <a:spcBef>
                <a:spcPts val="0"/>
              </a:spcBef>
            </a:pPr>
            <a:r>
              <a:rPr lang="en"/>
              <a:t>Suggests users spend time registering and leave when finished</a:t>
            </a:r>
          </a:p>
          <a:p>
            <a:pPr indent="-228600" lvl="0" marL="457200" rtl="0">
              <a:spcBef>
                <a:spcPts val="0"/>
              </a:spcBef>
            </a:pPr>
            <a:r>
              <a:rPr lang="en"/>
              <a:t>Post-FB registration sessions account for roughly 20% of avg. growth in website sessions over the given period</a:t>
            </a:r>
          </a:p>
          <a:p>
            <a:pPr indent="-228600" lvl="1" marL="914400" rtl="0">
              <a:spcBef>
                <a:spcPts val="0"/>
              </a:spcBef>
            </a:pPr>
            <a:r>
              <a:rPr lang="en"/>
              <a:t>Extrapolating this to “/get-registered/” data requires many unrealistic assumptions about the relationship b/w sessions and pageviews, % of viewers who register, etc.</a:t>
            </a:r>
          </a:p>
          <a:p>
            <a:pPr indent="-228600" lvl="0" marL="457200" rtl="0">
              <a:spcBef>
                <a:spcPts val="0"/>
              </a:spcBef>
            </a:pPr>
            <a:r>
              <a:rPr lang="en"/>
              <a:t>Ultimately, lack of data on registrants is a huge hinderance to answering this question</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Social Media and Registration</a:t>
            </a:r>
          </a:p>
        </p:txBody>
      </p:sp>
      <p:sp>
        <p:nvSpPr>
          <p:cNvPr id="94" name="Shape 94"/>
          <p:cNvSpPr txBox="1"/>
          <p:nvPr>
            <p:ph idx="1" type="body"/>
          </p:nvPr>
        </p:nvSpPr>
        <p:spPr>
          <a:xfrm>
            <a:off x="353100" y="1928025"/>
            <a:ext cx="8340900" cy="2921400"/>
          </a:xfrm>
          <a:prstGeom prst="rect">
            <a:avLst/>
          </a:prstGeom>
        </p:spPr>
        <p:txBody>
          <a:bodyPr anchorCtr="0" anchor="t" bIns="91425" lIns="91425" rIns="91425" tIns="91425">
            <a:noAutofit/>
          </a:bodyPr>
          <a:lstStyle/>
          <a:p>
            <a:pPr indent="-228600" lvl="0" marL="457200" rtl="0">
              <a:spcBef>
                <a:spcPts val="0"/>
              </a:spcBef>
            </a:pPr>
            <a:r>
              <a:rPr lang="en"/>
              <a:t>Regressed social media channel (FB, Twitter, LinkedIn), type of campaign, and dummy for after registration campaign started on number of ad clicks using hubspot advertisement data</a:t>
            </a:r>
          </a:p>
          <a:p>
            <a:pPr indent="-228600" lvl="0" marL="457200" rtl="0">
              <a:spcBef>
                <a:spcPts val="0"/>
              </a:spcBef>
            </a:pPr>
            <a:r>
              <a:rPr lang="en"/>
              <a:t>All social media channels are significant predictors of user ad clicks </a:t>
            </a:r>
          </a:p>
          <a:p>
            <a:pPr indent="-228600" lvl="1" marL="914400" rtl="0">
              <a:spcBef>
                <a:spcPts val="0"/>
              </a:spcBef>
            </a:pPr>
            <a:r>
              <a:rPr lang="en"/>
              <a:t>2.5 more clicks for FB, 9 more clicks for LinkedIn, 3.6 more clicks for Twitter, on average</a:t>
            </a:r>
          </a:p>
          <a:p>
            <a:pPr indent="-228600" lvl="0" marL="457200" rtl="0">
              <a:spcBef>
                <a:spcPts val="0"/>
              </a:spcBef>
            </a:pPr>
            <a:r>
              <a:rPr lang="en"/>
              <a:t>More clicks on ads, on average, after Dec. 18th registration campaign</a:t>
            </a:r>
          </a:p>
          <a:p>
            <a:pPr indent="-228600" lvl="0" marL="457200">
              <a:spcBef>
                <a:spcPts val="0"/>
              </a:spcBef>
            </a:pPr>
            <a:r>
              <a:rPr lang="en"/>
              <a:t>The veteran registration ad campaign is one of the few types of campaigns that is a significant predictor of clicks (associated with 1.8 more clicks on average)</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Social Media and Registration</a:t>
            </a:r>
          </a:p>
        </p:txBody>
      </p:sp>
      <p:sp>
        <p:nvSpPr>
          <p:cNvPr id="100" name="Shape 10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More people visit Hire Heroes website after the Dec. 18th registration campaign</a:t>
            </a:r>
          </a:p>
          <a:p>
            <a:pPr indent="-228600" lvl="0" marL="457200" rtl="0">
              <a:spcBef>
                <a:spcPts val="0"/>
              </a:spcBef>
            </a:pPr>
            <a:r>
              <a:rPr lang="en"/>
              <a:t>More people click on ads that have to do with registering for Hire Heroes that any other type of ad</a:t>
            </a:r>
          </a:p>
          <a:p>
            <a:pPr indent="-228600" lvl="0" marL="457200" rtl="0">
              <a:spcBef>
                <a:spcPts val="0"/>
              </a:spcBef>
            </a:pPr>
            <a:r>
              <a:rPr lang="en"/>
              <a:t>Can’t trace specific registrants to registration campaign (lack of data on registrants)</a:t>
            </a:r>
          </a:p>
          <a:p>
            <a:pPr indent="-228600" lvl="0" marL="457200">
              <a:spcBef>
                <a:spcPts val="0"/>
              </a:spcBef>
            </a:pPr>
            <a:r>
              <a:rPr lang="en"/>
              <a:t>Likely that more people are visiting website due to registration campaign, more clicks on registration ads suggests more registrants based on the trend in website activity</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Donations Data</a:t>
            </a:r>
          </a:p>
        </p:txBody>
      </p:sp>
      <p:sp>
        <p:nvSpPr>
          <p:cNvPr id="106" name="Shape 106"/>
          <p:cNvSpPr txBox="1"/>
          <p:nvPr/>
        </p:nvSpPr>
        <p:spPr>
          <a:xfrm>
            <a:off x="5977925" y="1893000"/>
            <a:ext cx="2996100" cy="29829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No statistical relationship between $ amt. of donations and number of donations received (even when accounting for outliers)</a:t>
            </a:r>
          </a:p>
          <a:p>
            <a:pPr indent="-228600" lvl="1" marL="914400" rtl="0">
              <a:spcBef>
                <a:spcPts val="0"/>
              </a:spcBef>
              <a:buChar char="○"/>
            </a:pPr>
            <a:r>
              <a:rPr lang="en"/>
              <a:t>May have more donations given in a period but this does not necessarily generate more donation income </a:t>
            </a:r>
          </a:p>
          <a:p>
            <a:pPr indent="-228600" lvl="1" marL="914400">
              <a:spcBef>
                <a:spcPts val="0"/>
              </a:spcBef>
              <a:buChar char="○"/>
            </a:pPr>
            <a:r>
              <a:rPr lang="en"/>
              <a:t>Can either $ donations or # of donations be explained by social media presence?</a:t>
            </a:r>
          </a:p>
        </p:txBody>
      </p:sp>
      <p:pic>
        <p:nvPicPr>
          <p:cNvPr id="107" name="Shape 107"/>
          <p:cNvPicPr preferRelativeResize="0"/>
          <p:nvPr/>
        </p:nvPicPr>
        <p:blipFill>
          <a:blip r:embed="rId3">
            <a:alphaModFix/>
          </a:blip>
          <a:stretch>
            <a:fillRect/>
          </a:stretch>
        </p:blipFill>
        <p:spPr>
          <a:xfrm>
            <a:off x="65773" y="1702275"/>
            <a:ext cx="5853125" cy="2905699"/>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Has Social Media Presence Really Increased? </a:t>
            </a:r>
          </a:p>
        </p:txBody>
      </p:sp>
      <p:sp>
        <p:nvSpPr>
          <p:cNvPr id="113" name="Shape 113"/>
          <p:cNvSpPr txBox="1"/>
          <p:nvPr/>
        </p:nvSpPr>
        <p:spPr>
          <a:xfrm>
            <a:off x="4585625" y="1751700"/>
            <a:ext cx="4440600" cy="32466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 sz="1800"/>
              <a:t>Here, we see peaks that correspond to military holidays</a:t>
            </a:r>
          </a:p>
          <a:p>
            <a:pPr indent="-342900" lvl="0" marL="457200" rtl="0">
              <a:spcBef>
                <a:spcPts val="0"/>
              </a:spcBef>
              <a:buSzPct val="100000"/>
              <a:buChar char="●"/>
            </a:pPr>
            <a:r>
              <a:rPr lang="en" sz="1800"/>
              <a:t>M is Memorial Day, I is Independence Day, P is Presidents Day, and V is Veterans Day. The two dashed lines that are not labeled represent the week of Christmas - or non-military related holidays</a:t>
            </a:r>
          </a:p>
          <a:p>
            <a:pPr indent="-342900" lvl="0" marL="457200" rtl="0">
              <a:spcBef>
                <a:spcPts val="0"/>
              </a:spcBef>
              <a:buSzPct val="100000"/>
              <a:buChar char="●"/>
            </a:pPr>
            <a:r>
              <a:rPr lang="en" sz="1800"/>
              <a:t>Seasonality</a:t>
            </a:r>
          </a:p>
        </p:txBody>
      </p:sp>
      <p:pic>
        <p:nvPicPr>
          <p:cNvPr id="114" name="Shape 114"/>
          <p:cNvPicPr preferRelativeResize="0"/>
          <p:nvPr/>
        </p:nvPicPr>
        <p:blipFill>
          <a:blip r:embed="rId3">
            <a:alphaModFix/>
          </a:blip>
          <a:stretch>
            <a:fillRect/>
          </a:stretch>
        </p:blipFill>
        <p:spPr>
          <a:xfrm>
            <a:off x="0" y="1751700"/>
            <a:ext cx="4659921" cy="3001300"/>
          </a:xfrm>
          <a:prstGeom prst="rect">
            <a:avLst/>
          </a:prstGeom>
          <a:noFill/>
          <a:ln>
            <a:noFill/>
          </a:ln>
        </p:spPr>
      </p:pic>
      <p:sp>
        <p:nvSpPr>
          <p:cNvPr id="115" name="Shape 115"/>
          <p:cNvSpPr txBox="1"/>
          <p:nvPr/>
        </p:nvSpPr>
        <p:spPr>
          <a:xfrm>
            <a:off x="44625" y="4753000"/>
            <a:ext cx="4615200" cy="290100"/>
          </a:xfrm>
          <a:prstGeom prst="rect">
            <a:avLst/>
          </a:prstGeom>
          <a:noFill/>
          <a:ln>
            <a:noFill/>
          </a:ln>
        </p:spPr>
        <p:txBody>
          <a:bodyPr anchorCtr="0" anchor="t" bIns="91425" lIns="91425" rIns="91425" tIns="91425">
            <a:noAutofit/>
          </a:bodyPr>
          <a:lstStyle/>
          <a:p>
            <a:pPr lvl="0">
              <a:spcBef>
                <a:spcPts val="0"/>
              </a:spcBef>
              <a:buNone/>
            </a:pPr>
            <a:r>
              <a:rPr lang="en" sz="1200"/>
              <a:t>*Engagement Rate: Engaged Users/ Impressions</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Moral of the story: NO</a:t>
            </a:r>
          </a:p>
        </p:txBody>
      </p:sp>
      <p:sp>
        <p:nvSpPr>
          <p:cNvPr id="121" name="Shape 121"/>
          <p:cNvSpPr txBox="1"/>
          <p:nvPr>
            <p:ph idx="1" type="body"/>
          </p:nvPr>
        </p:nvSpPr>
        <p:spPr>
          <a:xfrm>
            <a:off x="471900" y="2041775"/>
            <a:ext cx="8222100" cy="3101700"/>
          </a:xfrm>
          <a:prstGeom prst="rect">
            <a:avLst/>
          </a:prstGeom>
        </p:spPr>
        <p:txBody>
          <a:bodyPr anchorCtr="0" anchor="t" bIns="91425" lIns="91425" rIns="91425" tIns="91425">
            <a:noAutofit/>
          </a:bodyPr>
          <a:lstStyle/>
          <a:p>
            <a:pPr indent="-330200" lvl="0" marL="457200" rtl="0">
              <a:spcBef>
                <a:spcPts val="0"/>
              </a:spcBef>
              <a:buSzPct val="100000"/>
            </a:pPr>
            <a:r>
              <a:rPr lang="en" sz="1600"/>
              <a:t>The graphs make it look like social media presence has increased. As it turns out, these peaks correspond with other companies giving out shoutouts to Hire Heroes USA. </a:t>
            </a:r>
          </a:p>
          <a:p>
            <a:pPr indent="-330200" lvl="0" marL="457200" rtl="0">
              <a:spcBef>
                <a:spcPts val="0"/>
              </a:spcBef>
              <a:buSzPct val="100000"/>
            </a:pPr>
            <a:r>
              <a:rPr lang="en" sz="1600"/>
              <a:t>We cross-referenced these peaks with what was posted on the social media sites, and the only reason the engagement rate was so high was because another page with more followers gave Hire Heroes, USA a shoutout. </a:t>
            </a:r>
          </a:p>
          <a:p>
            <a:pPr indent="-330200" lvl="0" marL="457200" rtl="0">
              <a:spcBef>
                <a:spcPts val="0"/>
              </a:spcBef>
              <a:buSzPct val="100000"/>
            </a:pPr>
            <a:r>
              <a:rPr lang="en" sz="1600"/>
              <a:t>We created the same graphs and analysis for the Twitter data, and we see the same results. </a:t>
            </a:r>
          </a:p>
          <a:p>
            <a:pPr indent="-330200" lvl="0" marL="457200" rtl="0">
              <a:spcBef>
                <a:spcPts val="0"/>
              </a:spcBef>
              <a:buSzPct val="100000"/>
            </a:pPr>
            <a:r>
              <a:rPr lang="en" sz="1600"/>
              <a:t>Their social media presence isn’t growing</a:t>
            </a:r>
          </a:p>
          <a:p>
            <a:pPr lvl="0">
              <a:spcBef>
                <a:spcPts val="0"/>
              </a:spcBef>
              <a:buNone/>
            </a:pPr>
            <a:r>
              <a:t/>
            </a:r>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