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24" r:id="rId2"/>
    <p:sldId id="1226" r:id="rId3"/>
    <p:sldId id="257" r:id="rId4"/>
    <p:sldId id="279" r:id="rId5"/>
    <p:sldId id="278" r:id="rId6"/>
    <p:sldId id="258" r:id="rId7"/>
    <p:sldId id="273" r:id="rId8"/>
    <p:sldId id="274" r:id="rId9"/>
    <p:sldId id="276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298-0C5A-CBB6-D482-B7710E18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11795-764E-06C6-3982-EC91BDE9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629D-E202-EE6E-6658-F7E2B6A1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E71B-6DBC-CDD1-E6DB-E5C38D2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5ABB-67EF-B177-529A-FE8CB192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60CA-3570-A9D9-F6C5-EB59C79B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314D4-B98A-8B12-0D14-EA77B736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89C5-DB95-EFFD-5FE0-EE87297B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AEA0-03B8-4249-2D19-B0D4AAB4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D168-7E07-E6A6-297A-61D392C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BB33E-F7A5-0F1B-FF0D-00ABE15E1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5C786-030A-FDE5-596B-44F4FF812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C89D-65DA-8DC2-EBCE-97FEC91A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1776-99FB-EABE-4958-CCABB39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86B4-CC28-1234-6B67-EE3C615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BB0-94B1-7C5F-7976-686C82D9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F83F-5505-B70C-1355-684477C6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63AE-3ACA-4981-05A3-FECCD361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FE18-9DE6-19DB-11FF-AF823E03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8143-2D5F-C67F-B656-A7EDA2C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996-33FE-3B71-684D-9E5020C5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1E84-B0E7-631E-8C08-BB26022A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10BF-4396-3F76-4C89-3012472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03D9-9396-BB54-0474-207A3671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2F23-BB00-1F65-DAD1-E52FC872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CB8E-D127-BDDB-63FF-BEEA999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6BBE-2619-613D-4FC0-18323D915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D50B-119D-C87D-41C5-97F82D34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A90F3-6231-C3EA-DACB-AA8B2409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6A76-2419-D347-940B-F80FF06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A9EF-A531-1703-7900-F172EB7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C4C-51DB-18BB-C2DE-4C7D0F9B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45CD-D201-C8D7-9944-75D68DE7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F684-7706-B39B-709D-643DF291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F7B8-BB9A-3419-CAB9-352035539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437C0-4D7E-9FFF-A27A-CF02C4436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076FD-4945-A82E-B3AF-63D2D4C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0F98A-A69C-3F2C-5F0A-156A7757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9E7ED-156B-F928-F9F1-7A9D3653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F8EF-9157-DE53-D1DB-3068521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37FF1-945A-5281-82B8-83149BD1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BC55D-FA94-1091-6583-3325EDD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61290-E4E2-141D-84D3-5B4D98A1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A714-53F2-4277-8785-EEA5CB57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8E9F-FCE4-FA35-5EE3-688EE83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10FE-C251-6A38-4C61-CB1A0892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36F9-C27E-9FB9-9006-0E3D6754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93A6-B8D3-A6BF-13A6-C4275D99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323B-CE62-07FE-2948-A7059C1B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D7AC-D806-0021-D7F2-227EB0C6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A4083-677B-0AAE-340B-2878581E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62673-A06E-0DAC-7E8D-2B8E9956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AEC3-CFEA-1CCB-C383-CE5F9421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84CE-9FCA-1F44-CE49-060375E7F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DAD1-64AE-6720-9DAB-49042D2D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E32E-152E-D2BA-9D00-88639CFE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DD6D-7E9F-C434-CD35-462C25FA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7E46-D899-52F9-C637-4C93AEE3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A8FB2-52B9-8E73-DA7F-4DD7E270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0D67-E7AA-ED2D-E1EB-5503560E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81EB-2E04-8D72-1220-0D1865F22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93DF-3339-4AB5-A222-5BFBE9DACE9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4EAB-ED10-37CD-7DD6-3E93D213D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105A-CAEE-0221-1C1C-9B0680964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DFB4-36DF-4FE1-B1D6-D2E24DD4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 flag(010)">
            <a:extLst>
              <a:ext uri="{FF2B5EF4-FFF2-40B4-BE49-F238E27FC236}">
                <a16:creationId xmlns:a16="http://schemas.microsoft.com/office/drawing/2014/main" id="{9ABD709B-2070-81D1-AEBC-67AA444CAA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557" y="172494"/>
            <a:ext cx="1118067" cy="10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6">
            <a:extLst>
              <a:ext uri="{FF2B5EF4-FFF2-40B4-BE49-F238E27FC236}">
                <a16:creationId xmlns:a16="http://schemas.microsoft.com/office/drawing/2014/main" id="{35477199-C49F-3AEC-AAE8-67EA0B5E7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172495"/>
            <a:ext cx="6915149" cy="299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04205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47" b="1" dirty="0">
                <a:solidFill>
                  <a:srgbClr val="00206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 </a:t>
            </a:r>
            <a:r>
              <a:rPr lang="ne-NP" altLang="en-US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नेपाल सरकार</a:t>
            </a:r>
            <a:br>
              <a:rPr lang="ne-NP" altLang="en-US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</a:br>
            <a:r>
              <a:rPr lang="ne-NP" altLang="en-US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स्वास्थ्य</a:t>
            </a:r>
            <a:r>
              <a:rPr lang="en-US" altLang="en-US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ne-NP" altLang="en-US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तथा जनसंख्या मन्त्रालय</a:t>
            </a:r>
            <a:endParaRPr lang="en-US" altLang="en-US" b="1" dirty="0">
              <a:solidFill>
                <a:srgbClr val="FF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ne-NP" altLang="en-US" sz="4000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स्वास्थ्य सेवा विभाग</a:t>
            </a:r>
            <a:endParaRPr lang="en-US" altLang="en-US" sz="4000" b="1" dirty="0">
              <a:solidFill>
                <a:srgbClr val="FF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ne-NP" altLang="en-US" sz="4000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व्यवस्थापन महाशाखा</a:t>
            </a:r>
          </a:p>
          <a:p>
            <a:pPr algn="ctr" defTabSz="104205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ne-NP" altLang="en-US" sz="4000" b="1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एकिकृत स्वास्थ्य सूचना व्यवस्थापन शाखा</a:t>
            </a:r>
            <a:endParaRPr lang="en-US" altLang="en-US" sz="4000" dirty="0">
              <a:solidFill>
                <a:srgbClr val="FF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EBCFE867-E59F-7A87-8898-E13479FD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9" y="2258467"/>
            <a:ext cx="12087069" cy="435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0420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e-NP" altLang="en-US" sz="5014" b="1" dirty="0">
              <a:solidFill>
                <a:prstClr val="black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e-NP" altLang="en-US" sz="3191" b="1" dirty="0">
              <a:solidFill>
                <a:prstClr val="black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e-NP" altLang="en-US" sz="2735" b="1" dirty="0">
              <a:solidFill>
                <a:srgbClr val="333399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5400" b="1" dirty="0"/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e-NP" sz="5400" b="1" dirty="0"/>
              <a:t>ड्यासबोर्ड अभिमुखीकरण कार्यक्रम</a:t>
            </a:r>
            <a:endParaRPr lang="ne-NP" altLang="en-US" sz="4800" b="1" dirty="0">
              <a:solidFill>
                <a:srgbClr val="333399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735" b="1" dirty="0">
              <a:solidFill>
                <a:srgbClr val="333399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735" b="1" dirty="0">
              <a:solidFill>
                <a:srgbClr val="333399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e-NP" altLang="en-US" sz="3600" b="1" dirty="0">
                <a:solidFill>
                  <a:srgbClr val="333399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अनिल थापा</a:t>
            </a:r>
          </a:p>
          <a:p>
            <a:pPr algn="ctr" defTabSz="104205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e-NP" altLang="en-US" sz="3600" b="1" dirty="0">
                <a:solidFill>
                  <a:srgbClr val="333399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निर्देशक </a:t>
            </a:r>
            <a:r>
              <a:rPr lang="en-US" altLang="en-US" sz="3600" b="1" dirty="0">
                <a:solidFill>
                  <a:srgbClr val="333399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(</a:t>
            </a:r>
            <a:r>
              <a:rPr lang="ne-NP" altLang="en-US" sz="3600" b="1" dirty="0">
                <a:solidFill>
                  <a:srgbClr val="333399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तथ्यांक</a:t>
            </a:r>
            <a:r>
              <a:rPr lang="en-US" altLang="en-US" sz="3600" b="1" dirty="0">
                <a:solidFill>
                  <a:srgbClr val="333399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)</a:t>
            </a:r>
            <a:endParaRPr lang="ne-NP" altLang="en-US" sz="3600" b="1" dirty="0">
              <a:solidFill>
                <a:srgbClr val="333399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4101" name="Picture 6" descr="C:\Users\MOHP\Desktop\1200px-New_Emblem_of_Nepal.svg.png">
            <a:extLst>
              <a:ext uri="{FF2B5EF4-FFF2-40B4-BE49-F238E27FC236}">
                <a16:creationId xmlns:a16="http://schemas.microsoft.com/office/drawing/2014/main" id="{5DC13046-0FE4-0067-82BA-85D32A91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4" y="302753"/>
            <a:ext cx="1476283" cy="130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538F-45FA-71AD-9B3E-FB0689A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1276350"/>
          </a:xfrm>
        </p:spPr>
        <p:txBody>
          <a:bodyPr>
            <a:normAutofit/>
          </a:bodyPr>
          <a:lstStyle/>
          <a:p>
            <a:pPr algn="ctr"/>
            <a:r>
              <a:rPr lang="ne-NP" sz="2800" dirty="0"/>
              <a:t>ड्यासबोर्डमा प्रयोग हुने कार्यक्रमहरु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7A5F-40CD-E2C3-9734-3F96E733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१.खोप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२.पोषण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३.नवजात शिशु तथा वालरोगको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एकिकृत व्यस्थापन कार्यक्रम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४.सुरक्षित मातृत्व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कार्यक्रम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५.महिला स्वास्थ्य स्वयं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सेविका कार्यक्रम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६.परिवार नियोजन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७.कुष्ठरोग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८.क्षयरोग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९.एचआईभी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१०.कालाजार नयाँ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११.वहिरंग सेवा</a:t>
            </a:r>
            <a:r>
              <a:rPr lang="ne-N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A4C1-B948-4D1F-A9C1-4A7E90D3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b="1" dirty="0"/>
              <a:t>उदेश्य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FAAC-000F-49FC-A72B-7A075265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e-NP" sz="2400" b="1" dirty="0"/>
              <a:t>संघियताको मर्म अनुसार </a:t>
            </a:r>
            <a:r>
              <a:rPr lang="ne-NP" sz="2400" dirty="0"/>
              <a:t>स्वास्थ्य सुचनाहरु पालिका स्तरमै केलाउने, अनुगमन विश्लेषण, बिवेचना गर्ने र योजना बनाउन सहयोग गर्ने |</a:t>
            </a:r>
          </a:p>
          <a:p>
            <a:pPr algn="just"/>
            <a:r>
              <a:rPr lang="ne-NP" sz="2400" dirty="0"/>
              <a:t>नगर्/गाउँ पालिका स्वास्थ्य क्षेत्रमा </a:t>
            </a:r>
            <a:r>
              <a:rPr lang="ne-NP" sz="2400" b="1" dirty="0"/>
              <a:t>लगानी अनुसारको प्रतिफल </a:t>
            </a:r>
            <a:r>
              <a:rPr lang="ne-NP" sz="2400" dirty="0"/>
              <a:t>प्राप्त गरेको छ/छैन अनुगमन गर्ने र सो अनुसार आवश्यक रणनीति र लक्ष निर्धारण गर्न |</a:t>
            </a:r>
          </a:p>
          <a:p>
            <a:pPr algn="just"/>
            <a:r>
              <a:rPr lang="ne-NP" sz="2400" b="1" dirty="0"/>
              <a:t>नेतृत्व वर्गले सजिलै संग बुझ्न </a:t>
            </a:r>
            <a:r>
              <a:rPr lang="ne-NP" sz="2400" dirty="0"/>
              <a:t>सक्ने सजिलो प्रणाली विकास गर्ने |</a:t>
            </a:r>
          </a:p>
          <a:p>
            <a:pPr algn="just"/>
            <a:r>
              <a:rPr lang="ne-NP" sz="2400" dirty="0"/>
              <a:t>स्थानीय निकायको स्वास्थ्य सुचना प्रणाली बाट प्राप्त तथ्यमा आधारित सूचकहरुको आधारमा </a:t>
            </a:r>
            <a:r>
              <a:rPr lang="ne-NP" sz="2400" b="1" dirty="0"/>
              <a:t>नीति योजना कार्यक्रमहरु संचालन </a:t>
            </a:r>
            <a:r>
              <a:rPr lang="ne-NP" sz="2400" dirty="0"/>
              <a:t>गर्ने |</a:t>
            </a:r>
          </a:p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सूचनाको हक सम्बन्धी ऐन, २०६४ अनुसार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नागरिकलाई सुचनाको हक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प्रदान गर्ने </a:t>
            </a:r>
          </a:p>
          <a:p>
            <a:pPr algn="just"/>
            <a:r>
              <a:rPr lang="ne-NP" sz="2400" b="1" dirty="0">
                <a:latin typeface="Preeti" pitchFamily="2" charset="0"/>
                <a:cs typeface="Mangal" panose="02040503050203030202" pitchFamily="18" charset="0"/>
              </a:rPr>
              <a:t>संस्थागत तथा सार्वजनिक </a:t>
            </a:r>
            <a:r>
              <a:rPr lang="en-US" sz="24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ngal" panose="02040503050203030202" pitchFamily="18" charset="0"/>
              </a:rPr>
              <a:t>Domain </a:t>
            </a:r>
            <a:r>
              <a:rPr lang="ne-NP" sz="24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ngal" panose="02040503050203030202" pitchFamily="18" charset="0"/>
              </a:rPr>
              <a:t>तयार </a:t>
            </a:r>
            <a:r>
              <a:rPr lang="ne-NP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Mangal" panose="02040503050203030202" pitchFamily="18" charset="0"/>
              </a:rPr>
              <a:t>गर्न 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8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22E-2840-4A0C-B955-C2BB4A1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ड्यासबोर्डको आवस्यकता</a:t>
            </a:r>
            <a:r>
              <a:rPr lang="en-US" sz="2800" b="1" dirty="0"/>
              <a:t> </a:t>
            </a:r>
            <a:r>
              <a:rPr lang="ne-NP" sz="2800" b="1" dirty="0"/>
              <a:t>र महत्व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5145-695D-47F2-A271-C146C3AA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e-NP" sz="2400" dirty="0"/>
              <a:t>स्थानीय निकायमा रहेका बिभिन्न सूचना/तथ्यांक हरु </a:t>
            </a:r>
            <a:r>
              <a:rPr lang="ne-NP" sz="2400" b="1" dirty="0"/>
              <a:t>स्थानीय नागरिकहरुलाई </a:t>
            </a:r>
            <a:r>
              <a:rPr lang="ne-NP" sz="2400" dirty="0"/>
              <a:t>देखाउने 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r>
              <a:rPr lang="ne-NP" sz="2400" dirty="0"/>
              <a:t>स्थानीय निकायका जनप्रतिनिधि तथा कर्मचारीहरुले ड्यासबोर्ड प्रणालीमा देखाइने तथ्यांकको आधारमा </a:t>
            </a:r>
            <a:r>
              <a:rPr lang="ne-NP" sz="2400" b="1" dirty="0"/>
              <a:t>आगामी कार्यक्रम हरुलाई थप प्रभाबकारी बनाउन </a:t>
            </a:r>
            <a:r>
              <a:rPr lang="ne-NP" sz="2400" dirty="0"/>
              <a:t>सक्ने 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r>
              <a:rPr lang="ne-NP" sz="2400" dirty="0"/>
              <a:t>स्वास्थ्य क्षेत्रमा </a:t>
            </a:r>
            <a:r>
              <a:rPr lang="ne-NP" sz="2400" b="1" dirty="0"/>
              <a:t>लगानी अनुसारको प्रतिफल </a:t>
            </a:r>
            <a:r>
              <a:rPr lang="ne-NP" sz="2400" dirty="0"/>
              <a:t>छ छैन अनुगमन गर्न |</a:t>
            </a:r>
          </a:p>
          <a:p>
            <a:pPr algn="just"/>
            <a:r>
              <a:rPr lang="ne-NP" sz="2400" dirty="0"/>
              <a:t>स्वास्थ्यका </a:t>
            </a:r>
            <a:r>
              <a:rPr lang="ne-NP" sz="2400" b="1" dirty="0"/>
              <a:t>कुन क्षेत्रमा लगानी बढाउन आवश्यक </a:t>
            </a:r>
            <a:r>
              <a:rPr lang="ne-NP" sz="2400" dirty="0"/>
              <a:t>भन्ने सुचना प्रदान गर्न |</a:t>
            </a:r>
          </a:p>
          <a:p>
            <a:pPr algn="just"/>
            <a:endParaRPr lang="ne-NP" dirty="0"/>
          </a:p>
          <a:p>
            <a:endParaRPr lang="ne-NP" dirty="0"/>
          </a:p>
          <a:p>
            <a:endParaRPr lang="ne-N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C1AA-35DE-4934-B49B-6723F94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 प्रणालीमा आवध्य प्रणालीहरु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F518-48EB-4D31-A509-A5D34439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e-NP" sz="2400" dirty="0"/>
              <a:t>हाल यस ड्यासबोर्ड प्रणालीमा </a:t>
            </a:r>
            <a:r>
              <a:rPr lang="ne-NP" sz="2400" b="1" dirty="0"/>
              <a:t>निम्नानुसारका प्रणालीहरु </a:t>
            </a:r>
            <a:r>
              <a:rPr lang="ne-NP" sz="2400" dirty="0"/>
              <a:t>आवद्द रहेकाछन् :</a:t>
            </a:r>
          </a:p>
          <a:p>
            <a:pPr lvl="1"/>
            <a:r>
              <a:rPr lang="en-US" dirty="0"/>
              <a:t>DHIS 2</a:t>
            </a:r>
          </a:p>
          <a:p>
            <a:pPr lvl="1"/>
            <a:r>
              <a:rPr lang="en-US" dirty="0" err="1"/>
              <a:t>SuTRA</a:t>
            </a:r>
            <a:endParaRPr lang="en-US" dirty="0"/>
          </a:p>
          <a:p>
            <a:pPr lvl="1"/>
            <a:r>
              <a:rPr lang="en-US" dirty="0"/>
              <a:t>TABUCS</a:t>
            </a:r>
            <a:endParaRPr lang="ne-NP" dirty="0"/>
          </a:p>
          <a:p>
            <a:pPr marL="457200" lvl="1" indent="0">
              <a:buNone/>
            </a:pPr>
            <a:endParaRPr lang="en-US" dirty="0"/>
          </a:p>
          <a:p>
            <a:pPr algn="just"/>
            <a:r>
              <a:rPr lang="ne-NP" sz="2400" b="1" dirty="0"/>
              <a:t>आगामी बर्षहरुमा </a:t>
            </a:r>
            <a:r>
              <a:rPr lang="ne-NP" sz="2400" dirty="0"/>
              <a:t>आवश्यकता अनुसारका प्रणालीहरु जस्तै </a:t>
            </a:r>
            <a:r>
              <a:rPr lang="en-US" sz="2400" dirty="0"/>
              <a:t>Workforce MIS</a:t>
            </a:r>
            <a:r>
              <a:rPr lang="ne-NP" sz="2400" dirty="0"/>
              <a:t>,</a:t>
            </a:r>
            <a:r>
              <a:rPr lang="en-US" sz="2400" dirty="0"/>
              <a:t> Infrastructure</a:t>
            </a:r>
            <a:r>
              <a:rPr lang="ne-NP" sz="2400" dirty="0"/>
              <a:t> आवद्द गर्दै लैजाने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3F15-B978-4FA8-6A1C-4FB074F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 संचालनमा नगर/गाउँपालिकाको भूमिका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26A4-DC9D-A733-C0B0-8EB60612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sz="2400" dirty="0"/>
              <a:t>ड्यासबोर्ड प्रणालीलाई </a:t>
            </a:r>
            <a:r>
              <a:rPr lang="ne-NP" sz="2400" b="1" dirty="0"/>
              <a:t>नियमित संचालनमा </a:t>
            </a:r>
            <a:r>
              <a:rPr lang="ne-NP" sz="2400" dirty="0"/>
              <a:t>ल्याउने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r>
              <a:rPr lang="ne-NP" sz="2400" dirty="0"/>
              <a:t>स्थानीय निकायमा रहेका बिभिन्न </a:t>
            </a:r>
            <a:r>
              <a:rPr lang="ne-NP" sz="2400" b="1" dirty="0"/>
              <a:t>सूचना/तथ्यांक हरुमध्ये प्राथमिकताको आधारमा छनोट</a:t>
            </a:r>
            <a:r>
              <a:rPr lang="ne-NP" sz="2400" dirty="0"/>
              <a:t>गरि ड्यासबोर्डमा देखाउने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r>
              <a:rPr lang="ne-NP" sz="2400" dirty="0"/>
              <a:t>ड्यासबोर्डमा देखाइएका सूचनाहरुको </a:t>
            </a:r>
            <a:r>
              <a:rPr lang="ne-NP" sz="2400" b="1" dirty="0"/>
              <a:t>नियमित अनुगमन गरि तथ्यांकहरु अद्यावधिक </a:t>
            </a:r>
            <a:r>
              <a:rPr lang="ne-NP" sz="2400" dirty="0"/>
              <a:t>गर्ने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r>
              <a:rPr lang="ne-NP" sz="2400" dirty="0"/>
              <a:t>स्थानीय निकायका जनप्रतिनिधि तथा कर्मचारीहरुले ड्यासबोर्ड प्रणालीमा देखाइने </a:t>
            </a:r>
            <a:r>
              <a:rPr lang="ne-NP" sz="2400" b="1" dirty="0"/>
              <a:t>तथ्यांकको आधारमा आगामी कार्यक्रम हरुलाई थप </a:t>
            </a:r>
            <a:r>
              <a:rPr lang="ne-NP" sz="2400" dirty="0"/>
              <a:t>प्रभाबकारी बनाउने </a:t>
            </a:r>
            <a:r>
              <a:rPr lang="en-US" sz="2400" dirty="0"/>
              <a:t>।</a:t>
            </a:r>
            <a:endParaRPr lang="ne-NP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5827-7974-ECED-9AFE-49C09B22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 संचालनको लागि </a:t>
            </a:r>
            <a:r>
              <a:rPr lang="en-US" sz="2800" b="1" dirty="0"/>
              <a:t>IHIMS, Province, UNICEF, SAIPAL</a:t>
            </a:r>
            <a:r>
              <a:rPr lang="ne-NP" sz="2800" b="1" dirty="0"/>
              <a:t>को भूमिका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C615-4BEB-DA1A-A8D1-5C68C8DC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dirty="0"/>
              <a:t>ड्यासबोर्ड संचालनको लागि आवस्यक तालिम/अभिमुखीकरण कार्यक्रम संचालन गर्ने </a:t>
            </a:r>
          </a:p>
          <a:p>
            <a:r>
              <a:rPr lang="ne-NP" sz="2400" dirty="0"/>
              <a:t>ड्यासबोर्ड प्रयोगको नियमित अनुगमन गर्ने </a:t>
            </a:r>
            <a:r>
              <a:rPr lang="en-US" sz="2400" dirty="0"/>
              <a:t>।</a:t>
            </a:r>
            <a:endParaRPr lang="ne-NP" sz="2400" dirty="0"/>
          </a:p>
          <a:p>
            <a:r>
              <a:rPr lang="ne-NP" sz="2400" dirty="0"/>
              <a:t>ड्यासबोर्ड संचालनका क्रममा आउने प्राबिधिक समस्याहरु समाधान गर्ने/गराउने </a:t>
            </a:r>
            <a:r>
              <a:rPr lang="en-US" sz="2400" dirty="0"/>
              <a:t>।</a:t>
            </a:r>
            <a:endParaRPr lang="ne-NP" sz="2400" dirty="0"/>
          </a:p>
          <a:p>
            <a:r>
              <a:rPr lang="ne-NP" sz="2400" dirty="0"/>
              <a:t>ड्यासबोर्ड प्रयोगकर्ता तथा अनुगमनकर्ता हरुको सुझावका आधारमा ड्यासबोर्ड प्रणालीलाई स्तरोन्नति तथा अध्यावधिक गर्ने </a:t>
            </a:r>
            <a:r>
              <a:rPr lang="en-US" sz="2400" dirty="0"/>
              <a:t>।</a:t>
            </a:r>
            <a:endParaRPr lang="ne-NP" sz="2400" dirty="0"/>
          </a:p>
          <a:p>
            <a:r>
              <a:rPr lang="ne-NP" sz="2400" dirty="0"/>
              <a:t>ड्यासबोर्डमा आवस्यकताका आधारमा बिभिन्न प्रणालीहरुलाई आबद्ध गर्दै लैजाने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59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7DCA-8547-37EF-AFEB-51E17BC5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285874"/>
          </a:xfrm>
        </p:spPr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ड्यासबोर्डको दायरा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7A8E-E229-66D7-D2B1-B4FBFB78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e-NP" dirty="0"/>
              <a:t>ड्यासबोर्ड प्रणाली ले स्वास्थ्य कार्यक्रमको सूचक, स्वास्थ्य संस्था, स्वास्थ्य जनसक्ति तथा वित्तीय तथ्यांकहरु समेटी </a:t>
            </a:r>
            <a:r>
              <a:rPr lang="ne-NP" b="1" dirty="0"/>
              <a:t>प्रतिबेदन तयार </a:t>
            </a:r>
            <a:r>
              <a:rPr lang="ne-NP" dirty="0"/>
              <a:t>गर्न सक्दछ </a:t>
            </a:r>
            <a:r>
              <a:rPr lang="en-US" dirty="0"/>
              <a:t>।</a:t>
            </a:r>
            <a:endParaRPr lang="ne-NP" dirty="0"/>
          </a:p>
          <a:p>
            <a:pPr marL="457200" lvl="1" indent="0">
              <a:buNone/>
            </a:pPr>
            <a:endParaRPr lang="ne-NP" dirty="0"/>
          </a:p>
          <a:p>
            <a:pPr lvl="1"/>
            <a:r>
              <a:rPr lang="ne-NP" dirty="0"/>
              <a:t>स्थानीय निकायमा भइरहेको स्वास्थ्य कार्यक्रम सूचक, स्वास्थ्य संस्था, स्वास्थ्य जनसक्ति तथा वित्तीय तथ्यांकहरुको बारेमा नागरिकलाई ड्यासबोर्ड प्रणाली मार्फत </a:t>
            </a:r>
            <a:r>
              <a:rPr lang="ne-NP" b="1" dirty="0"/>
              <a:t>सूचना प्रवाह </a:t>
            </a:r>
            <a:r>
              <a:rPr lang="ne-NP" dirty="0"/>
              <a:t>गर्ने </a:t>
            </a:r>
            <a:r>
              <a:rPr lang="en-US" dirty="0"/>
              <a:t>।</a:t>
            </a:r>
            <a:endParaRPr lang="ne-NP" dirty="0"/>
          </a:p>
          <a:p>
            <a:pPr lvl="1"/>
            <a:endParaRPr lang="ne-NP" dirty="0"/>
          </a:p>
          <a:p>
            <a:pPr lvl="1"/>
            <a:endParaRPr lang="ne-NP" dirty="0"/>
          </a:p>
          <a:p>
            <a:pPr lvl="1"/>
            <a:endParaRPr lang="ne-NP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8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ADA9-E19B-D009-9EBB-C846239C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1000124"/>
          </a:xfrm>
        </p:spPr>
        <p:txBody>
          <a:bodyPr>
            <a:normAutofit/>
          </a:bodyPr>
          <a:lstStyle/>
          <a:p>
            <a:pPr algn="ctr"/>
            <a:r>
              <a:rPr lang="ne-NP" sz="2800" b="1" dirty="0"/>
              <a:t>सपोर्ट तथा हस्तान्तरण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7D73-9142-7D3C-C994-13BC5C5C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dirty="0"/>
              <a:t>स्वास्थ्य सेवा बिभागले ड्यासबोर्ड प्रणाली लागु भएको </a:t>
            </a:r>
            <a:r>
              <a:rPr lang="ne-NP" sz="2400" b="1" dirty="0"/>
              <a:t>२ बर्ष सम्म प्राविधिक </a:t>
            </a:r>
            <a:r>
              <a:rPr lang="ne-NP" sz="2400" dirty="0"/>
              <a:t>सहयोग गर्ने/गराउने |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ड्यासबोर्ड प्रणाली लागु भएको २ बर्ष पश्चात प्रणाली सम्बन्धित नगर/ गाउँ पालिकालाई हस्तान्तरण गर्ने र सो पश्चात सम्बन्धित गाउँ/नगरपालिकाले नै आफै संचालन गरी </a:t>
            </a:r>
            <a:r>
              <a:rPr lang="ne-NP" sz="2400" b="1" dirty="0"/>
              <a:t>निरन्तरता</a:t>
            </a:r>
            <a:r>
              <a:rPr lang="ne-NP" sz="2400" dirty="0"/>
              <a:t> गर्नु पर्नेछ |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42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EAEA-287D-3AB5-2DED-56A0D5F1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1193800"/>
            <a:ext cx="10515600" cy="2897981"/>
          </a:xfrm>
        </p:spPr>
        <p:txBody>
          <a:bodyPr>
            <a:normAutofit/>
          </a:bodyPr>
          <a:lstStyle/>
          <a:p>
            <a:pPr algn="ctr"/>
            <a:r>
              <a:rPr lang="ne-NP" sz="4800" dirty="0"/>
              <a:t>धन्यवाद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09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e-NP" sz="2800" dirty="0"/>
              <a:t>ड्यासबोर्ड</a:t>
            </a:r>
            <a:r>
              <a:rPr lang="en-US" sz="2800" dirty="0"/>
              <a:t> </a:t>
            </a:r>
            <a:r>
              <a:rPr lang="ne-NP" sz="2800" dirty="0"/>
              <a:t>अभिमुखीकरण</a:t>
            </a:r>
            <a:r>
              <a:rPr lang="en-US" sz="2800" dirty="0"/>
              <a:t> </a:t>
            </a:r>
            <a:r>
              <a:rPr lang="ne-NP" sz="2800" dirty="0"/>
              <a:t>बारे</a:t>
            </a:r>
            <a:r>
              <a:rPr lang="en-US" sz="2800" dirty="0"/>
              <a:t> </a:t>
            </a:r>
            <a:r>
              <a:rPr lang="ne-NP" sz="2800" dirty="0">
                <a:latin typeface="Preeti" pitchFamily="2" charset="0"/>
              </a:rPr>
              <a:t>छलफल गरिने बिषयहरु</a:t>
            </a:r>
            <a:r>
              <a:rPr lang="en-US" sz="2800" dirty="0">
                <a:latin typeface="Preeti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b="1" dirty="0"/>
              <a:t>व्यवस्थापन महाशाखा तथा एकिकृत स्वास्थ्य सुचना व्यवस्थापन शाखाको       परिचय</a:t>
            </a:r>
            <a:endParaRPr lang="en-US" sz="2400" b="1" dirty="0">
              <a:latin typeface="Preeti" pitchFamily="2" charset="0"/>
            </a:endParaRPr>
          </a:p>
          <a:p>
            <a:r>
              <a:rPr lang="ne-NP" sz="2400" b="1" dirty="0"/>
              <a:t>ड्यासबोर्डको परिचय</a:t>
            </a:r>
          </a:p>
          <a:p>
            <a:r>
              <a:rPr lang="ne-NP" sz="2400" b="1" dirty="0"/>
              <a:t>उदेश्य</a:t>
            </a:r>
            <a:endParaRPr lang="en-US" sz="2400" b="1" dirty="0">
              <a:latin typeface="Preeti" pitchFamily="2" charset="0"/>
            </a:endParaRPr>
          </a:p>
          <a:p>
            <a:r>
              <a:rPr lang="ne-NP" sz="2400" b="1" dirty="0"/>
              <a:t>आवस्यकता</a:t>
            </a:r>
            <a:r>
              <a:rPr lang="en-US" sz="2400" b="1" dirty="0"/>
              <a:t> </a:t>
            </a:r>
            <a:r>
              <a:rPr lang="ne-NP" sz="2400" b="1" dirty="0"/>
              <a:t>र महत्व</a:t>
            </a:r>
            <a:endParaRPr lang="en-US" sz="2400" b="1" dirty="0">
              <a:latin typeface="Preeti" pitchFamily="2" charset="0"/>
            </a:endParaRPr>
          </a:p>
          <a:p>
            <a:r>
              <a:rPr lang="ne-NP" sz="2400" b="1" dirty="0"/>
              <a:t>संचालनमा नगर/ गाउँ पालिकाको भूमिका</a:t>
            </a:r>
            <a:endParaRPr lang="en-US" sz="2400" b="1" dirty="0">
              <a:latin typeface="Preeti" pitchFamily="2" charset="0"/>
            </a:endParaRPr>
          </a:p>
          <a:p>
            <a:r>
              <a:rPr lang="ne-NP" sz="2400" dirty="0">
                <a:latin typeface="Preeti" pitchFamily="2" charset="0"/>
              </a:rPr>
              <a:t>छलफल</a:t>
            </a:r>
          </a:p>
          <a:p>
            <a:r>
              <a:rPr lang="ne-NP" sz="2400" dirty="0">
                <a:latin typeface="Preeti" pitchFamily="2" charset="0"/>
              </a:rPr>
              <a:t>समापन</a:t>
            </a:r>
            <a:endParaRPr lang="en-US" sz="2400" dirty="0">
              <a:latin typeface="Pree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2750-AC27-C159-0127-4708FA9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885825"/>
          </a:xfrm>
        </p:spPr>
        <p:txBody>
          <a:bodyPr>
            <a:normAutofit/>
          </a:bodyPr>
          <a:lstStyle/>
          <a:p>
            <a:r>
              <a:rPr lang="ne-NP" sz="2800" b="1" dirty="0"/>
              <a:t>व्यवस्थापन महाशाखा तथा ए. स्वा. सु. व्य. शाखाको परिचय</a:t>
            </a:r>
            <a:endParaRPr lang="en-US" sz="2800" b="1" dirty="0">
              <a:latin typeface="Preeti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5D8B-2593-ED76-E547-BC0AF136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11687175" cy="5286375"/>
          </a:xfrm>
        </p:spPr>
        <p:txBody>
          <a:bodyPr>
            <a:normAutofit/>
          </a:bodyPr>
          <a:lstStyle/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नेपाल सरकारको निर्णय अनुसार स्वास्थ्य सूचनालाई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एक द्धवार प्रणाली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मार्फत लग्ने भएकोले स्वा. से. बि, व्यवस्थापन महाशाखा अन्तर्गत ए. स्वा. सु व्य शाखा बाट स्वास्थ्य सम्बन्धि सम्पूर्ण कार्यक्रमहरु संचालन भैरहेको छ । </a:t>
            </a:r>
          </a:p>
          <a:p>
            <a:pPr algn="just"/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ए. स्वा. सु. व्य. शाखाले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मुख्य गरिने कार्यक्षेत्रहरु </a:t>
            </a:r>
            <a:r>
              <a:rPr lang="en-US" sz="2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HMIS, DHIS2</a:t>
            </a:r>
            <a:r>
              <a:rPr lang="ne-NP" sz="2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>
                <a:latin typeface="Calibri Light" panose="020F03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eLMIS</a:t>
            </a:r>
            <a:r>
              <a:rPr lang="en-US" sz="2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IMU, HIS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।</a:t>
            </a:r>
          </a:p>
          <a:p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नेपालको संविधान अनुसार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संघियता लागु भैसकेपछि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स्थानिय निकायहरुमा  स्वास्थ्यका सूचनाहरुको व्यवस्थापनको सुरुवात भएको छ । </a:t>
            </a:r>
          </a:p>
          <a:p>
            <a:pPr marL="0" indent="0" algn="just">
              <a:buNone/>
            </a:pPr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यसै सन्दर्भमा सम्बन्धित नगर/ गाउँ पालिका अन्तर्गतका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स्वास्थ्यका सूचकहरुको तथ्यमा आधारित नीति कार्यक्रम योजना अनुगमन तथा मूल्याङ्कन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जस्ता महत्वपूर्ण कार्यहरु सम्पन्न गर्नुपर्ने हुन्छ ।</a:t>
            </a:r>
          </a:p>
          <a:p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0F22-4847-F8EE-5D3D-C6A985C1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895349"/>
          </a:xfrm>
        </p:spPr>
        <p:txBody>
          <a:bodyPr>
            <a:normAutofit/>
          </a:bodyPr>
          <a:lstStyle/>
          <a:p>
            <a:pPr algn="ctr"/>
            <a:r>
              <a:rPr lang="ne-NP" sz="2800" b="1" dirty="0"/>
              <a:t>स्वास्थ्य सेवा बिभाग र व्यवस्थापन महाशाखाको परिचय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F3F6-2304-491B-B56E-F9BE4B6C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549"/>
            <a:ext cx="11449050" cy="4629151"/>
          </a:xfrm>
        </p:spPr>
        <p:txBody>
          <a:bodyPr>
            <a:normAutofit/>
          </a:bodyPr>
          <a:lstStyle/>
          <a:p>
            <a:r>
              <a:rPr lang="ne-NP" sz="2400" dirty="0"/>
              <a:t>स्वा. से. बि. अन्तर्गत ५ वटा केन्द्र र ५ वटा महाशाखाहरु छन् | </a:t>
            </a:r>
            <a:r>
              <a:rPr lang="ne-NP" sz="2400" b="1" dirty="0"/>
              <a:t>त्यसमध्ये व्यवस्थापन महाशाखा</a:t>
            </a:r>
            <a:r>
              <a:rPr lang="ne-NP" sz="2400" dirty="0"/>
              <a:t> पर्दछ |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यस महाशाखाले </a:t>
            </a:r>
            <a:r>
              <a:rPr lang="ne-NP" sz="2400" b="1" dirty="0"/>
              <a:t>व्यवस्थापकीय पक्ष </a:t>
            </a:r>
            <a:r>
              <a:rPr lang="ne-NP" sz="2400" dirty="0"/>
              <a:t>जस्तै स्वास्थ्य सुचना प्रणाली, आपूर्ति र खरिद, स्वास्थ्य संस्था जन्य फोहोर मैला व्यवस्थापन तथा वातावरण व्यवस्थापन जस्ता महत्वपूर्ण कार्यहरु गर्दछ |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यस महाशाखा अन्तर्गत </a:t>
            </a:r>
            <a:r>
              <a:rPr lang="ne-NP" sz="2400" b="1" dirty="0"/>
              <a:t>४ वटा शाखाहरु </a:t>
            </a:r>
            <a:r>
              <a:rPr lang="ne-NP" sz="2400" dirty="0"/>
              <a:t>पर्दछन : </a:t>
            </a:r>
            <a:r>
              <a:rPr lang="ne-NP" sz="2400" u="sng" dirty="0"/>
              <a:t>१) ए. स्वा. सु. व्य शाखा</a:t>
            </a:r>
            <a:r>
              <a:rPr lang="ne-NP" sz="2400" dirty="0"/>
              <a:t>, २) आपूर्ति तथा खरिद शाखा, ३) भौतिक पूर्वाधार शाखा, ४)वातावरण तथा फोहोरमैला शाखा 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15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2750-AC27-C159-0127-4708FA9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61926"/>
            <a:ext cx="8658225" cy="933450"/>
          </a:xfrm>
        </p:spPr>
        <p:txBody>
          <a:bodyPr>
            <a:normAutofit/>
          </a:bodyPr>
          <a:lstStyle/>
          <a:p>
            <a:r>
              <a:rPr lang="ne-NP" sz="2800" b="1" dirty="0"/>
              <a:t>एकिकृत स्वास्थ्य सुचना व्यवस्थापन शाखाको परिचय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5D8B-2593-ED76-E547-BC0AF136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/>
          </a:bodyPr>
          <a:lstStyle/>
          <a:p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स्वास्थ्य सूचना लाई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एकद्वार प्रणालीमा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लैजाने नेपाल </a:t>
            </a:r>
            <a:r>
              <a:rPr lang="ne-NP" sz="2400" dirty="0"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सरकारको निर्णय </a:t>
            </a:r>
            <a:r>
              <a:rPr lang="ne-NP" sz="2400" dirty="0"/>
              <a:t>|</a:t>
            </a:r>
            <a:endParaRPr lang="ne-NP" sz="2400" dirty="0"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ne-NP" sz="2400" dirty="0"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ne-NP" sz="2400" dirty="0"/>
              <a:t>स्वा. से. बि. व्य. महाशाखा अन्तर्गत </a:t>
            </a:r>
            <a:r>
              <a:rPr lang="ne-NP" sz="2400" b="1" dirty="0"/>
              <a:t>ए. स्वा. सु. व्य. शाखालाइ सम्पूर्ण  जिम्मेवारी |</a:t>
            </a:r>
          </a:p>
          <a:p>
            <a:pPr marL="0" indent="0" algn="just">
              <a:buNone/>
            </a:pPr>
            <a:endParaRPr lang="ne-NP" sz="2400" dirty="0"/>
          </a:p>
          <a:p>
            <a:pPr algn="just"/>
            <a:r>
              <a:rPr lang="ne-NP" sz="2400" dirty="0"/>
              <a:t>ए.स्वा.सु. व्यवस्थापन शाखाले स्वास्थ्य सुचना व्यवस्थापनमा </a:t>
            </a:r>
            <a:r>
              <a:rPr lang="ne-NP" sz="2400" b="1" dirty="0"/>
              <a:t>प्रदेश तथा नगर/ गाउँ पालिकाहरुमा सहयोग </a:t>
            </a:r>
            <a:r>
              <a:rPr lang="ne-NP" sz="2400" dirty="0"/>
              <a:t>गर्ने |</a:t>
            </a:r>
          </a:p>
          <a:p>
            <a:pPr marL="0" indent="0" algn="just">
              <a:buNone/>
            </a:pPr>
            <a:endParaRPr lang="ne-NP" sz="2400" dirty="0"/>
          </a:p>
          <a:p>
            <a:pPr algn="just"/>
            <a:r>
              <a:rPr lang="ne-NP" sz="2400" dirty="0"/>
              <a:t>नगर/</a:t>
            </a:r>
            <a:r>
              <a:rPr lang="ne-NP" sz="2400" b="1" dirty="0"/>
              <a:t> गाउँ </a:t>
            </a:r>
            <a:r>
              <a:rPr lang="ne-NP" sz="2400" dirty="0"/>
              <a:t>पालिका स्तरको सुचना व्यवस्थापनमा </a:t>
            </a:r>
            <a:r>
              <a:rPr lang="ne-NP" sz="2400" b="1" dirty="0"/>
              <a:t>ड्यासबोर्ड स्थापना- </a:t>
            </a:r>
            <a:r>
              <a:rPr lang="ne-NP" sz="2400" dirty="0"/>
              <a:t>सुचनाहरुको व्यवस्थापनमा सहयोग 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7157-2EA8-488C-BEE2-C0064C3A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52400"/>
            <a:ext cx="11515725" cy="6219825"/>
          </a:xfrm>
        </p:spPr>
        <p:txBody>
          <a:bodyPr>
            <a:noAutofit/>
          </a:bodyPr>
          <a:lstStyle/>
          <a:p>
            <a:pPr algn="just"/>
            <a:r>
              <a:rPr lang="ne-NP" sz="2400" dirty="0"/>
              <a:t>यसै सन्दर्भमा सन् </a:t>
            </a:r>
            <a:r>
              <a:rPr lang="ne-NP" sz="2400" b="1" dirty="0"/>
              <a:t>२०१८मा स्वास्थ्य तथा जनसंख्या मन्त्रालयले </a:t>
            </a:r>
            <a:r>
              <a:rPr lang="ne-NP" sz="2400" u="sng" dirty="0"/>
              <a:t>महोतरी जिल्लाको जलेश्वर नगरपालिका र कालिकोट जिल्ला को खाडाचक्र नगरपालिकाहरुमा </a:t>
            </a:r>
            <a:r>
              <a:rPr lang="en-US" sz="2400" dirty="0"/>
              <a:t>Dashboard </a:t>
            </a:r>
            <a:r>
              <a:rPr lang="ne-NP" sz="2400" dirty="0"/>
              <a:t>प्रणालीको सुरुवात गरि सम्बन्धित नगरपालिकाहरुको तथ्यमा आधारित सूचनाको आधारमा </a:t>
            </a:r>
            <a:r>
              <a:rPr lang="ne-NP" sz="2400" b="1" dirty="0"/>
              <a:t>नीति योजना अनुगमन तथा मुल्यांकन </a:t>
            </a:r>
            <a:r>
              <a:rPr lang="ne-NP" sz="2400" dirty="0"/>
              <a:t>जस्ता महत्वपूर्ण कार्यहरुको सुरुवात गरिएको पाइन्छ |</a:t>
            </a:r>
          </a:p>
          <a:p>
            <a:pPr marL="0" indent="0" algn="just">
              <a:buNone/>
            </a:pPr>
            <a:endParaRPr lang="ne-NP" sz="2400" dirty="0"/>
          </a:p>
          <a:p>
            <a:r>
              <a:rPr lang="ne-NP" sz="2400" dirty="0"/>
              <a:t> आ.व. २०७८/७९ मा स्वा. तथा ज. मन्त्रालयले </a:t>
            </a:r>
            <a:r>
              <a:rPr lang="en-US" sz="2400" dirty="0"/>
              <a:t>dashboard</a:t>
            </a:r>
            <a:r>
              <a:rPr lang="ne-NP" sz="2400" dirty="0"/>
              <a:t> सम्बन्धि कार्य स्वा. से. वि. </a:t>
            </a:r>
            <a:r>
              <a:rPr lang="en-US" sz="2400" dirty="0"/>
              <a:t>IHMIS </a:t>
            </a:r>
            <a:r>
              <a:rPr lang="ne-NP" sz="2400" dirty="0"/>
              <a:t>शाखा मार्फत संचालन हुने गरि </a:t>
            </a:r>
            <a:r>
              <a:rPr lang="en-US" sz="2400" dirty="0"/>
              <a:t>UNICEF</a:t>
            </a:r>
            <a:r>
              <a:rPr lang="ne-NP" sz="2400" dirty="0"/>
              <a:t> को आर्थिक तथा प्राविधिक सहयोगमा </a:t>
            </a:r>
            <a:r>
              <a:rPr lang="ne-NP" sz="2400" b="1" dirty="0"/>
              <a:t>नेपाल सरकारबाट बजेट तर्जुमा गर्ने निर्णय गरेको छ </a:t>
            </a:r>
            <a:r>
              <a:rPr lang="ne-NP" sz="2400" dirty="0"/>
              <a:t>|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उक्त बजेट तर्जुमा गर्दा </a:t>
            </a:r>
            <a:r>
              <a:rPr lang="ne-NP" sz="2400" b="1" dirty="0"/>
              <a:t>१५ वटा गाउँ/नगरपालिकाहरुको प्रतिवद्दता तथा अनुरोधको </a:t>
            </a:r>
            <a:r>
              <a:rPr lang="ne-NP" sz="2400" dirty="0"/>
              <a:t>आधारमा सो </a:t>
            </a:r>
            <a:r>
              <a:rPr lang="en-US" sz="2400" dirty="0"/>
              <a:t>Dashboard</a:t>
            </a:r>
            <a:r>
              <a:rPr lang="ne-NP" sz="2400" dirty="0"/>
              <a:t> बिस्तार हुने गरि स्वास्थ्य सेवा विभागको मिति २०७९|०१|२९ को निर्णय अनुसार उक्त कार्यक्रम लागु हुने गरि व्यवास्थापन गरिनेछ |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7BE3-6B5F-0AB7-A378-FF0350CA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42875"/>
            <a:ext cx="11277600" cy="6496050"/>
          </a:xfrm>
        </p:spPr>
        <p:txBody>
          <a:bodyPr/>
          <a:lstStyle/>
          <a:p>
            <a:pPr marL="0" indent="0" algn="ctr">
              <a:buNone/>
            </a:pPr>
            <a:r>
              <a:rPr lang="ne-NP" sz="2800" b="1" dirty="0"/>
              <a:t>१७ वटा गाउँ तथा नगरपालिकाहरु निम्नअनुसार रहेका छ</a:t>
            </a:r>
            <a:r>
              <a:rPr lang="en-US" sz="2800" b="1" dirty="0"/>
              <a:t> </a:t>
            </a:r>
            <a:r>
              <a:rPr lang="ne-NP" sz="2800" b="1" dirty="0"/>
              <a:t>।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EBB1F6-9A33-1C60-833C-2841D4F0C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41384"/>
              </p:ext>
            </p:extLst>
          </p:nvPr>
        </p:nvGraphicFramePr>
        <p:xfrm>
          <a:off x="1571625" y="719666"/>
          <a:ext cx="8648699" cy="6135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0109">
                  <a:extLst>
                    <a:ext uri="{9D8B030D-6E8A-4147-A177-3AD203B41FA5}">
                      <a16:colId xmlns:a16="http://schemas.microsoft.com/office/drawing/2014/main" val="2731007160"/>
                    </a:ext>
                  </a:extLst>
                </a:gridCol>
                <a:gridCol w="2050966">
                  <a:extLst>
                    <a:ext uri="{9D8B030D-6E8A-4147-A177-3AD203B41FA5}">
                      <a16:colId xmlns:a16="http://schemas.microsoft.com/office/drawing/2014/main" val="2365829102"/>
                    </a:ext>
                  </a:extLst>
                </a:gridCol>
                <a:gridCol w="3857624">
                  <a:extLst>
                    <a:ext uri="{9D8B030D-6E8A-4147-A177-3AD203B41FA5}">
                      <a16:colId xmlns:a16="http://schemas.microsoft.com/office/drawing/2014/main" val="2393476125"/>
                    </a:ext>
                  </a:extLst>
                </a:gridCol>
              </a:tblGrid>
              <a:tr h="338582">
                <a:tc>
                  <a:txBody>
                    <a:bodyPr/>
                    <a:lstStyle/>
                    <a:p>
                      <a:r>
                        <a:rPr lang="ne-NP" sz="1600" dirty="0"/>
                        <a:t>प्रदेश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600" b="1" dirty="0"/>
                        <a:t>जिल्ला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600" dirty="0"/>
                        <a:t>गाउँ/नगरपालिका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1495"/>
                  </a:ext>
                </a:extLst>
              </a:tr>
              <a:tr h="282152">
                <a:tc rowSpan="3">
                  <a:txBody>
                    <a:bodyPr/>
                    <a:lstStyle/>
                    <a:p>
                      <a:r>
                        <a:rPr lang="ne-NP" sz="1400" b="1" dirty="0"/>
                        <a:t>मधेश प्रदेश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none" dirty="0"/>
                        <a:t>धनुषा</a:t>
                      </a:r>
                      <a:endParaRPr 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sng" dirty="0"/>
                        <a:t>१. मिथिला नगरपालिका </a:t>
                      </a:r>
                      <a:endParaRPr lang="en-US" sz="1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6566"/>
                  </a:ext>
                </a:extLst>
              </a:tr>
              <a:tr h="28215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none" dirty="0"/>
                        <a:t>सप्तरी</a:t>
                      </a:r>
                      <a:endParaRPr 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sng" dirty="0"/>
                        <a:t>२. कन्चंरूप नगरपालिका </a:t>
                      </a:r>
                      <a:endParaRPr lang="en-US" sz="1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70281"/>
                  </a:ext>
                </a:extLst>
              </a:tr>
              <a:tr h="28215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none" dirty="0"/>
                        <a:t>महोतरी</a:t>
                      </a:r>
                      <a:endParaRPr 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sng" dirty="0"/>
                        <a:t>३. जलेश्वर नगरपालिका </a:t>
                      </a:r>
                      <a:endParaRPr lang="en-US" sz="1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3649"/>
                  </a:ext>
                </a:extLst>
              </a:tr>
              <a:tr h="282152">
                <a:tc>
                  <a:txBody>
                    <a:bodyPr/>
                    <a:lstStyle/>
                    <a:p>
                      <a:r>
                        <a:rPr lang="ne-NP" sz="1400" b="1" dirty="0"/>
                        <a:t>बागमती प्रदेश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dirty="0"/>
                        <a:t>काभ्रेपलाञ्चोक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400" b="1" u="sng" dirty="0"/>
                        <a:t>१. धुलिखेल नगरपालिका </a:t>
                      </a:r>
                      <a:endParaRPr lang="en-US" sz="1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46381"/>
                  </a:ext>
                </a:extLst>
              </a:tr>
              <a:tr h="282152">
                <a:tc rowSpan="5">
                  <a:txBody>
                    <a:bodyPr/>
                    <a:lstStyle/>
                    <a:p>
                      <a:r>
                        <a:rPr lang="ne-NP" sz="1400" b="1" dirty="0"/>
                        <a:t>कर्णाली प्रदेश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हुम्ला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१. सिमिकोट गाउँपालिका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90816"/>
                  </a:ext>
                </a:extLst>
              </a:tr>
              <a:tr h="28215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जुम्ला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२. कानकासुन्दरी गाउँपालिका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36654"/>
                  </a:ext>
                </a:extLst>
              </a:tr>
              <a:tr h="3388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400" dirty="0"/>
                        <a:t>जुम्ला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३. चन्दननाथ नगरपालिका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53473"/>
                  </a:ext>
                </a:extLst>
              </a:tr>
              <a:tr h="28215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मुगु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४. सोरु गाउँपालिका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25426"/>
                  </a:ext>
                </a:extLst>
              </a:tr>
              <a:tr h="47965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डोल्पा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e-N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कालिकोट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५. ठुलीभेरी नगरपालिका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e-N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६. खाडाचक्र नगरपालिका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929"/>
                  </a:ext>
                </a:extLst>
              </a:tr>
              <a:tr h="497629">
                <a:tc rowSpan="7">
                  <a:txBody>
                    <a:bodyPr/>
                    <a:lstStyle/>
                    <a:p>
                      <a:r>
                        <a:rPr lang="ne-NP" sz="1400" b="1" dirty="0"/>
                        <a:t>सुदूरपश्चिम प्रदेश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बाजुरा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१. बडीमालिका नगरपालिका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32303"/>
                  </a:ext>
                </a:extLst>
              </a:tr>
              <a:tr h="3385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200" dirty="0"/>
                        <a:t>बझाङ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२. जय पृथ्वी नगरपालिका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90060"/>
                  </a:ext>
                </a:extLst>
              </a:tr>
              <a:tr h="3385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बैतडी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३. दोग्दा केदार गाउँ 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69934"/>
                  </a:ext>
                </a:extLst>
              </a:tr>
              <a:tr h="33858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डडेलधुरा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४. अमरगडी नगरपालिका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54091"/>
                  </a:ext>
                </a:extLst>
              </a:tr>
              <a:tr h="32425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e-NP" sz="1200" dirty="0"/>
                        <a:t>डोटी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५. दिपायल सिलगडी नगरपालिका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45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६. सिखर नगरपालिका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13576"/>
                  </a:ext>
                </a:extLst>
              </a:tr>
              <a:tr h="33858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कैलाली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200" dirty="0"/>
                        <a:t>७. गोदावरी नगरपालिका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DF79-5499-9782-3E09-30491C9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133350"/>
            <a:ext cx="9963151" cy="771526"/>
          </a:xfrm>
        </p:spPr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ड्यासबोर्डको परिचय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69C2-755E-D232-E689-441E4922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397876"/>
            <a:ext cx="11151803" cy="5231524"/>
          </a:xfrm>
        </p:spPr>
        <p:txBody>
          <a:bodyPr>
            <a:normAutofit/>
          </a:bodyPr>
          <a:lstStyle/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कुनै पनि कार्यालय वा स्वा.सं.हरुबाट संचालित कार्यहरुको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मुख्य मुख्य कार्यसम्पादन सूचकहरु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एक झलकमा जानकारी प्राप्त हुने गरी सवैले देख्ने स्थानमा कार्यालय परिसर भित्र वा बाहिर कम्प्यूटर स्क्रिन, टेलिभिजन, वेव साइट वा अन्य यस्तै प्रकृयाबाट देखिने वा देखाउने माध्यम नै ड्यासबोर्ड हो । </a:t>
            </a:r>
            <a:endParaRPr lang="ne-NP" sz="2400" dirty="0"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यस ड्यासबोर्डमा संस्थाहरुबाट संचालित विभिन्न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कार्यक्रमको कार्य सम्पन्न भए पश्चात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 तथ्यांक सुनिश्चित गरी सर्वसाधारणमा जानकारी दिने गरिन्छ । यस्ता विवरणहरु अंकमा, अक्षरमा, तालिकामा, चार्टमा वा ग्राफमा तथा नक्सामा तयार गरी देखाउन सकिन्छ । </a:t>
            </a:r>
          </a:p>
          <a:p>
            <a:pPr marL="0" indent="0" algn="just">
              <a:buNone/>
            </a:pPr>
            <a:endParaRPr lang="ne-NP" sz="2400" dirty="0">
              <a:effectLst/>
              <a:latin typeface="Preeti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यो ड्यासबोर्डमा धेरै सूचनाहरुलाई एउटा बोर्डमा </a:t>
            </a:r>
            <a:r>
              <a:rPr lang="ne-NP" sz="2400" b="1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सांकेतिक रुपमा राखिएको हुन्छ </a:t>
            </a:r>
            <a:r>
              <a:rPr lang="ne-NP" sz="2400" dirty="0">
                <a:effectLst/>
                <a:latin typeface="Preeti" pitchFamily="2" charset="0"/>
                <a:ea typeface="Calibri" panose="020F0502020204030204" pitchFamily="34" charset="0"/>
                <a:cs typeface="Mangal" panose="02040503050203030202" pitchFamily="18" charset="0"/>
              </a:rPr>
              <a:t>। उदाहरणका लागि प्राय सवारी साधनहरुमा इन्धनको अवस्था, किलोमिटर, इन्धनले दिने अनुमानित मायलेज, इन्जिनमा कुनै गडबडी भएमा सोको सांकेतिक अवस्था, हेड लाइट तथा साइड लाइटहरुको अवस्था, सवारीको स्पिड आदि राखिएको हुन्छ ।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40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6F2-2A14-5243-E23E-BCBB3B2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1171575"/>
          </a:xfrm>
        </p:spPr>
        <p:txBody>
          <a:bodyPr>
            <a:normAutofit/>
          </a:bodyPr>
          <a:lstStyle/>
          <a:p>
            <a:pPr algn="ctr"/>
            <a:r>
              <a:rPr lang="ne-NP" sz="2800" b="1" dirty="0"/>
              <a:t>ड्यासबोर्ड किन?</a:t>
            </a:r>
            <a:r>
              <a:rPr lang="ne-NP" sz="2800" dirty="0"/>
              <a:t>	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A402-730E-0754-1E77-B72714F7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dirty="0"/>
              <a:t>सुचना प्रवाह 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नीति निर्माण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कार्यक्रमको योजना, अनुगमन र मुल्यांकन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ne-NP" sz="2400" dirty="0"/>
          </a:p>
          <a:p>
            <a:r>
              <a:rPr lang="ne-NP" sz="2400" dirty="0"/>
              <a:t>लगानी</a:t>
            </a:r>
            <a:r>
              <a:rPr lang="en-US" sz="2400" dirty="0"/>
              <a:t> Vs.</a:t>
            </a:r>
            <a:r>
              <a:rPr lang="ne-NP" sz="2400" dirty="0"/>
              <a:t> प्रतिफल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88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1153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</vt:lpstr>
      <vt:lpstr>Arial</vt:lpstr>
      <vt:lpstr>Calibri</vt:lpstr>
      <vt:lpstr>Calibri Light</vt:lpstr>
      <vt:lpstr>Kokila</vt:lpstr>
      <vt:lpstr>Preeti</vt:lpstr>
      <vt:lpstr>Office Theme</vt:lpstr>
      <vt:lpstr>PowerPoint Presentation</vt:lpstr>
      <vt:lpstr>ड्यासबोर्ड अभिमुखीकरण बारे छलफल गरिने बिषयहरु </vt:lpstr>
      <vt:lpstr>व्यवस्थापन महाशाखा तथा ए. स्वा. सु. व्य. शाखाको परिचय</vt:lpstr>
      <vt:lpstr>स्वास्थ्य सेवा बिभाग र व्यवस्थापन महाशाखाको परिचय</vt:lpstr>
      <vt:lpstr>एकिकृत स्वास्थ्य सुचना व्यवस्थापन शाखाको परिचय</vt:lpstr>
      <vt:lpstr>PowerPoint Presentation</vt:lpstr>
      <vt:lpstr>PowerPoint Presentation</vt:lpstr>
      <vt:lpstr>ड्यासबोर्डको परिचय</vt:lpstr>
      <vt:lpstr>ड्यासबोर्ड किन? </vt:lpstr>
      <vt:lpstr>ड्यासबोर्डमा प्रयोग हुने कार्यक्रमहरु</vt:lpstr>
      <vt:lpstr>उदेश्य</vt:lpstr>
      <vt:lpstr>ड्यासबोर्डको आवस्यकता र महत्व</vt:lpstr>
      <vt:lpstr>ड्यासबोर्ड प्रणालीमा आवध्य प्रणालीहरु</vt:lpstr>
      <vt:lpstr>ड्यासबोर्ड संचालनमा नगर/गाउँपालिकाको भूमिका</vt:lpstr>
      <vt:lpstr>ड्यासबोर्ड संचालनको लागि IHIMS, Province, UNICEF, SAIPALको भूमिका</vt:lpstr>
      <vt:lpstr>ड्यासबोर्डको दायरा</vt:lpstr>
      <vt:lpstr>सपोर्ट तथा हस्तान्तरण </vt:lpstr>
      <vt:lpstr>धन्यवाद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8\of;af]8\ sfo{;+rfng cled</dc:title>
  <dc:creator>Dell</dc:creator>
  <cp:lastModifiedBy>Dell</cp:lastModifiedBy>
  <cp:revision>92</cp:revision>
  <dcterms:created xsi:type="dcterms:W3CDTF">2022-05-20T08:28:15Z</dcterms:created>
  <dcterms:modified xsi:type="dcterms:W3CDTF">2022-06-04T14:12:09Z</dcterms:modified>
</cp:coreProperties>
</file>