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2">
  <p:sldMasterIdLst>
    <p:sldMasterId id="2147483648" r:id="rId4"/>
  </p:sldMasterIdLst>
  <p:notesMasterIdLst>
    <p:notesMasterId r:id="rId35"/>
  </p:notesMasterIdLst>
  <p:sldIdLst>
    <p:sldId id="531" r:id="rId5"/>
    <p:sldId id="2471" r:id="rId6"/>
    <p:sldId id="2456" r:id="rId7"/>
    <p:sldId id="2472" r:id="rId8"/>
    <p:sldId id="2473" r:id="rId9"/>
    <p:sldId id="2478" r:id="rId10"/>
    <p:sldId id="2458" r:id="rId11"/>
    <p:sldId id="2459" r:id="rId12"/>
    <p:sldId id="2475" r:id="rId13"/>
    <p:sldId id="2460" r:id="rId14"/>
    <p:sldId id="2461" r:id="rId15"/>
    <p:sldId id="2476" r:id="rId16"/>
    <p:sldId id="2479" r:id="rId17"/>
    <p:sldId id="2480" r:id="rId18"/>
    <p:sldId id="2481" r:id="rId19"/>
    <p:sldId id="2482" r:id="rId20"/>
    <p:sldId id="2483" r:id="rId21"/>
    <p:sldId id="2462" r:id="rId22"/>
    <p:sldId id="2486" r:id="rId23"/>
    <p:sldId id="2497" r:id="rId24"/>
    <p:sldId id="2498" r:id="rId25"/>
    <p:sldId id="2485" r:id="rId26"/>
    <p:sldId id="2484" r:id="rId27"/>
    <p:sldId id="2489" r:id="rId28"/>
    <p:sldId id="2491" r:id="rId29"/>
    <p:sldId id="2493" r:id="rId30"/>
    <p:sldId id="2494" r:id="rId31"/>
    <p:sldId id="2454" r:id="rId32"/>
    <p:sldId id="2496" r:id="rId33"/>
    <p:sldId id="243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+Boeyv+FN9Q9rfEPHVUig==" hashData="eXWRQtBO9LLg424RVP3ZYJKSBoQnFNMeaOz6Ck4eEJHU87kOD4Zq17sAMPfObl4U2KQ0anVO8YnbwtQ1hFEaWg=="/>
  <p:extLst>
    <p:ext uri="{521415D9-36F7-43E2-AB2F-B90AF26B5E84}">
      <p14:sectionLst xmlns:p14="http://schemas.microsoft.com/office/powerpoint/2010/main">
        <p14:section name="Default Section" id="{07F9C2C1-619D-45E0-A78F-304DD9AF9480}">
          <p14:sldIdLst>
            <p14:sldId id="531"/>
            <p14:sldId id="2471"/>
            <p14:sldId id="2456"/>
            <p14:sldId id="2472"/>
            <p14:sldId id="2473"/>
            <p14:sldId id="2478"/>
            <p14:sldId id="2458"/>
            <p14:sldId id="2459"/>
            <p14:sldId id="2475"/>
            <p14:sldId id="2460"/>
            <p14:sldId id="2461"/>
            <p14:sldId id="2476"/>
            <p14:sldId id="2479"/>
            <p14:sldId id="2480"/>
            <p14:sldId id="2481"/>
            <p14:sldId id="2482"/>
            <p14:sldId id="2483"/>
            <p14:sldId id="2462"/>
            <p14:sldId id="2486"/>
            <p14:sldId id="2497"/>
            <p14:sldId id="2498"/>
            <p14:sldId id="2485"/>
            <p14:sldId id="2484"/>
            <p14:sldId id="2489"/>
            <p14:sldId id="2491"/>
            <p14:sldId id="2493"/>
            <p14:sldId id="2494"/>
            <p14:sldId id="2454"/>
            <p14:sldId id="2496"/>
          </p14:sldIdLst>
        </p14:section>
        <p14:section name="Untitled Section" id="{722ED2D5-BEE4-4417-B495-6B7411CB538C}">
          <p14:sldIdLst>
            <p14:sldId id="2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600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3" autoAdjust="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36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p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sz="1400" b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Proportional Mortality</a:t>
            </a:r>
          </a:p>
        </c:rich>
      </c:tx>
      <c:layout>
        <c:manualLayout>
          <c:xMode val="edge"/>
          <c:yMode val="edge"/>
          <c:x val="0.33843310421043132"/>
          <c:y val="1.851851851851855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5788016062420611"/>
          <c:y val="0.13651930339466445"/>
          <c:w val="0.46838970899962479"/>
          <c:h val="0.8206126759364443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Sheet1!$F$4:$F$10</c:f>
              <c:strCache>
                <c:ptCount val="7"/>
                <c:pt idx="0">
                  <c:v>Cardiovascular disease</c:v>
                </c:pt>
                <c:pt idx="1">
                  <c:v>Cancer</c:v>
                </c:pt>
                <c:pt idx="2">
                  <c:v>Chronic respiratory disease</c:v>
                </c:pt>
                <c:pt idx="3">
                  <c:v>Diabetes</c:v>
                </c:pt>
                <c:pt idx="4">
                  <c:v>Other NCDs</c:v>
                </c:pt>
                <c:pt idx="5">
                  <c:v>Injuries</c:v>
                </c:pt>
                <c:pt idx="6">
                  <c:v>Communicable, maternal, perinatal and nutritional condition</c:v>
                </c:pt>
              </c:strCache>
            </c:strRef>
          </c:cat>
          <c:val>
            <c:numRef>
              <c:f>Sheet1!$G$4:$G$10</c:f>
              <c:numCache>
                <c:formatCode>General</c:formatCode>
                <c:ptCount val="7"/>
                <c:pt idx="0">
                  <c:v>30</c:v>
                </c:pt>
                <c:pt idx="1">
                  <c:v>9</c:v>
                </c:pt>
                <c:pt idx="2">
                  <c:v>10</c:v>
                </c:pt>
                <c:pt idx="3">
                  <c:v>4</c:v>
                </c:pt>
                <c:pt idx="4">
                  <c:v>13</c:v>
                </c:pt>
                <c:pt idx="5">
                  <c:v>9</c:v>
                </c:pt>
                <c:pt idx="6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1778584392014508E-2"/>
          <c:y val="0.13442557499917368"/>
          <c:w val="0.47852389594676425"/>
          <c:h val="0.77230470023998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0.59545</cdr:x>
      <cdr:y>0.39417</cdr:y>
    </cdr:from>
    <cdr:to>
      <cdr:x>0.80144</cdr:x>
      <cdr:y>0.69241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102723" y="1901638"/>
          <a:ext cx="2111188" cy="14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000" dirty="0" smtClean="0">
              <a:solidFill>
                <a:schemeClr val="tx1"/>
              </a:solidFill>
            </a:rPr>
            <a:t>NCDs are estimated account for 66% of all death</a:t>
          </a:r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069426" y="6375655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9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5" y="3267952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5"/>
            <a:ext cx="10668000" cy="980172"/>
          </a:xfrm>
          <a:prstGeom prst="rect">
            <a:avLst/>
          </a:prstGeom>
          <a:effectLst/>
        </p:spPr>
        <p:txBody>
          <a:bodyPr tIns="0" bIns="91440" anchor="ctr" anchorCtr="0">
            <a:normAutofit/>
          </a:bodyPr>
          <a:lstStyle>
            <a:lvl1pPr marL="0" algn="l" defTabSz="914400" rtl="0" eaLnBrk="1" latinLnBrk="0" hangingPunct="1">
              <a:lnSpc>
                <a:spcPct val="150000"/>
              </a:lnSpc>
              <a:defRPr lang="en-US" sz="5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20077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71" y="1668434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703ED78-9792-4917-9463-BAE14924155A}"/>
              </a:ext>
            </a:extLst>
          </p:cNvPr>
          <p:cNvSpPr/>
          <p:nvPr userDrawn="1"/>
        </p:nvSpPr>
        <p:spPr>
          <a:xfrm rot="10800000">
            <a:off x="8439881" y="585086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CB0B64F-356D-4C37-BDB5-3CB1B066C4C9}"/>
              </a:ext>
            </a:extLst>
          </p:cNvPr>
          <p:cNvSpPr/>
          <p:nvPr userDrawn="1"/>
        </p:nvSpPr>
        <p:spPr>
          <a:xfrm>
            <a:off x="1104903" y="-9055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93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4000" b="0" kern="1200" dirty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594" lvl="0" indent="-228594" algn="ctr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946879" y="6028420"/>
            <a:ext cx="2840983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b="0" dirty="0" smtClean="0">
                <a:solidFill>
                  <a:srgbClr val="C00000"/>
                </a:solidFill>
                <a:latin typeface="Cambria" panose="02040503050406030204" pitchFamily="18" charset="0"/>
              </a:rPr>
              <a:t>Ministry of Health and Population</a:t>
            </a:r>
          </a:p>
          <a:p>
            <a:pPr algn="l"/>
            <a:r>
              <a:rPr lang="en-US" sz="1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Department of Health</a:t>
            </a:r>
            <a:r>
              <a:rPr lang="en-US" sz="1000" baseline="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Service</a:t>
            </a:r>
          </a:p>
          <a:p>
            <a:pPr algn="l"/>
            <a:r>
              <a:rPr lang="en-US" sz="1000" b="1" baseline="0" dirty="0" smtClean="0">
                <a:solidFill>
                  <a:srgbClr val="C00000"/>
                </a:solidFill>
                <a:latin typeface="Cambria" panose="02040503050406030204" pitchFamily="18" charset="0"/>
              </a:rPr>
              <a:t>NCD and Mental Health Section/EDCD</a:t>
            </a:r>
            <a:endParaRPr lang="en-US" sz="1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Picture 15" descr="GON logoà¤à¥ à¤²à¤¾à¤à¤¿ à¤¤à¤¸à¥à¤¬à¤¿à¤° à¤ªà¤°à¤¿à¤£à¤¾à¤®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28" y="6068172"/>
            <a:ext cx="535814" cy="487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 userDrawn="1"/>
        </p:nvSpPr>
        <p:spPr>
          <a:xfrm>
            <a:off x="5137342" y="6014201"/>
            <a:ext cx="2840983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b="0" dirty="0" smtClean="0">
                <a:solidFill>
                  <a:srgbClr val="C00000"/>
                </a:solidFill>
                <a:latin typeface="Cambria" panose="02040503050406030204" pitchFamily="18" charset="0"/>
              </a:rPr>
              <a:t>Ministry of Health and Population</a:t>
            </a:r>
          </a:p>
          <a:p>
            <a:pPr algn="l"/>
            <a:r>
              <a:rPr lang="en-US" sz="1000" b="0" dirty="0" smtClean="0">
                <a:solidFill>
                  <a:srgbClr val="C00000"/>
                </a:solidFill>
                <a:latin typeface="Cambria" panose="02040503050406030204" pitchFamily="18" charset="0"/>
              </a:rPr>
              <a:t>Department of Health</a:t>
            </a:r>
            <a:r>
              <a:rPr lang="en-US" sz="1000" b="0" baseline="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Service</a:t>
            </a:r>
          </a:p>
          <a:p>
            <a:pPr algn="l"/>
            <a:r>
              <a:rPr lang="en-US" sz="1000" b="1" baseline="0" dirty="0" smtClean="0">
                <a:solidFill>
                  <a:srgbClr val="C00000"/>
                </a:solidFill>
                <a:latin typeface="Cambria" panose="02040503050406030204" pitchFamily="18" charset="0"/>
              </a:rPr>
              <a:t>National Health Training Center</a:t>
            </a:r>
            <a:endParaRPr lang="en-US" sz="1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21" name="Picture 20" descr="GON logoà¤à¥ à¤²à¤¾à¤à¤¿ à¤¤à¤¸à¥à¤¬à¤¿à¤° à¤ªà¤°à¤¿à¤£à¤¾à¤®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75" y="6046553"/>
            <a:ext cx="535814" cy="487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42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1" y="759746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2" y="1812816"/>
            <a:ext cx="244511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25D7C1C-9CF4-47B3-9ABC-8F0E2CE6CD31}"/>
              </a:ext>
            </a:extLst>
          </p:cNvPr>
          <p:cNvSpPr/>
          <p:nvPr userDrawn="1"/>
        </p:nvSpPr>
        <p:spPr>
          <a:xfrm rot="10800000">
            <a:off x="3192205" y="6397347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3A5C24-92D8-4CC1-AF50-F29B9C30BDBB}"/>
              </a:ext>
            </a:extLst>
          </p:cNvPr>
          <p:cNvSpPr/>
          <p:nvPr userDrawn="1"/>
        </p:nvSpPr>
        <p:spPr>
          <a:xfrm>
            <a:off x="5425442" y="-2732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1" y="1352554"/>
            <a:ext cx="10248899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3" y="1199101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60" y="759746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7521588" y="113813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221814" y="1055985"/>
            <a:ext cx="244511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3" y="6397347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8" name="Picture 17" descr="GON logoà¤à¥ à¤²à¤¾à¤à¤¿ à¤¤à¤¸à¥à¤¬à¤¿à¤° à¤ªà¤°à¤¿à¤£à¤¾à¤®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" y="90389"/>
            <a:ext cx="790129" cy="659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3" y="1199101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60" y="759746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9" y="1199101"/>
            <a:ext cx="244511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3" y="6397347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2" y="1338609"/>
            <a:ext cx="4914900" cy="4838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338609"/>
            <a:ext cx="5181599" cy="4838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3" y="1199101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60" y="759746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9" y="1199101"/>
            <a:ext cx="244511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3" y="6397347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9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09"/>
            <a:ext cx="5160963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3" y="1199101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60" y="759746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5243415" y="6098262"/>
            <a:ext cx="244511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3" y="6397347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8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3" y="1199101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60" y="759746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9" y="1199101"/>
            <a:ext cx="244511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3" y="6397347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3" y="1199101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60" y="759746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9" y="1199101"/>
            <a:ext cx="244511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3" y="6397347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365129"/>
            <a:ext cx="10225706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431234"/>
            <a:ext cx="10248899" cy="5089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BD32F58-EB48-4836-BA45-971BA1AA1608}"/>
              </a:ext>
            </a:extLst>
          </p:cNvPr>
          <p:cNvCxnSpPr/>
          <p:nvPr userDrawn="1"/>
        </p:nvCxnSpPr>
        <p:spPr>
          <a:xfrm>
            <a:off x="453688" y="5406887"/>
            <a:ext cx="0" cy="464391"/>
          </a:xfrm>
          <a:prstGeom prst="line">
            <a:avLst/>
          </a:prstGeom>
          <a:ln w="57150">
            <a:solidFill>
              <a:srgbClr val="000066">
                <a:alpha val="6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xmlns="" id="{9DA099E0-27DA-42BD-9D42-E4CA07B78FDD}"/>
              </a:ext>
            </a:extLst>
          </p:cNvPr>
          <p:cNvSpPr/>
          <p:nvPr userDrawn="1"/>
        </p:nvSpPr>
        <p:spPr>
          <a:xfrm rot="16200000">
            <a:off x="-1603724" y="3315653"/>
            <a:ext cx="4114825" cy="407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1" tIns="19051" rIns="19051" bIns="19051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 smtClean="0">
                <a:solidFill>
                  <a:srgbClr val="000066"/>
                </a:solidFill>
                <a:latin typeface="Monotype Corsiva" panose="03010101010201010101" pitchFamily="66" charset="0"/>
                <a:ea typeface="+mn-ea"/>
                <a:cs typeface="+mn-cs"/>
                <a:sym typeface="Bebas"/>
              </a:rPr>
              <a:t>Training</a:t>
            </a:r>
            <a:r>
              <a:rPr lang="en-US" sz="2400" b="1" kern="1200" spc="600" baseline="0" dirty="0" smtClean="0">
                <a:solidFill>
                  <a:srgbClr val="000066"/>
                </a:solidFill>
                <a:latin typeface="Monotype Corsiva" panose="03010101010201010101" pitchFamily="66" charset="0"/>
                <a:ea typeface="+mn-ea"/>
                <a:cs typeface="+mn-cs"/>
                <a:sym typeface="Bebas"/>
              </a:rPr>
              <a:t> of Trainers</a:t>
            </a:r>
            <a:endParaRPr lang="en-US" sz="2400" b="1" i="0" spc="600" dirty="0">
              <a:solidFill>
                <a:srgbClr val="000066"/>
              </a:solidFill>
              <a:latin typeface="Monotype Corsiva" panose="03010101010201010101" pitchFamily="66" charset="0"/>
              <a:cs typeface="Gill Sans" panose="020B0502020104020203" pitchFamily="34" charset="-79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FEBA112-2FA0-448A-A373-EB297C4661F0}"/>
              </a:ext>
            </a:extLst>
          </p:cNvPr>
          <p:cNvCxnSpPr/>
          <p:nvPr userDrawn="1"/>
        </p:nvCxnSpPr>
        <p:spPr>
          <a:xfrm flipH="1">
            <a:off x="453688" y="869024"/>
            <a:ext cx="2623" cy="721237"/>
          </a:xfrm>
          <a:prstGeom prst="line">
            <a:avLst/>
          </a:prstGeom>
          <a:ln w="57150">
            <a:solidFill>
              <a:srgbClr val="000066">
                <a:alpha val="6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FEBA112-2FA0-448A-A373-EB297C4661F0}"/>
              </a:ext>
            </a:extLst>
          </p:cNvPr>
          <p:cNvCxnSpPr/>
          <p:nvPr userDrawn="1"/>
        </p:nvCxnSpPr>
        <p:spPr>
          <a:xfrm>
            <a:off x="61095" y="1081656"/>
            <a:ext cx="7691429" cy="0"/>
          </a:xfrm>
          <a:prstGeom prst="line">
            <a:avLst/>
          </a:prstGeom>
          <a:ln w="57150">
            <a:solidFill>
              <a:srgbClr val="000066">
                <a:alpha val="6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FEBA112-2FA0-448A-A373-EB297C4661F0}"/>
              </a:ext>
            </a:extLst>
          </p:cNvPr>
          <p:cNvCxnSpPr/>
          <p:nvPr userDrawn="1"/>
        </p:nvCxnSpPr>
        <p:spPr>
          <a:xfrm flipV="1">
            <a:off x="8658443" y="337765"/>
            <a:ext cx="2695359" cy="8231"/>
          </a:xfrm>
          <a:prstGeom prst="line">
            <a:avLst/>
          </a:prstGeom>
          <a:ln w="28575">
            <a:solidFill>
              <a:srgbClr val="000066">
                <a:alpha val="6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127" y="10229"/>
            <a:ext cx="733119" cy="989709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799443" y="53008"/>
            <a:ext cx="253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 Training Presentation Slide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0608" y="6398594"/>
            <a:ext cx="523508" cy="240746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400" b="1">
                <a:solidFill>
                  <a:schemeClr val="tx1">
                    <a:alpha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6"/>
          <a:stretch/>
        </p:blipFill>
        <p:spPr bwMode="auto">
          <a:xfrm>
            <a:off x="47844" y="5670333"/>
            <a:ext cx="1043805" cy="1024085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50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rgbClr val="C00000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512" y="1394801"/>
            <a:ext cx="10668000" cy="3133164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Session -</a:t>
            </a:r>
            <a:r>
              <a:rPr lang="en-US" b="1" dirty="0" smtClean="0">
                <a:solidFill>
                  <a:srgbClr val="000066"/>
                </a:solidFill>
              </a:rPr>
              <a:t>1.1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altLang="ja-JP" sz="5400" b="1" dirty="0" err="1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g;g</a:t>
            </a:r>
            <a:r>
              <a:rPr lang="en-US" altLang="ja-JP" sz="5400" b="1" dirty="0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]{ /f]</a:t>
            </a:r>
            <a:r>
              <a:rPr lang="en-US" altLang="ja-JP" sz="5400" b="1" dirty="0" err="1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ux</a:t>
            </a:r>
            <a:r>
              <a:rPr lang="en-US" altLang="ja-JP" sz="5400" b="1" dirty="0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? </a:t>
            </a:r>
            <a:r>
              <a:rPr lang="en-US" altLang="ja-JP" sz="5400" b="1" dirty="0" err="1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tyf</a:t>
            </a:r>
            <a:r>
              <a:rPr lang="en-US" altLang="ja-JP" sz="5400" b="1" dirty="0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lang="en-US" altLang="ja-JP" sz="4400" b="1" dirty="0" bmk="_Toc531104579">
                <a:latin typeface="Cambria" panose="02040503050406030204" pitchFamily="18" charset="0"/>
                <a:ea typeface="MS Gothic" panose="020B0609070205080204" pitchFamily="49" charset="-128"/>
                <a:cs typeface="Mangal" panose="02040503050203030202" pitchFamily="18" charset="0"/>
              </a:rPr>
              <a:t>PEN </a:t>
            </a:r>
            <a:r>
              <a:rPr lang="en-US" altLang="ja-JP" sz="5400" b="1" dirty="0" err="1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sfo</a:t>
            </a:r>
            <a:r>
              <a:rPr lang="en-US" altLang="ja-JP" sz="5400" b="1" dirty="0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{</a:t>
            </a:r>
            <a:r>
              <a:rPr lang="en-US" altLang="ja-JP" sz="5400" b="1" dirty="0" err="1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s|dsf</a:t>
            </a:r>
            <a:r>
              <a:rPr lang="en-US" altLang="ja-JP" sz="5400" b="1" dirty="0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] </a:t>
            </a:r>
            <a:r>
              <a:rPr lang="en-US" altLang="ja-JP" sz="5400" b="1" dirty="0" smtClean="0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kl/</a:t>
            </a:r>
            <a:r>
              <a:rPr lang="en-US" altLang="ja-JP" sz="5400" b="1" dirty="0" err="1" smtClean="0" bmk="_Toc531104579">
                <a:latin typeface="Preeti" pitchFamily="2" charset="0"/>
                <a:ea typeface="MS Gothic" panose="020B0609070205080204" pitchFamily="49" charset="-128"/>
                <a:cs typeface="Mangal" panose="02040503050203030202" pitchFamily="18" charset="0"/>
              </a:rPr>
              <a:t>ro</a:t>
            </a:r>
            <a:r>
              <a:rPr lang="en-US" altLang="ja-JP" sz="32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ja-JP" sz="3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dirty="0" smtClean="0"/>
              <a:t>Introduction </a:t>
            </a:r>
            <a:r>
              <a:rPr lang="en-US" dirty="0"/>
              <a:t>to NCD and PEN </a:t>
            </a:r>
            <a:r>
              <a:rPr lang="en-US" dirty="0" smtClean="0"/>
              <a:t>Program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8259" y="7126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1001021" y="3468819"/>
            <a:ext cx="8627073" cy="27416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22712" y="4786753"/>
            <a:ext cx="3359523" cy="514154"/>
          </a:xfrm>
        </p:spPr>
        <p:txBody>
          <a:bodyPr/>
          <a:lstStyle/>
          <a:p>
            <a:pPr algn="l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Time: 30 Min.</a:t>
            </a:r>
            <a:endParaRPr lang="en-US" sz="3200" dirty="0"/>
          </a:p>
        </p:txBody>
      </p:sp>
      <p:pic>
        <p:nvPicPr>
          <p:cNvPr id="11" name="Picture 10" descr="Image result for time duration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72" y="4786753"/>
            <a:ext cx="539750" cy="53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902" y="2616908"/>
            <a:ext cx="3063686" cy="360908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err="1" smtClean="0">
                <a:latin typeface="Preeti" pitchFamily="2" charset="0"/>
              </a:rPr>
              <a:t>g;g</a:t>
            </a:r>
            <a:r>
              <a:rPr lang="en-US" dirty="0" smtClean="0">
                <a:latin typeface="Preeti" pitchFamily="2" charset="0"/>
              </a:rPr>
              <a:t>]{ /f]</a:t>
            </a:r>
            <a:r>
              <a:rPr lang="en-US" dirty="0" err="1" smtClean="0">
                <a:latin typeface="Preeti" pitchFamily="2" charset="0"/>
              </a:rPr>
              <a:t>usf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/0f </a:t>
            </a:r>
            <a:r>
              <a:rPr lang="en-US" dirty="0" err="1" smtClean="0">
                <a:latin typeface="Preeti" pitchFamily="2" charset="0"/>
              </a:rPr>
              <a:t>jif</a:t>
            </a:r>
            <a:r>
              <a:rPr lang="en-US" dirty="0" smtClean="0">
                <a:latin typeface="Preeti" pitchFamily="2" charset="0"/>
              </a:rPr>
              <a:t>]{</a:t>
            </a:r>
            <a:r>
              <a:rPr lang="en-US" dirty="0" err="1" smtClean="0">
                <a:latin typeface="Preeti" pitchFamily="2" charset="0"/>
              </a:rPr>
              <a:t>lg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laZjdf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sl</a:t>
            </a:r>
            <a:r>
              <a:rPr lang="en-US" dirty="0" smtClean="0">
                <a:latin typeface="Preeti" pitchFamily="2" charset="0"/>
              </a:rPr>
              <a:t>/a $ s/f]8 !) </a:t>
            </a:r>
            <a:r>
              <a:rPr lang="en-US" dirty="0" err="1" smtClean="0">
                <a:latin typeface="Preeti" pitchFamily="2" charset="0"/>
              </a:rPr>
              <a:t>nfv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dflg;sf</a:t>
            </a:r>
            <a:r>
              <a:rPr lang="en-US" dirty="0" smtClean="0">
                <a:latin typeface="Preeti" pitchFamily="2" charset="0"/>
              </a:rPr>
              <a:t>] d[To' </a:t>
            </a:r>
            <a:r>
              <a:rPr lang="en-US" dirty="0" err="1" smtClean="0">
                <a:latin typeface="Preeti" pitchFamily="2" charset="0"/>
              </a:rPr>
              <a:t>x'g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ub</a:t>
            </a:r>
            <a:r>
              <a:rPr lang="en-US" dirty="0" smtClean="0">
                <a:latin typeface="Preeti" pitchFamily="2" charset="0"/>
              </a:rPr>
              <a:t>{5 .</a:t>
            </a:r>
          </a:p>
          <a:p>
            <a:pPr marL="228594" lvl="1">
              <a:spcBef>
                <a:spcPts val="1000"/>
              </a:spcBef>
              <a:buClr>
                <a:srgbClr val="C00000"/>
              </a:buClr>
            </a:pPr>
            <a:r>
              <a:rPr lang="en-US" sz="2800" dirty="0" err="1" smtClean="0">
                <a:latin typeface="Preeti" pitchFamily="2" charset="0"/>
              </a:rPr>
              <a:t>lt</a:t>
            </a:r>
            <a:r>
              <a:rPr lang="en-US" sz="2800" dirty="0" smtClean="0">
                <a:latin typeface="Preeti" pitchFamily="2" charset="0"/>
              </a:rPr>
              <a:t> d[To' </a:t>
            </a:r>
            <a:r>
              <a:rPr lang="en-US" sz="2800" dirty="0" err="1" smtClean="0">
                <a:latin typeface="Preeti" pitchFamily="2" charset="0"/>
              </a:rPr>
              <a:t>dWo</a:t>
            </a:r>
            <a:r>
              <a:rPr lang="en-US" sz="2800" dirty="0" smtClean="0">
                <a:latin typeface="Preeti" pitchFamily="2" charset="0"/>
              </a:rPr>
              <a:t>] ;a}</a:t>
            </a:r>
            <a:r>
              <a:rPr lang="en-US" sz="2800" dirty="0" err="1" smtClean="0">
                <a:latin typeface="Preeti" pitchFamily="2" charset="0"/>
              </a:rPr>
              <a:t>eGbf</a:t>
            </a:r>
            <a:r>
              <a:rPr lang="en-US" sz="2800" dirty="0" smtClean="0">
                <a:latin typeface="Preeti" pitchFamily="2" charset="0"/>
              </a:rPr>
              <a:t> a9L ! s/f]8 &amp;( </a:t>
            </a:r>
            <a:r>
              <a:rPr lang="en-US" sz="2800" dirty="0" err="1" smtClean="0">
                <a:latin typeface="Preeti" pitchFamily="2" charset="0"/>
              </a:rPr>
              <a:t>nfv</a:t>
            </a:r>
            <a:r>
              <a:rPr lang="en-US" sz="2800" dirty="0" smtClean="0">
                <a:latin typeface="Preeti" pitchFamily="2" charset="0"/>
              </a:rPr>
              <a:t> </a:t>
            </a:r>
            <a:r>
              <a:rPr lang="en-US" sz="2800" dirty="0" smtClean="0"/>
              <a:t>CVDs</a:t>
            </a:r>
            <a:r>
              <a:rPr lang="en-US" sz="2800" dirty="0" smtClean="0">
                <a:latin typeface="Preeti" pitchFamily="2" charset="0"/>
              </a:rPr>
              <a:t> ;+u, () </a:t>
            </a:r>
            <a:r>
              <a:rPr lang="en-US" sz="2800" dirty="0" err="1" smtClean="0">
                <a:latin typeface="Preeti" pitchFamily="2" charset="0"/>
              </a:rPr>
              <a:t>nfv</a:t>
            </a:r>
            <a:r>
              <a:rPr lang="en-US" sz="2800" dirty="0" smtClean="0">
                <a:latin typeface="Preeti" pitchFamily="2" charset="0"/>
              </a:rPr>
              <a:t> </a:t>
            </a:r>
            <a:r>
              <a:rPr lang="en-US" sz="2800" dirty="0" err="1" smtClean="0">
                <a:latin typeface="Preeti" pitchFamily="2" charset="0"/>
              </a:rPr>
              <a:t>Sofg</a:t>
            </a:r>
            <a:r>
              <a:rPr lang="en-US" sz="2800" dirty="0" smtClean="0">
                <a:latin typeface="Preeti" pitchFamily="2" charset="0"/>
              </a:rPr>
              <a:t>;/ ;+u, #( </a:t>
            </a:r>
            <a:r>
              <a:rPr lang="en-US" sz="2800" dirty="0" err="1" smtClean="0">
                <a:latin typeface="Preeti" pitchFamily="2" charset="0"/>
              </a:rPr>
              <a:t>nfv</a:t>
            </a:r>
            <a:r>
              <a:rPr lang="en-US" sz="2800" dirty="0" smtClean="0">
                <a:latin typeface="Preeti" pitchFamily="2" charset="0"/>
              </a:rPr>
              <a:t> </a:t>
            </a:r>
            <a:r>
              <a:rPr lang="en-US" sz="2800" dirty="0" err="1" smtClean="0">
                <a:latin typeface="Preeti" pitchFamily="2" charset="0"/>
              </a:rPr>
              <a:t>Zjf;k|Zjf</a:t>
            </a:r>
            <a:r>
              <a:rPr lang="en-US" sz="2800" dirty="0" smtClean="0">
                <a:latin typeface="Preeti" pitchFamily="2" charset="0"/>
              </a:rPr>
              <a:t>; ;+u / !^ </a:t>
            </a:r>
            <a:r>
              <a:rPr lang="en-US" sz="2800" dirty="0" err="1" smtClean="0">
                <a:latin typeface="Preeti" pitchFamily="2" charset="0"/>
              </a:rPr>
              <a:t>nfv</a:t>
            </a:r>
            <a:r>
              <a:rPr lang="en-US" sz="2800" dirty="0" smtClean="0">
                <a:latin typeface="Preeti" pitchFamily="2" charset="0"/>
              </a:rPr>
              <a:t> </a:t>
            </a:r>
            <a:r>
              <a:rPr lang="en-US" sz="2800" dirty="0" err="1" smtClean="0">
                <a:latin typeface="Preeti" pitchFamily="2" charset="0"/>
              </a:rPr>
              <a:t>dw'd</a:t>
            </a:r>
            <a:r>
              <a:rPr lang="en-US" sz="2800" dirty="0" smtClean="0">
                <a:latin typeface="Preeti" pitchFamily="2" charset="0"/>
              </a:rPr>
              <a:t>]x ;</a:t>
            </a:r>
            <a:r>
              <a:rPr lang="en-US" sz="2800" dirty="0" err="1" smtClean="0">
                <a:latin typeface="Preeti" pitchFamily="2" charset="0"/>
              </a:rPr>
              <a:t>DalGwt</a:t>
            </a:r>
            <a:r>
              <a:rPr lang="en-US" sz="2800" dirty="0" smtClean="0">
                <a:latin typeface="Preeti" pitchFamily="2" charset="0"/>
              </a:rPr>
              <a:t> </a:t>
            </a:r>
            <a:r>
              <a:rPr lang="en-US" sz="2800" dirty="0" err="1" smtClean="0">
                <a:latin typeface="Preeti" pitchFamily="2" charset="0"/>
              </a:rPr>
              <a:t>ePsf</a:t>
            </a:r>
            <a:r>
              <a:rPr lang="en-US" sz="2800" dirty="0" smtClean="0">
                <a:latin typeface="Preeti" pitchFamily="2" charset="0"/>
              </a:rPr>
              <a:t>] </a:t>
            </a:r>
            <a:r>
              <a:rPr lang="en-US" sz="2800" dirty="0" err="1" smtClean="0">
                <a:latin typeface="Preeti" pitchFamily="2" charset="0"/>
              </a:rPr>
              <a:t>lyof</a:t>
            </a:r>
            <a:r>
              <a:rPr lang="en-US" sz="2800" dirty="0" smtClean="0">
                <a:latin typeface="Preeti" pitchFamily="2" charset="0"/>
              </a:rPr>
              <a:t>] .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Preeti" pitchFamily="2" charset="0"/>
            </a:endParaRPr>
          </a:p>
          <a:p>
            <a:endParaRPr lang="en-US" dirty="0">
              <a:latin typeface="Preeti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Preeti" pitchFamily="2" charset="0"/>
              </a:rPr>
              <a:t>g;g</a:t>
            </a:r>
            <a:r>
              <a:rPr lang="en-US" b="1" dirty="0" smtClean="0">
                <a:latin typeface="Preeti" pitchFamily="2" charset="0"/>
              </a:rPr>
              <a:t>]{ /f]</a:t>
            </a:r>
            <a:r>
              <a:rPr lang="en-US" b="1" dirty="0" err="1" smtClean="0">
                <a:latin typeface="Preeti" pitchFamily="2" charset="0"/>
              </a:rPr>
              <a:t>usf</a:t>
            </a:r>
            <a:r>
              <a:rPr lang="en-US" b="1" dirty="0" smtClean="0">
                <a:latin typeface="Preeti" pitchFamily="2" charset="0"/>
              </a:rPr>
              <a:t>] </a:t>
            </a:r>
            <a:r>
              <a:rPr lang="en-US" b="1" dirty="0" err="1" smtClean="0">
                <a:latin typeface="Preeti" pitchFamily="2" charset="0"/>
              </a:rPr>
              <a:t>k|sf</a:t>
            </a:r>
            <a:r>
              <a:rPr lang="en-US" b="1" dirty="0" smtClean="0">
                <a:latin typeface="Preeti" pitchFamily="2" charset="0"/>
              </a:rPr>
              <a:t>]k</a:t>
            </a:r>
            <a:r>
              <a:rPr lang="en-US" dirty="0" smtClean="0">
                <a:latin typeface="Preeti" pitchFamily="2" charset="0"/>
              </a:rPr>
              <a:t/>
            </a:r>
            <a:br>
              <a:rPr lang="en-US" dirty="0" smtClean="0">
                <a:latin typeface="Preeti" pitchFamily="2" charset="0"/>
              </a:rPr>
            </a:br>
            <a:endParaRPr lang="en-US" dirty="0">
              <a:latin typeface="Preeti" pitchFamily="2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105539" y="2607339"/>
            <a:ext cx="3816723" cy="482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dirty="0" smtClean="0">
                <a:latin typeface="Preeti" pitchFamily="2" charset="0"/>
              </a:rPr>
              <a:t>g]</a:t>
            </a:r>
            <a:r>
              <a:rPr lang="en-US" dirty="0" err="1" smtClean="0">
                <a:latin typeface="Preeti" pitchFamily="2" charset="0"/>
              </a:rPr>
              <a:t>kfndf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sz="2000" dirty="0" smtClean="0">
                <a:latin typeface="+mj-lt"/>
              </a:rPr>
              <a:t>(WHO</a:t>
            </a:r>
            <a:r>
              <a:rPr lang="en-US" sz="2000" dirty="0" smtClean="0">
                <a:latin typeface="Preeti" pitchFamily="2" charset="0"/>
              </a:rPr>
              <a:t> </a:t>
            </a:r>
            <a:r>
              <a:rPr lang="en-US" sz="2000" dirty="0" smtClean="0">
                <a:latin typeface="+mj-lt"/>
              </a:rPr>
              <a:t>Country profile 2018 </a:t>
            </a:r>
            <a:r>
              <a:rPr lang="en-US" dirty="0" err="1" smtClean="0">
                <a:latin typeface="Preeti" pitchFamily="2" charset="0"/>
              </a:rPr>
              <a:t>cg';f</a:t>
            </a:r>
            <a:r>
              <a:rPr lang="en-US" dirty="0" smtClean="0">
                <a:latin typeface="Preeti" pitchFamily="2" charset="0"/>
              </a:rPr>
              <a:t>/_ </a:t>
            </a:r>
            <a:r>
              <a:rPr lang="en-US" dirty="0" err="1" smtClean="0">
                <a:latin typeface="Preeti" pitchFamily="2" charset="0"/>
              </a:rPr>
              <a:t>ePsf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s'n</a:t>
            </a:r>
            <a:r>
              <a:rPr lang="en-US" dirty="0" smtClean="0">
                <a:latin typeface="Preeti" pitchFamily="2" charset="0"/>
              </a:rPr>
              <a:t> d[To' </a:t>
            </a:r>
            <a:r>
              <a:rPr lang="en-US" dirty="0" err="1" smtClean="0">
                <a:latin typeface="Preeti" pitchFamily="2" charset="0"/>
              </a:rPr>
              <a:t>dWo</a:t>
            </a:r>
            <a:r>
              <a:rPr lang="en-US" dirty="0" smtClean="0">
                <a:latin typeface="Preeti" pitchFamily="2" charset="0"/>
              </a:rPr>
              <a:t>] ^^ </a:t>
            </a:r>
            <a:r>
              <a:rPr lang="en-US" dirty="0" err="1" smtClean="0">
                <a:latin typeface="Preeti" pitchFamily="2" charset="0"/>
              </a:rPr>
              <a:t>k|ltzt</a:t>
            </a:r>
            <a:r>
              <a:rPr lang="en-US" dirty="0" smtClean="0">
                <a:latin typeface="Preeti" pitchFamily="2" charset="0"/>
              </a:rPr>
              <a:t> d[</a:t>
            </a:r>
            <a:r>
              <a:rPr lang="en-US" dirty="0" err="1" smtClean="0">
                <a:latin typeface="Preeti" pitchFamily="2" charset="0"/>
              </a:rPr>
              <a:t>To'sf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/0f </a:t>
            </a:r>
            <a:r>
              <a:rPr lang="en-US" dirty="0" err="1" smtClean="0">
                <a:latin typeface="Preeti" pitchFamily="2" charset="0"/>
              </a:rPr>
              <a:t>g;g</a:t>
            </a:r>
            <a:r>
              <a:rPr lang="en-US" dirty="0" smtClean="0">
                <a:latin typeface="Preeti" pitchFamily="2" charset="0"/>
              </a:rPr>
              <a:t>]{ /f]uaf6 </a:t>
            </a:r>
            <a:r>
              <a:rPr lang="en-US" dirty="0" err="1" smtClean="0">
                <a:latin typeface="Preeti" pitchFamily="2" charset="0"/>
              </a:rPr>
              <a:t>ePsf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lyof</a:t>
            </a:r>
            <a:r>
              <a:rPr lang="en-US" dirty="0" smtClean="0">
                <a:latin typeface="Preeti" pitchFamily="2" charset="0"/>
              </a:rPr>
              <a:t>] . </a:t>
            </a:r>
          </a:p>
          <a:p>
            <a:endParaRPr lang="en-US" dirty="0">
              <a:latin typeface="Preeti" pitchFamily="2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49608" y="2616908"/>
            <a:ext cx="3537592" cy="3165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Preeti" pitchFamily="2" charset="0"/>
              </a:rPr>
              <a:t>g]</a:t>
            </a:r>
            <a:r>
              <a:rPr lang="en-US" dirty="0" err="1" smtClean="0">
                <a:latin typeface="Preeti" pitchFamily="2" charset="0"/>
              </a:rPr>
              <a:t>kfn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nufot</a:t>
            </a:r>
            <a:r>
              <a:rPr lang="en-US" dirty="0" smtClean="0">
                <a:latin typeface="Preeti" pitchFamily="2" charset="0"/>
              </a:rPr>
              <a:t> blIf0fk"jL{ </a:t>
            </a:r>
            <a:r>
              <a:rPr lang="en-US" dirty="0" err="1" smtClean="0">
                <a:latin typeface="Preeti" pitchFamily="2" charset="0"/>
              </a:rPr>
              <a:t>Pl;ofsf</a:t>
            </a:r>
            <a:r>
              <a:rPr lang="en-US" dirty="0" smtClean="0">
                <a:latin typeface="Preeti" pitchFamily="2" charset="0"/>
              </a:rPr>
              <a:t> b]</a:t>
            </a:r>
            <a:r>
              <a:rPr lang="en-US" dirty="0" err="1" smtClean="0">
                <a:latin typeface="Preeti" pitchFamily="2" charset="0"/>
              </a:rPr>
              <a:t>zx¿df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k|d'v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g;g</a:t>
            </a:r>
            <a:r>
              <a:rPr lang="en-US" dirty="0" smtClean="0">
                <a:latin typeface="Preeti" pitchFamily="2" charset="0"/>
              </a:rPr>
              <a:t>]{ /f]u, </a:t>
            </a:r>
            <a:r>
              <a:rPr lang="en-US" dirty="0" err="1" smtClean="0">
                <a:latin typeface="Preeti" pitchFamily="2" charset="0"/>
              </a:rPr>
              <a:t>ljif</a:t>
            </a:r>
            <a:r>
              <a:rPr lang="en-US" dirty="0" smtClean="0">
                <a:latin typeface="Preeti" pitchFamily="2" charset="0"/>
              </a:rPr>
              <a:t>]z u/L #) b]lv &amp;) </a:t>
            </a:r>
            <a:r>
              <a:rPr lang="en-US" dirty="0" err="1" smtClean="0">
                <a:latin typeface="Preeti" pitchFamily="2" charset="0"/>
              </a:rPr>
              <a:t>jif</a:t>
            </a:r>
            <a:r>
              <a:rPr lang="en-US" dirty="0" smtClean="0">
                <a:latin typeface="Preeti" pitchFamily="2" charset="0"/>
              </a:rPr>
              <a:t>{ </a:t>
            </a:r>
            <a:r>
              <a:rPr lang="en-US" dirty="0" err="1" smtClean="0">
                <a:latin typeface="Preeti" pitchFamily="2" charset="0"/>
              </a:rPr>
              <a:t>pd</a:t>
            </a:r>
            <a:r>
              <a:rPr lang="en-US" dirty="0" smtClean="0">
                <a:latin typeface="Preeti" pitchFamily="2" charset="0"/>
              </a:rPr>
              <a:t>]/ ;</a:t>
            </a:r>
            <a:r>
              <a:rPr lang="en-US" dirty="0" err="1" smtClean="0">
                <a:latin typeface="Preeti" pitchFamily="2" charset="0"/>
              </a:rPr>
              <a:t>d"xsf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dflg;x¿df,cNkfo'd</a:t>
            </a:r>
            <a:r>
              <a:rPr lang="en-US" dirty="0" smtClean="0">
                <a:latin typeface="Preeti" pitchFamily="2" charset="0"/>
              </a:rPr>
              <a:t>} d[</a:t>
            </a:r>
            <a:r>
              <a:rPr lang="en-US" dirty="0" err="1" smtClean="0">
                <a:latin typeface="Preeti" pitchFamily="2" charset="0"/>
              </a:rPr>
              <a:t>Tosf</a:t>
            </a:r>
            <a:r>
              <a:rPr lang="en-US" dirty="0" smtClean="0">
                <a:latin typeface="Preeti" pitchFamily="2" charset="0"/>
              </a:rPr>
              <a:t>] -@@ </a:t>
            </a:r>
            <a:r>
              <a:rPr lang="en-US" dirty="0" err="1" smtClean="0">
                <a:latin typeface="Preeti" pitchFamily="2" charset="0"/>
              </a:rPr>
              <a:t>k|ltzt</a:t>
            </a:r>
            <a:r>
              <a:rPr lang="en-US" dirty="0" smtClean="0">
                <a:latin typeface="Preeti" pitchFamily="2" charset="0"/>
              </a:rPr>
              <a:t>_ </a:t>
            </a:r>
            <a:r>
              <a:rPr lang="en-US" dirty="0" err="1" smtClean="0">
                <a:latin typeface="Preeti" pitchFamily="2" charset="0"/>
              </a:rPr>
              <a:t>k|d'v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/0fsf] ?</a:t>
            </a:r>
            <a:r>
              <a:rPr lang="en-US" dirty="0" err="1" smtClean="0">
                <a:latin typeface="Preeti" pitchFamily="2" charset="0"/>
              </a:rPr>
              <a:t>kdf</a:t>
            </a:r>
            <a:r>
              <a:rPr lang="en-US" dirty="0" smtClean="0">
                <a:latin typeface="Preeti" pitchFamily="2" charset="0"/>
              </a:rPr>
              <a:t> b]</a:t>
            </a:r>
            <a:r>
              <a:rPr lang="en-US" dirty="0" err="1" smtClean="0">
                <a:latin typeface="Preeti" pitchFamily="2" charset="0"/>
              </a:rPr>
              <a:t>lvPsf</a:t>
            </a:r>
            <a:r>
              <a:rPr lang="en-US" dirty="0" smtClean="0">
                <a:latin typeface="Preeti" pitchFamily="2" charset="0"/>
              </a:rPr>
              <a:t>] 5 .</a:t>
            </a:r>
          </a:p>
          <a:p>
            <a:pPr marL="0" indent="0">
              <a:buNone/>
            </a:pPr>
            <a:endParaRPr lang="en-US" dirty="0">
              <a:latin typeface="Preeti" pitchFamily="2" charset="0"/>
            </a:endParaRPr>
          </a:p>
        </p:txBody>
      </p:sp>
      <p:pic>
        <p:nvPicPr>
          <p:cNvPr id="4098" name="Picture 2" descr="Image result for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13" y="1351825"/>
            <a:ext cx="2587880" cy="12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map of federal nepa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13" y="1352554"/>
            <a:ext cx="1860382" cy="121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19" y="1300022"/>
            <a:ext cx="1967798" cy="127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Preeti" pitchFamily="2" charset="0"/>
              </a:rPr>
              <a:t>g]</a:t>
            </a:r>
            <a:r>
              <a:rPr lang="en-US" b="1" dirty="0" err="1" smtClean="0">
                <a:latin typeface="Preeti" pitchFamily="2" charset="0"/>
              </a:rPr>
              <a:t>kfndf</a:t>
            </a:r>
            <a:r>
              <a:rPr lang="en-US" b="1" dirty="0" smtClean="0">
                <a:latin typeface="Preeti" pitchFamily="2" charset="0"/>
              </a:rPr>
              <a:t> </a:t>
            </a:r>
            <a:r>
              <a:rPr lang="en-US" b="1" dirty="0" err="1" smtClean="0">
                <a:latin typeface="Preeti" pitchFamily="2" charset="0"/>
              </a:rPr>
              <a:t>x'g</a:t>
            </a:r>
            <a:r>
              <a:rPr lang="en-US" b="1" dirty="0" smtClean="0">
                <a:latin typeface="Preeti" pitchFamily="2" charset="0"/>
              </a:rPr>
              <a:t>] </a:t>
            </a:r>
            <a:r>
              <a:rPr lang="en-US" b="1" dirty="0" err="1" smtClean="0">
                <a:latin typeface="Preeti" pitchFamily="2" charset="0"/>
              </a:rPr>
              <a:t>laleGg</a:t>
            </a:r>
            <a:r>
              <a:rPr lang="en-US" b="1" dirty="0" smtClean="0">
                <a:latin typeface="Preeti" pitchFamily="2" charset="0"/>
              </a:rPr>
              <a:t> </a:t>
            </a:r>
            <a:r>
              <a:rPr lang="en-US" b="1" dirty="0" err="1" smtClean="0">
                <a:latin typeface="Preeti" pitchFamily="2" charset="0"/>
              </a:rPr>
              <a:t>g;g</a:t>
            </a:r>
            <a:r>
              <a:rPr lang="en-US" b="1" dirty="0" smtClean="0">
                <a:latin typeface="Preeti" pitchFamily="2" charset="0"/>
              </a:rPr>
              <a:t>]{ /f]</a:t>
            </a:r>
            <a:r>
              <a:rPr lang="en-US" b="1" dirty="0" err="1" smtClean="0">
                <a:latin typeface="Preeti" pitchFamily="2" charset="0"/>
              </a:rPr>
              <a:t>ux?sf</a:t>
            </a:r>
            <a:r>
              <a:rPr lang="en-US" b="1" dirty="0" smtClean="0">
                <a:latin typeface="Preeti" pitchFamily="2" charset="0"/>
              </a:rPr>
              <a:t>] </a:t>
            </a:r>
            <a:r>
              <a:rPr lang="en-US" b="1" dirty="0" err="1" smtClean="0">
                <a:latin typeface="Preeti" pitchFamily="2" charset="0"/>
              </a:rPr>
              <a:t>ca:yfx</a:t>
            </a:r>
            <a:r>
              <a:rPr lang="en-US" b="1" dirty="0" smtClean="0">
                <a:latin typeface="Preeti" pitchFamily="2" charset="0"/>
              </a:rPr>
              <a:t>? -</a:t>
            </a:r>
            <a:r>
              <a:rPr lang="en-US" b="1" dirty="0" err="1" smtClean="0">
                <a:latin typeface="Preeti" pitchFamily="2" charset="0"/>
              </a:rPr>
              <a:t>k|ltztdf</a:t>
            </a:r>
            <a:r>
              <a:rPr lang="en-US" b="1" dirty="0" smtClean="0">
                <a:latin typeface="Preeti" pitchFamily="2" charset="0"/>
              </a:rPr>
              <a:t>_</a:t>
            </a:r>
            <a:r>
              <a:rPr lang="en-US" dirty="0" smtClean="0">
                <a:latin typeface="Preeti" pitchFamily="2" charset="0"/>
              </a:rPr>
              <a:t/>
            </a:r>
            <a:br>
              <a:rPr lang="en-US" dirty="0" smtClean="0">
                <a:latin typeface="Preeti" pitchFamily="2" charset="0"/>
              </a:rPr>
            </a:br>
            <a:endParaRPr lang="en-US" dirty="0">
              <a:latin typeface="Preeti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861884"/>
              </p:ext>
            </p:extLst>
          </p:nvPr>
        </p:nvGraphicFramePr>
        <p:xfrm>
          <a:off x="1104900" y="1352550"/>
          <a:ext cx="10248900" cy="482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4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sz="3600" b="1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</a:t>
            </a:r>
            <a:r>
              <a:rPr lang="en-US" sz="3600" b="1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ux?sf</a:t>
            </a:r>
            <a:r>
              <a:rPr lang="en-US" sz="3600" b="1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600" b="1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bfhf</a:t>
            </a:r>
            <a:r>
              <a:rPr lang="en-US" sz="3600" b="1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</a:t>
            </a:r>
            <a:r>
              <a:rPr lang="en-US" sz="3600" b="1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df</a:t>
            </a:r>
            <a:r>
              <a:rPr lang="en-US" sz="3600" b="1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600" b="1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sz="3600" b="1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</a:t>
            </a:r>
            <a:r>
              <a:rPr lang="en-US" sz="3600" b="1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ux?sf</a:t>
            </a:r>
            <a:r>
              <a:rPr lang="en-US" sz="3600" b="1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600" b="1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ca:yfx</a:t>
            </a:r>
            <a:r>
              <a:rPr lang="en-US" sz="3600" b="1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? </a:t>
            </a:r>
            <a:r>
              <a:rPr lang="en-US" sz="2800" b="1" dirty="0">
                <a:ea typeface="MS PGothic" panose="020B0600070205080204" pitchFamily="34" charset="-128"/>
                <a:cs typeface="Mangal" panose="02040503050203030202" pitchFamily="18" charset="0"/>
              </a:rPr>
              <a:t>(Trend</a:t>
            </a:r>
            <a:r>
              <a:rPr lang="en-US" sz="2800" b="1" dirty="0" smtClean="0">
                <a:ea typeface="MS PGothic" panose="020B0600070205080204" pitchFamily="34" charset="-128"/>
                <a:cs typeface="Mangal" panose="02040503050203030202" pitchFamily="18" charset="0"/>
              </a:rPr>
              <a:t>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1352554"/>
            <a:ext cx="10185929" cy="5036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98432" y="6339964"/>
            <a:ext cx="446789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i="1" dirty="0">
                <a:solidFill>
                  <a:srgbClr val="262626"/>
                </a:solidFill>
                <a:latin typeface="BookAntiqua-Italic"/>
                <a:ea typeface="MS PGothic" panose="020B0600070205080204" pitchFamily="34" charset="-128"/>
                <a:cs typeface="BookAntiqua-Italic"/>
              </a:rPr>
              <a:t>(Source: Global Burden of Disease, 2016)</a:t>
            </a:r>
            <a:endParaRPr lang="en-US" sz="3600" dirty="0">
              <a:solidFill>
                <a:srgbClr val="0D0D0D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460" y="3726016"/>
            <a:ext cx="3263340" cy="685840"/>
          </a:xfrm>
        </p:spPr>
        <p:txBody>
          <a:bodyPr/>
          <a:lstStyle/>
          <a:p>
            <a:r>
              <a:rPr lang="en-US" sz="4000" dirty="0" smtClean="0"/>
              <a:t>Presentation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632" y="2479779"/>
            <a:ext cx="5741894" cy="26704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6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k|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d'v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g;g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]{ /f]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ux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? /f]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syfd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tyf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lgoGq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)f 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k|of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;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Picture 4" descr="Image result for presentation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79" y="1460208"/>
            <a:ext cx="2295152" cy="2265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5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ljZj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: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;+u7gsf] ^%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}F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dxf;efdf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b:o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/fi6«n]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/0fn]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x'g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cNkfo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' d[To' ;g\ @)@% ;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Dddf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@%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k|ltztn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36fpg]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nIo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lnPsf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5 . </a:t>
            </a:r>
            <a:endParaRPr lang="en-US" dirty="0" smtClean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;}u/L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lbuf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lasfz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nIon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;d]t Ps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ltxfO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{n]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/0fn]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x'g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d[To' 36fpg]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nIo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lnPsf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5 . </a:t>
            </a:r>
            <a:endParaRPr lang="en-US" dirty="0" smtClean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;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nIo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k|flKtsf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lglDt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, ;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b:o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/fi6«n]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laleGg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cjwf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/0fnfO{ cl3 ;f/]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5g\ h:t} /0flgtLs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of]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hgf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agfpg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],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ljZj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: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;+u7gsf </a:t>
            </a:r>
            <a:r>
              <a:rPr lang="en-US" sz="2000" dirty="0">
                <a:ea typeface="MS PGothic" panose="020B0600070205080204" pitchFamily="34" charset="-128"/>
                <a:cs typeface="Preeti" pitchFamily="2" charset="0"/>
              </a:rPr>
              <a:t>PEN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cawf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/0ff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nfO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nfu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'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tyf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2000" dirty="0">
                <a:ea typeface="MS PGothic" panose="020B0600070205080204" pitchFamily="34" charset="-128"/>
                <a:cs typeface="Times New Roman" panose="02020603050405020304" pitchFamily="18" charset="0"/>
              </a:rPr>
              <a:t>“BEST BUYS”</a:t>
            </a:r>
            <a:r>
              <a:rPr lang="en-US" sz="24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24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24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cjwf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/0ff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ckgfpg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/x]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5g\ . </a:t>
            </a:r>
            <a:endParaRPr lang="en-US" dirty="0" smtClean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;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tYonfO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Wofg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lbb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} g]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kfn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;/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/n] </a:t>
            </a:r>
            <a:r>
              <a:rPr lang="en-US" sz="2400" dirty="0">
                <a:ea typeface="MS PGothic" panose="020B0600070205080204" pitchFamily="34" charset="-128"/>
                <a:cs typeface="Preeti" pitchFamily="2" charset="0"/>
              </a:rPr>
              <a:t>NCD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/f]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syfd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/ lgoGq0fsf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nflu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gLltut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, /0flgltut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laleGg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of]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hgf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tyf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sfo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s|d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nfu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' u/]</a:t>
            </a:r>
            <a:r>
              <a:rPr lang="en-US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5 . </a:t>
            </a:r>
            <a:endParaRPr lang="en-US" sz="2000" dirty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Preeti" pitchFamily="2" charset="0"/>
              </a:rPr>
              <a:t>k|d'v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err="1">
                <a:latin typeface="Preeti" pitchFamily="2" charset="0"/>
              </a:rPr>
              <a:t>g;g</a:t>
            </a:r>
            <a:r>
              <a:rPr lang="en-US" b="1" dirty="0">
                <a:latin typeface="Preeti" pitchFamily="2" charset="0"/>
              </a:rPr>
              <a:t>]{ /f]</a:t>
            </a:r>
            <a:r>
              <a:rPr lang="en-US" b="1" dirty="0" err="1">
                <a:latin typeface="Preeti" pitchFamily="2" charset="0"/>
              </a:rPr>
              <a:t>ux</a:t>
            </a:r>
            <a:r>
              <a:rPr lang="en-US" b="1" dirty="0">
                <a:latin typeface="Preeti" pitchFamily="2" charset="0"/>
              </a:rPr>
              <a:t>? /f]</a:t>
            </a:r>
            <a:r>
              <a:rPr lang="en-US" b="1" dirty="0" err="1">
                <a:latin typeface="Preeti" pitchFamily="2" charset="0"/>
              </a:rPr>
              <a:t>syfd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err="1">
                <a:latin typeface="Preeti" pitchFamily="2" charset="0"/>
              </a:rPr>
              <a:t>tyf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smtClean="0">
                <a:latin typeface="Preeti" pitchFamily="2" charset="0"/>
              </a:rPr>
              <a:t>lgoGq</a:t>
            </a:r>
            <a:r>
              <a:rPr lang="en-US" b="1" dirty="0">
                <a:latin typeface="Preeti" pitchFamily="2" charset="0"/>
              </a:rPr>
              <a:t>0</a:t>
            </a:r>
            <a:r>
              <a:rPr lang="en-US" b="1" dirty="0" smtClean="0">
                <a:latin typeface="Preeti" pitchFamily="2" charset="0"/>
              </a:rPr>
              <a:t>f </a:t>
            </a:r>
            <a:r>
              <a:rPr lang="en-US" b="1" dirty="0" err="1">
                <a:latin typeface="Preeti" pitchFamily="2" charset="0"/>
              </a:rPr>
              <a:t>k|of</a:t>
            </a:r>
            <a:r>
              <a:rPr lang="en-US" b="1" dirty="0">
                <a:latin typeface="Preeti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35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gLltut</a:t>
            </a:r>
            <a:endParaRPr lang="en-US" sz="2400" dirty="0" smtClean="0">
              <a:solidFill>
                <a:srgbClr val="000066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/fli6«o 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: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gLlt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@)&amp;!</a:t>
            </a:r>
            <a:endParaRPr lang="en-US" sz="2400" dirty="0" smtClean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fli6«o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dfgl;s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: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gLlt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@)%#</a:t>
            </a:r>
            <a:endParaRPr lang="en-US" sz="2400" dirty="0" smtClean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fli6«o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d'v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: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gLlt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@)&amp;!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cflb</a:t>
            </a:r>
            <a:endParaRPr lang="en-US" sz="2400" dirty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 </a:t>
            </a:r>
            <a:endParaRPr lang="en-US" sz="2400" dirty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/0flgltut</a:t>
            </a:r>
            <a:endParaRPr lang="en-US" sz="2400" dirty="0">
              <a:solidFill>
                <a:srgbClr val="000066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a typeface="MS PGothic" panose="020B0600070205080204" pitchFamily="34" charset="-128"/>
                <a:cs typeface="Preeti" pitchFamily="2" charset="0"/>
              </a:rPr>
              <a:t>National Health Sector Strategy -NHSS (2016-2020)</a:t>
            </a:r>
            <a:endParaRPr lang="en-US" sz="2100" dirty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a typeface="MS PGothic" panose="020B0600070205080204" pitchFamily="34" charset="-128"/>
                <a:cs typeface="Preeti" pitchFamily="2" charset="0"/>
              </a:rPr>
              <a:t>Multi </a:t>
            </a:r>
            <a:r>
              <a:rPr lang="en-US" sz="2400" dirty="0" err="1">
                <a:solidFill>
                  <a:srgbClr val="000000"/>
                </a:solidFill>
                <a:ea typeface="MS PGothic" panose="020B0600070205080204" pitchFamily="34" charset="-128"/>
                <a:cs typeface="Preeti" pitchFamily="2" charset="0"/>
              </a:rPr>
              <a:t>Sectoral</a:t>
            </a:r>
            <a:r>
              <a:rPr lang="en-US" sz="2400" dirty="0">
                <a:solidFill>
                  <a:srgbClr val="000000"/>
                </a:solidFill>
                <a:ea typeface="MS PGothic" panose="020B0600070205080204" pitchFamily="34" charset="-128"/>
                <a:cs typeface="Preeti" pitchFamily="2" charset="0"/>
              </a:rPr>
              <a:t> Action Plan for Prevention and Control of NCD (2014-2020)</a:t>
            </a:r>
            <a:endParaRPr lang="en-US" sz="2100" dirty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k|fylds</a:t>
            </a:r>
            <a:r>
              <a:rPr lang="en-US" sz="3200" b="1" dirty="0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:</a:t>
            </a:r>
            <a:r>
              <a:rPr lang="en-US" sz="3200" b="1" dirty="0" err="1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sz="3200" b="1" dirty="0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;]</a:t>
            </a:r>
            <a:r>
              <a:rPr lang="en-US" sz="3200" b="1" dirty="0" err="1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</a:t>
            </a:r>
            <a:r>
              <a:rPr lang="en-US" sz="3200" b="1" dirty="0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:t/</a:t>
            </a:r>
            <a:r>
              <a:rPr lang="en-US" sz="3200" b="1" dirty="0" err="1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3200" b="1" dirty="0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sfo</a:t>
            </a:r>
            <a:r>
              <a:rPr lang="en-US" sz="3200" b="1" dirty="0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sz="3200" b="1" dirty="0" err="1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s|dx</a:t>
            </a:r>
            <a:r>
              <a:rPr lang="en-US" sz="3200" b="1" dirty="0">
                <a:solidFill>
                  <a:srgbClr val="000066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?</a:t>
            </a:r>
            <a:endParaRPr lang="en-US" sz="2400" dirty="0">
              <a:solidFill>
                <a:srgbClr val="000066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a typeface="MS PGothic" panose="020B0600070205080204" pitchFamily="34" charset="-128"/>
                <a:cs typeface="Preeti" pitchFamily="2" charset="0"/>
              </a:rPr>
              <a:t>Package of Essential Non Communicable Disease (PEN) Intervention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a typeface="MS PGothic" panose="020B0600070205080204" pitchFamily="34" charset="-128"/>
                <a:cs typeface="Preeti" pitchFamily="2" charset="0"/>
              </a:rPr>
              <a:t>mhGAP</a:t>
            </a:r>
            <a:r>
              <a:rPr lang="en-US" sz="2400" dirty="0">
                <a:solidFill>
                  <a:srgbClr val="000000"/>
                </a:solidFill>
                <a:ea typeface="MS PGothic" panose="020B0600070205080204" pitchFamily="34" charset="-128"/>
                <a:cs typeface="Preeti" pitchFamily="2" charset="0"/>
              </a:rPr>
              <a:t> for Mental Health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Preeti" pitchFamily="2" charset="0"/>
              </a:rPr>
              <a:t>k|d'v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err="1">
                <a:latin typeface="Preeti" pitchFamily="2" charset="0"/>
              </a:rPr>
              <a:t>g;g</a:t>
            </a:r>
            <a:r>
              <a:rPr lang="en-US" b="1" dirty="0">
                <a:latin typeface="Preeti" pitchFamily="2" charset="0"/>
              </a:rPr>
              <a:t>]{ /f]</a:t>
            </a:r>
            <a:r>
              <a:rPr lang="en-US" b="1" dirty="0" err="1">
                <a:latin typeface="Preeti" pitchFamily="2" charset="0"/>
              </a:rPr>
              <a:t>ux</a:t>
            </a:r>
            <a:r>
              <a:rPr lang="en-US" b="1" dirty="0">
                <a:latin typeface="Preeti" pitchFamily="2" charset="0"/>
              </a:rPr>
              <a:t>? /f]</a:t>
            </a:r>
            <a:r>
              <a:rPr lang="en-US" b="1" dirty="0" err="1">
                <a:latin typeface="Preeti" pitchFamily="2" charset="0"/>
              </a:rPr>
              <a:t>syfd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err="1">
                <a:latin typeface="Preeti" pitchFamily="2" charset="0"/>
              </a:rPr>
              <a:t>tyf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smtClean="0">
                <a:latin typeface="Preeti" pitchFamily="2" charset="0"/>
              </a:rPr>
              <a:t>lgoGq</a:t>
            </a:r>
            <a:r>
              <a:rPr lang="en-US" b="1" dirty="0">
                <a:latin typeface="Preeti" pitchFamily="2" charset="0"/>
              </a:rPr>
              <a:t>0</a:t>
            </a:r>
            <a:r>
              <a:rPr lang="en-US" b="1" dirty="0" smtClean="0">
                <a:latin typeface="Preeti" pitchFamily="2" charset="0"/>
              </a:rPr>
              <a:t>f </a:t>
            </a:r>
            <a:r>
              <a:rPr lang="en-US" b="1" dirty="0" err="1">
                <a:latin typeface="Preeti" pitchFamily="2" charset="0"/>
              </a:rPr>
              <a:t>k|of</a:t>
            </a:r>
            <a:r>
              <a:rPr lang="en-US" b="1" dirty="0">
                <a:latin typeface="Preeti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60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3536" y="1258424"/>
            <a:ext cx="10809193" cy="5370976"/>
          </a:xfrm>
        </p:spPr>
        <p:txBody>
          <a:bodyPr>
            <a:normAutofit fontScale="77500" lnSpcReduction="20000"/>
          </a:bodyPr>
          <a:lstStyle/>
          <a:p>
            <a:pPr marL="0" marR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g]</a:t>
            </a: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kfn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;/</a:t>
            </a: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sf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/n] </a:t>
            </a: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cg'df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</a:t>
            </a: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bg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u/]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g;g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/f]u /f]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syfd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tyf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lgoG`0f ;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DaGwL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ax"If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qLo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of]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hgf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@)!$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  <a:sym typeface="Symbol" panose="05050102010706020507" pitchFamily="18" charset="2"/>
              </a:rPr>
              <a:t>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@)@) </a:t>
            </a:r>
            <a:r>
              <a:rPr lang="en-US" sz="3100" dirty="0" err="1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cg</a:t>
            </a:r>
            <a:r>
              <a:rPr lang="en-US" sz="31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';f</a:t>
            </a:r>
            <a:r>
              <a:rPr lang="en-US" sz="31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 ;g\ @)@% ;</a:t>
            </a:r>
            <a:r>
              <a:rPr lang="en-US" sz="3100" dirty="0" err="1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Dd</a:t>
            </a:r>
            <a:r>
              <a:rPr lang="en-US" sz="3100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100" dirty="0" err="1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xfl;n</a:t>
            </a:r>
            <a:r>
              <a:rPr lang="en-US" sz="3100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ug</a:t>
            </a:r>
            <a:r>
              <a:rPr lang="en-US" sz="31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'{kg</a:t>
            </a:r>
            <a:r>
              <a:rPr lang="en-US" sz="3100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!) </a:t>
            </a:r>
            <a:r>
              <a:rPr lang="en-US" sz="31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nIox</a:t>
            </a:r>
            <a:r>
              <a:rPr lang="en-US" sz="31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¿ </a:t>
            </a:r>
            <a:endParaRPr lang="en-US" sz="2300" dirty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endParaRPr lang="en-US" sz="3100" dirty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;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d|udf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dw'd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]x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, d'6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'/f]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u,SofG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;/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tyf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bL3{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Zjf;k|Zjf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; ;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DaGwL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/f]ux¿af6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x'g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;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d[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To'nfO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@%</a:t>
            </a:r>
            <a:r>
              <a:rPr lang="en-US" sz="2600" dirty="0">
                <a:cs typeface="Mangal" panose="02040503050203030202" pitchFamily="18" charset="0"/>
              </a:rPr>
              <a:t>%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n]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dBkfgsf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xflgsf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/s ;]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jgnfO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@%</a:t>
            </a:r>
            <a:r>
              <a:rPr lang="en-US" sz="2600" dirty="0">
                <a:cs typeface="Mangal" panose="02040503050203030202" pitchFamily="18" charset="0"/>
              </a:rPr>
              <a:t>%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!%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jif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eGbf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dflysf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AolQmx¿df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;'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lt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hGo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kbf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ysf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k|of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#)</a:t>
            </a:r>
            <a:r>
              <a:rPr lang="en-US" sz="2600" dirty="0">
                <a:solidFill>
                  <a:prstClr val="black"/>
                </a:solidFill>
                <a:cs typeface="Mangal" panose="02040503050203030202" pitchFamily="18" charset="0"/>
              </a:rPr>
              <a:t> %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Vffgf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ksfpg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k|of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]u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x'g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k|d'v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?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7f];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OGwgsf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2600" dirty="0">
                <a:cs typeface="Mangal" panose="02040503050203030202" pitchFamily="18" charset="0"/>
              </a:rPr>
              <a:t>(Solid fuel)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k|of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]u b/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%) </a:t>
            </a:r>
            <a:r>
              <a:rPr lang="en-US" sz="2600" dirty="0">
                <a:solidFill>
                  <a:prstClr val="black"/>
                </a:solidFill>
                <a:cs typeface="Mangal" panose="02040503050203030202" pitchFamily="18" charset="0"/>
              </a:rPr>
              <a:t>%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s'n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hg;+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Vofdf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g'gsf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cf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}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ift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k|of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ub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#)</a:t>
            </a:r>
            <a:r>
              <a:rPr lang="en-US" sz="2600" dirty="0">
                <a:solidFill>
                  <a:prstClr val="black"/>
                </a:solidFill>
                <a:cs typeface="Mangal" panose="02040503050203030202" pitchFamily="18" charset="0"/>
              </a:rPr>
              <a:t> %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</a:t>
            </a:r>
            <a:endParaRPr lang="en-US" sz="3100" dirty="0" smtClean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pRr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Qmrfksf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;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d:ofnfO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@%</a:t>
            </a:r>
            <a:r>
              <a:rPr lang="en-US" sz="2300" dirty="0">
                <a:latin typeface="Calibri" panose="020F0502020204030204" pitchFamily="34" charset="0"/>
                <a:ea typeface="Arial" panose="020B0604020202020204" pitchFamily="34" charset="0"/>
                <a:cs typeface="Mangal" panose="02040503050203030202" pitchFamily="18" charset="0"/>
              </a:rPr>
              <a:t>%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. </a:t>
            </a:r>
            <a:endParaRPr lang="en-US" sz="3100" dirty="0" smtClean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dw'd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]x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]6f]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kgfsf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a9b}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/x]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;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d:ofnfO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/f]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. </a:t>
            </a:r>
            <a:endParaRPr lang="en-US" sz="3100" dirty="0" smtClean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ckof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</a:t>
            </a: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Kt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zf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Ll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/s s[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ofsnfk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;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d:ofnfO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</a:t>
            </a: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!) </a:t>
            </a:r>
            <a:r>
              <a:rPr lang="en-US" sz="2300" dirty="0" smtClean="0">
                <a:latin typeface="Calibri" panose="020F0502020204030204" pitchFamily="34" charset="0"/>
                <a:ea typeface="Arial" panose="020B0604020202020204" pitchFamily="34" charset="0"/>
                <a:cs typeface="Mangal" panose="02040503050203030202" pitchFamily="18" charset="0"/>
              </a:rPr>
              <a:t>%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. </a:t>
            </a:r>
            <a:endParaRPr lang="en-US" sz="3100" dirty="0" smtClean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x[bo3ft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, dl:ts3ft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tyf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utdf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lrlgsf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dfqf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lgoGq0fsf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lglDt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cf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}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iflw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/ k/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fdz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cfjZos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dWo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slDtdf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%)</a:t>
            </a:r>
            <a:r>
              <a:rPr lang="en-US" sz="2300" dirty="0">
                <a:latin typeface="Calibri" panose="020F0502020204030204" pitchFamily="34" charset="0"/>
                <a:ea typeface="Arial" panose="020B0604020202020204" pitchFamily="34" charset="0"/>
                <a:cs typeface="Mangal" panose="02040503050203030202" pitchFamily="18" charset="0"/>
              </a:rPr>
              <a:t>%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cf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}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ifwL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pkrf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tyf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k/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fd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{z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lbg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. </a:t>
            </a:r>
            <a:endParaRPr lang="en-US" sz="3100" dirty="0" smtClean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 err="1" smtClean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g;g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]{ /f]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usf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pkrf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lglDt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cfjZos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k|ljlwnfO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{ ;/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/L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tyf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lghL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c:ktfn u/L 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sDtLdf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 *)</a:t>
            </a:r>
            <a:r>
              <a:rPr lang="en-US" sz="2300" dirty="0">
                <a:latin typeface="Calibri" panose="020F0502020204030204" pitchFamily="34" charset="0"/>
                <a:ea typeface="Arial" panose="020B0604020202020204" pitchFamily="34" charset="0"/>
                <a:cs typeface="Mangal" panose="02040503050203030202" pitchFamily="18" charset="0"/>
              </a:rPr>
              <a:t>% 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k'¥</a:t>
            </a:r>
            <a:r>
              <a:rPr lang="en-US" sz="3100" dirty="0" err="1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ofpg</a:t>
            </a:r>
            <a:r>
              <a:rPr lang="en-US" sz="3100" dirty="0">
                <a:latin typeface="Preeti" pitchFamily="2" charset="0"/>
                <a:ea typeface="Arial" panose="020B0604020202020204" pitchFamily="34" charset="0"/>
                <a:cs typeface="Mangal" panose="02040503050203030202" pitchFamily="18" charset="0"/>
              </a:rPr>
              <a:t>] 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Preeti" pitchFamily="2" charset="0"/>
              </a:rPr>
              <a:t>k|d'v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err="1">
                <a:latin typeface="Preeti" pitchFamily="2" charset="0"/>
              </a:rPr>
              <a:t>g;g</a:t>
            </a:r>
            <a:r>
              <a:rPr lang="en-US" b="1" dirty="0">
                <a:latin typeface="Preeti" pitchFamily="2" charset="0"/>
              </a:rPr>
              <a:t>]{ /f]</a:t>
            </a:r>
            <a:r>
              <a:rPr lang="en-US" b="1" dirty="0" err="1">
                <a:latin typeface="Preeti" pitchFamily="2" charset="0"/>
              </a:rPr>
              <a:t>ux</a:t>
            </a:r>
            <a:r>
              <a:rPr lang="en-US" b="1" dirty="0">
                <a:latin typeface="Preeti" pitchFamily="2" charset="0"/>
              </a:rPr>
              <a:t>? /f]</a:t>
            </a:r>
            <a:r>
              <a:rPr lang="en-US" b="1" dirty="0" err="1">
                <a:latin typeface="Preeti" pitchFamily="2" charset="0"/>
              </a:rPr>
              <a:t>syfd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err="1">
                <a:latin typeface="Preeti" pitchFamily="2" charset="0"/>
              </a:rPr>
              <a:t>tyf</a:t>
            </a:r>
            <a:r>
              <a:rPr lang="en-US" b="1" dirty="0">
                <a:latin typeface="Preeti" pitchFamily="2" charset="0"/>
              </a:rPr>
              <a:t> </a:t>
            </a:r>
            <a:r>
              <a:rPr lang="en-US" b="1" dirty="0" smtClean="0">
                <a:latin typeface="Preeti" pitchFamily="2" charset="0"/>
              </a:rPr>
              <a:t>lgoGq</a:t>
            </a:r>
            <a:r>
              <a:rPr lang="en-US" b="1" dirty="0">
                <a:latin typeface="Preeti" pitchFamily="2" charset="0"/>
              </a:rPr>
              <a:t>0</a:t>
            </a:r>
            <a:r>
              <a:rPr lang="en-US" b="1" dirty="0" smtClean="0">
                <a:latin typeface="Preeti" pitchFamily="2" charset="0"/>
              </a:rPr>
              <a:t>f </a:t>
            </a:r>
            <a:r>
              <a:rPr lang="en-US" b="1" dirty="0" err="1">
                <a:latin typeface="Preeti" pitchFamily="2" charset="0"/>
              </a:rPr>
              <a:t>k|of</a:t>
            </a:r>
            <a:r>
              <a:rPr lang="en-US" b="1" dirty="0">
                <a:latin typeface="Preeti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69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530" y="4781590"/>
            <a:ext cx="3263340" cy="685840"/>
          </a:xfrm>
        </p:spPr>
        <p:txBody>
          <a:bodyPr/>
          <a:lstStyle/>
          <a:p>
            <a:r>
              <a:rPr lang="en-US" sz="4000" dirty="0" smtClean="0"/>
              <a:t>Presentation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788" y="2013073"/>
            <a:ext cx="5741894" cy="26704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C00000"/>
                </a:solidFill>
                <a:ea typeface="MS PGothic" panose="020B0600070205080204" pitchFamily="34" charset="-128"/>
                <a:cs typeface="Mangal" panose="02040503050203030202" pitchFamily="18" charset="0"/>
              </a:rPr>
              <a:t>Package of Essential Non Communicable (PEN) Disease</a:t>
            </a:r>
            <a:r>
              <a:rPr lang="en-US" sz="1800" dirty="0" smtClean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a typeface="MS PGothic" panose="020B0600070205080204" pitchFamily="34" charset="-128"/>
                <a:cs typeface="Mangal" panose="02040503050203030202" pitchFamily="18" charset="0"/>
              </a:rPr>
              <a:t>Programme</a:t>
            </a:r>
            <a:endParaRPr lang="en-US" sz="3600" dirty="0">
              <a:solidFill>
                <a:srgbClr val="C00000"/>
              </a:solidFill>
              <a:ea typeface="MS PGothic" panose="020B0600070205080204" pitchFamily="34" charset="-128"/>
              <a:cs typeface="Mangal" panose="02040503050203030202" pitchFamily="18" charset="0"/>
            </a:endParaRPr>
          </a:p>
        </p:txBody>
      </p:sp>
      <p:pic>
        <p:nvPicPr>
          <p:cNvPr id="5" name="Picture 4" descr="Image result for presentation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32" y="4206759"/>
            <a:ext cx="2295152" cy="226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0894" y="992911"/>
            <a:ext cx="4814118" cy="3592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902" y="1352554"/>
            <a:ext cx="5134533" cy="482441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;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d'bfodf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n's]/ /x]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tyf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gb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lvPsf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la/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fdLx¿sf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;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dodf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g}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lgbfg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u/L ;lx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pkrf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tyf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Aoj:Yffkgsf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bfo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fdf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Nofpgsf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nfuL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g]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kfn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;/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/n]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/f]u ;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DaGwL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sfo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s|d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;~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rfngdf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NofPsf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. </a:t>
            </a:r>
          </a:p>
          <a:p>
            <a:endParaRPr lang="en-US" dirty="0" smtClean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g]</a:t>
            </a:r>
            <a:r>
              <a:rPr lang="en-US" dirty="0" err="1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kfn</a:t>
            </a:r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;/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/n]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pkrf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 ;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zSt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?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kdf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cl3 a9fpg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ljZj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: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;+u7gsf] </a:t>
            </a:r>
            <a:r>
              <a:rPr lang="en-US" sz="2400" dirty="0">
                <a:solidFill>
                  <a:srgbClr val="000000"/>
                </a:solidFill>
                <a:ea typeface="MS PGothic" panose="020B0600070205080204" pitchFamily="34" charset="-128"/>
                <a:cs typeface="Preeti" pitchFamily="2" charset="0"/>
              </a:rPr>
              <a:t>PEN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cjwf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/0fnfO{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cg'df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bg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u/L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nfu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' u/]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5 . </a:t>
            </a:r>
            <a:endParaRPr lang="en-US" dirty="0" smtClean="0">
              <a:latin typeface="Preeti" pitchFamily="2" charset="0"/>
            </a:endParaRPr>
          </a:p>
          <a:p>
            <a:endParaRPr lang="en-US" dirty="0" smtClean="0">
              <a:latin typeface="Preeti" pitchFamily="2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PEN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Preeti" pitchFamily="2" charset="0"/>
              </a:rPr>
              <a:t>sfo</a:t>
            </a:r>
            <a:r>
              <a:rPr lang="en-US" sz="4000" dirty="0" smtClean="0">
                <a:latin typeface="Preeti" pitchFamily="2" charset="0"/>
              </a:rPr>
              <a:t>{</a:t>
            </a:r>
            <a:r>
              <a:rPr lang="en-US" sz="4000" dirty="0" err="1" smtClean="0">
                <a:latin typeface="Preeti" pitchFamily="2" charset="0"/>
              </a:rPr>
              <a:t>s|d</a:t>
            </a:r>
            <a:endParaRPr lang="en-US" sz="4000" dirty="0">
              <a:latin typeface="Preeti" pitchFamily="2" charset="0"/>
            </a:endParaRPr>
          </a:p>
        </p:txBody>
      </p:sp>
      <p:pic>
        <p:nvPicPr>
          <p:cNvPr id="9218" name="Picture 2" descr="Image result for package of essential noncommunicable (pe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29" y="1352554"/>
            <a:ext cx="3550956" cy="49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901" y="1183341"/>
            <a:ext cx="4690781" cy="5553635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ea typeface="MS PGothic" panose="020B0600070205080204" pitchFamily="34" charset="-128"/>
                <a:cs typeface="Preeti" pitchFamily="2" charset="0"/>
              </a:rPr>
              <a:t>PEN 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sfo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s|dn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k|d'v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?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kdf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endParaRPr lang="en-US" sz="3200" b="1" dirty="0" smtClean="0">
              <a:solidFill>
                <a:srgbClr val="C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D0D0D"/>
              </a:solidFill>
              <a:latin typeface="Arial" panose="020B0604020202020204" pitchFamily="34" charset="0"/>
              <a:ea typeface="MS PGothic" panose="020B0600070205080204" pitchFamily="34" charset="-128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buSzPts val="1200"/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k|d'v</a:t>
            </a:r>
            <a:r>
              <a:rPr lang="en-US" b="1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$ </a:t>
            </a: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g;g</a:t>
            </a:r>
            <a:r>
              <a:rPr lang="en-US" b="1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{] /f]</a:t>
            </a: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ux¿sf</a:t>
            </a:r>
            <a:r>
              <a:rPr lang="en-US" b="1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] M</a:t>
            </a:r>
            <a:endParaRPr lang="en-US" b="1" dirty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d'6'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tyf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/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QmgnLsf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] /</a:t>
            </a:r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f]u,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err="1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dw'd</a:t>
            </a:r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]x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, </a:t>
            </a:r>
            <a:endParaRPr lang="en-US" dirty="0" smtClean="0">
              <a:solidFill>
                <a:srgbClr val="000000"/>
              </a:solidFill>
              <a:latin typeface="Preeti" pitchFamily="2" charset="0"/>
              <a:ea typeface="Arial" panose="020B0604020202020204" pitchFamily="34" charset="0"/>
              <a:cs typeface="Preeti" pitchFamily="2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lb3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ZjfZk|Zjf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; ;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DaGwL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/f]u / </a:t>
            </a:r>
            <a:endParaRPr lang="en-US" dirty="0" smtClean="0">
              <a:solidFill>
                <a:srgbClr val="000000"/>
              </a:solidFill>
              <a:latin typeface="Preeti" pitchFamily="2" charset="0"/>
              <a:ea typeface="Arial" panose="020B0604020202020204" pitchFamily="34" charset="0"/>
              <a:cs typeface="Preeti" pitchFamily="2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err="1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SofG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;/ -: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tg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/ kf7]3/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]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d'v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_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] /f]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syfd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, lz3|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lgbfg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Joj:yfkg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/ k|]</a:t>
            </a:r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if0f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endParaRPr lang="en-US" dirty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oL</a:t>
            </a:r>
            <a:r>
              <a:rPr lang="en-US" b="1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g;g</a:t>
            </a:r>
            <a:r>
              <a:rPr lang="en-US" b="1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{] /f]</a:t>
            </a: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usf</a:t>
            </a:r>
            <a:r>
              <a:rPr lang="en-US" b="1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$ </a:t>
            </a: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k|d'v</a:t>
            </a:r>
            <a:r>
              <a:rPr lang="en-US" b="1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sf</a:t>
            </a:r>
            <a:r>
              <a:rPr lang="en-US" b="1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/s </a:t>
            </a:r>
            <a:r>
              <a:rPr lang="en-US" b="1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tTjx¿sf</a:t>
            </a:r>
            <a:r>
              <a:rPr lang="en-US" b="1" dirty="0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] </a:t>
            </a:r>
            <a:endParaRPr lang="en-US" b="1" dirty="0">
              <a:latin typeface="Preeti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zf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Ll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/s </a:t>
            </a:r>
            <a:r>
              <a:rPr lang="en-US" dirty="0" err="1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lgl:s|otf</a:t>
            </a:r>
            <a:endParaRPr lang="en-US" dirty="0" smtClean="0">
              <a:solidFill>
                <a:srgbClr val="000000"/>
              </a:solidFill>
              <a:latin typeface="Preeti" pitchFamily="2" charset="0"/>
              <a:ea typeface="Arial" panose="020B0604020202020204" pitchFamily="34" charset="0"/>
              <a:cs typeface="Preeti" pitchFamily="2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err="1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w'd|kfg</a:t>
            </a:r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err="1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dBkfgsf</a:t>
            </a:r>
            <a:r>
              <a:rPr lang="en-US" dirty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] </a:t>
            </a:r>
            <a:r>
              <a:rPr lang="en-US" dirty="0" err="1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k|of</a:t>
            </a:r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]u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c:j:y </a:t>
            </a:r>
            <a:r>
              <a:rPr lang="en-US" dirty="0" err="1" smtClean="0">
                <a:solidFill>
                  <a:srgbClr val="000000"/>
                </a:solidFill>
                <a:latin typeface="Preeti" pitchFamily="2" charset="0"/>
                <a:ea typeface="Arial" panose="020B0604020202020204" pitchFamily="34" charset="0"/>
                <a:cs typeface="Preeti" pitchFamily="2" charset="0"/>
              </a:rPr>
              <a:t>vfgkfg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PEN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Preeti" pitchFamily="2" charset="0"/>
              </a:rPr>
              <a:t>sfo</a:t>
            </a:r>
            <a:r>
              <a:rPr lang="en-US" sz="4000" dirty="0" smtClean="0">
                <a:latin typeface="Preeti" pitchFamily="2" charset="0"/>
              </a:rPr>
              <a:t>{</a:t>
            </a:r>
            <a:r>
              <a:rPr lang="en-US" sz="4000" dirty="0" err="1" smtClean="0">
                <a:latin typeface="Preeti" pitchFamily="2" charset="0"/>
              </a:rPr>
              <a:t>s|d</a:t>
            </a:r>
            <a:endParaRPr lang="en-US" sz="4000" dirty="0">
              <a:latin typeface="Preeti" pitchFamily="2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88"/>
          <a:stretch/>
        </p:blipFill>
        <p:spPr bwMode="auto">
          <a:xfrm>
            <a:off x="5908471" y="1486628"/>
            <a:ext cx="5422137" cy="200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10242" name="Picture 2" descr="Image result for four major risk factors of NCD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DE1E4"/>
              </a:clrFrom>
              <a:clrTo>
                <a:srgbClr val="DDE1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986" y="4374968"/>
            <a:ext cx="5629105" cy="205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5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366" y="2554901"/>
            <a:ext cx="4562856" cy="685840"/>
          </a:xfrm>
        </p:spPr>
        <p:txBody>
          <a:bodyPr/>
          <a:lstStyle/>
          <a:p>
            <a:r>
              <a:rPr lang="en-US" sz="4000" dirty="0" smtClean="0"/>
              <a:t>Session Objectives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055" y="2149124"/>
            <a:ext cx="5741894" cy="28531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By the end of session, trainee will able to explain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Define NCDs &amp; their trend in the world and Nepal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Describe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Approach and Development of PEN program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Vision 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Objective</a:t>
            </a:r>
            <a:endParaRPr lang="en-US" sz="2000" dirty="0"/>
          </a:p>
        </p:txBody>
      </p:sp>
      <p:pic>
        <p:nvPicPr>
          <p:cNvPr id="4" name="Picture 3" descr="Image result for objectives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5921" r="6751" b="41742"/>
          <a:stretch/>
        </p:blipFill>
        <p:spPr bwMode="auto">
          <a:xfrm>
            <a:off x="7332942" y="1644111"/>
            <a:ext cx="1084916" cy="10049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07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901" y="1352554"/>
            <a:ext cx="10248899" cy="49137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dirty="0" smtClean="0">
                <a:solidFill>
                  <a:srgbClr val="000066"/>
                </a:solidFill>
              </a:rPr>
              <a:t>Vision </a:t>
            </a:r>
            <a:r>
              <a:rPr lang="en-US" b="1" u="sng" dirty="0" smtClean="0">
                <a:solidFill>
                  <a:srgbClr val="000066"/>
                </a:solidFill>
                <a:latin typeface="+mj-lt"/>
              </a:rPr>
              <a:t>(</a:t>
            </a:r>
            <a:r>
              <a:rPr lang="en-US" b="1" u="sng" dirty="0" smtClean="0">
                <a:solidFill>
                  <a:srgbClr val="000066"/>
                </a:solidFill>
                <a:latin typeface="Preeti" pitchFamily="2" charset="0"/>
              </a:rPr>
              <a:t>b[li6</a:t>
            </a:r>
            <a:r>
              <a:rPr lang="en-US" b="1" u="sng" dirty="0" smtClean="0">
                <a:solidFill>
                  <a:srgbClr val="000066"/>
                </a:solidFill>
                <a:latin typeface="+mj-lt"/>
              </a:rPr>
              <a:t>) :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Preeti" pitchFamily="2" charset="0"/>
              </a:rPr>
              <a:t>g;g</a:t>
            </a:r>
            <a:r>
              <a:rPr lang="en-US" dirty="0" smtClean="0">
                <a:latin typeface="Preeti" pitchFamily="2" charset="0"/>
              </a:rPr>
              <a:t>{] /f]u </a:t>
            </a:r>
            <a:r>
              <a:rPr lang="en-US" dirty="0" err="1" smtClean="0">
                <a:latin typeface="Preeti" pitchFamily="2" charset="0"/>
              </a:rPr>
              <a:t>nfu</a:t>
            </a:r>
            <a:r>
              <a:rPr lang="en-US" dirty="0" smtClean="0">
                <a:latin typeface="Preeti" pitchFamily="2" charset="0"/>
              </a:rPr>
              <a:t>]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dflg;x?sf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nflu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k|efjsf</a:t>
            </a:r>
            <a:r>
              <a:rPr lang="en-US" dirty="0" smtClean="0">
                <a:latin typeface="Preeti" pitchFamily="2" charset="0"/>
              </a:rPr>
              <a:t>/L </a:t>
            </a:r>
            <a:r>
              <a:rPr lang="en-US" dirty="0" err="1" smtClean="0">
                <a:latin typeface="Preeti" pitchFamily="2" charset="0"/>
              </a:rPr>
              <a:t>tyf</a:t>
            </a:r>
            <a:r>
              <a:rPr lang="en-US" dirty="0" smtClean="0">
                <a:latin typeface="Preeti" pitchFamily="2" charset="0"/>
              </a:rPr>
              <a:t> ;</a:t>
            </a:r>
            <a:r>
              <a:rPr lang="en-US" dirty="0" err="1" smtClean="0">
                <a:latin typeface="Preeti" pitchFamily="2" charset="0"/>
              </a:rPr>
              <a:t>dtfd"ns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tyf</a:t>
            </a:r>
            <a:r>
              <a:rPr lang="en-US" dirty="0" smtClean="0">
                <a:latin typeface="Preeti" pitchFamily="2" charset="0"/>
              </a:rPr>
              <a:t> /f]</a:t>
            </a:r>
            <a:r>
              <a:rPr lang="en-US" dirty="0" err="1" smtClean="0">
                <a:latin typeface="Preeti" pitchFamily="2" charset="0"/>
              </a:rPr>
              <a:t>syfd</a:t>
            </a:r>
            <a:r>
              <a:rPr lang="en-US" dirty="0" smtClean="0">
                <a:latin typeface="Preeti" pitchFamily="2" charset="0"/>
              </a:rPr>
              <a:t>, </a:t>
            </a:r>
            <a:r>
              <a:rPr lang="en-US" dirty="0" err="1" smtClean="0">
                <a:latin typeface="Preeti" pitchFamily="2" charset="0"/>
              </a:rPr>
              <a:t>pkrf</a:t>
            </a:r>
            <a:r>
              <a:rPr lang="en-US" dirty="0" smtClean="0">
                <a:latin typeface="Preeti" pitchFamily="2" charset="0"/>
              </a:rPr>
              <a:t>/ </a:t>
            </a:r>
            <a:r>
              <a:rPr lang="en-US" dirty="0" err="1" smtClean="0">
                <a:latin typeface="Preeti" pitchFamily="2" charset="0"/>
              </a:rPr>
              <a:t>tyf</a:t>
            </a:r>
            <a:r>
              <a:rPr lang="en-US" dirty="0" smtClean="0">
                <a:latin typeface="Preeti" pitchFamily="2" charset="0"/>
              </a:rPr>
              <a:t> x]/</a:t>
            </a:r>
            <a:r>
              <a:rPr lang="en-US" dirty="0" err="1" smtClean="0">
                <a:latin typeface="Preeti" pitchFamily="2" charset="0"/>
              </a:rPr>
              <a:t>rfx</a:t>
            </a:r>
            <a:endParaRPr lang="en-US" dirty="0" smtClean="0">
              <a:latin typeface="Preeti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Preeti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dirty="0" smtClean="0">
                <a:solidFill>
                  <a:srgbClr val="000066"/>
                </a:solidFill>
              </a:rPr>
              <a:t>Goals </a:t>
            </a:r>
            <a:r>
              <a:rPr lang="en-US" b="1" u="sng" dirty="0" smtClean="0">
                <a:solidFill>
                  <a:srgbClr val="000066"/>
                </a:solidFill>
                <a:latin typeface="Preeti" pitchFamily="2" charset="0"/>
              </a:rPr>
              <a:t>-</a:t>
            </a:r>
            <a:r>
              <a:rPr lang="en-US" b="1" u="sng" dirty="0" err="1" smtClean="0">
                <a:solidFill>
                  <a:srgbClr val="000066"/>
                </a:solidFill>
                <a:latin typeface="Preeti" pitchFamily="2" charset="0"/>
              </a:rPr>
              <a:t>nIo</a:t>
            </a:r>
            <a:r>
              <a:rPr lang="en-US" b="1" u="sng" dirty="0" smtClean="0">
                <a:solidFill>
                  <a:srgbClr val="000066"/>
                </a:solidFill>
                <a:latin typeface="Preeti" pitchFamily="2" charset="0"/>
              </a:rPr>
              <a:t>_</a:t>
            </a:r>
            <a:r>
              <a:rPr lang="en-US" b="1" u="sng" dirty="0" smtClean="0">
                <a:solidFill>
                  <a:srgbClr val="000066"/>
                </a:solidFill>
                <a:latin typeface="+mj-lt"/>
              </a:rPr>
              <a:t>:</a:t>
            </a:r>
          </a:p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latin typeface="Preeti" pitchFamily="2" charset="0"/>
              </a:rPr>
              <a:t>k|d'v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g;g</a:t>
            </a:r>
            <a:r>
              <a:rPr lang="en-US" dirty="0" smtClean="0">
                <a:latin typeface="Preeti" pitchFamily="2" charset="0"/>
              </a:rPr>
              <a:t>{] /f]</a:t>
            </a:r>
            <a:r>
              <a:rPr lang="en-US" dirty="0" err="1" smtClean="0">
                <a:latin typeface="Preeti" pitchFamily="2" charset="0"/>
              </a:rPr>
              <a:t>usf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/0faf6 </a:t>
            </a:r>
            <a:r>
              <a:rPr lang="en-US" dirty="0" err="1" smtClean="0">
                <a:latin typeface="Preeti" pitchFamily="2" charset="0"/>
              </a:rPr>
              <a:t>x'g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ef</a:t>
            </a:r>
            <a:r>
              <a:rPr lang="en-US" dirty="0" smtClean="0">
                <a:latin typeface="Preeti" pitchFamily="2" charset="0"/>
              </a:rPr>
              <a:t>/ </a:t>
            </a:r>
            <a:r>
              <a:rPr lang="en-US" dirty="0">
                <a:latin typeface="Preeti" pitchFamily="2" charset="0"/>
              </a:rPr>
              <a:t>;</a:t>
            </a:r>
            <a:r>
              <a:rPr lang="en-US" dirty="0" err="1" smtClean="0">
                <a:latin typeface="Preeti" pitchFamily="2" charset="0"/>
              </a:rPr>
              <a:t>fdflhs</a:t>
            </a:r>
            <a:r>
              <a:rPr lang="en-US" dirty="0" smtClean="0">
                <a:latin typeface="Preeti" pitchFamily="2" charset="0"/>
              </a:rPr>
              <a:t>, </a:t>
            </a:r>
            <a:r>
              <a:rPr lang="en-US" dirty="0" err="1" smtClean="0">
                <a:latin typeface="Preeti" pitchFamily="2" charset="0"/>
              </a:rPr>
              <a:t>cfly</a:t>
            </a:r>
            <a:r>
              <a:rPr lang="en-US" dirty="0" smtClean="0">
                <a:latin typeface="Preeti" pitchFamily="2" charset="0"/>
              </a:rPr>
              <a:t>{s </a:t>
            </a:r>
            <a:r>
              <a:rPr lang="en-US" dirty="0" err="1">
                <a:latin typeface="Preeti" pitchFamily="2" charset="0"/>
              </a:rPr>
              <a:t>ef</a:t>
            </a:r>
            <a:r>
              <a:rPr lang="en-US" dirty="0">
                <a:latin typeface="Preeti" pitchFamily="2" charset="0"/>
              </a:rPr>
              <a:t>/</a:t>
            </a:r>
            <a:r>
              <a:rPr lang="en-US" dirty="0" err="1">
                <a:latin typeface="Preeti" pitchFamily="2" charset="0"/>
              </a:rPr>
              <a:t>nfO</a:t>
            </a:r>
            <a:r>
              <a:rPr lang="en-US" dirty="0">
                <a:latin typeface="Preeti" pitchFamily="2" charset="0"/>
              </a:rPr>
              <a:t>{ </a:t>
            </a:r>
            <a:r>
              <a:rPr lang="en-US" dirty="0" err="1">
                <a:latin typeface="Preeti" pitchFamily="2" charset="0"/>
              </a:rPr>
              <a:t>tyf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dfgljo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b'Mv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nfO</a:t>
            </a:r>
            <a:r>
              <a:rPr lang="en-US" dirty="0" smtClean="0">
                <a:latin typeface="Preeti" pitchFamily="2" charset="0"/>
              </a:rPr>
              <a:t>{ </a:t>
            </a:r>
            <a:r>
              <a:rPr lang="en-US" dirty="0" err="1" smtClean="0">
                <a:latin typeface="Preeti" pitchFamily="2" charset="0"/>
              </a:rPr>
              <a:t>sd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ug</a:t>
            </a:r>
            <a:r>
              <a:rPr lang="en-US" dirty="0" smtClean="0">
                <a:latin typeface="Preeti" pitchFamily="2" charset="0"/>
              </a:rPr>
              <a:t>{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lglDt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cTofjZos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>
                <a:latin typeface="Preeti" pitchFamily="2" charset="0"/>
              </a:rPr>
              <a:t>pRr</a:t>
            </a:r>
            <a:r>
              <a:rPr lang="en-US" dirty="0">
                <a:latin typeface="Preeti" pitchFamily="2" charset="0"/>
              </a:rPr>
              <a:t> u'0f:tl/o </a:t>
            </a:r>
            <a:r>
              <a:rPr lang="en-US" dirty="0" err="1">
                <a:latin typeface="Preeti" pitchFamily="2" charset="0"/>
              </a:rPr>
              <a:t>lgbfg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>
                <a:latin typeface="Preeti" pitchFamily="2" charset="0"/>
              </a:rPr>
              <a:t>tyf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>
                <a:latin typeface="Preeti" pitchFamily="2" charset="0"/>
              </a:rPr>
              <a:t>pkrf</a:t>
            </a:r>
            <a:r>
              <a:rPr lang="en-US" dirty="0">
                <a:latin typeface="Preeti" pitchFamily="2" charset="0"/>
              </a:rPr>
              <a:t>/</a:t>
            </a:r>
            <a:r>
              <a:rPr lang="en-US" dirty="0" err="1">
                <a:latin typeface="Preeti" pitchFamily="2" charset="0"/>
              </a:rPr>
              <a:t>sf</a:t>
            </a:r>
            <a:r>
              <a:rPr lang="en-US" dirty="0">
                <a:latin typeface="Preeti" pitchFamily="2" charset="0"/>
              </a:rPr>
              <a:t>] ;]</a:t>
            </a:r>
            <a:r>
              <a:rPr lang="en-US" dirty="0" err="1" smtClean="0">
                <a:latin typeface="Preeti" pitchFamily="2" charset="0"/>
              </a:rPr>
              <a:t>jfsf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kx'FrnfO</a:t>
            </a:r>
            <a:r>
              <a:rPr lang="en-US" dirty="0" smtClean="0">
                <a:latin typeface="Preeti" pitchFamily="2" charset="0"/>
              </a:rPr>
              <a:t>{ a9fpg] </a:t>
            </a:r>
          </a:p>
          <a:p>
            <a:pPr lvl="0">
              <a:lnSpc>
                <a:spcPct val="110000"/>
              </a:lnSpc>
              <a:spcBef>
                <a:spcPts val="0"/>
              </a:spcBef>
            </a:pPr>
            <a:endParaRPr lang="en-US" dirty="0" smtClean="0">
              <a:latin typeface="Preeti" pitchFamily="2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latin typeface="Preeti" pitchFamily="2" charset="0"/>
              </a:rPr>
              <a:t>ul</a:t>
            </a:r>
            <a:r>
              <a:rPr lang="en-US" dirty="0" smtClean="0">
                <a:latin typeface="Preeti" pitchFamily="2" charset="0"/>
              </a:rPr>
              <a:t>/a </a:t>
            </a:r>
            <a:r>
              <a:rPr lang="en-US" dirty="0" err="1" smtClean="0">
                <a:latin typeface="Preeti" pitchFamily="2" charset="0"/>
              </a:rPr>
              <a:t>tyf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pRr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hf</a:t>
            </a:r>
            <a:r>
              <a:rPr lang="en-US" dirty="0" smtClean="0">
                <a:latin typeface="Preeti" pitchFamily="2" charset="0"/>
              </a:rPr>
              <a:t>]</a:t>
            </a:r>
            <a:r>
              <a:rPr lang="en-US" dirty="0" err="1" smtClean="0">
                <a:latin typeface="Preeti" pitchFamily="2" charset="0"/>
              </a:rPr>
              <a:t>lvddf</a:t>
            </a:r>
            <a:r>
              <a:rPr lang="en-US" dirty="0" smtClean="0">
                <a:latin typeface="Preeti" pitchFamily="2" charset="0"/>
              </a:rPr>
              <a:t> /x]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dflg;x?nfO</a:t>
            </a:r>
            <a:r>
              <a:rPr lang="en-US" dirty="0" smtClean="0">
                <a:latin typeface="Preeti" pitchFamily="2" charset="0"/>
              </a:rPr>
              <a:t>{ d'6' /f]u, kIf3ft, </a:t>
            </a:r>
            <a:r>
              <a:rPr lang="en-US" dirty="0" err="1" smtClean="0">
                <a:latin typeface="Preeti" pitchFamily="2" charset="0"/>
              </a:rPr>
              <a:t>pRr</a:t>
            </a:r>
            <a:r>
              <a:rPr lang="en-US" dirty="0" smtClean="0">
                <a:latin typeface="Preeti" pitchFamily="2" charset="0"/>
              </a:rPr>
              <a:t> /</a:t>
            </a:r>
            <a:r>
              <a:rPr lang="en-US" dirty="0" err="1" smtClean="0">
                <a:latin typeface="Preeti" pitchFamily="2" charset="0"/>
              </a:rPr>
              <a:t>Strfk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SofG</a:t>
            </a:r>
            <a:r>
              <a:rPr lang="en-US" dirty="0" smtClean="0">
                <a:latin typeface="Preeti" pitchFamily="2" charset="0"/>
              </a:rPr>
              <a:t>;/ </a:t>
            </a:r>
            <a:r>
              <a:rPr lang="en-US" dirty="0" err="1" smtClean="0">
                <a:latin typeface="Preeti" pitchFamily="2" charset="0"/>
              </a:rPr>
              <a:t>dw'd</a:t>
            </a:r>
            <a:r>
              <a:rPr lang="en-US" dirty="0" smtClean="0">
                <a:latin typeface="Preeti" pitchFamily="2" charset="0"/>
              </a:rPr>
              <a:t>]x, </a:t>
            </a:r>
            <a:r>
              <a:rPr lang="en-US" dirty="0" err="1" smtClean="0">
                <a:latin typeface="Preeti" pitchFamily="2" charset="0"/>
              </a:rPr>
              <a:t>bd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cflb</a:t>
            </a:r>
            <a:r>
              <a:rPr lang="en-US" dirty="0" smtClean="0">
                <a:latin typeface="Preeti" pitchFamily="2" charset="0"/>
              </a:rPr>
              <a:t> /f]ux?af6 </a:t>
            </a:r>
            <a:r>
              <a:rPr lang="en-US" dirty="0" err="1" smtClean="0">
                <a:latin typeface="Preeti" pitchFamily="2" charset="0"/>
              </a:rPr>
              <a:t>arfpg</a:t>
            </a:r>
            <a:r>
              <a:rPr lang="en-US" dirty="0" smtClean="0">
                <a:latin typeface="Preeti" pitchFamily="2" charset="0"/>
              </a:rPr>
              <a:t>] . </a:t>
            </a:r>
          </a:p>
          <a:p>
            <a:pPr lvl="0">
              <a:lnSpc>
                <a:spcPct val="110000"/>
              </a:lnSpc>
              <a:spcBef>
                <a:spcPts val="0"/>
              </a:spcBef>
            </a:pPr>
            <a:endParaRPr lang="en-US" dirty="0" smtClean="0">
              <a:latin typeface="Preeti" pitchFamily="2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latin typeface="Preeti" pitchFamily="2" charset="0"/>
              </a:rPr>
              <a:t>k|fylds</a:t>
            </a:r>
            <a:r>
              <a:rPr lang="en-US" dirty="0" smtClean="0">
                <a:latin typeface="Preeti" pitchFamily="2" charset="0"/>
              </a:rPr>
              <a:t> ;]</a:t>
            </a:r>
            <a:r>
              <a:rPr lang="en-US" dirty="0" err="1" smtClean="0">
                <a:latin typeface="Preeti" pitchFamily="2" charset="0"/>
              </a:rPr>
              <a:t>jf</a:t>
            </a:r>
            <a:r>
              <a:rPr lang="en-US" dirty="0" smtClean="0">
                <a:latin typeface="Preeti" pitchFamily="2" charset="0"/>
              </a:rPr>
              <a:t> 4f/f ;f] /f]</a:t>
            </a:r>
            <a:r>
              <a:rPr lang="en-US" dirty="0" err="1" smtClean="0">
                <a:latin typeface="Preeti" pitchFamily="2" charset="0"/>
              </a:rPr>
              <a:t>ux?sf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k|efjsf</a:t>
            </a:r>
            <a:r>
              <a:rPr lang="en-US" dirty="0" smtClean="0">
                <a:latin typeface="Preeti" pitchFamily="2" charset="0"/>
              </a:rPr>
              <a:t>/L </a:t>
            </a:r>
            <a:r>
              <a:rPr lang="en-US" dirty="0" err="1" smtClean="0">
                <a:latin typeface="Preeti" pitchFamily="2" charset="0"/>
              </a:rPr>
              <a:t>tyf</a:t>
            </a:r>
            <a:r>
              <a:rPr lang="en-US" dirty="0" smtClean="0">
                <a:latin typeface="Preeti" pitchFamily="2" charset="0"/>
              </a:rPr>
              <a:t> ;|f]</a:t>
            </a:r>
            <a:r>
              <a:rPr lang="en-US" dirty="0" err="1" smtClean="0">
                <a:latin typeface="Preeti" pitchFamily="2" charset="0"/>
              </a:rPr>
              <a:t>tn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Eofpg</a:t>
            </a:r>
            <a:r>
              <a:rPr lang="en-US" dirty="0" smtClean="0">
                <a:latin typeface="Preeti" pitchFamily="2" charset="0"/>
              </a:rPr>
              <a:t> ;</a:t>
            </a:r>
            <a:r>
              <a:rPr lang="en-US" dirty="0" err="1" smtClean="0">
                <a:latin typeface="Preeti" pitchFamily="2" charset="0"/>
              </a:rPr>
              <a:t>Sg</a:t>
            </a:r>
            <a:r>
              <a:rPr lang="en-US" dirty="0" smtClean="0">
                <a:latin typeface="Preeti" pitchFamily="2" charset="0"/>
              </a:rPr>
              <a:t>] /f]</a:t>
            </a:r>
            <a:r>
              <a:rPr lang="en-US" dirty="0" err="1" smtClean="0">
                <a:latin typeface="Preeti" pitchFamily="2" charset="0"/>
              </a:rPr>
              <a:t>syfd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tyf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pkrf</a:t>
            </a:r>
            <a:r>
              <a:rPr lang="en-US" dirty="0" smtClean="0">
                <a:latin typeface="Preeti" pitchFamily="2" charset="0"/>
              </a:rPr>
              <a:t>/ </a:t>
            </a:r>
            <a:r>
              <a:rPr lang="en-US" dirty="0" err="1" smtClean="0">
                <a:latin typeface="Preeti" pitchFamily="2" charset="0"/>
              </a:rPr>
              <a:t>k|bfg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ug</a:t>
            </a:r>
            <a:r>
              <a:rPr lang="en-US" dirty="0" smtClean="0">
                <a:latin typeface="Preeti" pitchFamily="2" charset="0"/>
              </a:rPr>
              <a:t>'{ 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PEN Envision</a:t>
            </a:r>
            <a:endParaRPr lang="en-US" dirty="0">
              <a:latin typeface="Pree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srgbClr val="C00000"/>
                </a:solidFill>
                <a:ea typeface="MS PGothic" panose="020B0600070205080204" pitchFamily="34" charset="-128"/>
                <a:cs typeface="Preeti" pitchFamily="2" charset="0"/>
              </a:rPr>
              <a:t>PEN </a:t>
            </a:r>
            <a:r>
              <a:rPr lang="en-US" sz="36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sfo</a:t>
            </a:r>
            <a:r>
              <a:rPr lang="en-US" sz="36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sz="36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s|dsf</a:t>
            </a:r>
            <a:r>
              <a:rPr lang="en-US" sz="36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6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pb</a:t>
            </a:r>
            <a:r>
              <a:rPr lang="en-US" sz="36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</a:t>
            </a:r>
            <a:r>
              <a:rPr lang="en-US" sz="36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Zox</a:t>
            </a:r>
            <a:r>
              <a:rPr lang="en-US" sz="36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?</a:t>
            </a:r>
            <a:endParaRPr lang="en-US" sz="2400" dirty="0">
              <a:solidFill>
                <a:srgbClr val="0D0D0D"/>
              </a:solidFill>
              <a:latin typeface="Arial" panose="020B0604020202020204" pitchFamily="34" charset="0"/>
              <a:ea typeface="MS PGothic" panose="020B0600070205080204" pitchFamily="34" charset="-128"/>
              <a:cs typeface="Mangal" panose="02040503050203030202" pitchFamily="18" charset="0"/>
            </a:endParaRPr>
          </a:p>
          <a:p>
            <a:pPr lvl="0"/>
            <a:r>
              <a:rPr lang="en-US" dirty="0" err="1" smtClean="0">
                <a:latin typeface="Preeti" pitchFamily="2" charset="0"/>
              </a:rPr>
              <a:t>g;g</a:t>
            </a:r>
            <a:r>
              <a:rPr lang="en-US" dirty="0" smtClean="0">
                <a:latin typeface="Preeti" pitchFamily="2" charset="0"/>
              </a:rPr>
              <a:t>]{ /f]</a:t>
            </a:r>
            <a:r>
              <a:rPr lang="en-US" dirty="0" err="1" smtClean="0">
                <a:latin typeface="Preeti" pitchFamily="2" charset="0"/>
              </a:rPr>
              <a:t>usf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pkrf</a:t>
            </a:r>
            <a:r>
              <a:rPr lang="en-US" dirty="0" smtClean="0">
                <a:latin typeface="Preeti" pitchFamily="2" charset="0"/>
              </a:rPr>
              <a:t>/</a:t>
            </a:r>
            <a:r>
              <a:rPr lang="en-US" dirty="0" err="1" smtClean="0">
                <a:latin typeface="Preeti" pitchFamily="2" charset="0"/>
              </a:rPr>
              <a:t>df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Ps?ktf</a:t>
            </a:r>
            <a:r>
              <a:rPr lang="en-US" dirty="0" smtClean="0">
                <a:latin typeface="Preeti" pitchFamily="2" charset="0"/>
              </a:rPr>
              <a:t> .</a:t>
            </a:r>
          </a:p>
          <a:p>
            <a:pPr lvl="0"/>
            <a:r>
              <a:rPr lang="en-US" dirty="0" err="1" smtClean="0">
                <a:latin typeface="Preeti" pitchFamily="2" charset="0"/>
              </a:rPr>
              <a:t>g;g</a:t>
            </a:r>
            <a:r>
              <a:rPr lang="en-US" dirty="0" smtClean="0">
                <a:latin typeface="Preeti" pitchFamily="2" charset="0"/>
              </a:rPr>
              <a:t>]{ /f]</a:t>
            </a:r>
            <a:r>
              <a:rPr lang="en-US" dirty="0" err="1" smtClean="0">
                <a:latin typeface="Preeti" pitchFamily="2" charset="0"/>
              </a:rPr>
              <a:t>usf</a:t>
            </a:r>
            <a:r>
              <a:rPr lang="en-US" dirty="0" smtClean="0">
                <a:latin typeface="Preeti" pitchFamily="2" charset="0"/>
              </a:rPr>
              <a:t>] ;</a:t>
            </a:r>
            <a:r>
              <a:rPr lang="en-US" dirty="0" err="1">
                <a:latin typeface="Preeti" pitchFamily="2" charset="0"/>
              </a:rPr>
              <a:t>dod</a:t>
            </a:r>
            <a:r>
              <a:rPr lang="en-US" dirty="0">
                <a:latin typeface="Preeti" pitchFamily="2" charset="0"/>
              </a:rPr>
              <a:t>} u'0f:tl/o  </a:t>
            </a:r>
            <a:r>
              <a:rPr lang="en-US" dirty="0" err="1">
                <a:latin typeface="Preeti" pitchFamily="2" charset="0"/>
              </a:rPr>
              <a:t>lgbfg</a:t>
            </a:r>
            <a:r>
              <a:rPr lang="en-US" dirty="0" smtClean="0">
                <a:latin typeface="Preeti" pitchFamily="2" charset="0"/>
              </a:rPr>
              <a:t>, </a:t>
            </a:r>
            <a:r>
              <a:rPr lang="en-US" dirty="0" err="1" smtClean="0">
                <a:latin typeface="Preeti" pitchFamily="2" charset="0"/>
              </a:rPr>
              <a:t>pkrf</a:t>
            </a:r>
            <a:r>
              <a:rPr lang="en-US" dirty="0" smtClean="0">
                <a:latin typeface="Preeti" pitchFamily="2" charset="0"/>
              </a:rPr>
              <a:t>/ </a:t>
            </a:r>
            <a:r>
              <a:rPr lang="en-US" dirty="0" err="1" smtClean="0">
                <a:latin typeface="Preeti" pitchFamily="2" charset="0"/>
              </a:rPr>
              <a:t>tyf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Joj:yfkg</a:t>
            </a:r>
            <a:r>
              <a:rPr lang="en-US" dirty="0" smtClean="0">
                <a:latin typeface="Preeti" pitchFamily="2" charset="0"/>
              </a:rPr>
              <a:t> . </a:t>
            </a:r>
          </a:p>
          <a:p>
            <a:pPr lvl="0"/>
            <a:r>
              <a:rPr lang="en-US" dirty="0" err="1" smtClean="0">
                <a:latin typeface="Preeti" pitchFamily="2" charset="0"/>
              </a:rPr>
              <a:t>g;g</a:t>
            </a:r>
            <a:r>
              <a:rPr lang="en-US" dirty="0" smtClean="0">
                <a:latin typeface="Preeti" pitchFamily="2" charset="0"/>
              </a:rPr>
              <a:t>]{ /f]</a:t>
            </a:r>
            <a:r>
              <a:rPr lang="en-US" dirty="0" err="1" smtClean="0">
                <a:latin typeface="Preeti" pitchFamily="2" charset="0"/>
              </a:rPr>
              <a:t>usf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/0fx¿sf] /f]</a:t>
            </a:r>
            <a:r>
              <a:rPr lang="en-US" dirty="0" err="1" smtClean="0">
                <a:latin typeface="Preeti" pitchFamily="2" charset="0"/>
              </a:rPr>
              <a:t>syfd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tyf</a:t>
            </a:r>
            <a:r>
              <a:rPr lang="en-US" dirty="0" smtClean="0">
                <a:latin typeface="Preeti" pitchFamily="2" charset="0"/>
              </a:rPr>
              <a:t> lgoGq0fsf </a:t>
            </a:r>
            <a:r>
              <a:rPr lang="en-US" dirty="0" err="1" smtClean="0">
                <a:latin typeface="Preeti" pitchFamily="2" charset="0"/>
              </a:rPr>
              <a:t>nflu</a:t>
            </a:r>
            <a:r>
              <a:rPr lang="en-US" dirty="0" smtClean="0">
                <a:latin typeface="Preeti" pitchFamily="2" charset="0"/>
              </a:rPr>
              <a:t> k/</a:t>
            </a:r>
            <a:r>
              <a:rPr lang="en-US" dirty="0" err="1" smtClean="0">
                <a:latin typeface="Preeti" pitchFamily="2" charset="0"/>
              </a:rPr>
              <a:t>fdz</a:t>
            </a:r>
            <a:r>
              <a:rPr lang="en-US" dirty="0" smtClean="0">
                <a:latin typeface="Preeti" pitchFamily="2" charset="0"/>
              </a:rPr>
              <a:t>{ . </a:t>
            </a:r>
          </a:p>
          <a:p>
            <a:pPr lvl="0"/>
            <a:r>
              <a:rPr lang="en-US" dirty="0" smtClean="0">
                <a:latin typeface="Preeti" pitchFamily="2" charset="0"/>
              </a:rPr>
              <a:t>:</a:t>
            </a:r>
            <a:r>
              <a:rPr lang="en-US" dirty="0" err="1" smtClean="0">
                <a:latin typeface="Preeti" pitchFamily="2" charset="0"/>
              </a:rPr>
              <a:t>jf:Yo</a:t>
            </a:r>
            <a:r>
              <a:rPr lang="en-US" dirty="0" smtClean="0">
                <a:latin typeface="Preeti" pitchFamily="2" charset="0"/>
              </a:rPr>
              <a:t> ;+:</a:t>
            </a:r>
            <a:r>
              <a:rPr lang="en-US" dirty="0" err="1" smtClean="0">
                <a:latin typeface="Preeti" pitchFamily="2" charset="0"/>
              </a:rPr>
              <a:t>yf</a:t>
            </a:r>
            <a:r>
              <a:rPr lang="en-US" dirty="0" smtClean="0">
                <a:latin typeface="Preeti" pitchFamily="2" charset="0"/>
              </a:rPr>
              <a:t>, </a:t>
            </a:r>
            <a:r>
              <a:rPr lang="en-US" dirty="0" err="1" smtClean="0">
                <a:latin typeface="Preeti" pitchFamily="2" charset="0"/>
              </a:rPr>
              <a:t>lawfno</a:t>
            </a:r>
            <a:r>
              <a:rPr lang="en-US" dirty="0" smtClean="0">
                <a:latin typeface="Preeti" pitchFamily="2" charset="0"/>
              </a:rPr>
              <a:t> / ;</a:t>
            </a:r>
            <a:r>
              <a:rPr lang="en-US" dirty="0" err="1" smtClean="0">
                <a:latin typeface="Preeti" pitchFamily="2" charset="0"/>
              </a:rPr>
              <a:t>d'bfo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ljr</a:t>
            </a:r>
            <a:r>
              <a:rPr lang="en-US" dirty="0" smtClean="0">
                <a:latin typeface="Preeti" pitchFamily="2" charset="0"/>
              </a:rPr>
              <a:t> ;</a:t>
            </a:r>
            <a:r>
              <a:rPr lang="en-US" dirty="0" err="1" smtClean="0">
                <a:latin typeface="Preeti" pitchFamily="2" charset="0"/>
              </a:rPr>
              <a:t>dGjodf</a:t>
            </a:r>
            <a:r>
              <a:rPr lang="en-US" dirty="0" smtClean="0">
                <a:latin typeface="Preeti" pitchFamily="2" charset="0"/>
              </a:rPr>
              <a:t> j[l¢ .</a:t>
            </a:r>
          </a:p>
          <a:p>
            <a:pPr lvl="0"/>
            <a:r>
              <a:rPr lang="en-US" dirty="0" smtClean="0">
                <a:latin typeface="Preeti" pitchFamily="2" charset="0"/>
              </a:rPr>
              <a:t>;j{</a:t>
            </a:r>
            <a:r>
              <a:rPr lang="en-US" dirty="0" err="1" smtClean="0">
                <a:latin typeface="Preeti" pitchFamily="2" charset="0"/>
              </a:rPr>
              <a:t>JofkL</a:t>
            </a:r>
            <a:r>
              <a:rPr lang="en-US" dirty="0" smtClean="0">
                <a:latin typeface="Preeti" pitchFamily="2" charset="0"/>
              </a:rPr>
              <a:t> :</a:t>
            </a:r>
            <a:r>
              <a:rPr lang="en-US" dirty="0" err="1" smtClean="0">
                <a:latin typeface="Preeti" pitchFamily="2" charset="0"/>
              </a:rPr>
              <a:t>jf:Yo</a:t>
            </a:r>
            <a:r>
              <a:rPr lang="en-US" dirty="0" smtClean="0">
                <a:latin typeface="Preeti" pitchFamily="2" charset="0"/>
              </a:rPr>
              <a:t> ;]</a:t>
            </a:r>
            <a:r>
              <a:rPr lang="en-US" dirty="0" err="1" smtClean="0">
                <a:latin typeface="Preeti" pitchFamily="2" charset="0"/>
              </a:rPr>
              <a:t>jfdf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sz="2400" dirty="0" smtClean="0">
                <a:latin typeface="+mj-lt"/>
              </a:rPr>
              <a:t>(Universal Health Coverage) </a:t>
            </a:r>
            <a:r>
              <a:rPr lang="en-US" dirty="0">
                <a:latin typeface="Preeti" pitchFamily="2" charset="0"/>
              </a:rPr>
              <a:t>;</a:t>
            </a:r>
            <a:r>
              <a:rPr lang="en-US" dirty="0" err="1">
                <a:latin typeface="Preeti" pitchFamily="2" charset="0"/>
              </a:rPr>
              <a:t>dtfd"ns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>
                <a:latin typeface="Preeti" pitchFamily="2" charset="0"/>
              </a:rPr>
              <a:t>kx'r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>
                <a:latin typeface="Preeti" pitchFamily="2" charset="0"/>
              </a:rPr>
              <a:t>tyf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>
                <a:latin typeface="Preeti" pitchFamily="2" charset="0"/>
              </a:rPr>
              <a:t>sfo</a:t>
            </a:r>
            <a:r>
              <a:rPr lang="en-US" dirty="0">
                <a:latin typeface="Preeti" pitchFamily="2" charset="0"/>
              </a:rPr>
              <a:t>{</a:t>
            </a:r>
            <a:r>
              <a:rPr lang="en-US" dirty="0" err="1">
                <a:latin typeface="Preeti" pitchFamily="2" charset="0"/>
              </a:rPr>
              <a:t>bIftf</a:t>
            </a:r>
            <a:r>
              <a:rPr lang="en-US" dirty="0">
                <a:latin typeface="Preeti" pitchFamily="2" charset="0"/>
              </a:rPr>
              <a:t>  </a:t>
            </a:r>
            <a:r>
              <a:rPr lang="en-US" dirty="0" smtClean="0">
                <a:latin typeface="Preeti" pitchFamily="2" charset="0"/>
              </a:rPr>
              <a:t>a9fpg] .</a:t>
            </a:r>
          </a:p>
          <a:p>
            <a:pPr marL="0" indent="0">
              <a:buNone/>
            </a:pPr>
            <a:endParaRPr lang="en-US" u="sng" dirty="0">
              <a:latin typeface="Preeti" pitchFamily="2" charset="0"/>
            </a:endParaRPr>
          </a:p>
          <a:p>
            <a:pPr lvl="0"/>
            <a:endParaRPr lang="en-US" dirty="0" smtClean="0">
              <a:latin typeface="Preeti" pitchFamily="2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PEN</a:t>
            </a:r>
            <a:r>
              <a:rPr lang="en-US" sz="3600" dirty="0"/>
              <a:t> </a:t>
            </a:r>
            <a:r>
              <a:rPr lang="en-US" sz="3600" dirty="0" err="1">
                <a:latin typeface="Preeti" pitchFamily="2" charset="0"/>
              </a:rPr>
              <a:t>sfo</a:t>
            </a:r>
            <a:r>
              <a:rPr lang="en-US" sz="3600" dirty="0">
                <a:latin typeface="Preeti" pitchFamily="2" charset="0"/>
              </a:rPr>
              <a:t>{</a:t>
            </a:r>
            <a:r>
              <a:rPr lang="en-US" sz="3600" dirty="0" err="1">
                <a:latin typeface="Preeti" pitchFamily="2" charset="0"/>
              </a:rPr>
              <a:t>s|d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122121"/>
              </p:ext>
            </p:extLst>
          </p:nvPr>
        </p:nvGraphicFramePr>
        <p:xfrm>
          <a:off x="1244817" y="2055329"/>
          <a:ext cx="9945876" cy="4626864"/>
        </p:xfrm>
        <a:graphic>
          <a:graphicData uri="http://schemas.openxmlformats.org/drawingml/2006/table">
            <a:tbl>
              <a:tblPr firstRow="1" firstCol="1" bandRow="1"/>
              <a:tblGrid>
                <a:gridCol w="1525637"/>
                <a:gridCol w="842023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k|f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]6f]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sn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!</a:t>
                      </a:r>
                      <a:endParaRPr lang="en-US" sz="1800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d'6'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tyf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/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QmgnLsf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/f]u /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dw'd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xsf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Plss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[t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Aoj:yfkgsf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dfWod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af6 Åbo3ft, dlit:s3ft / d[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uf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}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nf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/f]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ux?sf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/f]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syfd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</a:t>
                      </a:r>
                      <a:endParaRPr lang="en-US" sz="1800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D0D0D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(Prevention of Heart Attack, Strokes and Kidney Disease through Integrated Management of Diabetes and Hypertension)</a:t>
                      </a:r>
                      <a:endParaRPr lang="en-US" sz="1800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k|f]6f]sn @</a:t>
                      </a:r>
                      <a:endParaRPr lang="en-US" sz="180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:j:Yf hLjgz}nLsf] af/]df :jf:Yo lzIff tyf k/fdz{ </a:t>
                      </a:r>
                      <a:endParaRPr lang="en-US" sz="180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D0D0D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Health Education and Counselling on Healthy Behaviours</a:t>
                      </a:r>
                      <a:endParaRPr lang="en-US" sz="180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k|f]6f]sn #</a:t>
                      </a:r>
                      <a:endParaRPr lang="en-US" sz="180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#=! bd /f]usf] Joj:yfkg</a:t>
                      </a:r>
                      <a:r>
                        <a:rPr lang="en-US" sz="1800">
                          <a:solidFill>
                            <a:srgbClr val="0D0D0D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(Management of Asthma)</a:t>
                      </a:r>
                      <a:endParaRPr lang="en-US" sz="180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#=@ bL3{ Zjf;k|Zjf; ;DaGwL /f]usf] Joj:yfkg </a:t>
                      </a:r>
                      <a:r>
                        <a:rPr lang="en-US" sz="1800">
                          <a:solidFill>
                            <a:srgbClr val="0D0D0D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(Management of Chronic Obstructive Pulmonary Disease -COPD)</a:t>
                      </a:r>
                      <a:endParaRPr lang="en-US" sz="180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k|f]6f]sn $</a:t>
                      </a:r>
                      <a:endParaRPr lang="en-US" sz="180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$=! :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tg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: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jf:Yosf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klxrfg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/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k|f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/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lDes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cj:yfd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} ;+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efljt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: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tg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SofG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;/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k|]if0f . </a:t>
                      </a:r>
                      <a:r>
                        <a:rPr lang="en-US" sz="1800" dirty="0">
                          <a:solidFill>
                            <a:srgbClr val="0D0D0D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(Assessment of Breast Health and Referral of Women with Suspected Breast Cancer)</a:t>
                      </a:r>
                      <a:endParaRPr lang="en-US" sz="1800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$=@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klxrfg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/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k|f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/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lDes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cj:yfd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} ;+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efljt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 kf7]3/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d'vsf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SofG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;/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sf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] k|]if0f . </a:t>
                      </a:r>
                      <a:r>
                        <a:rPr lang="en-US" sz="1800" dirty="0">
                          <a:solidFill>
                            <a:srgbClr val="0D0D0D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(Assessment and Referral of Women with Suspected Cervical Cancer</a:t>
                      </a:r>
                      <a:r>
                        <a:rPr lang="en-US" sz="1800" dirty="0">
                          <a:solidFill>
                            <a:srgbClr val="9D351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)</a:t>
                      </a:r>
                      <a:endParaRPr lang="en-US" sz="1800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PEN</a:t>
            </a:r>
            <a:r>
              <a:rPr lang="en-US" sz="3600" dirty="0"/>
              <a:t> </a:t>
            </a:r>
            <a:r>
              <a:rPr lang="en-US" sz="3600" dirty="0" err="1">
                <a:latin typeface="Preeti" pitchFamily="2" charset="0"/>
              </a:rPr>
              <a:t>sfo</a:t>
            </a:r>
            <a:r>
              <a:rPr lang="en-US" sz="3600" dirty="0">
                <a:latin typeface="Preeti" pitchFamily="2" charset="0"/>
              </a:rPr>
              <a:t>{</a:t>
            </a:r>
            <a:r>
              <a:rPr lang="en-US" sz="3600" dirty="0" err="1">
                <a:latin typeface="Preeti" pitchFamily="2" charset="0"/>
              </a:rPr>
              <a:t>s|d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902" y="971378"/>
            <a:ext cx="5678157" cy="598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Preeti" pitchFamily="2" charset="0"/>
              </a:rPr>
              <a:t>PEN 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k|f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]6f]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snsf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pkrf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 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tyf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Joj:yfkg</a:t>
            </a:r>
            <a:r>
              <a:rPr lang="en-US" sz="32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If]q</a:t>
            </a:r>
            <a:endParaRPr lang="en-US" sz="2000" dirty="0">
              <a:solidFill>
                <a:srgbClr val="0D0D0D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4902" y="1569683"/>
            <a:ext cx="6615914" cy="485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g]</a:t>
            </a:r>
            <a:r>
              <a:rPr lang="en-US" sz="24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kfn</a:t>
            </a: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;/</a:t>
            </a:r>
            <a:r>
              <a:rPr lang="en-US" sz="24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/n] </a:t>
            </a:r>
            <a:r>
              <a:rPr lang="en-US" dirty="0">
                <a:solidFill>
                  <a:srgbClr val="0D0D0D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Preeti" pitchFamily="2" charset="0"/>
              </a:rPr>
              <a:t>PEN</a:t>
            </a:r>
            <a:r>
              <a:rPr lang="en-US" sz="24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k|f</a:t>
            </a: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]6f]</a:t>
            </a:r>
            <a:r>
              <a:rPr lang="en-US" sz="24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sn</a:t>
            </a: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!, @, # / $ </a:t>
            </a:r>
            <a:r>
              <a:rPr lang="en-US" sz="24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nfO</a:t>
            </a: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</a:t>
            </a:r>
            <a:r>
              <a:rPr lang="en-US" sz="24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cg'df</a:t>
            </a: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</a:t>
            </a:r>
            <a:r>
              <a:rPr lang="en-US" sz="24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bg</a:t>
            </a: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u/]</a:t>
            </a:r>
            <a:r>
              <a:rPr lang="en-US" sz="24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2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5 . </a:t>
            </a:r>
            <a:endParaRPr lang="en-US" dirty="0">
              <a:solidFill>
                <a:srgbClr val="0D0D0D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6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ea typeface="MS PGothic" panose="020B0600070205080204" pitchFamily="34" charset="-128"/>
                <a:cs typeface="Preeti" pitchFamily="2" charset="0"/>
              </a:rPr>
              <a:t>PEN</a:t>
            </a:r>
            <a:r>
              <a:rPr lang="en-US" sz="36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sfo</a:t>
            </a:r>
            <a:r>
              <a:rPr lang="en-US" sz="36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sz="36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s|dsf</a:t>
            </a:r>
            <a:r>
              <a:rPr lang="en-US" sz="3600" b="1" dirty="0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z'?</a:t>
            </a:r>
            <a:r>
              <a:rPr lang="en-US" sz="3600" b="1" dirty="0" err="1">
                <a:solidFill>
                  <a:srgbClr val="C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jft</a:t>
            </a:r>
            <a:endParaRPr lang="en-US" sz="2400" dirty="0">
              <a:solidFill>
                <a:srgbClr val="0D0D0D"/>
              </a:solidFill>
              <a:latin typeface="Arial" panose="020B0604020202020204" pitchFamily="34" charset="0"/>
              <a:ea typeface="MS PGothic" panose="020B0600070205080204" pitchFamily="34" charset="-128"/>
              <a:cs typeface="Mangal" panose="02040503050203030202" pitchFamily="18" charset="0"/>
            </a:endParaRPr>
          </a:p>
          <a:p>
            <a:endParaRPr lang="en-US" dirty="0" smtClean="0">
              <a:latin typeface="Preeti" pitchFamily="2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 </a:t>
            </a:r>
            <a:r>
              <a:rPr lang="en-US" dirty="0" err="1" smtClean="0">
                <a:latin typeface="Preeti" pitchFamily="2" charset="0"/>
              </a:rPr>
              <a:t>sfo</a:t>
            </a:r>
            <a:r>
              <a:rPr lang="en-US" dirty="0" smtClean="0">
                <a:latin typeface="Preeti" pitchFamily="2" charset="0"/>
              </a:rPr>
              <a:t>{</a:t>
            </a:r>
            <a:r>
              <a:rPr lang="en-US" dirty="0" err="1" smtClean="0">
                <a:latin typeface="Preeti" pitchFamily="2" charset="0"/>
              </a:rPr>
              <a:t>s|d</a:t>
            </a:r>
            <a:endParaRPr lang="en-US" dirty="0">
              <a:latin typeface="Preeti" pitchFamily="2" charset="0"/>
            </a:endParaRPr>
          </a:p>
        </p:txBody>
      </p:sp>
      <p:pic>
        <p:nvPicPr>
          <p:cNvPr id="4" name="Picture 3" descr="Untitled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8" y="2188577"/>
            <a:ext cx="10080522" cy="37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81709" y="1164296"/>
            <a:ext cx="10248899" cy="556928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C00000"/>
                </a:solidFill>
                <a:ea typeface="MS PGothic" panose="020B0600070205080204" pitchFamily="34" charset="-128"/>
              </a:rPr>
              <a:t>Coverage of PEN </a:t>
            </a:r>
            <a:r>
              <a:rPr lang="en-US" b="1" dirty="0" err="1" smtClean="0">
                <a:solidFill>
                  <a:srgbClr val="C00000"/>
                </a:solidFill>
                <a:ea typeface="MS PGothic" panose="020B0600070205080204" pitchFamily="34" charset="-128"/>
              </a:rPr>
              <a:t>Programme</a:t>
            </a:r>
            <a:r>
              <a:rPr lang="en-US" b="1" dirty="0" smtClean="0">
                <a:solidFill>
                  <a:srgbClr val="C00000"/>
                </a:solidFill>
                <a:ea typeface="MS PGothic" panose="020B0600070205080204" pitchFamily="34" charset="-128"/>
              </a:rPr>
              <a:t> </a:t>
            </a:r>
            <a:endParaRPr lang="en-US" dirty="0" smtClean="0">
              <a:latin typeface="Preeti" pitchFamily="2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 </a:t>
            </a:r>
            <a:r>
              <a:rPr lang="en-US" dirty="0" err="1" smtClean="0">
                <a:latin typeface="Preeti" pitchFamily="2" charset="0"/>
              </a:rPr>
              <a:t>sfo</a:t>
            </a:r>
            <a:r>
              <a:rPr lang="en-US" dirty="0" smtClean="0">
                <a:latin typeface="Preeti" pitchFamily="2" charset="0"/>
              </a:rPr>
              <a:t>{</a:t>
            </a:r>
            <a:r>
              <a:rPr lang="en-US" dirty="0" err="1" smtClean="0">
                <a:latin typeface="Preeti" pitchFamily="2" charset="0"/>
              </a:rPr>
              <a:t>s|d</a:t>
            </a:r>
            <a:endParaRPr lang="en-US" dirty="0">
              <a:latin typeface="Preeti" pitchFamily="2" charset="0"/>
            </a:endParaRPr>
          </a:p>
        </p:txBody>
      </p:sp>
      <p:pic>
        <p:nvPicPr>
          <p:cNvPr id="5" name="Picture 4" descr="F:\PHCRD\PEN program MAP of NEPA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23" y="1721224"/>
            <a:ext cx="9090211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135471" y="1927286"/>
            <a:ext cx="3765176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cfufld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aif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{x?af6 af6 of] </a:t>
            </a: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sfo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qmd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b]</a:t>
            </a: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zsf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&amp;&amp; </a:t>
            </a: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lhNnfdf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k"/\</a:t>
            </a: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ofpg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of]</a:t>
            </a: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hgf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;d]t /x]</a:t>
            </a:r>
            <a:r>
              <a:rPr lang="en-US" sz="2800" dirty="0" err="1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2800" dirty="0">
                <a:solidFill>
                  <a:srgbClr val="0D0D0D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5 .</a:t>
            </a:r>
            <a:endParaRPr lang="en-US" sz="2000" dirty="0">
              <a:solidFill>
                <a:srgbClr val="0D0D0D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20" y="124493"/>
            <a:ext cx="10515600" cy="74178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Implementing Task Sharing at Primary 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en-US" sz="2800" b="1" dirty="0" smtClean="0">
                <a:solidFill>
                  <a:srgbClr val="C00000"/>
                </a:solidFill>
              </a:rPr>
              <a:t>ealth Care Setting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/>
              <a:t>Team </a:t>
            </a:r>
            <a:r>
              <a:rPr lang="en-US" sz="2000" u="sng" dirty="0"/>
              <a:t>based care </a:t>
            </a:r>
            <a:endParaRPr lang="en-US" sz="2000" u="sng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8782C83A-297A-4753-A336-00CFE280A29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911424" y="1988840"/>
            <a:ext cx="10561173" cy="4248472"/>
            <a:chOff x="824760" y="1988840"/>
            <a:chExt cx="6987600" cy="39604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Down Arrow 20"/>
            <p:cNvSpPr/>
            <p:nvPr/>
          </p:nvSpPr>
          <p:spPr>
            <a:xfrm>
              <a:off x="3491880" y="5373216"/>
              <a:ext cx="144016" cy="288032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15996" y="2045957"/>
              <a:ext cx="3251655" cy="7253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Screening and referral by paramedic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Refilling of drugs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3384574" y="2788475"/>
              <a:ext cx="138368" cy="228467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24760" y="1988840"/>
              <a:ext cx="1570383" cy="72530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HP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41377" y="4102162"/>
              <a:ext cx="1570383" cy="72530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District Hospital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4760" y="3074060"/>
              <a:ext cx="1570383" cy="72530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PHCC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15996" y="3034158"/>
              <a:ext cx="3251655" cy="7253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Diagnosis and treatment by Medical Officer 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Referral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5996" y="4119378"/>
              <a:ext cx="3251655" cy="7253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Diagnosis and treatment by Medical Officer 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Referral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3384574" y="3759461"/>
              <a:ext cx="138368" cy="342701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1377" y="5130265"/>
              <a:ext cx="1570383" cy="72530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Tertiary Hospitals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11760" y="5223977"/>
              <a:ext cx="3251655" cy="7253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Diagnosis and treatment by Medical Officer 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Referral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8" name="Curved Right Arrow 37"/>
            <p:cNvSpPr/>
            <p:nvPr/>
          </p:nvSpPr>
          <p:spPr>
            <a:xfrm rot="10800000">
              <a:off x="5736835" y="2559719"/>
              <a:ext cx="481627" cy="730768"/>
            </a:xfrm>
            <a:prstGeom prst="curved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290309" y="2617125"/>
              <a:ext cx="1522051" cy="91561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Referral for Refilling of Drugs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3419872" y="4886499"/>
              <a:ext cx="138368" cy="342701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8277726" y="1074821"/>
            <a:ext cx="3529263" cy="94648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High risk only those person who visited in HF with suspected disease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32421" y="1363579"/>
            <a:ext cx="3561348" cy="786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53853" y="2101516"/>
            <a:ext cx="1299410" cy="417095"/>
          </a:xfrm>
          <a:prstGeom prst="ellipse">
            <a:avLst/>
          </a:prstGeom>
          <a:solidFill>
            <a:srgbClr val="5B9BD5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39453" y="4170948"/>
            <a:ext cx="5486400" cy="2294020"/>
          </a:xfrm>
          <a:prstGeom prst="ellipse">
            <a:avLst/>
          </a:prstGeom>
          <a:solidFill>
            <a:srgbClr val="5B9BD5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566483" y="4780547"/>
            <a:ext cx="3529263" cy="133149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Not specific management of referral and not developed protocol and program for this level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3" name="Straight Arrow Connector 42"/>
          <p:cNvCxnSpPr>
            <a:endCxn id="41" idx="6"/>
          </p:cNvCxnSpPr>
          <p:nvPr/>
        </p:nvCxnSpPr>
        <p:spPr>
          <a:xfrm flipH="1">
            <a:off x="8325853" y="5293895"/>
            <a:ext cx="256674" cy="24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98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94" y="233995"/>
            <a:ext cx="10293530" cy="738051"/>
          </a:xfrm>
        </p:spPr>
        <p:txBody>
          <a:bodyPr>
            <a:noAutofit/>
          </a:bodyPr>
          <a:lstStyle/>
          <a:p>
            <a:r>
              <a:rPr lang="en-US" sz="2000" b="1" dirty="0"/>
              <a:t>Province wise Service Strengthen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total number of health workers trained as per piloted, scaled up and planning to scale up District of seven Province of Nepal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4" y="1012387"/>
            <a:ext cx="10742568" cy="5885954"/>
          </a:xfrm>
        </p:spPr>
      </p:pic>
    </p:spTree>
    <p:extLst>
      <p:ext uri="{BB962C8B-B14F-4D97-AF65-F5344CB8AC3E}">
        <p14:creationId xmlns:p14="http://schemas.microsoft.com/office/powerpoint/2010/main" val="25675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Province wise Service </a:t>
            </a:r>
            <a:r>
              <a:rPr lang="en-US" sz="2000" b="1" dirty="0" smtClean="0"/>
              <a:t>Strengthen </a:t>
            </a:r>
            <a:r>
              <a:rPr lang="en-US" sz="2000" b="1" dirty="0" err="1" smtClean="0"/>
              <a:t>Contd</a:t>
            </a:r>
            <a:r>
              <a:rPr lang="en-US" sz="2000" b="1" dirty="0" smtClean="0"/>
              <a:t>…….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16"/>
          <a:stretch/>
        </p:blipFill>
        <p:spPr>
          <a:xfrm>
            <a:off x="1104902" y="1350796"/>
            <a:ext cx="10674722" cy="4942427"/>
          </a:xfrm>
        </p:spPr>
      </p:pic>
    </p:spTree>
    <p:extLst>
      <p:ext uri="{BB962C8B-B14F-4D97-AF65-F5344CB8AC3E}">
        <p14:creationId xmlns:p14="http://schemas.microsoft.com/office/powerpoint/2010/main" val="12338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6643" y="1454438"/>
            <a:ext cx="10248899" cy="48244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Derive the session conclusion with communication with participants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Summarize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questi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A99C"/>
              </a:clrFrom>
              <a:clrTo>
                <a:srgbClr val="00A99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4" r="32592"/>
          <a:stretch/>
        </p:blipFill>
        <p:spPr bwMode="auto">
          <a:xfrm>
            <a:off x="1607857" y="1365159"/>
            <a:ext cx="2622176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Confusion</a:t>
            </a:r>
            <a:endParaRPr lang="en-US" dirty="0"/>
          </a:p>
        </p:txBody>
      </p:sp>
      <p:pic>
        <p:nvPicPr>
          <p:cNvPr id="13314" name="Picture 2" descr="Image result for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3922314"/>
            <a:ext cx="4075393" cy="101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ques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45" y="3893225"/>
            <a:ext cx="1047937" cy="10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15353" y="2219928"/>
            <a:ext cx="9823338" cy="280927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What do you understand by NCDs?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How does it differ from Communicable diseases?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What are the common NCDs they had seen &amp;  challenges faced during  its management in their Health Facility?</a:t>
            </a:r>
          </a:p>
          <a:p>
            <a:pPr marL="45718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Activity 1: Brainstorm, by asking the </a:t>
            </a:r>
            <a:r>
              <a:rPr lang="en-US" b="1" dirty="0" smtClean="0"/>
              <a:t>trainee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807523" y="6560961"/>
            <a:ext cx="1084397" cy="2868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Image result for competency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92" y="1307053"/>
            <a:ext cx="1116366" cy="1054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3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87" y="1988564"/>
            <a:ext cx="6263271" cy="352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15353" y="2219927"/>
            <a:ext cx="9823338" cy="37909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Step 1: </a:t>
            </a:r>
            <a:r>
              <a:rPr lang="en-US" dirty="0"/>
              <a:t>List the number and relation of family </a:t>
            </a:r>
            <a:r>
              <a:rPr lang="en-US" dirty="0" smtClean="0"/>
              <a:t>members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Step 2</a:t>
            </a:r>
            <a:r>
              <a:rPr lang="en-US" dirty="0"/>
              <a:t>: Disease they have (suffering from disease in the past, currently and is prone or in risk to those disease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Step 3: </a:t>
            </a:r>
            <a:r>
              <a:rPr lang="en-US" dirty="0" smtClean="0"/>
              <a:t>Discuss </a:t>
            </a:r>
            <a:r>
              <a:rPr lang="en-US" dirty="0"/>
              <a:t>whether </a:t>
            </a:r>
            <a:r>
              <a:rPr lang="en-US" dirty="0" smtClean="0"/>
              <a:t>they are </a:t>
            </a:r>
            <a:r>
              <a:rPr lang="en-US" dirty="0"/>
              <a:t>in Risk or not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Activity 2: Discuss and identify the person having disease related to NCDs among participants and their </a:t>
            </a:r>
            <a:r>
              <a:rPr lang="en-US" sz="2400" b="1" dirty="0" smtClean="0"/>
              <a:t>families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807523" y="6560961"/>
            <a:ext cx="1084397" cy="2868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Image result for discussio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7693" r="50415" b="49964"/>
          <a:stretch/>
        </p:blipFill>
        <p:spPr bwMode="auto">
          <a:xfrm>
            <a:off x="1104902" y="1169894"/>
            <a:ext cx="1073522" cy="10500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91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15353" y="1801907"/>
            <a:ext cx="9823338" cy="455855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Introduction of NCDs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Trends of NCDs related morbidity &amp; mortality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Introduction</a:t>
            </a:r>
            <a:r>
              <a:rPr lang="en-US" dirty="0"/>
              <a:t>, vision and Objectives of </a:t>
            </a:r>
            <a:r>
              <a:rPr lang="en-US" dirty="0" smtClean="0"/>
              <a:t>PEN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PEN </a:t>
            </a:r>
            <a:r>
              <a:rPr lang="en-US" dirty="0"/>
              <a:t>implementation status in Nepal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Activity 3: Interactive power point presentation on (17 min)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807523" y="6560961"/>
            <a:ext cx="1084397" cy="2868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Image result for presentation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29" y="1287298"/>
            <a:ext cx="984399" cy="932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7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460" y="3726016"/>
            <a:ext cx="3263340" cy="685840"/>
          </a:xfrm>
        </p:spPr>
        <p:txBody>
          <a:bodyPr/>
          <a:lstStyle/>
          <a:p>
            <a:r>
              <a:rPr lang="en-US" sz="4000" dirty="0" smtClean="0"/>
              <a:t>Presentation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949" y="2762167"/>
            <a:ext cx="5741894" cy="9571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6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g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;g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]{ /f]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ux?sf</a:t>
            </a:r>
            <a:r>
              <a:rPr lang="en-US" sz="4000" dirty="0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] k/</a:t>
            </a:r>
            <a:r>
              <a:rPr lang="en-US" sz="4000" dirty="0" err="1">
                <a:solidFill>
                  <a:srgbClr val="C00000"/>
                </a:solidFill>
                <a:latin typeface="Priyatam" panose="020B7200000000000000" pitchFamily="34" charset="0"/>
                <a:ea typeface="MS PGothic" panose="020B0600070205080204" pitchFamily="34" charset="-128"/>
                <a:cs typeface="Mangal" panose="02040503050203030202" pitchFamily="18" charset="0"/>
              </a:rPr>
              <a:t>Lro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Picture 4" descr="Image result for presentation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79" y="1460208"/>
            <a:ext cx="2295152" cy="2265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6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latin typeface="Preeti" pitchFamily="2" charset="0"/>
              </a:rPr>
              <a:t>Ps </a:t>
            </a:r>
            <a:r>
              <a:rPr lang="en-US" sz="3200" dirty="0" err="1" smtClean="0">
                <a:latin typeface="Preeti" pitchFamily="2" charset="0"/>
              </a:rPr>
              <a:t>AolSt</a:t>
            </a:r>
            <a:r>
              <a:rPr lang="en-US" sz="3200" dirty="0" smtClean="0">
                <a:latin typeface="Preeti" pitchFamily="2" charset="0"/>
              </a:rPr>
              <a:t> af6 </a:t>
            </a:r>
            <a:r>
              <a:rPr lang="en-US" sz="3200" dirty="0" err="1" smtClean="0">
                <a:latin typeface="Preeti" pitchFamily="2" charset="0"/>
              </a:rPr>
              <a:t>csf</a:t>
            </a:r>
            <a:r>
              <a:rPr lang="en-US" sz="3200" dirty="0" smtClean="0">
                <a:latin typeface="Preeti" pitchFamily="2" charset="0"/>
              </a:rPr>
              <a:t>]{ </a:t>
            </a:r>
            <a:r>
              <a:rPr lang="en-US" sz="3200" dirty="0" err="1" smtClean="0">
                <a:latin typeface="Preeti" pitchFamily="2" charset="0"/>
              </a:rPr>
              <a:t>AolStdf</a:t>
            </a:r>
            <a:r>
              <a:rPr lang="en-US" sz="3200" dirty="0" smtClean="0">
                <a:latin typeface="Preeti" pitchFamily="2" charset="0"/>
              </a:rPr>
              <a:t> </a:t>
            </a:r>
            <a:r>
              <a:rPr lang="en-US" sz="3200" dirty="0" err="1" smtClean="0">
                <a:latin typeface="Preeti" pitchFamily="2" charset="0"/>
              </a:rPr>
              <a:t>g;g</a:t>
            </a:r>
            <a:r>
              <a:rPr lang="en-US" sz="3200" dirty="0" smtClean="0">
                <a:latin typeface="Preeti" pitchFamily="2" charset="0"/>
              </a:rPr>
              <a:t>]{, ;'Id hLaf0f' dfWodaf6 </a:t>
            </a:r>
            <a:r>
              <a:rPr lang="en-US" sz="3200" dirty="0" err="1" smtClean="0">
                <a:latin typeface="Preeti" pitchFamily="2" charset="0"/>
              </a:rPr>
              <a:t>gx'g</a:t>
            </a:r>
            <a:r>
              <a:rPr lang="en-US" sz="3200" dirty="0" smtClean="0">
                <a:latin typeface="Preeti" pitchFamily="2" charset="0"/>
              </a:rPr>
              <a:t>] /f]u </a:t>
            </a:r>
            <a:r>
              <a:rPr lang="en-US" sz="3200" dirty="0" err="1" smtClean="0">
                <a:latin typeface="Preeti" pitchFamily="2" charset="0"/>
              </a:rPr>
              <a:t>nfO</a:t>
            </a:r>
            <a:r>
              <a:rPr lang="en-US" sz="3200" dirty="0" smtClean="0">
                <a:latin typeface="Preeti" pitchFamily="2" charset="0"/>
              </a:rPr>
              <a:t>{ ;</a:t>
            </a:r>
            <a:r>
              <a:rPr lang="en-US" sz="3200" dirty="0" err="1" smtClean="0">
                <a:latin typeface="Preeti" pitchFamily="2" charset="0"/>
              </a:rPr>
              <a:t>fwf</a:t>
            </a:r>
            <a:r>
              <a:rPr lang="en-US" sz="3200" dirty="0" smtClean="0">
                <a:latin typeface="Preeti" pitchFamily="2" charset="0"/>
              </a:rPr>
              <a:t>/0fotf </a:t>
            </a:r>
            <a:r>
              <a:rPr lang="en-US" sz="3200" dirty="0" err="1" smtClean="0">
                <a:latin typeface="Preeti" pitchFamily="2" charset="0"/>
              </a:rPr>
              <a:t>g;g</a:t>
            </a:r>
            <a:r>
              <a:rPr lang="en-US" sz="3200" dirty="0" smtClean="0">
                <a:latin typeface="Preeti" pitchFamily="2" charset="0"/>
              </a:rPr>
              <a:t>]{ /f]u </a:t>
            </a:r>
            <a:r>
              <a:rPr lang="en-US" dirty="0" smtClean="0">
                <a:latin typeface="+mj-lt"/>
              </a:rPr>
              <a:t>(Non Communicable Disease-NCD) </a:t>
            </a:r>
            <a:r>
              <a:rPr lang="en-US" sz="3200" dirty="0" err="1" smtClean="0">
                <a:latin typeface="Preeti" pitchFamily="2" charset="0"/>
              </a:rPr>
              <a:t>eGg</a:t>
            </a:r>
            <a:r>
              <a:rPr lang="en-US" sz="3200" dirty="0" smtClean="0">
                <a:latin typeface="Preeti" pitchFamily="2" charset="0"/>
              </a:rPr>
              <a:t>] u/LG5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 smtClean="0">
              <a:latin typeface="Preeti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 smtClean="0">
                <a:latin typeface="Preeti" pitchFamily="2" charset="0"/>
              </a:rPr>
              <a:t>g;g</a:t>
            </a:r>
            <a:r>
              <a:rPr lang="en-US" sz="3200" dirty="0" smtClean="0">
                <a:latin typeface="Preeti" pitchFamily="2" charset="0"/>
              </a:rPr>
              <a:t>]{ /f]</a:t>
            </a:r>
            <a:r>
              <a:rPr lang="en-US" sz="3200" dirty="0" err="1" smtClean="0">
                <a:latin typeface="Preeti" pitchFamily="2" charset="0"/>
              </a:rPr>
              <a:t>ux¿n</a:t>
            </a:r>
            <a:r>
              <a:rPr lang="en-US" sz="3200" dirty="0" smtClean="0">
                <a:latin typeface="Preeti" pitchFamily="2" charset="0"/>
              </a:rPr>
              <a:t>] </a:t>
            </a:r>
            <a:r>
              <a:rPr lang="en-US" sz="3200" dirty="0" err="1" smtClean="0">
                <a:latin typeface="Preeti" pitchFamily="2" charset="0"/>
              </a:rPr>
              <a:t>nfdf</a:t>
            </a:r>
            <a:r>
              <a:rPr lang="en-US" sz="3200" dirty="0" smtClean="0">
                <a:latin typeface="Preeti" pitchFamily="2" charset="0"/>
              </a:rPr>
              <a:t>] </a:t>
            </a:r>
            <a:r>
              <a:rPr lang="en-US" sz="3200" dirty="0" err="1" smtClean="0">
                <a:latin typeface="Preeti" pitchFamily="2" charset="0"/>
              </a:rPr>
              <a:t>cjlw</a:t>
            </a:r>
            <a:r>
              <a:rPr lang="en-US" sz="3200" dirty="0" smtClean="0">
                <a:latin typeface="Preeti" pitchFamily="2" charset="0"/>
              </a:rPr>
              <a:t> / ;</a:t>
            </a:r>
            <a:r>
              <a:rPr lang="en-US" sz="3200" dirty="0" err="1" smtClean="0">
                <a:latin typeface="Preeti" pitchFamily="2" charset="0"/>
              </a:rPr>
              <a:t>fwf</a:t>
            </a:r>
            <a:r>
              <a:rPr lang="en-US" sz="3200" dirty="0" smtClean="0">
                <a:latin typeface="Preeti" pitchFamily="2" charset="0"/>
              </a:rPr>
              <a:t>/0ftof ;':t </a:t>
            </a:r>
            <a:r>
              <a:rPr lang="en-US" sz="3200" dirty="0" err="1" smtClean="0">
                <a:latin typeface="Preeti" pitchFamily="2" charset="0"/>
              </a:rPr>
              <a:t>ultdf</a:t>
            </a:r>
            <a:r>
              <a:rPr lang="en-US" sz="3200" dirty="0" smtClean="0">
                <a:latin typeface="Preeti" pitchFamily="2" charset="0"/>
              </a:rPr>
              <a:t> </a:t>
            </a:r>
            <a:r>
              <a:rPr lang="en-US" sz="3200" dirty="0" err="1" smtClean="0">
                <a:latin typeface="Preeti" pitchFamily="2" charset="0"/>
              </a:rPr>
              <a:t>k|efj</a:t>
            </a:r>
            <a:r>
              <a:rPr lang="en-US" sz="3200" dirty="0" smtClean="0">
                <a:latin typeface="Preeti" pitchFamily="2" charset="0"/>
              </a:rPr>
              <a:t> </a:t>
            </a:r>
            <a:r>
              <a:rPr lang="en-US" sz="3200" dirty="0" err="1" smtClean="0">
                <a:latin typeface="Preeti" pitchFamily="2" charset="0"/>
              </a:rPr>
              <a:t>kfg</a:t>
            </a:r>
            <a:r>
              <a:rPr lang="en-US" sz="3200" dirty="0" smtClean="0">
                <a:latin typeface="Preeti" pitchFamily="2" charset="0"/>
              </a:rPr>
              <a:t>]{</a:t>
            </a:r>
            <a:r>
              <a:rPr lang="en-US" sz="3200" dirty="0" err="1" smtClean="0">
                <a:latin typeface="Preeti" pitchFamily="2" charset="0"/>
              </a:rPr>
              <a:t>ub</a:t>
            </a:r>
            <a:r>
              <a:rPr lang="en-US" sz="3200" dirty="0" smtClean="0">
                <a:latin typeface="Preeti" pitchFamily="2" charset="0"/>
              </a:rPr>
              <a:t>{5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 smtClean="0">
              <a:latin typeface="Preeti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Wf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]/}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AolQmx?sf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cNk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cfo'd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} d[To'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x'g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tyf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: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If]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qdf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w]/}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wg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fzLsf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vr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u/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fpg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oL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/f]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ux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?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ljZjdf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k|d'v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dxfdf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Lsf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?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kdf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b]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vfk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/L/x]</a:t>
            </a:r>
            <a:r>
              <a:rPr lang="en-US" sz="3200" dirty="0" err="1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32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5 . </a:t>
            </a:r>
            <a:endParaRPr lang="en-US" sz="2400" dirty="0">
              <a:solidFill>
                <a:srgbClr val="000000"/>
              </a:solidFill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kern="1400" dirty="0">
                <a:solidFill>
                  <a:srgbClr val="000000"/>
                </a:solidFill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 </a:t>
            </a:r>
            <a:endParaRPr lang="en-US" sz="2000" dirty="0">
              <a:solidFill>
                <a:srgbClr val="0D0D0D"/>
              </a:solidFill>
              <a:latin typeface="Arial" panose="020B0604020202020204" pitchFamily="34" charset="0"/>
              <a:ea typeface="MS PGothic" panose="020B0600070205080204" pitchFamily="34" charset="-128"/>
              <a:cs typeface="Mangal" panose="02040503050203030202" pitchFamily="18" charset="0"/>
            </a:endParaRPr>
          </a:p>
          <a:p>
            <a:endParaRPr lang="en-US" dirty="0" smtClean="0">
              <a:latin typeface="Preeti" pitchFamily="2" charset="0"/>
            </a:endParaRPr>
          </a:p>
          <a:p>
            <a:endParaRPr lang="en-US" dirty="0" smtClean="0">
              <a:latin typeface="Preeti" pitchFamily="2" charset="0"/>
            </a:endParaRPr>
          </a:p>
          <a:p>
            <a:endParaRPr lang="en-US" dirty="0">
              <a:latin typeface="Preeti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NCDs: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7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Preeti" pitchFamily="2" charset="0"/>
              </a:rPr>
              <a:t>ljZjJoflks</a:t>
            </a:r>
            <a:r>
              <a:rPr lang="en-US" dirty="0" smtClean="0">
                <a:latin typeface="Preeti" pitchFamily="2" charset="0"/>
              </a:rPr>
              <a:t>/0f, </a:t>
            </a:r>
            <a:r>
              <a:rPr lang="en-US" dirty="0" err="1" smtClean="0">
                <a:latin typeface="Preeti" pitchFamily="2" charset="0"/>
              </a:rPr>
              <a:t>jhf</a:t>
            </a:r>
            <a:r>
              <a:rPr lang="en-US" dirty="0" smtClean="0">
                <a:latin typeface="Preeti" pitchFamily="2" charset="0"/>
              </a:rPr>
              <a:t>/Ls/0f, hg;+</a:t>
            </a:r>
            <a:r>
              <a:rPr lang="en-US" dirty="0" err="1" smtClean="0">
                <a:latin typeface="Preeti" pitchFamily="2" charset="0"/>
              </a:rPr>
              <a:t>Vof</a:t>
            </a:r>
            <a:r>
              <a:rPr lang="en-US" dirty="0" smtClean="0">
                <a:latin typeface="Preeti" pitchFamily="2" charset="0"/>
              </a:rPr>
              <a:t>, cy{</a:t>
            </a:r>
            <a:r>
              <a:rPr lang="en-US" dirty="0" err="1" smtClean="0">
                <a:latin typeface="Preeti" pitchFamily="2" charset="0"/>
              </a:rPr>
              <a:t>tGqtyf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hLjgz</a:t>
            </a:r>
            <a:r>
              <a:rPr lang="en-US" dirty="0" smtClean="0">
                <a:latin typeface="Preeti" pitchFamily="2" charset="0"/>
              </a:rPr>
              <a:t>}</a:t>
            </a:r>
            <a:r>
              <a:rPr lang="en-US" dirty="0" err="1" smtClean="0">
                <a:latin typeface="Preeti" pitchFamily="2" charset="0"/>
              </a:rPr>
              <a:t>nLdf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cfPsf</a:t>
            </a:r>
            <a:r>
              <a:rPr lang="en-US" dirty="0" smtClean="0">
                <a:latin typeface="Preeti" pitchFamily="2" charset="0"/>
              </a:rPr>
              <a:t>] kl/</a:t>
            </a:r>
            <a:r>
              <a:rPr lang="en-US" dirty="0" err="1" smtClean="0">
                <a:latin typeface="Preeti" pitchFamily="2" charset="0"/>
              </a:rPr>
              <a:t>jt</a:t>
            </a:r>
            <a:r>
              <a:rPr lang="en-US" dirty="0" smtClean="0">
                <a:latin typeface="Preeti" pitchFamily="2" charset="0"/>
              </a:rPr>
              <a:t>{g </a:t>
            </a:r>
            <a:r>
              <a:rPr lang="en-US" dirty="0" err="1" smtClean="0">
                <a:latin typeface="Preeti" pitchFamily="2" charset="0"/>
              </a:rPr>
              <a:t>nufPtsf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cflb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/0fn] </a:t>
            </a:r>
            <a:r>
              <a:rPr lang="en-US" dirty="0" err="1" smtClean="0">
                <a:latin typeface="Preeti" pitchFamily="2" charset="0"/>
              </a:rPr>
              <a:t>ubf</a:t>
            </a:r>
            <a:r>
              <a:rPr lang="en-US" dirty="0" smtClean="0">
                <a:latin typeface="Preeti" pitchFamily="2" charset="0"/>
              </a:rPr>
              <a:t>{ </a:t>
            </a:r>
            <a:r>
              <a:rPr lang="en-US" dirty="0" err="1" smtClean="0">
                <a:latin typeface="Preeti" pitchFamily="2" charset="0"/>
              </a:rPr>
              <a:t>dflg;sf</a:t>
            </a:r>
            <a:r>
              <a:rPr lang="en-US" dirty="0" smtClean="0">
                <a:latin typeface="Preeti" pitchFamily="2" charset="0"/>
              </a:rPr>
              <a:t>] </a:t>
            </a:r>
            <a:r>
              <a:rPr lang="en-US" dirty="0" err="1" smtClean="0">
                <a:latin typeface="Preeti" pitchFamily="2" charset="0"/>
              </a:rPr>
              <a:t>hLjg</a:t>
            </a:r>
            <a:r>
              <a:rPr lang="en-US" dirty="0" smtClean="0">
                <a:latin typeface="Preeti" pitchFamily="2" charset="0"/>
              </a:rPr>
              <a:t> / :</a:t>
            </a:r>
            <a:r>
              <a:rPr lang="en-US" dirty="0" err="1" smtClean="0">
                <a:latin typeface="Preeti" pitchFamily="2" charset="0"/>
              </a:rPr>
              <a:t>jf:Yodf</a:t>
            </a:r>
            <a:r>
              <a:rPr lang="en-US" dirty="0" smtClean="0">
                <a:latin typeface="Preeti" pitchFamily="2" charset="0"/>
              </a:rPr>
              <a:t> </a:t>
            </a:r>
            <a:r>
              <a:rPr lang="en-US" dirty="0" err="1" smtClean="0">
                <a:latin typeface="Preeti" pitchFamily="2" charset="0"/>
              </a:rPr>
              <a:t>hf</a:t>
            </a:r>
            <a:r>
              <a:rPr lang="en-US" dirty="0" smtClean="0">
                <a:latin typeface="Preeti" pitchFamily="2" charset="0"/>
              </a:rPr>
              <a:t>]</a:t>
            </a:r>
            <a:r>
              <a:rPr lang="en-US" dirty="0" err="1" smtClean="0">
                <a:latin typeface="Preeti" pitchFamily="2" charset="0"/>
              </a:rPr>
              <a:t>lvd</a:t>
            </a:r>
            <a:r>
              <a:rPr lang="en-US" dirty="0" smtClean="0">
                <a:latin typeface="Preeti" pitchFamily="2" charset="0"/>
              </a:rPr>
              <a:t> a9\b} u}/x]</a:t>
            </a:r>
            <a:r>
              <a:rPr lang="en-US" dirty="0" err="1" smtClean="0">
                <a:latin typeface="Preeti" pitchFamily="2" charset="0"/>
              </a:rPr>
              <a:t>sf</a:t>
            </a:r>
            <a:r>
              <a:rPr lang="en-US" dirty="0" smtClean="0">
                <a:latin typeface="Preeti" pitchFamily="2" charset="0"/>
              </a:rPr>
              <a:t>] 5 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in rise of NCDs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31983"/>
              </p:ext>
            </p:extLst>
          </p:nvPr>
        </p:nvGraphicFramePr>
        <p:xfrm>
          <a:off x="1358155" y="2300377"/>
          <a:ext cx="9735670" cy="4171188"/>
        </p:xfrm>
        <a:graphic>
          <a:graphicData uri="http://schemas.openxmlformats.org/drawingml/2006/table">
            <a:tbl>
              <a:tblPr firstRow="1" firstCol="1" bandRow="1"/>
              <a:tblGrid>
                <a:gridCol w="4439634"/>
                <a:gridCol w="529603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bg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sf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/0f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kl/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jt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Preeti" pitchFamily="2" charset="0"/>
                        </a:rPr>
                        <a:t>{g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hg;f+lVosLo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;+qmd0f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(Demographic Transition)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pd]/df a[l¢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(Increase Life Expatancy)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dxfdf/L ;+qmd0f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(Epidemiological Transition)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g;g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]{ /f]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ux¿sf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] j[l4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 Increase in NCD as compare to CD)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;fdflhs sf/s tTjx¿df kl/jt{g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(Social Determinants)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pRr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hf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]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lvd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Jojxf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df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j[l4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tyf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expose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(Increase in High Risk Behavior and Exposure)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zx/Ls/0f / cfw'lgsLs/0fdf j[l4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(Urbanization and Modernization)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hLjg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z}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nL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kl/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jt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{g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(Lifestyle Change)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;+l3o ;+/rgfTds / k|0ffnL ;+qmd0f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(Federalism and Structural change)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;+3Lotf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tyf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lhDd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]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jf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/ :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yfgLo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Preeti" pitchFamily="2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lgsfo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panose="020B0600070205080204" pitchFamily="34" charset="-128"/>
                          <a:cs typeface="Mangal" panose="02040503050203030202" pitchFamily="18" charset="0"/>
                        </a:rPr>
                        <a:t>(Federal and Responsible Local Authority)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8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74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0736" y="1331258"/>
            <a:ext cx="9693088" cy="506954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4000" dirty="0" err="1" smtClean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/f]u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nfuL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;s]kl5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hLjgko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Gt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pkrf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ug'kg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]{, a9\bf]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wfGg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}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g;Sg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: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jf:Yo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pkrf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vr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/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JolQmsf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pTkfbglzntfdf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cfpg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x|f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;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cflb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/0fn]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ubf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JolQm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, kl/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tyf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dfhn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cfDbfgLsf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7"nf] lx:;f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o;df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vr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'{k/]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5 . </a:t>
            </a:r>
            <a:endParaRPr lang="en-US" sz="3500" dirty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US" sz="3500" dirty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la/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fdL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,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ckfËtf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cNkcfo'd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}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x'g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d[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To'sf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/0fn] v]/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uPsf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jif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{x¿ -</a:t>
            </a:r>
            <a:r>
              <a:rPr lang="en-US" sz="2900" dirty="0">
                <a:ea typeface="MS PGothic" panose="020B0600070205080204" pitchFamily="34" charset="-128"/>
                <a:cs typeface="Preeti" pitchFamily="2" charset="0"/>
              </a:rPr>
              <a:t>Disability adjusted life year-DALY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_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;a}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eGbf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7"nf]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cg'kft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-%!</a:t>
            </a:r>
            <a:r>
              <a:rPr lang="en-US" sz="3500" dirty="0">
                <a:ea typeface="MS PGothic" panose="020B0600070205080204" pitchFamily="34" charset="-128"/>
                <a:cs typeface="Preeti" pitchFamily="2" charset="0"/>
              </a:rPr>
              <a:t>%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_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ux¿nsf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/0fn]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ubf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 of]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ubfg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x'g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ub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{5 </a:t>
            </a:r>
            <a:r>
              <a:rPr lang="en-US" sz="2900" dirty="0">
                <a:ea typeface="MS PGothic" panose="020B0600070205080204" pitchFamily="34" charset="-128"/>
                <a:cs typeface="Preeti" pitchFamily="2" charset="0"/>
              </a:rPr>
              <a:t>(NCDI report)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. </a:t>
            </a:r>
            <a:endParaRPr lang="en-US" sz="4000" dirty="0" smtClean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US" sz="4000" dirty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4000" dirty="0" err="1" smtClean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ux?sf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pkrf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vr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/0fn]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aif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gL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xfd|f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h:tf] b]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zdf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y'k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|} 3/k/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Ljf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 u/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Llasf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/]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vfd'gL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ws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lnPsf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5g\ .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g;g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]{ /f]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ux?n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/f]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usf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?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kdf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dfq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g/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xL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;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fdflhs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,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cfly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{s,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jftfj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/0fdf / ;du| b]z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ljsf;df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g} ;d]t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gsf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fTds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 c;/ 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kfl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//x]</a:t>
            </a:r>
            <a:r>
              <a:rPr lang="en-US" sz="4000" dirty="0" err="1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sf</a:t>
            </a:r>
            <a:r>
              <a:rPr lang="en-US" sz="4000" dirty="0">
                <a:latin typeface="Preeti" pitchFamily="2" charset="0"/>
                <a:ea typeface="MS PGothic" panose="020B0600070205080204" pitchFamily="34" charset="-128"/>
                <a:cs typeface="Preeti" pitchFamily="2" charset="0"/>
              </a:rPr>
              <a:t>] x'G5 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US" sz="3500" dirty="0">
              <a:latin typeface="Preeti" pitchFamily="2" charset="0"/>
              <a:ea typeface="MS PGothic" panose="020B0600070205080204" pitchFamily="34" charset="-128"/>
              <a:cs typeface="Preeti" pitchFamily="2" charset="0"/>
            </a:endParaRPr>
          </a:p>
          <a:p>
            <a:endParaRPr lang="en-US" dirty="0">
              <a:latin typeface="Preeti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Preeti" pitchFamily="2" charset="0"/>
              </a:rPr>
              <a:t>g;g</a:t>
            </a:r>
            <a:r>
              <a:rPr lang="en-US" b="1" dirty="0" smtClean="0">
                <a:latin typeface="Preeti" pitchFamily="2" charset="0"/>
              </a:rPr>
              <a:t>]{ /f]</a:t>
            </a:r>
            <a:r>
              <a:rPr lang="en-US" b="1" dirty="0" err="1" smtClean="0">
                <a:latin typeface="Preeti" pitchFamily="2" charset="0"/>
              </a:rPr>
              <a:t>usf</a:t>
            </a:r>
            <a:r>
              <a:rPr lang="en-US" b="1" dirty="0" smtClean="0">
                <a:latin typeface="Preeti" pitchFamily="2" charset="0"/>
              </a:rPr>
              <a:t>] </a:t>
            </a:r>
            <a:r>
              <a:rPr lang="en-US" b="1" dirty="0" err="1" smtClean="0">
                <a:latin typeface="Preeti" pitchFamily="2" charset="0"/>
              </a:rPr>
              <a:t>ef</a:t>
            </a:r>
            <a:r>
              <a:rPr lang="en-US" b="1" dirty="0" smtClean="0">
                <a:latin typeface="Preeti" pitchFamily="2" charset="0"/>
              </a:rPr>
              <a:t>/</a:t>
            </a:r>
            <a:endParaRPr lang="en-US" dirty="0">
              <a:latin typeface="Pree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_Presentation_AS - v5" id="{D6FEF257-C6BD-4453-AA57-A59372C69A2D}" vid="{A72E7331-081C-4C3F-8305-13C3663A9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BCEAFE-9517-4599-8E26-5ADF9E209080}">
  <ds:schemaRefs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fb0879af-3eba-417a-a55a-ffe6dcd6ca77"/>
    <ds:schemaRef ds:uri="http://purl.org/dc/dcmitype/"/>
    <ds:schemaRef ds:uri="http://schemas.microsoft.com/office/infopath/2007/PartnerControls"/>
    <ds:schemaRef ds:uri="http://schemas.microsoft.com/office/2006/documentManagement/types"/>
    <ds:schemaRef ds:uri="6dc4bcd6-49db-4c07-9060-8acfc67cef9f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FC66A0-44CF-466E-944E-3FD9F72D86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B32867-8D73-44C2-8109-4B381868C6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2009</Words>
  <Application>Microsoft Office PowerPoint</Application>
  <PresentationFormat>Widescreen</PresentationFormat>
  <Paragraphs>192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MS Gothic</vt:lpstr>
      <vt:lpstr>MS PGothic</vt:lpstr>
      <vt:lpstr>游ゴシック</vt:lpstr>
      <vt:lpstr>Arial</vt:lpstr>
      <vt:lpstr>Bebas</vt:lpstr>
      <vt:lpstr>BookAntiqua-Italic</vt:lpstr>
      <vt:lpstr>Calibri</vt:lpstr>
      <vt:lpstr>Calibri Light</vt:lpstr>
      <vt:lpstr>Cambria</vt:lpstr>
      <vt:lpstr>Gill Sans</vt:lpstr>
      <vt:lpstr>Mangal</vt:lpstr>
      <vt:lpstr>Monotype Corsiva</vt:lpstr>
      <vt:lpstr>Preeti</vt:lpstr>
      <vt:lpstr>Priyatam</vt:lpstr>
      <vt:lpstr>Symbol</vt:lpstr>
      <vt:lpstr>Times New Roman</vt:lpstr>
      <vt:lpstr>Office Theme</vt:lpstr>
      <vt:lpstr>Session -1.1  g;g]{ /f]ux? tyf PEN sfo{s|dsf] kl/ro Introduction to NCD and PEN Program </vt:lpstr>
      <vt:lpstr>Session Objectives</vt:lpstr>
      <vt:lpstr>Activity 1: Brainstorm, by asking the trainee</vt:lpstr>
      <vt:lpstr>Activity 2: Discuss and identify the person having disease related to NCDs among participants and their families</vt:lpstr>
      <vt:lpstr>Activity 3: Interactive power point presentation on (17 min)</vt:lpstr>
      <vt:lpstr>Presentation</vt:lpstr>
      <vt:lpstr>Introduction to NCDs:</vt:lpstr>
      <vt:lpstr>Reason in rise of NCDs</vt:lpstr>
      <vt:lpstr>g;g]{ /f]usf] ef/</vt:lpstr>
      <vt:lpstr>g;g]{ /f]usf] k|sf]k </vt:lpstr>
      <vt:lpstr>g]kfndf x'g] laleGg g;g]{ /f]ux?sf] ca:yfx? -k|ltztdf_ </vt:lpstr>
      <vt:lpstr>g;g]{ /f]ux?sf] bfhf]df g;g]{ /f]ux?sf] ca:yfx? (Trend)</vt:lpstr>
      <vt:lpstr>Presentation</vt:lpstr>
      <vt:lpstr>k|d'v g;g]{ /f]ux? /f]syfd tyf lgoGq0f k|of;</vt:lpstr>
      <vt:lpstr>k|d'v g;g]{ /f]ux? /f]syfd tyf lgoGq0f k|of;</vt:lpstr>
      <vt:lpstr>k|d'v g;g]{ /f]ux? /f]syfd tyf lgoGq0f k|of;</vt:lpstr>
      <vt:lpstr>Presentation</vt:lpstr>
      <vt:lpstr>PEN sfo{s|d</vt:lpstr>
      <vt:lpstr>PEN sfo{s|d</vt:lpstr>
      <vt:lpstr>WHO PEN Envision</vt:lpstr>
      <vt:lpstr>PEN sfo{s|d</vt:lpstr>
      <vt:lpstr>PEN sfo{s|d</vt:lpstr>
      <vt:lpstr>PEN sfo{s|d</vt:lpstr>
      <vt:lpstr>PEN sfo{s|d</vt:lpstr>
      <vt:lpstr>Implementing Task Sharing at Primary Health Care Setting </vt:lpstr>
      <vt:lpstr>Province wise Service Strengthen The total number of health workers trained as per piloted, scaled up and planning to scale up District of seven Province of Nepal </vt:lpstr>
      <vt:lpstr>Province wise Service Strengthen Contd…….</vt:lpstr>
      <vt:lpstr>Summarize  </vt:lpstr>
      <vt:lpstr>Any Confusion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2018-11-18T08:53:12Z</dcterms:created>
  <dcterms:modified xsi:type="dcterms:W3CDTF">2018-12-14T05:06:48Z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