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259" r:id="rId3"/>
    <p:sldId id="261" r:id="rId4"/>
    <p:sldId id="276" r:id="rId5"/>
    <p:sldId id="277" r:id="rId6"/>
    <p:sldId id="279" r:id="rId7"/>
    <p:sldId id="296" r:id="rId8"/>
    <p:sldId id="289" r:id="rId9"/>
    <p:sldId id="290" r:id="rId10"/>
    <p:sldId id="263" r:id="rId11"/>
    <p:sldId id="280" r:id="rId12"/>
    <p:sldId id="292" r:id="rId13"/>
    <p:sldId id="281" r:id="rId14"/>
    <p:sldId id="282" r:id="rId15"/>
    <p:sldId id="294" r:id="rId16"/>
    <p:sldId id="271" r:id="rId17"/>
    <p:sldId id="272" r:id="rId18"/>
    <p:sldId id="283" r:id="rId19"/>
    <p:sldId id="297" r:id="rId20"/>
    <p:sldId id="295" r:id="rId21"/>
    <p:sldId id="284" r:id="rId22"/>
    <p:sldId id="285" r:id="rId23"/>
    <p:sldId id="287" r:id="rId24"/>
    <p:sldId id="288" r:id="rId25"/>
    <p:sldId id="258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1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g Le Huynh Khai" initials="DLHK" lastIdx="1" clrIdx="0">
    <p:extLst>
      <p:ext uri="{19B8F6BF-5375-455C-9EA6-DF929625EA0E}">
        <p15:presenceInfo xmlns:p15="http://schemas.microsoft.com/office/powerpoint/2012/main" userId="b9a4d5d379eb4b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DFD5"/>
    <a:srgbClr val="FFCC99"/>
    <a:srgbClr val="F1EFD1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淡色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7"/>
  </p:normalViewPr>
  <p:slideViewPr>
    <p:cSldViewPr snapToGrid="0">
      <p:cViewPr varScale="1">
        <p:scale>
          <a:sx n="81" d="100"/>
          <a:sy n="81" d="100"/>
        </p:scale>
        <p:origin x="1498" y="53"/>
      </p:cViewPr>
      <p:guideLst>
        <p:guide orient="horz" pos="311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9DAB29A-C0D6-40F5-91EF-C9BE176ADC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0830F7-5593-4486-848A-E35EC86C5BE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AA181AD-2AAC-419F-9FEE-A166172E9D95}" type="datetimeFigureOut">
              <a:rPr lang="en-US"/>
              <a:pPr>
                <a:defRPr/>
              </a:pPr>
              <a:t>4/28/2022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757E844-77D0-447B-80A7-B633A19528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7FD94CA-8DD0-4C56-B19B-CA2AC575E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E4F95-F6F7-4948-BECF-689E67AA05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94F1C-52A8-4129-8372-4891318E94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8936F1B-CA19-40F5-A75E-5DA5534DBC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2017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06C35822-AB22-4214-8625-777342BFE6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BBD70C64-8CA1-4A61-834C-A2B578E3AD8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00EF4EAE-720B-4155-BCF4-E00F82978E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8A3AFE2-EAB9-4E48-9204-351848F212A3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680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138" y="2130427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9DB0C-157B-4637-90F0-018D665B3A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15CED-D4B8-4931-B037-98C57279FD3B}" type="datetime1">
              <a:rPr lang="en-US" altLang="ja-JP"/>
              <a:pPr>
                <a:defRPr/>
              </a:pPr>
              <a:t>4/28/2022</a:t>
            </a:fld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9BBC64-35E2-4413-98D8-B92D3809E3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3831D6C-F95F-4641-B28F-897BAF92FF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74C49-BAB0-449A-AF29-1C95989C488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3085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A24BAD-F8FF-4790-9D19-80C9C97ECF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E8D01-3313-4BE1-882A-D6242A9C93B7}" type="datetime1">
              <a:rPr lang="en-US" altLang="ja-JP"/>
              <a:pPr>
                <a:defRPr/>
              </a:pPr>
              <a:t>4/28/2022</a:t>
            </a:fld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0B073A-08CE-45D7-9035-F0DCFB1BD2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74C0A5F-C9FE-45E2-B6C2-7DDE2966E4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839A4-DD75-4F2F-9DE1-EA1B2F3693E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034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82577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82577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C5470AA-31DC-4F75-ADDF-40D4A7A65C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5312F-2DF8-4B90-865A-A311E8BBDD86}" type="datetime1">
              <a:rPr lang="en-US" altLang="ja-JP"/>
              <a:pPr>
                <a:defRPr/>
              </a:pPr>
              <a:t>4/28/2022</a:t>
            </a:fld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E2227F-75F0-41F0-820A-185411C056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69B35B-44FD-4D26-AB71-42B1666ABC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D0077-6346-4EB7-9810-29B0C1D1224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2152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D41134-B5B1-48B4-BB45-79FFD716B6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7782C-1075-45CC-9EFF-EA557FAB90B0}" type="datetime1">
              <a:rPr lang="en-US" altLang="ja-JP"/>
              <a:pPr>
                <a:defRPr/>
              </a:pPr>
              <a:t>4/28/2022</a:t>
            </a:fld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B75591-ACC3-45C3-BCD5-7CE178642E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2DA32B-22EE-44A1-8D8D-AE898F6D12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8CDEB-38AA-4E77-9C14-6239DC27D35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0569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134B48-ABD1-4B3F-9E6A-7200237A2E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7C724-1E38-4B0F-B6DC-24DAD3AB901F}" type="datetime1">
              <a:rPr lang="en-US" altLang="ja-JP"/>
              <a:pPr>
                <a:defRPr/>
              </a:pPr>
              <a:t>4/28/2022</a:t>
            </a:fld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C8D07B5-2FD1-494A-89BB-2D1E34AEA2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95BE6B-177C-45DF-A517-10E95A04A7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7FEFF-F8A4-4F7B-98AB-83935872DBB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4207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15F617-6FB1-4764-9596-5273F0DDC2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939F9-DDDC-4E24-8F67-4FCF5E9AF349}" type="datetime1">
              <a:rPr lang="en-US" altLang="ja-JP"/>
              <a:pPr>
                <a:defRPr/>
              </a:pPr>
              <a:t>4/28/2022</a:t>
            </a:fld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AB7EA0-264C-42C3-9B82-D44F925EF5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A6A681-C97F-4510-82AE-E74485DB86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F6406-9607-49C3-AACE-3838EE8261F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0855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B26149E-6D61-4A16-9672-EA1EA36697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091B7-81E6-406D-A911-77FC4D03CBB3}" type="datetime1">
              <a:rPr lang="en-US" altLang="ja-JP"/>
              <a:pPr>
                <a:defRPr/>
              </a:pPr>
              <a:t>4/28/2022</a:t>
            </a:fld>
            <a:endParaRPr lang="en-US" altLang="ja-JP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73FCF3F-DCC5-4085-BBAF-3545552266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B1D1624-9F92-4962-AA05-B40A6DF375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88883C-653C-44B8-AB5D-037B9A85FDE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3122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EA92E7E-E27C-4F63-8B68-4583021FB7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DC8C6-21DB-4815-9362-2F3BF7E7512B}" type="datetime1">
              <a:rPr lang="en-US" altLang="ja-JP"/>
              <a:pPr>
                <a:defRPr/>
              </a:pPr>
              <a:t>4/28/2022</a:t>
            </a:fld>
            <a:endParaRPr lang="en-US" altLang="ja-JP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2631714-21D2-439E-A42E-4375F3A6CE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8E5BF55-0905-4FBE-9169-82D1F618D3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D6C28-BE7A-4ADB-841A-7A78A859E08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585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0ACD5AB-9CEF-444D-B714-156A6B3CD3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C8A42-7B03-4616-8143-F3D0B5DBD446}" type="datetime1">
              <a:rPr lang="en-US" altLang="ja-JP"/>
              <a:pPr>
                <a:defRPr/>
              </a:pPr>
              <a:t>4/28/2022</a:t>
            </a:fld>
            <a:endParaRPr lang="en-US" altLang="ja-JP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80459D2-BD3A-4782-8040-C815E562DC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1C1920-85BB-44DB-AADD-AACDC99F36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24AD5-2EE2-4A59-BABF-9943418472E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6237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283FCA-DBEA-4880-A431-4F6505A0F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AA0D9-27F6-4A67-88AF-826B6347B1A6}" type="datetime1">
              <a:rPr lang="en-US" altLang="ja-JP"/>
              <a:pPr>
                <a:defRPr/>
              </a:pPr>
              <a:t>4/28/2022</a:t>
            </a:fld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EEFFAC-229F-4D9B-9B6D-D445A605DC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D35CC2-52B9-410E-BE01-C7CAC761AC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A7B9E-27A6-42DE-99F8-89914A45BF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6459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D2DF4E-D8B8-4802-A6A1-8BBFC8CA37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AC33A-1AEE-4DC5-963C-3AEDE27F520E}" type="datetime1">
              <a:rPr lang="en-US" altLang="ja-JP"/>
              <a:pPr>
                <a:defRPr/>
              </a:pPr>
              <a:t>4/28/2022</a:t>
            </a:fld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C57979-EF57-4B0C-8560-FA5735C25E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F43957-453F-4BCF-BDB0-7406FA117C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5AE3B-3FA0-4A2A-B45F-038C704583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9617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38FE875-87B3-4748-9B7B-ABAA1E4DFC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01D4B4-CE52-4C1C-96B4-9EF19B7B2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ABE5919-A3D9-45B5-A5F4-F691ED517B8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pitchFamily="50" charset="-128"/>
                <a:cs typeface="Arial" charset="0"/>
              </a:defRPr>
            </a:lvl1pPr>
          </a:lstStyle>
          <a:p>
            <a:pPr>
              <a:defRPr/>
            </a:pPr>
            <a:fld id="{7E86A345-5A63-428F-9950-DC876A21A961}" type="datetime1">
              <a:rPr lang="en-US" altLang="ja-JP"/>
              <a:pPr>
                <a:defRPr/>
              </a:pPr>
              <a:t>4/28/2022</a:t>
            </a:fld>
            <a:endParaRPr lang="en-US" altLang="ja-JP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5AE31FB-2700-49F6-B33A-AAA00F8F397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ＭＳ Ｐゴシック" pitchFamily="50" charset="-128"/>
                <a:cs typeface="Arial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B1796B0-B0D6-4337-81B4-006EB032ADA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5D1387F1-A0E0-44AB-8EE2-DB8941DBCCA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900" kern="1200">
          <a:solidFill>
            <a:srgbClr val="000066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600" kern="1200">
          <a:solidFill>
            <a:srgbClr val="000066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200" kern="1200">
          <a:solidFill>
            <a:srgbClr val="000066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rgbClr val="000066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rgbClr val="000066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E1B5A47D-9E9D-4C29-B6A5-C1FC2AD0C9B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5763" y="1836738"/>
            <a:ext cx="8372475" cy="1470025"/>
          </a:xfrm>
        </p:spPr>
        <p:txBody>
          <a:bodyPr/>
          <a:lstStyle/>
          <a:p>
            <a:pPr algn="ctr" eaLnBrk="1" hangingPunct="1"/>
            <a:r>
              <a:rPr lang="en-US" altLang="ja-JP" sz="400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STROKE PREDICTION</a:t>
            </a:r>
            <a:br>
              <a:rPr lang="en-US" altLang="ja-JP" sz="400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</a:br>
            <a:r>
              <a:rPr lang="en-US" altLang="ja-JP" sz="400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NAIVE BAYES</a:t>
            </a:r>
          </a:p>
        </p:txBody>
      </p:sp>
      <p:sp>
        <p:nvSpPr>
          <p:cNvPr id="4099" name="テキスト ボックス 3">
            <a:extLst>
              <a:ext uri="{FF2B5EF4-FFF2-40B4-BE49-F238E27FC236}">
                <a16:creationId xmlns:a16="http://schemas.microsoft.com/office/drawing/2014/main" id="{7B14E720-F36A-4EB0-A3F7-73768B557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713" y="952500"/>
            <a:ext cx="46005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vi-VN" altLang="ja-JP" sz="2800" b="1">
                <a:solidFill>
                  <a:srgbClr val="222268"/>
                </a:solidFill>
                <a:latin typeface="Times New Roman" panose="02020603050405020304" pitchFamily="18" charset="0"/>
              </a:rPr>
              <a:t>MÁY HỌC ỨNG DỤNG</a:t>
            </a:r>
            <a:endParaRPr lang="ja-JP" altLang="en-US" sz="2800" b="1">
              <a:solidFill>
                <a:srgbClr val="222268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テキスト ボックス 6">
            <a:extLst>
              <a:ext uri="{FF2B5EF4-FFF2-40B4-BE49-F238E27FC236}">
                <a16:creationId xmlns:a16="http://schemas.microsoft.com/office/drawing/2014/main" id="{874B3FA4-F44D-4FB5-B61D-DEA36F960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923" y="3891748"/>
            <a:ext cx="526573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vi-VN" altLang="ja-JP" sz="2000" b="1" i="1" u="sng">
                <a:solidFill>
                  <a:srgbClr val="000090"/>
                </a:solidFill>
                <a:latin typeface="Times New Roman" panose="02020603050405020304" pitchFamily="18" charset="0"/>
              </a:rPr>
              <a:t>Nhóm 02 - chiều 2</a:t>
            </a:r>
            <a:r>
              <a:rPr lang="en-US" altLang="ja-JP" sz="2000" b="1">
                <a:solidFill>
                  <a:srgbClr val="000090"/>
                </a:solidFill>
                <a:latin typeface="Times New Roman" panose="02020603050405020304" pitchFamily="18" charset="0"/>
              </a:rPr>
              <a:t>:</a:t>
            </a:r>
            <a:r>
              <a:rPr lang="vi-VN" altLang="ja-JP" sz="2000" b="1">
                <a:solidFill>
                  <a:srgbClr val="000090"/>
                </a:solidFill>
                <a:latin typeface="Times New Roman" panose="02020603050405020304" pitchFamily="18" charset="0"/>
              </a:rPr>
              <a:t> CT294-05</a:t>
            </a:r>
            <a:endParaRPr lang="en-US" altLang="ja-JP" sz="2000" b="1">
              <a:solidFill>
                <a:srgbClr val="00009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vi-VN" altLang="ja-JP" sz="2000" b="1">
                <a:solidFill>
                  <a:schemeClr val="tx1"/>
                </a:solidFill>
                <a:latin typeface="Times New Roman" panose="02020603050405020304" pitchFamily="18" charset="0"/>
              </a:rPr>
              <a:t>Phan Văn Thành Ngoan	B1913251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vi-VN" altLang="ja-JP" sz="2000" b="1">
                <a:solidFill>
                  <a:schemeClr val="tx1"/>
                </a:solidFill>
                <a:latin typeface="Times New Roman" panose="02020603050405020304" pitchFamily="18" charset="0"/>
              </a:rPr>
              <a:t>Nguyễn Thanh Duy	B1913291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vi-VN" altLang="ja-JP" sz="2000" b="1">
                <a:solidFill>
                  <a:schemeClr val="tx1"/>
                </a:solidFill>
                <a:latin typeface="Times New Roman" panose="02020603050405020304" pitchFamily="18" charset="0"/>
              </a:rPr>
              <a:t>Lê Huỳnh Khải Đăng	B1913293</a:t>
            </a:r>
          </a:p>
          <a:p>
            <a:pPr>
              <a:spcBef>
                <a:spcPct val="0"/>
              </a:spcBef>
              <a:buFontTx/>
              <a:buNone/>
            </a:pPr>
            <a:endParaRPr lang="ja-JP" altLang="en-US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1" name="TextBox 4">
            <a:extLst>
              <a:ext uri="{FF2B5EF4-FFF2-40B4-BE49-F238E27FC236}">
                <a16:creationId xmlns:a16="http://schemas.microsoft.com/office/drawing/2014/main" id="{3691A716-944E-41AD-8497-5EAEAE79B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575" y="3891748"/>
            <a:ext cx="4035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vi-VN" altLang="en-US" sz="2000" b="1" i="1" u="sng">
                <a:solidFill>
                  <a:srgbClr val="000090"/>
                </a:solidFill>
                <a:latin typeface="Times New Roman" panose="02020603050405020304" pitchFamily="18" charset="0"/>
              </a:rPr>
              <a:t>Giảng viên hướng dẫn: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vi-VN" altLang="en-US" sz="20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vi-VN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TS. Trần Nguyễn Minh Thư</a:t>
            </a:r>
            <a:endParaRPr lang="en-US" altLang="en-US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テキスト ボックス 3">
            <a:extLst>
              <a:ext uri="{FF2B5EF4-FFF2-40B4-BE49-F238E27FC236}">
                <a16:creationId xmlns:a16="http://schemas.microsoft.com/office/drawing/2014/main" id="{3A4F9B04-26FD-42B3-9DB4-01655D4DB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374650"/>
            <a:ext cx="63039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2. Minh họa giải thuật </a:t>
            </a:r>
            <a:r>
              <a:rPr lang="vi-VN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Nai</a:t>
            </a: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ve Bayes</a:t>
            </a:r>
            <a:endParaRPr lang="ja-JP" altLang="en-US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Slide Number Placeholder 1">
            <a:extLst>
              <a:ext uri="{FF2B5EF4-FFF2-40B4-BE49-F238E27FC236}">
                <a16:creationId xmlns:a16="http://schemas.microsoft.com/office/drawing/2014/main" id="{3A07E270-8201-4EAA-A5C1-BC03DE30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FBEDCB-42C1-4904-9F52-070E84604AEF}" type="slidenum">
              <a:rPr kumimoji="0" lang="en-US" altLang="ja-JP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ja-JP" sz="1400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3142A8A-00E4-4190-8CF7-C3A792321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792137"/>
              </p:ext>
            </p:extLst>
          </p:nvPr>
        </p:nvGraphicFramePr>
        <p:xfrm>
          <a:off x="1093509" y="1423450"/>
          <a:ext cx="7410724" cy="49458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4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27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56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8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3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3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3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3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369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3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3700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Age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 err="1">
                          <a:effectLst/>
                        </a:rPr>
                        <a:t>heart_disease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Resident_type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avg_glucose_level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stroke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2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 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no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yes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 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no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yes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 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no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yes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 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no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yes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no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yes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3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</a:t>
                      </a:r>
                      <a:endParaRPr lang="en-US" sz="13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0.29</a:t>
                      </a:r>
                      <a:endParaRPr lang="en-US" sz="13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no disease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3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rural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0.22</a:t>
                      </a:r>
                      <a:endParaRPr lang="en-US" sz="13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0.96</a:t>
                      </a:r>
                      <a:endParaRPr lang="en-US" sz="13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3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0.18</a:t>
                      </a:r>
                      <a:endParaRPr lang="en-US" sz="13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0.44</a:t>
                      </a:r>
                      <a:endParaRPr lang="en-US" sz="13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yes disease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urban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0.12</a:t>
                      </a:r>
                      <a:endParaRPr lang="en-US" sz="13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0.27</a:t>
                      </a:r>
                      <a:endParaRPr lang="en-US" sz="13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2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0.28</a:t>
                      </a:r>
                      <a:endParaRPr lang="en-US" sz="13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0.58</a:t>
                      </a:r>
                      <a:endParaRPr lang="en-US" sz="13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 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0.01</a:t>
                      </a:r>
                      <a:endParaRPr lang="en-US" sz="13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0.8</a:t>
                      </a:r>
                      <a:endParaRPr lang="en-US" sz="13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2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0.3</a:t>
                      </a:r>
                      <a:endParaRPr lang="en-US" sz="13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0.73</a:t>
                      </a:r>
                      <a:endParaRPr lang="en-US" sz="13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0.13</a:t>
                      </a:r>
                      <a:endParaRPr lang="en-US" sz="13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0.42</a:t>
                      </a:r>
                      <a:endParaRPr lang="en-US" sz="13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2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0.43</a:t>
                      </a:r>
                      <a:endParaRPr lang="en-US" sz="13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0.76</a:t>
                      </a:r>
                      <a:endParaRPr lang="en-US" sz="13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0.07</a:t>
                      </a:r>
                      <a:endParaRPr lang="en-US" sz="13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1</a:t>
                      </a:r>
                      <a:endParaRPr lang="en-US" sz="13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2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0.63</a:t>
                      </a:r>
                      <a:endParaRPr lang="en-US" sz="13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0.89</a:t>
                      </a:r>
                      <a:endParaRPr lang="en-US" sz="13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0.19</a:t>
                      </a:r>
                      <a:endParaRPr lang="en-US" sz="13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0.98</a:t>
                      </a:r>
                      <a:endParaRPr lang="en-US" sz="13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2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0.75</a:t>
                      </a:r>
                      <a:endParaRPr lang="en-US" sz="13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1</a:t>
                      </a:r>
                      <a:endParaRPr lang="en-US" sz="13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 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0.14</a:t>
                      </a:r>
                      <a:endParaRPr lang="en-US" sz="1300" b="0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2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0.95</a:t>
                      </a:r>
                      <a:endParaRPr lang="en-US" sz="13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0.79</a:t>
                      </a:r>
                      <a:endParaRPr lang="en-US" sz="13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2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233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mean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0.44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0.67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no disease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6/8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3/7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rural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4/8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4/7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mean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0.19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0.65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8/15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7/15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233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std dev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0.32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0.25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yes disease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2/8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4/7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urban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4/8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3/7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std dev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0.25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0.37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7780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300" b="1" u="none" strike="noStrike">
                          <a:effectLst/>
                        </a:rPr>
                        <a:t>σ2</a:t>
                      </a:r>
                      <a:endParaRPr lang="el-GR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0.0624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300" b="1" u="none" strike="noStrike">
                          <a:effectLst/>
                        </a:rPr>
                        <a:t>σ2</a:t>
                      </a:r>
                      <a:endParaRPr lang="el-GR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0.06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0.13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テキスト ボックス 3">
            <a:extLst>
              <a:ext uri="{FF2B5EF4-FFF2-40B4-BE49-F238E27FC236}">
                <a16:creationId xmlns:a16="http://schemas.microsoft.com/office/drawing/2014/main" id="{15A746D0-5FA7-4B8B-AE93-9DAF0FE8E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063" y="380340"/>
            <a:ext cx="64071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2. Minh họa giải thuật </a:t>
            </a:r>
            <a:r>
              <a:rPr lang="vi-VN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Nai</a:t>
            </a: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ve Bayes</a:t>
            </a:r>
            <a:endParaRPr lang="ja-JP" altLang="en-US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Slide Number Placeholder 1">
            <a:extLst>
              <a:ext uri="{FF2B5EF4-FFF2-40B4-BE49-F238E27FC236}">
                <a16:creationId xmlns:a16="http://schemas.microsoft.com/office/drawing/2014/main" id="{D73413EE-A48C-4F0A-9FBD-BFA7BF81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CD5A2D-CF53-4F69-BDE7-4B7AEDDBE6E9}" type="slidenum">
              <a:rPr kumimoji="0" lang="en-US" altLang="ja-JP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ja-JP" sz="1400">
              <a:solidFill>
                <a:schemeClr val="tx1"/>
              </a:solidFill>
            </a:endParaRPr>
          </a:p>
        </p:txBody>
      </p:sp>
      <p:sp>
        <p:nvSpPr>
          <p:cNvPr id="14340" name="TextBox 1">
            <a:extLst>
              <a:ext uri="{FF2B5EF4-FFF2-40B4-BE49-F238E27FC236}">
                <a16:creationId xmlns:a16="http://schemas.microsoft.com/office/drawing/2014/main" id="{48CB09A8-DAC7-4583-88AD-F3BB4CB80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850" y="1448964"/>
            <a:ext cx="581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 err="1"/>
              <a:t>Xử</a:t>
            </a:r>
            <a:r>
              <a:rPr lang="en-US" altLang="en-US" dirty="0"/>
              <a:t> </a:t>
            </a:r>
            <a:r>
              <a:rPr lang="en-US" altLang="en-US" dirty="0" err="1"/>
              <a:t>lí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liên</a:t>
            </a:r>
            <a:r>
              <a:rPr lang="en-US" altLang="en-US" dirty="0"/>
              <a:t> </a:t>
            </a:r>
            <a:r>
              <a:rPr lang="en-US" altLang="en-US" dirty="0" err="1"/>
              <a:t>tục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‘</a:t>
            </a:r>
            <a:r>
              <a:rPr lang="en-US" altLang="en-US" dirty="0" err="1"/>
              <a:t>avg_glucose_level</a:t>
            </a:r>
            <a:r>
              <a:rPr lang="en-US" altLang="en-US" dirty="0"/>
              <a:t>’: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3F408E0-FEAD-499B-A8CC-6416315FA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634398"/>
              </p:ext>
            </p:extLst>
          </p:nvPr>
        </p:nvGraphicFramePr>
        <p:xfrm>
          <a:off x="378840" y="1818852"/>
          <a:ext cx="1342010" cy="49019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1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28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avg_glucose_level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8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no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8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0.22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0.96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8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0.12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0.27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8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0.8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8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0.13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0.42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8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0.07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18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0.98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18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0.14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18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1E22ED-6D2D-4643-8C30-CFC9CCF90D6B}"/>
                  </a:ext>
                </a:extLst>
              </p:cNvPr>
              <p:cNvSpPr txBox="1"/>
              <p:nvPr/>
            </p:nvSpPr>
            <p:spPr>
              <a:xfrm>
                <a:off x="2281287" y="2198736"/>
                <a:ext cx="6155703" cy="3466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err="1"/>
                  <a:t>Nhãn</a:t>
                </a:r>
                <a:r>
                  <a:rPr lang="en-US" dirty="0"/>
                  <a:t> </a:t>
                </a:r>
                <a:r>
                  <a:rPr lang="vi-VN" dirty="0"/>
                  <a:t>N</a:t>
                </a:r>
                <a:r>
                  <a:rPr lang="en-US" dirty="0"/>
                  <a:t>o: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Mean = 1/n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= </a:t>
                </a:r>
                <a:r>
                  <a:rPr lang="en-US" dirty="0">
                    <a:solidFill>
                      <a:srgbClr val="FF0000"/>
                    </a:solidFill>
                  </a:rPr>
                  <a:t>0.19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l-GR" dirty="0"/>
                  <a:t>σ</a:t>
                </a:r>
                <a:r>
                  <a:rPr lang="en-US" baseline="30000" dirty="0"/>
                  <a:t> 2   </a:t>
                </a:r>
                <a:r>
                  <a:rPr lang="en-US" dirty="0"/>
                  <a:t>= 1/(n-1)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>
                    <a:solidFill>
                      <a:srgbClr val="FF0000"/>
                    </a:solidFill>
                  </a:rPr>
                  <a:t>0.06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l-GR" dirty="0"/>
                  <a:t>σ</a:t>
                </a:r>
                <a:r>
                  <a:rPr lang="en-US" dirty="0"/>
                  <a:t>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/>
                          <m:t>σ</m:t>
                        </m:r>
                        <m:r>
                          <m:rPr>
                            <m:nor/>
                          </m:rPr>
                          <a:rPr lang="en-US" baseline="30000"/>
                          <m:t>2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0.25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err="1"/>
                  <a:t>Nhãn</a:t>
                </a:r>
                <a:r>
                  <a:rPr lang="en-US" dirty="0"/>
                  <a:t> </a:t>
                </a:r>
                <a:r>
                  <a:rPr lang="vi-VN" dirty="0"/>
                  <a:t>Y</a:t>
                </a:r>
                <a:r>
                  <a:rPr lang="en-US" dirty="0" err="1"/>
                  <a:t>es</a:t>
                </a:r>
                <a:r>
                  <a:rPr lang="en-US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Mean = 1/n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= </a:t>
                </a:r>
                <a:r>
                  <a:rPr lang="en-US" dirty="0">
                    <a:solidFill>
                      <a:srgbClr val="FF0000"/>
                    </a:solidFill>
                  </a:rPr>
                  <a:t>0.65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l-GR" dirty="0"/>
                  <a:t>σ</a:t>
                </a:r>
                <a:r>
                  <a:rPr lang="en-US" baseline="30000" dirty="0"/>
                  <a:t> 2   </a:t>
                </a:r>
                <a:r>
                  <a:rPr lang="en-US" dirty="0"/>
                  <a:t>= 1/(n-1)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>
                    <a:solidFill>
                      <a:srgbClr val="FF0000"/>
                    </a:solidFill>
                  </a:rPr>
                  <a:t>0.13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l-GR" dirty="0"/>
                  <a:t>σ</a:t>
                </a:r>
                <a:r>
                  <a:rPr lang="en-US" dirty="0"/>
                  <a:t>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/>
                          <m:t>σ</m:t>
                        </m:r>
                        <m:r>
                          <m:rPr>
                            <m:nor/>
                          </m:rPr>
                          <a:rPr lang="en-US" baseline="30000"/>
                          <m:t>2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0.37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B1E22ED-6D2D-4643-8C30-CFC9CCF90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287" y="2198736"/>
                <a:ext cx="6155703" cy="3466205"/>
              </a:xfrm>
              <a:prstGeom prst="rect">
                <a:avLst/>
              </a:prstGeom>
              <a:blipFill rotWithShape="0">
                <a:blip r:embed="rId2"/>
                <a:stretch>
                  <a:fillRect l="-594" b="-5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688" y="2010198"/>
            <a:ext cx="1533525" cy="17716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7601-1FA8-49C1-990A-088498E22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2. Minh họa giải thuật </a:t>
            </a:r>
            <a:r>
              <a:rPr lang="vi-VN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Nai</a:t>
            </a: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ve Bayes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65558-B8CF-4B56-885D-A1A3B4A5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68CDEB-38AA-4E77-9C14-6239DC27D35E}" type="slidenum">
              <a:rPr lang="en-US" altLang="ja-JP" smtClean="0"/>
              <a:pPr>
                <a:defRPr/>
              </a:pPr>
              <a:t>12</a:t>
            </a:fld>
            <a:endParaRPr lang="en-US" altLang="ja-JP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E012213-8362-49C7-9587-D2EFD1374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418155"/>
              </p:ext>
            </p:extLst>
          </p:nvPr>
        </p:nvGraphicFramePr>
        <p:xfrm>
          <a:off x="373419" y="2049046"/>
          <a:ext cx="851263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574">
                  <a:extLst>
                    <a:ext uri="{9D8B030D-6E8A-4147-A177-3AD203B41FA5}">
                      <a16:colId xmlns:a16="http://schemas.microsoft.com/office/drawing/2014/main" val="4175404131"/>
                    </a:ext>
                  </a:extLst>
                </a:gridCol>
                <a:gridCol w="1764714">
                  <a:extLst>
                    <a:ext uri="{9D8B030D-6E8A-4147-A177-3AD203B41FA5}">
                      <a16:colId xmlns:a16="http://schemas.microsoft.com/office/drawing/2014/main" val="3389773402"/>
                    </a:ext>
                  </a:extLst>
                </a:gridCol>
                <a:gridCol w="1582551">
                  <a:extLst>
                    <a:ext uri="{9D8B030D-6E8A-4147-A177-3AD203B41FA5}">
                      <a16:colId xmlns:a16="http://schemas.microsoft.com/office/drawing/2014/main" val="2730757422"/>
                    </a:ext>
                  </a:extLst>
                </a:gridCol>
                <a:gridCol w="1912724">
                  <a:extLst>
                    <a:ext uri="{9D8B030D-6E8A-4147-A177-3AD203B41FA5}">
                      <a16:colId xmlns:a16="http://schemas.microsoft.com/office/drawing/2014/main" val="3102603076"/>
                    </a:ext>
                  </a:extLst>
                </a:gridCol>
                <a:gridCol w="1181285">
                  <a:extLst>
                    <a:ext uri="{9D8B030D-6E8A-4147-A177-3AD203B41FA5}">
                      <a16:colId xmlns:a16="http://schemas.microsoft.com/office/drawing/2014/main" val="4158639671"/>
                    </a:ext>
                  </a:extLst>
                </a:gridCol>
                <a:gridCol w="1391784">
                  <a:extLst>
                    <a:ext uri="{9D8B030D-6E8A-4147-A177-3AD203B41FA5}">
                      <a16:colId xmlns:a16="http://schemas.microsoft.com/office/drawing/2014/main" val="2327131275"/>
                    </a:ext>
                  </a:extLst>
                </a:gridCol>
              </a:tblGrid>
              <a:tr h="71650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heart_disease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Resident_type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avg_glucose_level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stroke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predict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42409"/>
                  </a:ext>
                </a:extLst>
              </a:tr>
              <a:tr h="322871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Rural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8263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CDE607-E604-4F99-AD2F-8E58048FE49C}"/>
                  </a:ext>
                </a:extLst>
              </p:cNvPr>
              <p:cNvSpPr txBox="1"/>
              <p:nvPr/>
            </p:nvSpPr>
            <p:spPr>
              <a:xfrm>
                <a:off x="368645" y="2792416"/>
                <a:ext cx="4420171" cy="2665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vi-VN" sz="2500" dirty="0"/>
              </a:p>
              <a:p>
                <a:pPr>
                  <a:lnSpc>
                    <a:spcPct val="150000"/>
                  </a:lnSpc>
                </a:pPr>
                <a:r>
                  <a:rPr lang="en-US" sz="2500" dirty="0"/>
                  <a:t>f(x)=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5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sSup>
                      <m:sSup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5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)²</m:t>
                            </m:r>
                          </m:num>
                          <m:den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2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²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5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vi-VN" sz="2100" dirty="0"/>
              </a:p>
              <a:p>
                <a:pPr>
                  <a:lnSpc>
                    <a:spcPct val="150000"/>
                  </a:lnSpc>
                </a:pPr>
                <a:endParaRPr lang="en-US" sz="21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FCDE607-E604-4F99-AD2F-8E58048FE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45" y="2792416"/>
                <a:ext cx="4420171" cy="2665666"/>
              </a:xfrm>
              <a:prstGeom prst="rect">
                <a:avLst/>
              </a:prstGeom>
              <a:blipFill rotWithShape="0">
                <a:blip r:embed="rId2"/>
                <a:stretch>
                  <a:fillRect l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E1B6E28-9637-41A3-A4F1-ECAD9C644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754255"/>
              </p:ext>
            </p:extLst>
          </p:nvPr>
        </p:nvGraphicFramePr>
        <p:xfrm>
          <a:off x="6895707" y="3403076"/>
          <a:ext cx="1753386" cy="22003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8178">
                  <a:extLst>
                    <a:ext uri="{9D8B030D-6E8A-4147-A177-3AD203B41FA5}">
                      <a16:colId xmlns:a16="http://schemas.microsoft.com/office/drawing/2014/main" val="2251521004"/>
                    </a:ext>
                  </a:extLst>
                </a:gridCol>
                <a:gridCol w="587604">
                  <a:extLst>
                    <a:ext uri="{9D8B030D-6E8A-4147-A177-3AD203B41FA5}">
                      <a16:colId xmlns:a16="http://schemas.microsoft.com/office/drawing/2014/main" val="1639436990"/>
                    </a:ext>
                  </a:extLst>
                </a:gridCol>
                <a:gridCol w="587604">
                  <a:extLst>
                    <a:ext uri="{9D8B030D-6E8A-4147-A177-3AD203B41FA5}">
                      <a16:colId xmlns:a16="http://schemas.microsoft.com/office/drawing/2014/main" val="1272907902"/>
                    </a:ext>
                  </a:extLst>
                </a:gridCol>
              </a:tblGrid>
              <a:tr h="582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309903"/>
                  </a:ext>
                </a:extLst>
              </a:tr>
              <a:tr h="5837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mean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0.44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0.67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361616"/>
                  </a:ext>
                </a:extLst>
              </a:tr>
              <a:tr h="5837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std dev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0.32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0.25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913937"/>
                  </a:ext>
                </a:extLst>
              </a:tr>
              <a:tr h="450754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300" b="1" u="none" strike="noStrike">
                          <a:effectLst/>
                        </a:rPr>
                        <a:t>σ2</a:t>
                      </a:r>
                      <a:endParaRPr lang="el-GR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0.06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75892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51350" y="1451728"/>
            <a:ext cx="2641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/>
              <a:t>Phần Tử Mới Đến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31" y="4468305"/>
            <a:ext cx="6540665" cy="123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4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7601-1FA8-49C1-990A-088498E22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2. Minh họa giải thuật </a:t>
            </a:r>
            <a:r>
              <a:rPr lang="vi-VN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Nai</a:t>
            </a: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ve Bayes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65558-B8CF-4B56-885D-A1A3B4A5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68CDEB-38AA-4E77-9C14-6239DC27D35E}" type="slidenum">
              <a:rPr lang="en-US" altLang="ja-JP" smtClean="0"/>
              <a:pPr>
                <a:defRPr/>
              </a:pPr>
              <a:t>13</a:t>
            </a:fld>
            <a:endParaRPr lang="en-US" altLang="ja-JP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E012213-8362-49C7-9587-D2EFD1374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701575"/>
              </p:ext>
            </p:extLst>
          </p:nvPr>
        </p:nvGraphicFramePr>
        <p:xfrm>
          <a:off x="463414" y="1901785"/>
          <a:ext cx="851263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574">
                  <a:extLst>
                    <a:ext uri="{9D8B030D-6E8A-4147-A177-3AD203B41FA5}">
                      <a16:colId xmlns:a16="http://schemas.microsoft.com/office/drawing/2014/main" val="4175404131"/>
                    </a:ext>
                  </a:extLst>
                </a:gridCol>
                <a:gridCol w="1764714">
                  <a:extLst>
                    <a:ext uri="{9D8B030D-6E8A-4147-A177-3AD203B41FA5}">
                      <a16:colId xmlns:a16="http://schemas.microsoft.com/office/drawing/2014/main" val="3389773402"/>
                    </a:ext>
                  </a:extLst>
                </a:gridCol>
                <a:gridCol w="1582551">
                  <a:extLst>
                    <a:ext uri="{9D8B030D-6E8A-4147-A177-3AD203B41FA5}">
                      <a16:colId xmlns:a16="http://schemas.microsoft.com/office/drawing/2014/main" val="2730757422"/>
                    </a:ext>
                  </a:extLst>
                </a:gridCol>
                <a:gridCol w="1912724">
                  <a:extLst>
                    <a:ext uri="{9D8B030D-6E8A-4147-A177-3AD203B41FA5}">
                      <a16:colId xmlns:a16="http://schemas.microsoft.com/office/drawing/2014/main" val="3102603076"/>
                    </a:ext>
                  </a:extLst>
                </a:gridCol>
                <a:gridCol w="1181285">
                  <a:extLst>
                    <a:ext uri="{9D8B030D-6E8A-4147-A177-3AD203B41FA5}">
                      <a16:colId xmlns:a16="http://schemas.microsoft.com/office/drawing/2014/main" val="4158639671"/>
                    </a:ext>
                  </a:extLst>
                </a:gridCol>
                <a:gridCol w="1391784">
                  <a:extLst>
                    <a:ext uri="{9D8B030D-6E8A-4147-A177-3AD203B41FA5}">
                      <a16:colId xmlns:a16="http://schemas.microsoft.com/office/drawing/2014/main" val="2327131275"/>
                    </a:ext>
                  </a:extLst>
                </a:gridCol>
              </a:tblGrid>
              <a:tr h="71650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heart_disease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Resident_type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avg_glucose_level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stroke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predict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42409"/>
                  </a:ext>
                </a:extLst>
              </a:tr>
              <a:tr h="322871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Rural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8263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CDE607-E604-4F99-AD2F-8E58048FE49C}"/>
                  </a:ext>
                </a:extLst>
              </p:cNvPr>
              <p:cNvSpPr txBox="1"/>
              <p:nvPr/>
            </p:nvSpPr>
            <p:spPr>
              <a:xfrm>
                <a:off x="463414" y="3020253"/>
                <a:ext cx="4420171" cy="3482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500" dirty="0"/>
                  <a:t>f(x)=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5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sSup>
                      <m:sSup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5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)²</m:t>
                            </m:r>
                          </m:num>
                          <m:den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2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²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5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100" dirty="0"/>
                  <a:t>f(age=0.8|no)= 0.65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100" dirty="0"/>
                  <a:t>f(age=0.8|yes)= 1.39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100" dirty="0"/>
                  <a:t>f(AGL=0.7|no)= 0.18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100" dirty="0"/>
                  <a:t>f(AGL=0.7|yes)= 1.06</a:t>
                </a:r>
              </a:p>
              <a:p>
                <a:pPr>
                  <a:lnSpc>
                    <a:spcPct val="150000"/>
                  </a:lnSpc>
                </a:pPr>
                <a:endParaRPr lang="en-US" sz="21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FCDE607-E604-4F99-AD2F-8E58048FE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14" y="3020253"/>
                <a:ext cx="4420171" cy="3482941"/>
              </a:xfrm>
              <a:prstGeom prst="rect">
                <a:avLst/>
              </a:prstGeom>
              <a:blipFill rotWithShape="0">
                <a:blip r:embed="rId2"/>
                <a:stretch>
                  <a:fillRect l="-2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E1B6E28-9637-41A3-A4F1-ECAD9C644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935764"/>
              </p:ext>
            </p:extLst>
          </p:nvPr>
        </p:nvGraphicFramePr>
        <p:xfrm>
          <a:off x="5203597" y="3278815"/>
          <a:ext cx="1762812" cy="22020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7604">
                  <a:extLst>
                    <a:ext uri="{9D8B030D-6E8A-4147-A177-3AD203B41FA5}">
                      <a16:colId xmlns:a16="http://schemas.microsoft.com/office/drawing/2014/main" val="2251521004"/>
                    </a:ext>
                  </a:extLst>
                </a:gridCol>
                <a:gridCol w="587604">
                  <a:extLst>
                    <a:ext uri="{9D8B030D-6E8A-4147-A177-3AD203B41FA5}">
                      <a16:colId xmlns:a16="http://schemas.microsoft.com/office/drawing/2014/main" val="1639436990"/>
                    </a:ext>
                  </a:extLst>
                </a:gridCol>
                <a:gridCol w="587604">
                  <a:extLst>
                    <a:ext uri="{9D8B030D-6E8A-4147-A177-3AD203B41FA5}">
                      <a16:colId xmlns:a16="http://schemas.microsoft.com/office/drawing/2014/main" val="1272907902"/>
                    </a:ext>
                  </a:extLst>
                </a:gridCol>
              </a:tblGrid>
              <a:tr h="5837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309903"/>
                  </a:ext>
                </a:extLst>
              </a:tr>
              <a:tr h="5837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mean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0.44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.67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361616"/>
                  </a:ext>
                </a:extLst>
              </a:tr>
              <a:tr h="5837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std dev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0.32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0.25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913937"/>
                  </a:ext>
                </a:extLst>
              </a:tr>
              <a:tr h="450754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300" b="1" u="none" strike="noStrike">
                          <a:effectLst/>
                        </a:rPr>
                        <a:t>σ2</a:t>
                      </a:r>
                      <a:endParaRPr lang="el-GR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0.06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75892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91E61D-D7E7-4E82-B1AF-63C478D5D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727789"/>
              </p:ext>
            </p:extLst>
          </p:nvPr>
        </p:nvGraphicFramePr>
        <p:xfrm>
          <a:off x="7277493" y="3281159"/>
          <a:ext cx="1762812" cy="21996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7604">
                  <a:extLst>
                    <a:ext uri="{9D8B030D-6E8A-4147-A177-3AD203B41FA5}">
                      <a16:colId xmlns:a16="http://schemas.microsoft.com/office/drawing/2014/main" val="1245149201"/>
                    </a:ext>
                  </a:extLst>
                </a:gridCol>
                <a:gridCol w="587604">
                  <a:extLst>
                    <a:ext uri="{9D8B030D-6E8A-4147-A177-3AD203B41FA5}">
                      <a16:colId xmlns:a16="http://schemas.microsoft.com/office/drawing/2014/main" val="1970310560"/>
                    </a:ext>
                  </a:extLst>
                </a:gridCol>
                <a:gridCol w="587604">
                  <a:extLst>
                    <a:ext uri="{9D8B030D-6E8A-4147-A177-3AD203B41FA5}">
                      <a16:colId xmlns:a16="http://schemas.microsoft.com/office/drawing/2014/main" val="283768133"/>
                    </a:ext>
                  </a:extLst>
                </a:gridCol>
              </a:tblGrid>
              <a:tr h="599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AGL</a:t>
                      </a: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</a:t>
                      </a: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Yes</a:t>
                      </a: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446841"/>
                  </a:ext>
                </a:extLst>
              </a:tr>
              <a:tr h="599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mean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0.19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0.65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297564"/>
                  </a:ext>
                </a:extLst>
              </a:tr>
              <a:tr h="599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std dev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0.25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0.37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628464"/>
                  </a:ext>
                </a:extLst>
              </a:tr>
              <a:tr h="401684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300" b="1" u="none" strike="noStrike">
                          <a:effectLst/>
                        </a:rPr>
                        <a:t>σ2</a:t>
                      </a:r>
                      <a:endParaRPr lang="el-GR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0.06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0.13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603446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60024" y="1489435"/>
            <a:ext cx="202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Phần Tử Mới Đến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63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7601-1FA8-49C1-990A-088498E22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2. Minh họa giải thuật </a:t>
            </a:r>
            <a:r>
              <a:rPr lang="vi-VN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Nai</a:t>
            </a: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ve Bayes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65558-B8CF-4B56-885D-A1A3B4A5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68CDEB-38AA-4E77-9C14-6239DC27D35E}" type="slidenum">
              <a:rPr lang="en-US" altLang="ja-JP" smtClean="0"/>
              <a:pPr>
                <a:defRPr/>
              </a:pPr>
              <a:t>14</a:t>
            </a:fld>
            <a:endParaRPr lang="en-US" altLang="ja-JP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E012213-8362-49C7-9587-D2EFD1374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412655"/>
              </p:ext>
            </p:extLst>
          </p:nvPr>
        </p:nvGraphicFramePr>
        <p:xfrm>
          <a:off x="961534" y="1606734"/>
          <a:ext cx="657048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530">
                  <a:extLst>
                    <a:ext uri="{9D8B030D-6E8A-4147-A177-3AD203B41FA5}">
                      <a16:colId xmlns:a16="http://schemas.microsoft.com/office/drawing/2014/main" val="4175404131"/>
                    </a:ext>
                  </a:extLst>
                </a:gridCol>
                <a:gridCol w="1362095">
                  <a:extLst>
                    <a:ext uri="{9D8B030D-6E8A-4147-A177-3AD203B41FA5}">
                      <a16:colId xmlns:a16="http://schemas.microsoft.com/office/drawing/2014/main" val="3389773402"/>
                    </a:ext>
                  </a:extLst>
                </a:gridCol>
                <a:gridCol w="1221494">
                  <a:extLst>
                    <a:ext uri="{9D8B030D-6E8A-4147-A177-3AD203B41FA5}">
                      <a16:colId xmlns:a16="http://schemas.microsoft.com/office/drawing/2014/main" val="2730757422"/>
                    </a:ext>
                  </a:extLst>
                </a:gridCol>
                <a:gridCol w="1476337">
                  <a:extLst>
                    <a:ext uri="{9D8B030D-6E8A-4147-A177-3AD203B41FA5}">
                      <a16:colId xmlns:a16="http://schemas.microsoft.com/office/drawing/2014/main" val="3102603076"/>
                    </a:ext>
                  </a:extLst>
                </a:gridCol>
                <a:gridCol w="911775">
                  <a:extLst>
                    <a:ext uri="{9D8B030D-6E8A-4147-A177-3AD203B41FA5}">
                      <a16:colId xmlns:a16="http://schemas.microsoft.com/office/drawing/2014/main" val="4158639671"/>
                    </a:ext>
                  </a:extLst>
                </a:gridCol>
                <a:gridCol w="1074249">
                  <a:extLst>
                    <a:ext uri="{9D8B030D-6E8A-4147-A177-3AD203B41FA5}">
                      <a16:colId xmlns:a16="http://schemas.microsoft.com/office/drawing/2014/main" val="2327131275"/>
                    </a:ext>
                  </a:extLst>
                </a:gridCol>
              </a:tblGrid>
              <a:tr h="38599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heart_disease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Resident_type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avg_glucose_level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/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stroke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/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predict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42409"/>
                  </a:ext>
                </a:extLst>
              </a:tr>
              <a:tr h="219334"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Rural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8263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FCDE607-E604-4F99-AD2F-8E58048FE49C}"/>
              </a:ext>
            </a:extLst>
          </p:cNvPr>
          <p:cNvSpPr txBox="1"/>
          <p:nvPr/>
        </p:nvSpPr>
        <p:spPr>
          <a:xfrm>
            <a:off x="594083" y="5195529"/>
            <a:ext cx="7955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Whitney"/>
              </a:rPr>
              <a:t>Likelihood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Whitney"/>
              </a:rPr>
              <a:t>(No) = 0.65 x 2/8 x 4/8 x 0.18 x 8/15 = 0.007 </a:t>
            </a:r>
          </a:p>
          <a:p>
            <a:r>
              <a:rPr lang="en-US" sz="2400" dirty="0">
                <a:solidFill>
                  <a:srgbClr val="00B050"/>
                </a:solidFill>
                <a:latin typeface="Whitney"/>
              </a:rPr>
              <a:t>Likelihood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Whitney"/>
              </a:rPr>
              <a:t>(Yes) = 1.39 x 4/7 x 4/7 x 1.06 x 7/15 = 0.022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5B783A-5C20-4F1A-826B-1DDF6429D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641412"/>
              </p:ext>
            </p:extLst>
          </p:nvPr>
        </p:nvGraphicFramePr>
        <p:xfrm>
          <a:off x="566610" y="2522358"/>
          <a:ext cx="7861566" cy="24070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8344">
                  <a:extLst>
                    <a:ext uri="{9D8B030D-6E8A-4147-A177-3AD203B41FA5}">
                      <a16:colId xmlns:a16="http://schemas.microsoft.com/office/drawing/2014/main" val="1793025092"/>
                    </a:ext>
                  </a:extLst>
                </a:gridCol>
                <a:gridCol w="672324">
                  <a:extLst>
                    <a:ext uri="{9D8B030D-6E8A-4147-A177-3AD203B41FA5}">
                      <a16:colId xmlns:a16="http://schemas.microsoft.com/office/drawing/2014/main" val="802903779"/>
                    </a:ext>
                  </a:extLst>
                </a:gridCol>
                <a:gridCol w="640029">
                  <a:extLst>
                    <a:ext uri="{9D8B030D-6E8A-4147-A177-3AD203B41FA5}">
                      <a16:colId xmlns:a16="http://schemas.microsoft.com/office/drawing/2014/main" val="1937296573"/>
                    </a:ext>
                  </a:extLst>
                </a:gridCol>
                <a:gridCol w="817466">
                  <a:extLst>
                    <a:ext uri="{9D8B030D-6E8A-4147-A177-3AD203B41FA5}">
                      <a16:colId xmlns:a16="http://schemas.microsoft.com/office/drawing/2014/main" val="2391847306"/>
                    </a:ext>
                  </a:extLst>
                </a:gridCol>
                <a:gridCol w="506646">
                  <a:extLst>
                    <a:ext uri="{9D8B030D-6E8A-4147-A177-3AD203B41FA5}">
                      <a16:colId xmlns:a16="http://schemas.microsoft.com/office/drawing/2014/main" val="1388822900"/>
                    </a:ext>
                  </a:extLst>
                </a:gridCol>
                <a:gridCol w="833615">
                  <a:extLst>
                    <a:ext uri="{9D8B030D-6E8A-4147-A177-3AD203B41FA5}">
                      <a16:colId xmlns:a16="http://schemas.microsoft.com/office/drawing/2014/main" val="248859844"/>
                    </a:ext>
                  </a:extLst>
                </a:gridCol>
                <a:gridCol w="608344">
                  <a:extLst>
                    <a:ext uri="{9D8B030D-6E8A-4147-A177-3AD203B41FA5}">
                      <a16:colId xmlns:a16="http://schemas.microsoft.com/office/drawing/2014/main" val="3949658373"/>
                    </a:ext>
                  </a:extLst>
                </a:gridCol>
                <a:gridCol w="608344">
                  <a:extLst>
                    <a:ext uri="{9D8B030D-6E8A-4147-A177-3AD203B41FA5}">
                      <a16:colId xmlns:a16="http://schemas.microsoft.com/office/drawing/2014/main" val="916525670"/>
                    </a:ext>
                  </a:extLst>
                </a:gridCol>
                <a:gridCol w="608344">
                  <a:extLst>
                    <a:ext uri="{9D8B030D-6E8A-4147-A177-3AD203B41FA5}">
                      <a16:colId xmlns:a16="http://schemas.microsoft.com/office/drawing/2014/main" val="2314224906"/>
                    </a:ext>
                  </a:extLst>
                </a:gridCol>
                <a:gridCol w="608344">
                  <a:extLst>
                    <a:ext uri="{9D8B030D-6E8A-4147-A177-3AD203B41FA5}">
                      <a16:colId xmlns:a16="http://schemas.microsoft.com/office/drawing/2014/main" val="1003594432"/>
                    </a:ext>
                  </a:extLst>
                </a:gridCol>
                <a:gridCol w="741422">
                  <a:extLst>
                    <a:ext uri="{9D8B030D-6E8A-4147-A177-3AD203B41FA5}">
                      <a16:colId xmlns:a16="http://schemas.microsoft.com/office/drawing/2014/main" val="2325235614"/>
                    </a:ext>
                  </a:extLst>
                </a:gridCol>
                <a:gridCol w="608344">
                  <a:extLst>
                    <a:ext uri="{9D8B030D-6E8A-4147-A177-3AD203B41FA5}">
                      <a16:colId xmlns:a16="http://schemas.microsoft.com/office/drawing/2014/main" val="3281217207"/>
                    </a:ext>
                  </a:extLst>
                </a:gridCol>
              </a:tblGrid>
              <a:tr h="74282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Age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heart_disease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heart_disease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Resident_type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Resident_type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avg_glucose_level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avg_glucose_level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 </a:t>
                      </a:r>
                      <a:r>
                        <a:rPr lang="en-US" sz="1300" b="1"/>
                        <a:t>stroke</a:t>
                      </a: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948825"/>
                  </a:ext>
                </a:extLst>
              </a:tr>
              <a:tr h="5459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no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yes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u="none" strike="noStrike">
                          <a:effectLst/>
                        </a:rPr>
                        <a:t> </a:t>
                      </a:r>
                      <a:endParaRPr lang="en-US"/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no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yes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 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no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yes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no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yes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no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yes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648848"/>
                  </a:ext>
                </a:extLst>
              </a:tr>
              <a:tr h="5459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0.65</a:t>
                      </a:r>
                      <a:endParaRPr lang="en-US" sz="13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solidFill>
                            <a:srgbClr val="00B050"/>
                          </a:solidFill>
                        </a:rPr>
                        <a:t>1.39</a:t>
                      </a:r>
                      <a:endParaRPr lang="en-US" sz="13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u="none" strike="noStrike">
                          <a:effectLst/>
                        </a:rPr>
                        <a:t>no disease</a:t>
                      </a:r>
                      <a:endParaRPr lang="en-US"/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6/8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3/7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rural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solidFill>
                            <a:srgbClr val="FF0000"/>
                          </a:solidFill>
                          <a:effectLst/>
                        </a:rPr>
                        <a:t>4/8</a:t>
                      </a:r>
                      <a:endParaRPr lang="en-US" sz="13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solidFill>
                            <a:srgbClr val="00B050"/>
                          </a:solidFill>
                          <a:effectLst/>
                        </a:rPr>
                        <a:t>4/7</a:t>
                      </a:r>
                      <a:endParaRPr lang="en-US" sz="13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0.18</a:t>
                      </a:r>
                      <a:endParaRPr lang="en-US" sz="13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solidFill>
                            <a:srgbClr val="00B050"/>
                          </a:solidFill>
                        </a:rPr>
                        <a:t>1.06</a:t>
                      </a:r>
                      <a:endParaRPr lang="en-US" sz="1300" b="0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8/15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7/15</a:t>
                      </a:r>
                      <a:endParaRPr lang="en-US" sz="13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814618"/>
                  </a:ext>
                </a:extLst>
              </a:tr>
              <a:tr h="572232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u="none" strike="noStrike">
                          <a:effectLst/>
                        </a:rPr>
                        <a:t>yes disease</a:t>
                      </a:r>
                      <a:endParaRPr lang="en-US"/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solidFill>
                            <a:srgbClr val="FF0000"/>
                          </a:solidFill>
                          <a:effectLst/>
                        </a:rPr>
                        <a:t>2/8</a:t>
                      </a:r>
                      <a:endParaRPr lang="en-US" sz="13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solidFill>
                            <a:srgbClr val="00B050"/>
                          </a:solidFill>
                          <a:effectLst/>
                        </a:rPr>
                        <a:t>4/7</a:t>
                      </a:r>
                      <a:endParaRPr lang="en-US" sz="13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ffectLst/>
                        </a:rPr>
                        <a:t>urban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4/8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3/7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6" marR="6896" marT="68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955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006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7601-1FA8-49C1-990A-088498E22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2. Minh họa giải thuật </a:t>
            </a:r>
            <a:r>
              <a:rPr lang="vi-VN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Nai</a:t>
            </a: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ve Bayes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65558-B8CF-4B56-885D-A1A3B4A5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68CDEB-38AA-4E77-9C14-6239DC27D35E}" type="slidenum">
              <a:rPr lang="en-US" altLang="ja-JP" smtClean="0"/>
              <a:pPr>
                <a:defRPr/>
              </a:pPr>
              <a:t>15</a:t>
            </a:fld>
            <a:endParaRPr lang="en-US" altLang="ja-JP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E012213-8362-49C7-9587-D2EFD1374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784614"/>
              </p:ext>
            </p:extLst>
          </p:nvPr>
        </p:nvGraphicFramePr>
        <p:xfrm>
          <a:off x="970960" y="1660771"/>
          <a:ext cx="7032397" cy="1126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06">
                  <a:extLst>
                    <a:ext uri="{9D8B030D-6E8A-4147-A177-3AD203B41FA5}">
                      <a16:colId xmlns:a16="http://schemas.microsoft.com/office/drawing/2014/main" val="4175404131"/>
                    </a:ext>
                  </a:extLst>
                </a:gridCol>
                <a:gridCol w="1457853">
                  <a:extLst>
                    <a:ext uri="{9D8B030D-6E8A-4147-A177-3AD203B41FA5}">
                      <a16:colId xmlns:a16="http://schemas.microsoft.com/office/drawing/2014/main" val="3389773402"/>
                    </a:ext>
                  </a:extLst>
                </a:gridCol>
                <a:gridCol w="1307367">
                  <a:extLst>
                    <a:ext uri="{9D8B030D-6E8A-4147-A177-3AD203B41FA5}">
                      <a16:colId xmlns:a16="http://schemas.microsoft.com/office/drawing/2014/main" val="2730757422"/>
                    </a:ext>
                  </a:extLst>
                </a:gridCol>
                <a:gridCol w="1580126">
                  <a:extLst>
                    <a:ext uri="{9D8B030D-6E8A-4147-A177-3AD203B41FA5}">
                      <a16:colId xmlns:a16="http://schemas.microsoft.com/office/drawing/2014/main" val="3102603076"/>
                    </a:ext>
                  </a:extLst>
                </a:gridCol>
                <a:gridCol w="1020829">
                  <a:extLst>
                    <a:ext uri="{9D8B030D-6E8A-4147-A177-3AD203B41FA5}">
                      <a16:colId xmlns:a16="http://schemas.microsoft.com/office/drawing/2014/main" val="4158639671"/>
                    </a:ext>
                  </a:extLst>
                </a:gridCol>
                <a:gridCol w="1104816">
                  <a:extLst>
                    <a:ext uri="{9D8B030D-6E8A-4147-A177-3AD203B41FA5}">
                      <a16:colId xmlns:a16="http://schemas.microsoft.com/office/drawing/2014/main" val="2327131275"/>
                    </a:ext>
                  </a:extLst>
                </a:gridCol>
              </a:tblGrid>
              <a:tr h="7888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heart_disease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Resident_type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avg_glucose_level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stroke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predict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42409"/>
                  </a:ext>
                </a:extLst>
              </a:tr>
              <a:tr h="338069"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Rural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8263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FCDE607-E604-4F99-AD2F-8E58048FE49C}"/>
              </a:ext>
            </a:extLst>
          </p:cNvPr>
          <p:cNvSpPr txBox="1"/>
          <p:nvPr/>
        </p:nvSpPr>
        <p:spPr>
          <a:xfrm>
            <a:off x="707204" y="3139789"/>
            <a:ext cx="79558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Whitney"/>
              </a:rPr>
              <a:t>Likelihood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Whitney"/>
              </a:rPr>
              <a:t>(No) = 0.65 x 2/8 x 4/8 x 0.18 x 8/15 = 0.007 </a:t>
            </a:r>
          </a:p>
          <a:p>
            <a:r>
              <a:rPr lang="en-US" sz="2400" dirty="0">
                <a:solidFill>
                  <a:srgbClr val="00B050"/>
                </a:solidFill>
                <a:latin typeface="Whitney"/>
              </a:rPr>
              <a:t>Likelihood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Whitney"/>
              </a:rPr>
              <a:t>(Yes) = 1.39 x 4/7 x 4/7 x 1.06 x 7/15 = 0.022</a:t>
            </a:r>
            <a:endParaRPr lang="vi-VN" sz="2400" b="0" i="0" dirty="0">
              <a:solidFill>
                <a:srgbClr val="00B050"/>
              </a:solidFill>
              <a:effectLst/>
              <a:latin typeface="Whitney"/>
            </a:endParaRPr>
          </a:p>
          <a:p>
            <a:endParaRPr lang="en-US" sz="2400" b="0" i="0" dirty="0">
              <a:solidFill>
                <a:srgbClr val="00B050"/>
              </a:solidFill>
              <a:effectLst/>
              <a:latin typeface="Whitney"/>
            </a:endParaRPr>
          </a:p>
          <a:p>
            <a:r>
              <a:rPr lang="en-US" sz="2400" dirty="0">
                <a:latin typeface="Whitney"/>
              </a:rPr>
              <a:t>Likelihood(No) = 0.007 / (0.007 + 0.022)  = 24.14 (%)</a:t>
            </a:r>
          </a:p>
          <a:p>
            <a:r>
              <a:rPr lang="en-US" sz="2400" dirty="0">
                <a:latin typeface="Whitney"/>
              </a:rPr>
              <a:t>Likelihood(Yes) = 0.022 / (0.007 + 0.022) = 75.86 (%)</a:t>
            </a:r>
            <a:endParaRPr lang="vi-VN" sz="2400" dirty="0">
              <a:latin typeface="Whitney"/>
            </a:endParaRPr>
          </a:p>
          <a:p>
            <a:endParaRPr lang="en-US" sz="2400" b="0" i="0" dirty="0">
              <a:solidFill>
                <a:srgbClr val="00B050"/>
              </a:solidFill>
              <a:effectLst/>
              <a:latin typeface="Whitney"/>
            </a:endParaRPr>
          </a:p>
          <a:p>
            <a:r>
              <a:rPr lang="en-US" sz="2400">
                <a:latin typeface="Whitney"/>
              </a:rPr>
              <a:t>=&gt; predict </a:t>
            </a:r>
            <a:r>
              <a:rPr lang="en-US" sz="2400" dirty="0">
                <a:latin typeface="Whitney"/>
              </a:rPr>
              <a:t>= </a:t>
            </a:r>
            <a:r>
              <a:rPr lang="en-US" sz="2400" dirty="0">
                <a:solidFill>
                  <a:srgbClr val="00B050"/>
                </a:solidFill>
                <a:latin typeface="Whitney"/>
              </a:rPr>
              <a:t>YES</a:t>
            </a:r>
            <a:endParaRPr lang="en-US" sz="2400" b="0" i="0" dirty="0">
              <a:solidFill>
                <a:srgbClr val="00B050"/>
              </a:solidFill>
              <a:effectLst/>
              <a:latin typeface="Whitney"/>
            </a:endParaRPr>
          </a:p>
        </p:txBody>
      </p:sp>
    </p:spTree>
    <p:extLst>
      <p:ext uri="{BB962C8B-B14F-4D97-AF65-F5344CB8AC3E}">
        <p14:creationId xmlns:p14="http://schemas.microsoft.com/office/powerpoint/2010/main" val="1341204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テキスト ボックス 3">
            <a:extLst>
              <a:ext uri="{FF2B5EF4-FFF2-40B4-BE49-F238E27FC236}">
                <a16:creationId xmlns:a16="http://schemas.microsoft.com/office/drawing/2014/main" id="{0A5D285F-EC7B-4B67-B89D-021440EE7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957" y="462807"/>
            <a:ext cx="63039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2. Minh họa giải thuật </a:t>
            </a:r>
            <a:r>
              <a:rPr lang="vi-VN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Nai</a:t>
            </a: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ve Bayes</a:t>
            </a:r>
            <a:endParaRPr lang="ja-JP" altLang="en-US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Slide Number Placeholder 1">
            <a:extLst>
              <a:ext uri="{FF2B5EF4-FFF2-40B4-BE49-F238E27FC236}">
                <a16:creationId xmlns:a16="http://schemas.microsoft.com/office/drawing/2014/main" id="{424B7FBD-67D7-4084-963C-AC5D6005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DF3C84-D47A-4230-8A5E-469264678845}" type="slidenum">
              <a:rPr kumimoji="0" lang="en-US" altLang="ja-JP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kumimoji="0" lang="en-US" altLang="ja-JP" sz="1400">
              <a:solidFill>
                <a:schemeClr val="tx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FECC421-1D3F-4A72-8024-26B1195D6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244290"/>
              </p:ext>
            </p:extLst>
          </p:nvPr>
        </p:nvGraphicFramePr>
        <p:xfrm>
          <a:off x="254523" y="2837468"/>
          <a:ext cx="8634953" cy="2145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95">
                  <a:extLst>
                    <a:ext uri="{9D8B030D-6E8A-4147-A177-3AD203B41FA5}">
                      <a16:colId xmlns:a16="http://schemas.microsoft.com/office/drawing/2014/main" val="3876602440"/>
                    </a:ext>
                  </a:extLst>
                </a:gridCol>
                <a:gridCol w="1698550">
                  <a:extLst>
                    <a:ext uri="{9D8B030D-6E8A-4147-A177-3AD203B41FA5}">
                      <a16:colId xmlns:a16="http://schemas.microsoft.com/office/drawing/2014/main" val="1539086505"/>
                    </a:ext>
                  </a:extLst>
                </a:gridCol>
                <a:gridCol w="1523215">
                  <a:extLst>
                    <a:ext uri="{9D8B030D-6E8A-4147-A177-3AD203B41FA5}">
                      <a16:colId xmlns:a16="http://schemas.microsoft.com/office/drawing/2014/main" val="904964022"/>
                    </a:ext>
                  </a:extLst>
                </a:gridCol>
                <a:gridCol w="1841008">
                  <a:extLst>
                    <a:ext uri="{9D8B030D-6E8A-4147-A177-3AD203B41FA5}">
                      <a16:colId xmlns:a16="http://schemas.microsoft.com/office/drawing/2014/main" val="3510752130"/>
                    </a:ext>
                  </a:extLst>
                </a:gridCol>
                <a:gridCol w="1136995">
                  <a:extLst>
                    <a:ext uri="{9D8B030D-6E8A-4147-A177-3AD203B41FA5}">
                      <a16:colId xmlns:a16="http://schemas.microsoft.com/office/drawing/2014/main" val="4224884911"/>
                    </a:ext>
                  </a:extLst>
                </a:gridCol>
                <a:gridCol w="890545">
                  <a:extLst>
                    <a:ext uri="{9D8B030D-6E8A-4147-A177-3AD203B41FA5}">
                      <a16:colId xmlns:a16="http://schemas.microsoft.com/office/drawing/2014/main" val="2655246880"/>
                    </a:ext>
                  </a:extLst>
                </a:gridCol>
                <a:gridCol w="890545">
                  <a:extLst>
                    <a:ext uri="{9D8B030D-6E8A-4147-A177-3AD203B41FA5}">
                      <a16:colId xmlns:a16="http://schemas.microsoft.com/office/drawing/2014/main" val="1917101654"/>
                    </a:ext>
                  </a:extLst>
                </a:gridCol>
              </a:tblGrid>
              <a:tr h="48777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heart_disease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Resident_type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avg_glucose_level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stroke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predict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781082"/>
                  </a:ext>
                </a:extLst>
              </a:tr>
              <a:tr h="440724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Rural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518810"/>
                  </a:ext>
                </a:extLst>
              </a:tr>
              <a:tr h="440724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590769"/>
                  </a:ext>
                </a:extLst>
              </a:tr>
              <a:tr h="440724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2524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24D1E90-5F42-4030-9B6A-BF4769C6EEA2}"/>
              </a:ext>
            </a:extLst>
          </p:cNvPr>
          <p:cNvSpPr txBox="1"/>
          <p:nvPr/>
        </p:nvSpPr>
        <p:spPr>
          <a:xfrm>
            <a:off x="1836725" y="1998482"/>
            <a:ext cx="629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/>
              <a:t>Bảng Dự Đoán Cho Phần Tử Mới Đến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4">
            <a:extLst>
              <a:ext uri="{FF2B5EF4-FFF2-40B4-BE49-F238E27FC236}">
                <a16:creationId xmlns:a16="http://schemas.microsoft.com/office/drawing/2014/main" id="{3886E20D-08B4-4FA7-9D5E-61357901A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121" y="1471810"/>
            <a:ext cx="80928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en-US" sz="2400" b="1" dirty="0" err="1">
                <a:solidFill>
                  <a:srgbClr val="2D2D8A"/>
                </a:solidFill>
                <a:latin typeface="Times New Roman" panose="02020603050405020304" pitchFamily="18" charset="0"/>
              </a:rPr>
              <a:t>Sử</a:t>
            </a:r>
            <a:r>
              <a:rPr kumimoji="0" lang="en-US" altLang="en-US" sz="2400" b="1" dirty="0">
                <a:solidFill>
                  <a:srgbClr val="2D2D8A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2D2D8A"/>
                </a:solidFill>
                <a:latin typeface="Times New Roman" panose="02020603050405020304" pitchFamily="18" charset="0"/>
              </a:rPr>
              <a:t>dụng</a:t>
            </a:r>
            <a:r>
              <a:rPr kumimoji="0" lang="en-US" altLang="en-US" sz="2400" b="1" dirty="0">
                <a:solidFill>
                  <a:srgbClr val="2D2D8A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2D2D8A"/>
                </a:solidFill>
                <a:latin typeface="Times New Roman" panose="02020603050405020304" pitchFamily="18" charset="0"/>
              </a:rPr>
              <a:t>nghi</a:t>
            </a:r>
            <a:r>
              <a:rPr kumimoji="0" lang="en-US" altLang="en-US" sz="2400" b="1" dirty="0">
                <a:solidFill>
                  <a:srgbClr val="2D2D8A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2D2D8A"/>
                </a:solidFill>
                <a:latin typeface="Times New Roman" panose="02020603050405020304" pitchFamily="18" charset="0"/>
              </a:rPr>
              <a:t>thức</a:t>
            </a:r>
            <a:r>
              <a:rPr kumimoji="0" lang="en-US" altLang="en-US" sz="2400" b="1" dirty="0">
                <a:solidFill>
                  <a:srgbClr val="2D2D8A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hold-out</a:t>
            </a:r>
            <a:r>
              <a:rPr kumimoji="0" lang="en-US" altLang="en-US" sz="2400" b="1" dirty="0">
                <a:solidFill>
                  <a:srgbClr val="2D2D8A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2D2D8A"/>
                </a:solidFill>
                <a:latin typeface="Times New Roman" panose="02020603050405020304" pitchFamily="18" charset="0"/>
              </a:rPr>
              <a:t>để</a:t>
            </a:r>
            <a:r>
              <a:rPr kumimoji="0" lang="en-US" altLang="en-US" sz="2400" b="1" dirty="0">
                <a:solidFill>
                  <a:srgbClr val="2D2D8A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2D2D8A"/>
                </a:solidFill>
                <a:latin typeface="Times New Roman" panose="02020603050405020304" pitchFamily="18" charset="0"/>
              </a:rPr>
              <a:t>đánh</a:t>
            </a:r>
            <a:r>
              <a:rPr kumimoji="0" lang="en-US" altLang="en-US" sz="2400" b="1" dirty="0">
                <a:solidFill>
                  <a:srgbClr val="2D2D8A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2D2D8A"/>
                </a:solidFill>
                <a:latin typeface="Times New Roman" panose="02020603050405020304" pitchFamily="18" charset="0"/>
              </a:rPr>
              <a:t>giá</a:t>
            </a:r>
            <a:r>
              <a:rPr kumimoji="0" lang="en-US" altLang="en-US" sz="2400" b="1" dirty="0">
                <a:solidFill>
                  <a:srgbClr val="2D2D8A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2D2D8A"/>
                </a:solidFill>
                <a:latin typeface="Times New Roman" panose="02020603050405020304" pitchFamily="18" charset="0"/>
              </a:rPr>
              <a:t>giải</a:t>
            </a:r>
            <a:r>
              <a:rPr kumimoji="0" lang="en-US" altLang="en-US" sz="2400" b="1" dirty="0">
                <a:solidFill>
                  <a:srgbClr val="2D2D8A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2D2D8A"/>
                </a:solidFill>
                <a:latin typeface="Times New Roman" panose="02020603050405020304" pitchFamily="18" charset="0"/>
              </a:rPr>
              <a:t>thuật</a:t>
            </a:r>
            <a:endParaRPr kumimoji="0" lang="en-US" altLang="en-US" sz="2400" b="1" dirty="0">
              <a:solidFill>
                <a:srgbClr val="2D2D8A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3577 </a:t>
            </a:r>
            <a:r>
              <a:rPr kumimoji="0" lang="en-US" altLang="en-US" sz="2400" b="1" dirty="0">
                <a:solidFill>
                  <a:srgbClr val="2D2D8A"/>
                </a:solidFill>
                <a:latin typeface="Times New Roman" panose="02020603050405020304" pitchFamily="18" charset="0"/>
              </a:rPr>
              <a:t>(70%) </a:t>
            </a:r>
            <a:r>
              <a:rPr kumimoji="0" lang="en-US" altLang="en-US" sz="2400" b="1" dirty="0" err="1">
                <a:solidFill>
                  <a:srgbClr val="2D2D8A"/>
                </a:solidFill>
                <a:latin typeface="Times New Roman" panose="02020603050405020304" pitchFamily="18" charset="0"/>
              </a:rPr>
              <a:t>dữ</a:t>
            </a:r>
            <a:r>
              <a:rPr kumimoji="0" lang="en-US" altLang="en-US" sz="2400" b="1" dirty="0">
                <a:solidFill>
                  <a:srgbClr val="2D2D8A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2D2D8A"/>
                </a:solidFill>
                <a:latin typeface="Times New Roman" panose="02020603050405020304" pitchFamily="18" charset="0"/>
              </a:rPr>
              <a:t>liệu</a:t>
            </a:r>
            <a:r>
              <a:rPr kumimoji="0" lang="en-US" altLang="en-US" sz="2400" b="1" dirty="0">
                <a:solidFill>
                  <a:srgbClr val="2D2D8A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2D2D8A"/>
                </a:solidFill>
                <a:latin typeface="Times New Roman" panose="02020603050405020304" pitchFamily="18" charset="0"/>
              </a:rPr>
              <a:t>để</a:t>
            </a:r>
            <a:r>
              <a:rPr kumimoji="0" lang="en-US" altLang="en-US" sz="2400" b="1" dirty="0">
                <a:solidFill>
                  <a:srgbClr val="2D2D8A"/>
                </a:solidFill>
                <a:latin typeface="Times New Roman" panose="02020603050405020304" pitchFamily="18" charset="0"/>
              </a:rPr>
              <a:t> train </a:t>
            </a:r>
            <a:r>
              <a:rPr kumimoji="0" lang="en-US" altLang="en-US" sz="2400" b="1" dirty="0" err="1">
                <a:solidFill>
                  <a:srgbClr val="2D2D8A"/>
                </a:solidFill>
                <a:latin typeface="Times New Roman" panose="02020603050405020304" pitchFamily="18" charset="0"/>
              </a:rPr>
              <a:t>và</a:t>
            </a:r>
            <a:r>
              <a:rPr kumimoji="0" lang="en-US" altLang="en-US" sz="2400" b="1" dirty="0">
                <a:solidFill>
                  <a:srgbClr val="2D2D8A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1533</a:t>
            </a:r>
            <a:r>
              <a:rPr kumimoji="0" lang="en-US" altLang="en-US" sz="2400" b="1" dirty="0">
                <a:solidFill>
                  <a:srgbClr val="2D2D8A"/>
                </a:solidFill>
                <a:latin typeface="Times New Roman" panose="02020603050405020304" pitchFamily="18" charset="0"/>
              </a:rPr>
              <a:t> (30%) </a:t>
            </a:r>
            <a:r>
              <a:rPr kumimoji="0" lang="en-US" altLang="en-US" sz="2400" b="1" dirty="0" err="1">
                <a:solidFill>
                  <a:srgbClr val="2D2D8A"/>
                </a:solidFill>
                <a:latin typeface="Times New Roman" panose="02020603050405020304" pitchFamily="18" charset="0"/>
              </a:rPr>
              <a:t>dữ</a:t>
            </a:r>
            <a:r>
              <a:rPr kumimoji="0" lang="en-US" altLang="en-US" sz="2400" b="1" dirty="0">
                <a:solidFill>
                  <a:srgbClr val="2D2D8A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2D2D8A"/>
                </a:solidFill>
                <a:latin typeface="Times New Roman" panose="02020603050405020304" pitchFamily="18" charset="0"/>
              </a:rPr>
              <a:t>liệu</a:t>
            </a:r>
            <a:r>
              <a:rPr kumimoji="0" lang="en-US" altLang="en-US" sz="2400" b="1" dirty="0">
                <a:solidFill>
                  <a:srgbClr val="2D2D8A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2D2D8A"/>
                </a:solidFill>
                <a:latin typeface="Times New Roman" panose="02020603050405020304" pitchFamily="18" charset="0"/>
              </a:rPr>
              <a:t>để</a:t>
            </a:r>
            <a:r>
              <a:rPr kumimoji="0" lang="en-US" altLang="en-US" sz="2400" b="1" dirty="0">
                <a:solidFill>
                  <a:srgbClr val="2D2D8A"/>
                </a:solidFill>
                <a:latin typeface="Times New Roman" panose="02020603050405020304" pitchFamily="18" charset="0"/>
              </a:rPr>
              <a:t> test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en-US" sz="2400" b="1" dirty="0">
              <a:solidFill>
                <a:srgbClr val="2D2D8A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2" name="テキスト ボックス 3">
            <a:extLst>
              <a:ext uri="{FF2B5EF4-FFF2-40B4-BE49-F238E27FC236}">
                <a16:creationId xmlns:a16="http://schemas.microsoft.com/office/drawing/2014/main" id="{842F5D3C-94E4-40CE-9512-6D9CC74CF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4547" y="421700"/>
            <a:ext cx="53020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3. Thực Nghiệm và Đánh Giá</a:t>
            </a:r>
            <a:endParaRPr lang="ja-JP" altLang="en-US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3" name="Slide Number Placeholder 1">
            <a:extLst>
              <a:ext uri="{FF2B5EF4-FFF2-40B4-BE49-F238E27FC236}">
                <a16:creationId xmlns:a16="http://schemas.microsoft.com/office/drawing/2014/main" id="{FDA79735-9685-4300-A2A7-2E98E5B2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FB552C-ADFA-407F-9AA1-EEAF490A8800}" type="slidenum">
              <a:rPr kumimoji="0" lang="en-US" altLang="ja-JP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kumimoji="0" lang="en-US" altLang="ja-JP" sz="14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F1FA4-0790-4948-A01F-1AFF886937BD}"/>
              </a:ext>
            </a:extLst>
          </p:cNvPr>
          <p:cNvSpPr txBox="1"/>
          <p:nvPr/>
        </p:nvSpPr>
        <p:spPr>
          <a:xfrm>
            <a:off x="1051121" y="2672139"/>
            <a:ext cx="6429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b="1" dirty="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Độ chính xác trung bình của các thuật toán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KNN: 94,8%</a:t>
            </a:r>
          </a:p>
          <a:p>
            <a:pPr>
              <a:lnSpc>
                <a:spcPct val="150000"/>
              </a:lnSpc>
            </a:pPr>
            <a:r>
              <a:rPr lang="vi-VN" sz="2400" b="1" dirty="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Nai</a:t>
            </a:r>
            <a:r>
              <a:rPr lang="en-US" sz="2400" b="1" dirty="0" err="1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ve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vi-VN" sz="2400" b="1" dirty="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B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ayes: 87,5%</a:t>
            </a:r>
          </a:p>
          <a:p>
            <a:pPr>
              <a:lnSpc>
                <a:spcPct val="150000"/>
              </a:lnSpc>
            </a:pPr>
            <a:r>
              <a:rPr lang="vi-VN" sz="2400" b="1" dirty="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D</a:t>
            </a:r>
            <a:r>
              <a:rPr lang="en-US" sz="2400" b="1" dirty="0" err="1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ecision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vi-VN" sz="2400" b="1" dirty="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sz="2400" b="1" dirty="0" err="1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ree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: 90,7%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テキスト ボックス 3">
            <a:extLst>
              <a:ext uri="{FF2B5EF4-FFF2-40B4-BE49-F238E27FC236}">
                <a16:creationId xmlns:a16="http://schemas.microsoft.com/office/drawing/2014/main" id="{842F5D3C-94E4-40CE-9512-6D9CC74CF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4547" y="421700"/>
            <a:ext cx="53020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3. Thực Nghiệm và </a:t>
            </a:r>
            <a:r>
              <a:rPr lang="vi-VN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Đ</a:t>
            </a: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ánh </a:t>
            </a:r>
            <a:r>
              <a:rPr lang="vi-VN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iá</a:t>
            </a:r>
            <a:endParaRPr lang="ja-JP" altLang="en-US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3" name="Slide Number Placeholder 1">
            <a:extLst>
              <a:ext uri="{FF2B5EF4-FFF2-40B4-BE49-F238E27FC236}">
                <a16:creationId xmlns:a16="http://schemas.microsoft.com/office/drawing/2014/main" id="{FDA79735-9685-4300-A2A7-2E98E5B2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FB552C-ADFA-407F-9AA1-EEAF490A8800}" type="slidenum">
              <a:rPr kumimoji="0" lang="en-US" altLang="ja-JP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kumimoji="0" lang="en-US" altLang="ja-JP" sz="140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3D0FF5-8D84-42EE-82D8-D22AC32EF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16" y="1610300"/>
            <a:ext cx="8783429" cy="461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736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テキスト ボックス 3">
            <a:extLst>
              <a:ext uri="{FF2B5EF4-FFF2-40B4-BE49-F238E27FC236}">
                <a16:creationId xmlns:a16="http://schemas.microsoft.com/office/drawing/2014/main" id="{842F5D3C-94E4-40CE-9512-6D9CC74CF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4547" y="421700"/>
            <a:ext cx="53020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3. Thực Nghiệm và </a:t>
            </a:r>
            <a:r>
              <a:rPr lang="vi-VN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Đ</a:t>
            </a: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ánh </a:t>
            </a:r>
            <a:r>
              <a:rPr lang="vi-VN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iá</a:t>
            </a:r>
            <a:endParaRPr lang="ja-JP" altLang="en-US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3" name="Slide Number Placeholder 1">
            <a:extLst>
              <a:ext uri="{FF2B5EF4-FFF2-40B4-BE49-F238E27FC236}">
                <a16:creationId xmlns:a16="http://schemas.microsoft.com/office/drawing/2014/main" id="{FDA79735-9685-4300-A2A7-2E98E5B2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FB552C-ADFA-407F-9AA1-EEAF490A8800}" type="slidenum">
              <a:rPr kumimoji="0" lang="en-US" altLang="ja-JP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kumimoji="0" lang="en-US" altLang="ja-JP" sz="1400">
              <a:solidFill>
                <a:schemeClr val="tx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7D31951-8D9C-4368-A066-BD36F41A1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295127"/>
              </p:ext>
            </p:extLst>
          </p:nvPr>
        </p:nvGraphicFramePr>
        <p:xfrm>
          <a:off x="575637" y="2099873"/>
          <a:ext cx="4288155" cy="1690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577">
                  <a:extLst>
                    <a:ext uri="{9D8B030D-6E8A-4147-A177-3AD203B41FA5}">
                      <a16:colId xmlns:a16="http://schemas.microsoft.com/office/drawing/2014/main" val="450460560"/>
                    </a:ext>
                  </a:extLst>
                </a:gridCol>
                <a:gridCol w="1587193">
                  <a:extLst>
                    <a:ext uri="{9D8B030D-6E8A-4147-A177-3AD203B41FA5}">
                      <a16:colId xmlns:a16="http://schemas.microsoft.com/office/drawing/2014/main" val="2338028976"/>
                    </a:ext>
                  </a:extLst>
                </a:gridCol>
                <a:gridCol w="1429385">
                  <a:extLst>
                    <a:ext uri="{9D8B030D-6E8A-4147-A177-3AD203B41FA5}">
                      <a16:colId xmlns:a16="http://schemas.microsoft.com/office/drawing/2014/main" val="2074022316"/>
                    </a:ext>
                  </a:extLst>
                </a:gridCol>
              </a:tblGrid>
              <a:tr h="800793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</a:rPr>
                        <a:t>Dự đoán=&gt;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500278"/>
                  </a:ext>
                </a:extLst>
              </a:tr>
              <a:tr h="444885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38 (TP)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31 (FN)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936237"/>
                  </a:ext>
                </a:extLst>
              </a:tr>
              <a:tr h="444885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156 (FP)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1308 (TN)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687247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267DBE-E92B-4D1A-9D64-2E8C83B99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173311"/>
              </p:ext>
            </p:extLst>
          </p:nvPr>
        </p:nvGraphicFramePr>
        <p:xfrm>
          <a:off x="482350" y="4411744"/>
          <a:ext cx="7852527" cy="140821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87589">
                  <a:extLst>
                    <a:ext uri="{9D8B030D-6E8A-4147-A177-3AD203B41FA5}">
                      <a16:colId xmlns:a16="http://schemas.microsoft.com/office/drawing/2014/main" val="3574694765"/>
                    </a:ext>
                  </a:extLst>
                </a:gridCol>
                <a:gridCol w="1502171">
                  <a:extLst>
                    <a:ext uri="{9D8B030D-6E8A-4147-A177-3AD203B41FA5}">
                      <a16:colId xmlns:a16="http://schemas.microsoft.com/office/drawing/2014/main" val="3665698564"/>
                    </a:ext>
                  </a:extLst>
                </a:gridCol>
                <a:gridCol w="1587589">
                  <a:extLst>
                    <a:ext uri="{9D8B030D-6E8A-4147-A177-3AD203B41FA5}">
                      <a16:colId xmlns:a16="http://schemas.microsoft.com/office/drawing/2014/main" val="3446232051"/>
                    </a:ext>
                  </a:extLst>
                </a:gridCol>
                <a:gridCol w="1587589">
                  <a:extLst>
                    <a:ext uri="{9D8B030D-6E8A-4147-A177-3AD203B41FA5}">
                      <a16:colId xmlns:a16="http://schemas.microsoft.com/office/drawing/2014/main" val="1717697274"/>
                    </a:ext>
                  </a:extLst>
                </a:gridCol>
                <a:gridCol w="1587589">
                  <a:extLst>
                    <a:ext uri="{9D8B030D-6E8A-4147-A177-3AD203B41FA5}">
                      <a16:colId xmlns:a16="http://schemas.microsoft.com/office/drawing/2014/main" val="3643748565"/>
                    </a:ext>
                  </a:extLst>
                </a:gridCol>
              </a:tblGrid>
              <a:tr h="585259"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Precison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684450"/>
                  </a:ext>
                </a:extLst>
              </a:tr>
              <a:tr h="72272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Naive bayes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7666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00E0AE9-5641-498D-803C-5DB66CA1CFD4}"/>
              </a:ext>
            </a:extLst>
          </p:cNvPr>
          <p:cNvSpPr txBox="1"/>
          <p:nvPr/>
        </p:nvSpPr>
        <p:spPr>
          <a:xfrm>
            <a:off x="1025602" y="1580994"/>
            <a:ext cx="6583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C00000"/>
                </a:solidFill>
              </a:rPr>
              <a:t>Naive Bayes: Confusion matrix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5B651D-8D99-4BFE-9F70-942F6B2EA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352" y="2339203"/>
            <a:ext cx="40195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5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コンテンツ プレースホルダー 2">
            <a:extLst>
              <a:ext uri="{FF2B5EF4-FFF2-40B4-BE49-F238E27FC236}">
                <a16:creationId xmlns:a16="http://schemas.microsoft.com/office/drawing/2014/main" id="{433B64AB-0CB9-40F3-BE20-0FEB208EBB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3609" y="2018778"/>
            <a:ext cx="7584272" cy="2820444"/>
          </a:xfrm>
        </p:spPr>
        <p:txBody>
          <a:bodyPr anchor="t"/>
          <a:lstStyle/>
          <a:p>
            <a:pPr marL="0" indent="0">
              <a:lnSpc>
                <a:spcPct val="200000"/>
              </a:lnSpc>
              <a:buFontTx/>
              <a:buNone/>
            </a:pPr>
            <a:r>
              <a:rPr lang="en-US" altLang="ja-JP" sz="280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1. </a:t>
            </a:r>
            <a:r>
              <a:rPr lang="vi-VN" altLang="ja-JP" sz="280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Giới thiệu tập dữ liệu 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Stroke Prediction Dataset</a:t>
            </a:r>
            <a:endParaRPr lang="vi-VN" altLang="ja-JP" sz="2800">
              <a:solidFill>
                <a:srgbClr val="FF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200000"/>
              </a:lnSpc>
              <a:buFontTx/>
              <a:buNone/>
            </a:pPr>
            <a:r>
              <a:rPr lang="en-US" altLang="ja-JP" sz="280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2.</a:t>
            </a:r>
            <a:r>
              <a:rPr lang="vi-VN" altLang="ja-JP" sz="280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Giải thuật sử dụng </a:t>
            </a:r>
            <a:r>
              <a:rPr lang="vi-VN" altLang="ja-JP" sz="280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Naive Bayes</a:t>
            </a:r>
          </a:p>
          <a:p>
            <a:pPr marL="0" indent="0">
              <a:lnSpc>
                <a:spcPct val="200000"/>
              </a:lnSpc>
              <a:buFontTx/>
              <a:buNone/>
            </a:pPr>
            <a:r>
              <a:rPr lang="en-US" altLang="ja-JP" sz="280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3. </a:t>
            </a:r>
            <a:r>
              <a:rPr lang="vi-VN" altLang="ja-JP" sz="280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Thực nghiệm và Đánh giá</a:t>
            </a:r>
          </a:p>
        </p:txBody>
      </p:sp>
      <p:sp>
        <p:nvSpPr>
          <p:cNvPr id="6147" name="テキスト ボックス 3">
            <a:extLst>
              <a:ext uri="{FF2B5EF4-FFF2-40B4-BE49-F238E27FC236}">
                <a16:creationId xmlns:a16="http://schemas.microsoft.com/office/drawing/2014/main" id="{CE7CDC0D-DD2B-4B59-ADF4-8C845B14C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975" y="336550"/>
            <a:ext cx="5300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4000" b="1">
                <a:solidFill>
                  <a:srgbClr val="FF0000"/>
                </a:solidFill>
                <a:latin typeface="Times New Roman" panose="02020603050405020304" pitchFamily="18" charset="0"/>
              </a:rPr>
              <a:t>NỘI DUNG BÁO CÁO</a:t>
            </a:r>
            <a:endParaRPr lang="ja-JP" altLang="en-US" sz="40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8" name="Slide Number Placeholder 1">
            <a:extLst>
              <a:ext uri="{FF2B5EF4-FFF2-40B4-BE49-F238E27FC236}">
                <a16:creationId xmlns:a16="http://schemas.microsoft.com/office/drawing/2014/main" id="{5ADE8327-B77A-4059-AD41-27035532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A1062C-118D-4EB9-8836-6A4FAF3BD12B}" type="slidenum">
              <a:rPr kumimoji="0" lang="en-US" altLang="ja-JP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ja-JP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テキスト ボックス 3">
            <a:extLst>
              <a:ext uri="{FF2B5EF4-FFF2-40B4-BE49-F238E27FC236}">
                <a16:creationId xmlns:a16="http://schemas.microsoft.com/office/drawing/2014/main" id="{842F5D3C-94E4-40CE-9512-6D9CC74CF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4547" y="421700"/>
            <a:ext cx="53020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3. Thực Nghiệm và </a:t>
            </a:r>
            <a:r>
              <a:rPr lang="vi-VN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Đ</a:t>
            </a: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ánh </a:t>
            </a:r>
            <a:r>
              <a:rPr lang="vi-VN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iá</a:t>
            </a:r>
            <a:endParaRPr lang="ja-JP" altLang="en-US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3" name="Slide Number Placeholder 1">
            <a:extLst>
              <a:ext uri="{FF2B5EF4-FFF2-40B4-BE49-F238E27FC236}">
                <a16:creationId xmlns:a16="http://schemas.microsoft.com/office/drawing/2014/main" id="{FDA79735-9685-4300-A2A7-2E98E5B2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FB552C-ADFA-407F-9AA1-EEAF490A8800}" type="slidenum">
              <a:rPr kumimoji="0" lang="en-US" altLang="ja-JP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kumimoji="0" lang="en-US" altLang="ja-JP" sz="1400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BD8BCD6-3034-4552-8563-B83D8490E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197195"/>
              </p:ext>
            </p:extLst>
          </p:nvPr>
        </p:nvGraphicFramePr>
        <p:xfrm>
          <a:off x="504334" y="2117585"/>
          <a:ext cx="8334865" cy="281877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85106">
                  <a:extLst>
                    <a:ext uri="{9D8B030D-6E8A-4147-A177-3AD203B41FA5}">
                      <a16:colId xmlns:a16="http://schemas.microsoft.com/office/drawing/2014/main" val="2947857246"/>
                    </a:ext>
                  </a:extLst>
                </a:gridCol>
                <a:gridCol w="1594441">
                  <a:extLst>
                    <a:ext uri="{9D8B030D-6E8A-4147-A177-3AD203B41FA5}">
                      <a16:colId xmlns:a16="http://schemas.microsoft.com/office/drawing/2014/main" val="2254382890"/>
                    </a:ext>
                  </a:extLst>
                </a:gridCol>
                <a:gridCol w="1685106">
                  <a:extLst>
                    <a:ext uri="{9D8B030D-6E8A-4147-A177-3AD203B41FA5}">
                      <a16:colId xmlns:a16="http://schemas.microsoft.com/office/drawing/2014/main" val="1459906074"/>
                    </a:ext>
                  </a:extLst>
                </a:gridCol>
                <a:gridCol w="1685106">
                  <a:extLst>
                    <a:ext uri="{9D8B030D-6E8A-4147-A177-3AD203B41FA5}">
                      <a16:colId xmlns:a16="http://schemas.microsoft.com/office/drawing/2014/main" val="1532776778"/>
                    </a:ext>
                  </a:extLst>
                </a:gridCol>
                <a:gridCol w="1685106">
                  <a:extLst>
                    <a:ext uri="{9D8B030D-6E8A-4147-A177-3AD203B41FA5}">
                      <a16:colId xmlns:a16="http://schemas.microsoft.com/office/drawing/2014/main" val="3031821454"/>
                    </a:ext>
                  </a:extLst>
                </a:gridCol>
              </a:tblGrid>
              <a:tr h="1092566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Precison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F1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583111"/>
                  </a:ext>
                </a:extLst>
              </a:tr>
              <a:tr h="485612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KNN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0.95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0.03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092006"/>
                  </a:ext>
                </a:extLst>
              </a:tr>
              <a:tr h="538530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Naive bayes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0.55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0.88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0.29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479475"/>
                  </a:ext>
                </a:extLst>
              </a:tr>
              <a:tr h="702069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Decesion Tree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0.13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0.91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0.11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0592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550F76B-E30F-41A0-BBA7-D2EFB4493030}"/>
              </a:ext>
            </a:extLst>
          </p:cNvPr>
          <p:cNvSpPr txBox="1"/>
          <p:nvPr/>
        </p:nvSpPr>
        <p:spPr>
          <a:xfrm>
            <a:off x="2560251" y="1538772"/>
            <a:ext cx="6583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C00000"/>
                </a:solidFill>
              </a:rPr>
              <a:t>Bảng so sánh giữa các thuật toán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911733-6DEE-4C76-B481-62BFF5AC4FC4}"/>
              </a:ext>
            </a:extLst>
          </p:cNvPr>
          <p:cNvSpPr/>
          <p:nvPr/>
        </p:nvSpPr>
        <p:spPr>
          <a:xfrm>
            <a:off x="724729" y="5253896"/>
            <a:ext cx="8114470" cy="793576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r>
              <a:rPr lang="en-US">
                <a:solidFill>
                  <a:srgbClr val="FFFF00"/>
                </a:solidFill>
              </a:rPr>
              <a:t>Dựa vào F1, Naive Bayes dự đoán cho nhãn 1 (nguy cơ đột quỵ) tốt hơn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55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テキスト ボックス 3">
            <a:extLst>
              <a:ext uri="{FF2B5EF4-FFF2-40B4-BE49-F238E27FC236}">
                <a16:creationId xmlns:a16="http://schemas.microsoft.com/office/drawing/2014/main" id="{842F5D3C-94E4-40CE-9512-6D9CC74CF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4547" y="421700"/>
            <a:ext cx="53020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3. Thực Nghiệm và </a:t>
            </a:r>
            <a:r>
              <a:rPr lang="vi-VN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Đ</a:t>
            </a: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ánh </a:t>
            </a:r>
            <a:r>
              <a:rPr lang="vi-VN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iá</a:t>
            </a:r>
            <a:endParaRPr lang="ja-JP" altLang="en-US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3" name="Slide Number Placeholder 1">
            <a:extLst>
              <a:ext uri="{FF2B5EF4-FFF2-40B4-BE49-F238E27FC236}">
                <a16:creationId xmlns:a16="http://schemas.microsoft.com/office/drawing/2014/main" id="{FDA79735-9685-4300-A2A7-2E98E5B2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FB552C-ADFA-407F-9AA1-EEAF490A8800}" type="slidenum">
              <a:rPr kumimoji="0" lang="en-US" altLang="ja-JP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kumimoji="0" lang="en-US" altLang="ja-JP" sz="140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927E64-DB2E-4E44-BF6B-623CB783B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94" y="2194758"/>
            <a:ext cx="3572758" cy="30517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9A2B13-A492-42BF-B64F-B8E9EA802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890" y="2178167"/>
            <a:ext cx="3690632" cy="30517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1A29F6-2416-476E-9F0A-A083693189AD}"/>
              </a:ext>
            </a:extLst>
          </p:cNvPr>
          <p:cNvSpPr txBox="1"/>
          <p:nvPr/>
        </p:nvSpPr>
        <p:spPr>
          <a:xfrm>
            <a:off x="372319" y="5568155"/>
            <a:ext cx="3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Tỉ lệ đúng của phân lớp yes: 1.45%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EDA39-8E76-434D-AAF6-E443989CC0AB}"/>
              </a:ext>
            </a:extLst>
          </p:cNvPr>
          <p:cNvSpPr txBox="1"/>
          <p:nvPr/>
        </p:nvSpPr>
        <p:spPr>
          <a:xfrm>
            <a:off x="4392890" y="5568155"/>
            <a:ext cx="394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Tỉ lệ đúng của phân lớp no: 99.73%</a:t>
            </a:r>
          </a:p>
        </p:txBody>
      </p:sp>
    </p:spTree>
    <p:extLst>
      <p:ext uri="{BB962C8B-B14F-4D97-AF65-F5344CB8AC3E}">
        <p14:creationId xmlns:p14="http://schemas.microsoft.com/office/powerpoint/2010/main" val="2674477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テキスト ボックス 3">
            <a:extLst>
              <a:ext uri="{FF2B5EF4-FFF2-40B4-BE49-F238E27FC236}">
                <a16:creationId xmlns:a16="http://schemas.microsoft.com/office/drawing/2014/main" id="{842F5D3C-94E4-40CE-9512-6D9CC74CF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4547" y="421700"/>
            <a:ext cx="53020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3. Thực Nghiệm và Đánh Giá</a:t>
            </a:r>
            <a:endParaRPr lang="ja-JP" altLang="en-US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3" name="Slide Number Placeholder 1">
            <a:extLst>
              <a:ext uri="{FF2B5EF4-FFF2-40B4-BE49-F238E27FC236}">
                <a16:creationId xmlns:a16="http://schemas.microsoft.com/office/drawing/2014/main" id="{FDA79735-9685-4300-A2A7-2E98E5B2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FB552C-ADFA-407F-9AA1-EEAF490A8800}" type="slidenum">
              <a:rPr kumimoji="0" lang="en-US" altLang="ja-JP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kumimoji="0" lang="en-US" altLang="ja-JP" sz="140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1A29F6-2416-476E-9F0A-A083693189AD}"/>
              </a:ext>
            </a:extLst>
          </p:cNvPr>
          <p:cNvSpPr txBox="1"/>
          <p:nvPr/>
        </p:nvSpPr>
        <p:spPr>
          <a:xfrm>
            <a:off x="282805" y="5568155"/>
            <a:ext cx="392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Tỉ lệ đúng của phân lớp yes: 55.07%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EDA39-8E76-434D-AAF6-E443989CC0AB}"/>
              </a:ext>
            </a:extLst>
          </p:cNvPr>
          <p:cNvSpPr txBox="1"/>
          <p:nvPr/>
        </p:nvSpPr>
        <p:spPr>
          <a:xfrm>
            <a:off x="4572000" y="5568155"/>
            <a:ext cx="413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Tỉ lệ đúng của phân lớp no: 89.14%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47A411-6F40-4B21-8AF8-8C8C2C675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864" y="2178166"/>
            <a:ext cx="4007472" cy="30517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C90946-EB2B-4F6E-91E0-9D58BC0B4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64" y="2178165"/>
            <a:ext cx="4010952" cy="305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62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テキスト ボックス 3">
            <a:extLst>
              <a:ext uri="{FF2B5EF4-FFF2-40B4-BE49-F238E27FC236}">
                <a16:creationId xmlns:a16="http://schemas.microsoft.com/office/drawing/2014/main" id="{842F5D3C-94E4-40CE-9512-6D9CC74CF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4547" y="421700"/>
            <a:ext cx="53020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3. Thực Nghiệm và </a:t>
            </a:r>
            <a:r>
              <a:rPr lang="vi-VN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Đ</a:t>
            </a: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ánh </a:t>
            </a:r>
            <a:r>
              <a:rPr lang="vi-VN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iá</a:t>
            </a:r>
            <a:endParaRPr lang="ja-JP" altLang="en-US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3" name="Slide Number Placeholder 1">
            <a:extLst>
              <a:ext uri="{FF2B5EF4-FFF2-40B4-BE49-F238E27FC236}">
                <a16:creationId xmlns:a16="http://schemas.microsoft.com/office/drawing/2014/main" id="{FDA79735-9685-4300-A2A7-2E98E5B2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FB552C-ADFA-407F-9AA1-EEAF490A8800}" type="slidenum">
              <a:rPr kumimoji="0" lang="en-US" altLang="ja-JP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kumimoji="0" lang="en-US" altLang="ja-JP" sz="140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1A29F6-2416-476E-9F0A-A083693189AD}"/>
              </a:ext>
            </a:extLst>
          </p:cNvPr>
          <p:cNvSpPr txBox="1"/>
          <p:nvPr/>
        </p:nvSpPr>
        <p:spPr>
          <a:xfrm>
            <a:off x="282805" y="5568155"/>
            <a:ext cx="392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Tỉ lệ đúng của phân lớp yes: 13.04%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EDA39-8E76-434D-AAF6-E443989CC0AB}"/>
              </a:ext>
            </a:extLst>
          </p:cNvPr>
          <p:cNvSpPr txBox="1"/>
          <p:nvPr/>
        </p:nvSpPr>
        <p:spPr>
          <a:xfrm>
            <a:off x="4572000" y="5568155"/>
            <a:ext cx="413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Tỉ lệ đúng của phân lớp no: 94.54%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EEC948-213F-4458-A8B4-065F713F3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77" y="2178166"/>
            <a:ext cx="4021060" cy="30517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EBD411-1443-41AF-AC77-B9C5D20AC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865" y="2171977"/>
            <a:ext cx="3898818" cy="305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80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テキスト ボックス 3">
            <a:extLst>
              <a:ext uri="{FF2B5EF4-FFF2-40B4-BE49-F238E27FC236}">
                <a16:creationId xmlns:a16="http://schemas.microsoft.com/office/drawing/2014/main" id="{842F5D3C-94E4-40CE-9512-6D9CC74CF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4547" y="421700"/>
            <a:ext cx="53020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3. Thực Nghiệm và Đánh Giá</a:t>
            </a:r>
            <a:endParaRPr lang="ja-JP" altLang="en-US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3" name="Slide Number Placeholder 1">
            <a:extLst>
              <a:ext uri="{FF2B5EF4-FFF2-40B4-BE49-F238E27FC236}">
                <a16:creationId xmlns:a16="http://schemas.microsoft.com/office/drawing/2014/main" id="{FDA79735-9685-4300-A2A7-2E98E5B2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FB552C-ADFA-407F-9AA1-EEAF490A8800}" type="slidenum">
              <a:rPr kumimoji="0" lang="en-US" altLang="ja-JP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kumimoji="0" lang="en-US" altLang="ja-JP" sz="1400">
              <a:solidFill>
                <a:schemeClr val="tx1"/>
              </a:solidFill>
            </a:endParaRP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5199E6C2-10BC-4B98-8FB3-B9112FAC0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797826"/>
              </p:ext>
            </p:extLst>
          </p:nvPr>
        </p:nvGraphicFramePr>
        <p:xfrm>
          <a:off x="1647960" y="2307292"/>
          <a:ext cx="5884056" cy="2450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374">
                  <a:extLst>
                    <a:ext uri="{9D8B030D-6E8A-4147-A177-3AD203B41FA5}">
                      <a16:colId xmlns:a16="http://schemas.microsoft.com/office/drawing/2014/main" val="703882372"/>
                    </a:ext>
                  </a:extLst>
                </a:gridCol>
                <a:gridCol w="2952682">
                  <a:extLst>
                    <a:ext uri="{9D8B030D-6E8A-4147-A177-3AD203B41FA5}">
                      <a16:colId xmlns:a16="http://schemas.microsoft.com/office/drawing/2014/main" val="395092481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KNN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     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No: 99.73%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5732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     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Yes: 1.45%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F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524515"/>
                  </a:ext>
                </a:extLst>
              </a:tr>
              <a:tr h="519679">
                <a:tc rowSpan="2"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Naïve Bayes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just" defTabSz="914400" rtl="0" eaLnBrk="1" latinLnBrk="0" hangingPunct="1"/>
                      <a:r>
                        <a:rPr lang="vi-V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No: 89.14%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966258"/>
                  </a:ext>
                </a:extLst>
              </a:tr>
              <a:tr h="452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     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Yes: 55.07%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23320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Decision Tree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     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No: 94.54%</a:t>
                      </a:r>
                      <a:endParaRPr lang="en-US" b="0" dirty="0">
                        <a:solidFill>
                          <a:srgbClr val="F5DFD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1109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         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Yes: 13.04%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F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8653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6C0478-F8DD-4FAE-B104-A734CF10FF40}"/>
              </a:ext>
            </a:extLst>
          </p:cNvPr>
          <p:cNvSpPr txBox="1"/>
          <p:nvPr/>
        </p:nvSpPr>
        <p:spPr>
          <a:xfrm>
            <a:off x="1557700" y="1736209"/>
            <a:ext cx="715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Yes/No</a:t>
            </a:r>
          </a:p>
        </p:txBody>
      </p:sp>
      <p:sp>
        <p:nvSpPr>
          <p:cNvPr id="3" name="Rectangle 2"/>
          <p:cNvSpPr/>
          <p:nvPr/>
        </p:nvSpPr>
        <p:spPr>
          <a:xfrm>
            <a:off x="1471020" y="5028971"/>
            <a:ext cx="6429081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Naive Bayes có độ chính xác cho phân lớp Yes cao nhất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389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テキスト ボックス 1">
            <a:extLst>
              <a:ext uri="{FF2B5EF4-FFF2-40B4-BE49-F238E27FC236}">
                <a16:creationId xmlns:a16="http://schemas.microsoft.com/office/drawing/2014/main" id="{515E46A9-CFCA-4F7A-AFCA-E56A23C58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" y="2347913"/>
            <a:ext cx="8601075" cy="1200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3600" b="1">
                <a:solidFill>
                  <a:srgbClr val="FF0000"/>
                </a:solidFill>
                <a:latin typeface="Times New Roman" panose="02020603050405020304" pitchFamily="18" charset="0"/>
              </a:rPr>
              <a:t>TRÂN TRỌNG CÁM ƠN SỰ THEO DÕI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3600" b="1">
                <a:solidFill>
                  <a:srgbClr val="FF0000"/>
                </a:solidFill>
                <a:latin typeface="Times New Roman" panose="02020603050405020304" pitchFamily="18" charset="0"/>
              </a:rPr>
              <a:t>CỦA QUÝ THẦY, CÔ VÀ CÁC BẠN !</a:t>
            </a:r>
            <a:endParaRPr lang="ja-JP" altLang="en-US" sz="36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Slide Number Placeholder 1">
            <a:extLst>
              <a:ext uri="{FF2B5EF4-FFF2-40B4-BE49-F238E27FC236}">
                <a16:creationId xmlns:a16="http://schemas.microsoft.com/office/drawing/2014/main" id="{194133B5-4DC7-4CA4-824D-1565C534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04E970-13C2-45D5-808E-C3A33F7E8525}" type="slidenum">
              <a:rPr kumimoji="0" lang="en-US" altLang="ja-JP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kumimoji="0" lang="en-US" altLang="ja-JP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テキスト ボックス 3">
            <a:extLst>
              <a:ext uri="{FF2B5EF4-FFF2-40B4-BE49-F238E27FC236}">
                <a16:creationId xmlns:a16="http://schemas.microsoft.com/office/drawing/2014/main" id="{258EFFAF-EE7C-4EA1-8CE3-084D85E0B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0" y="425450"/>
            <a:ext cx="7442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1. </a:t>
            </a:r>
            <a:r>
              <a:rPr lang="vi-VN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Tập Dữ Liệu </a:t>
            </a:r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Stroke Prediction Dataset</a:t>
            </a:r>
            <a:endParaRPr lang="vi-VN" altLang="ja-JP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テキスト ボックス 4">
            <a:extLst>
              <a:ext uri="{FF2B5EF4-FFF2-40B4-BE49-F238E27FC236}">
                <a16:creationId xmlns:a16="http://schemas.microsoft.com/office/drawing/2014/main" id="{014CBC21-FB2D-4258-9CCB-E8B85B2A8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1" y="2180620"/>
            <a:ext cx="3808413" cy="156966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vi-VN" altLang="ja-JP" sz="2400" b="1" i="1">
                <a:solidFill>
                  <a:srgbClr val="FF6600"/>
                </a:solidFill>
                <a:latin typeface="Times New Roman" panose="02020603050405020304" pitchFamily="18" charset="0"/>
              </a:rPr>
              <a:t>Tập dữ liệu bao gồm:</a:t>
            </a:r>
            <a:endParaRPr lang="en-US" altLang="ja-JP" sz="2400" b="1" i="1">
              <a:solidFill>
                <a:srgbClr val="FF6600"/>
              </a:solidFill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FontTx/>
              <a:buChar char="-"/>
              <a:defRPr/>
            </a:pPr>
            <a:r>
              <a:rPr lang="vi-VN" altLang="ja-JP" sz="2400" b="1" i="1">
                <a:solidFill>
                  <a:srgbClr val="FF6600"/>
                </a:solidFill>
                <a:latin typeface="Times New Roman" panose="02020603050405020304" pitchFamily="18" charset="0"/>
              </a:rPr>
              <a:t> 5110 phần tử,</a:t>
            </a:r>
            <a:endParaRPr lang="en-US" altLang="ja-JP" sz="2400" b="1" i="1">
              <a:solidFill>
                <a:srgbClr val="FF6600"/>
              </a:solidFill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FontTx/>
              <a:buChar char="-"/>
              <a:defRPr/>
            </a:pPr>
            <a:r>
              <a:rPr lang="vi-VN" altLang="ja-JP" sz="2400" b="1" i="1">
                <a:solidFill>
                  <a:srgbClr val="FF6600"/>
                </a:solidFill>
                <a:latin typeface="Times New Roman" panose="02020603050405020304" pitchFamily="18" charset="0"/>
              </a:rPr>
              <a:t>10 cột thuộc tính </a:t>
            </a:r>
            <a:endParaRPr lang="en-US" altLang="ja-JP" sz="2400" b="1" i="1">
              <a:solidFill>
                <a:srgbClr val="FF6600"/>
              </a:solidFill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FontTx/>
              <a:buChar char="-"/>
              <a:defRPr/>
            </a:pPr>
            <a:r>
              <a:rPr lang="vi-VN" altLang="ja-JP" sz="2400" b="1" i="1">
                <a:solidFill>
                  <a:srgbClr val="FF6600"/>
                </a:solidFill>
                <a:latin typeface="Times New Roman" panose="02020603050405020304" pitchFamily="18" charset="0"/>
              </a:rPr>
              <a:t>1 cột nhãn</a:t>
            </a:r>
          </a:p>
        </p:txBody>
      </p:sp>
      <p:sp>
        <p:nvSpPr>
          <p:cNvPr id="7172" name="Slide Number Placeholder 1">
            <a:extLst>
              <a:ext uri="{FF2B5EF4-FFF2-40B4-BE49-F238E27FC236}">
                <a16:creationId xmlns:a16="http://schemas.microsoft.com/office/drawing/2014/main" id="{FDBDEE16-EF2A-471B-826A-AB7CC52F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38DACB-3F0B-4BEF-885B-DB654D70124C}" type="slidenum">
              <a:rPr kumimoji="0" lang="en-US" altLang="ja-JP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ja-JP" sz="1400">
              <a:solidFill>
                <a:schemeClr val="tx1"/>
              </a:solidFill>
            </a:endParaRPr>
          </a:p>
        </p:txBody>
      </p:sp>
      <p:pic>
        <p:nvPicPr>
          <p:cNvPr id="7173" name="Picture 7" descr="https://cdn.discordapp.com/attachments/962552121654411297/966898531011026964/unknown.png">
            <a:extLst>
              <a:ext uri="{FF2B5EF4-FFF2-40B4-BE49-F238E27FC236}">
                <a16:creationId xmlns:a16="http://schemas.microsoft.com/office/drawing/2014/main" id="{CF4AE177-AEEA-4F08-A812-8ABA1AB600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7"/>
          <a:stretch/>
        </p:blipFill>
        <p:spPr bwMode="auto">
          <a:xfrm>
            <a:off x="4779964" y="1852613"/>
            <a:ext cx="3920976" cy="2905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4">
            <a:extLst>
              <a:ext uri="{FF2B5EF4-FFF2-40B4-BE49-F238E27FC236}">
                <a16:creationId xmlns:a16="http://schemas.microsoft.com/office/drawing/2014/main" id="{12E5C956-DB00-4B4D-8A46-04AE2E702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921250"/>
            <a:ext cx="8550275" cy="1290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テキスト ボックス 3">
            <a:extLst>
              <a:ext uri="{FF2B5EF4-FFF2-40B4-BE49-F238E27FC236}">
                <a16:creationId xmlns:a16="http://schemas.microsoft.com/office/drawing/2014/main" id="{F47E8D9A-BE6D-46D1-81CA-DBFB0F1C9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8738" y="409575"/>
            <a:ext cx="7486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1. </a:t>
            </a:r>
            <a:r>
              <a:rPr lang="vi-VN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Tập Dữ Liệu </a:t>
            </a:r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Stroke Prediction Dataset</a:t>
            </a:r>
            <a:r>
              <a:rPr lang="vi-VN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ja-JP" altLang="en-US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テキスト ボックス 4">
            <a:extLst>
              <a:ext uri="{FF2B5EF4-FFF2-40B4-BE49-F238E27FC236}">
                <a16:creationId xmlns:a16="http://schemas.microsoft.com/office/drawing/2014/main" id="{7C7618B3-6113-4427-BDE0-3A0BBA636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" y="1800225"/>
            <a:ext cx="37433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endParaRPr lang="en-US" altLang="ja-JP" sz="2800" b="1" i="1">
              <a:solidFill>
                <a:srgbClr val="FF660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ja-JP" sz="2800" b="1" i="1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6" name="Slide Number Placeholder 1">
            <a:extLst>
              <a:ext uri="{FF2B5EF4-FFF2-40B4-BE49-F238E27FC236}">
                <a16:creationId xmlns:a16="http://schemas.microsoft.com/office/drawing/2014/main" id="{5015EB9B-A620-406C-933A-C07D91E7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13C15D-3806-4C05-976B-B83C23C869C8}" type="slidenum">
              <a:rPr kumimoji="0" lang="en-US" altLang="ja-JP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ja-JP" sz="140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BDA06F-B8B1-4FC2-9C96-F921189D8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759668"/>
              </p:ext>
            </p:extLst>
          </p:nvPr>
        </p:nvGraphicFramePr>
        <p:xfrm>
          <a:off x="791853" y="1428878"/>
          <a:ext cx="7689324" cy="4752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784">
                  <a:extLst>
                    <a:ext uri="{9D8B030D-6E8A-4147-A177-3AD203B41FA5}">
                      <a16:colId xmlns:a16="http://schemas.microsoft.com/office/drawing/2014/main" val="3721433680"/>
                    </a:ext>
                  </a:extLst>
                </a:gridCol>
                <a:gridCol w="2227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05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STT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21" marB="45721" anchor="ctr"/>
                </a:tc>
                <a:tc>
                  <a:txBody>
                    <a:bodyPr/>
                    <a:lstStyle/>
                    <a:p>
                      <a:r>
                        <a:rPr lang="vi-VN" sz="1800" dirty="0">
                          <a:solidFill>
                            <a:schemeClr val="tx1"/>
                          </a:solidFill>
                        </a:rPr>
                        <a:t>Thuộc tính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21" marB="45721"/>
                </a:tc>
                <a:tc>
                  <a:txBody>
                    <a:bodyPr/>
                    <a:lstStyle/>
                    <a:p>
                      <a:r>
                        <a:rPr lang="vi-VN" sz="1800">
                          <a:solidFill>
                            <a:schemeClr val="tx1"/>
                          </a:solidFill>
                        </a:rPr>
                        <a:t>Giải thích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21" marB="457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05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52" marR="91452" marT="45721" marB="45721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gender</a:t>
                      </a:r>
                    </a:p>
                  </a:txBody>
                  <a:tcPr marL="91452" marR="91452"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Giới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tính</a:t>
                      </a:r>
                      <a:endParaRPr lang="en-US" sz="1800" dirty="0"/>
                    </a:p>
                  </a:txBody>
                  <a:tcPr marL="91452" marR="91452"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05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2" marR="91452" marT="45721" marB="45721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age</a:t>
                      </a:r>
                    </a:p>
                  </a:txBody>
                  <a:tcPr marL="91452" marR="91452"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Độ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tuổi</a:t>
                      </a:r>
                      <a:endParaRPr lang="en-US" sz="1800" dirty="0"/>
                    </a:p>
                  </a:txBody>
                  <a:tcPr marL="91452" marR="91452"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05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52" marR="91452" marT="45721" marB="45721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hypertension</a:t>
                      </a:r>
                    </a:p>
                  </a:txBody>
                  <a:tcPr marL="91452" marR="91452"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Cao </a:t>
                      </a:r>
                      <a:r>
                        <a:rPr lang="en-US" sz="1800" dirty="0" err="1"/>
                        <a:t>huyết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áp</a:t>
                      </a:r>
                      <a:r>
                        <a:rPr lang="vi-VN" sz="1800" dirty="0"/>
                        <a:t> hay không</a:t>
                      </a:r>
                      <a:endParaRPr lang="en-US" sz="1800" dirty="0"/>
                    </a:p>
                  </a:txBody>
                  <a:tcPr marL="91452" marR="91452" marT="45721" marB="457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05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52" marR="91452" marT="45721" marB="45721" anchor="ctr"/>
                </a:tc>
                <a:tc>
                  <a:txBody>
                    <a:bodyPr/>
                    <a:lstStyle/>
                    <a:p>
                      <a:r>
                        <a:rPr lang="en-US" sz="1800" err="1"/>
                        <a:t>heart_disease</a:t>
                      </a:r>
                      <a:endParaRPr lang="en-US" sz="1800"/>
                    </a:p>
                  </a:txBody>
                  <a:tcPr marL="91452" marR="91452" marT="45721" marB="45721"/>
                </a:tc>
                <a:tc>
                  <a:txBody>
                    <a:bodyPr/>
                    <a:lstStyle/>
                    <a:p>
                      <a:r>
                        <a:rPr lang="vi-VN" sz="1800" dirty="0"/>
                        <a:t>Có vấn đề về tim mạch không</a:t>
                      </a:r>
                      <a:endParaRPr lang="en-US" sz="1800" dirty="0"/>
                    </a:p>
                  </a:txBody>
                  <a:tcPr marL="91452" marR="91452" marT="45721" marB="457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05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52" marR="91452" marT="45721" marB="45721" anchor="ctr"/>
                </a:tc>
                <a:tc>
                  <a:txBody>
                    <a:bodyPr/>
                    <a:lstStyle/>
                    <a:p>
                      <a:r>
                        <a:rPr lang="en-US" sz="1800" err="1"/>
                        <a:t>ever_married</a:t>
                      </a:r>
                      <a:endParaRPr lang="en-US" sz="1800"/>
                    </a:p>
                  </a:txBody>
                  <a:tcPr marL="91452" marR="91452"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Đã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từng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kết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hôn</a:t>
                      </a:r>
                      <a:r>
                        <a:rPr lang="vi-VN" sz="1800" dirty="0"/>
                        <a:t> hay chưa</a:t>
                      </a:r>
                      <a:endParaRPr lang="en-US" sz="1800" dirty="0"/>
                    </a:p>
                  </a:txBody>
                  <a:tcPr marL="91452" marR="91452" marT="45721" marB="457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7836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1452" marR="91452" marT="45721" marB="45721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 </a:t>
                      </a:r>
                      <a:r>
                        <a:rPr lang="en-US" sz="1800" err="1"/>
                        <a:t>work_type</a:t>
                      </a:r>
                      <a:r>
                        <a:rPr lang="en-US" sz="1800"/>
                        <a:t> </a:t>
                      </a:r>
                    </a:p>
                  </a:txBody>
                  <a:tcPr marL="91452" marR="91452"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Loại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công</a:t>
                      </a:r>
                      <a:r>
                        <a:rPr lang="en-US" sz="1800" dirty="0"/>
                        <a:t> </a:t>
                      </a:r>
                      <a:r>
                        <a:rPr lang="vi-VN" sz="1800" dirty="0"/>
                        <a:t>việc: văn phòng, công việc chân tay, trẻ em chưa làm việc,...</a:t>
                      </a:r>
                      <a:endParaRPr lang="en-US" sz="1800" dirty="0"/>
                    </a:p>
                  </a:txBody>
                  <a:tcPr marL="91452" marR="91452" marT="45721" marB="4572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473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91452" marR="91452" marT="45721" marB="45721" anchor="ctr"/>
                </a:tc>
                <a:tc>
                  <a:txBody>
                    <a:bodyPr/>
                    <a:lstStyle/>
                    <a:p>
                      <a:r>
                        <a:rPr lang="en-US" sz="1800" err="1"/>
                        <a:t>Residence_type</a:t>
                      </a:r>
                      <a:endParaRPr lang="en-US" sz="1800"/>
                    </a:p>
                  </a:txBody>
                  <a:tcPr marL="91452" marR="91452"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Loại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nơi</a:t>
                      </a:r>
                      <a:r>
                        <a:rPr lang="en-US" sz="1800" dirty="0"/>
                        <a:t> </a:t>
                      </a:r>
                      <a:r>
                        <a:rPr lang="vi-VN" sz="1800" dirty="0"/>
                        <a:t>ở: thành thị hay nông thôn</a:t>
                      </a:r>
                      <a:endParaRPr lang="en-US" sz="1800" dirty="0"/>
                    </a:p>
                  </a:txBody>
                  <a:tcPr marL="91452" marR="91452" marT="45721" marB="4572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931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91452" marR="91452" marT="45721" marB="45721" anchor="ctr"/>
                </a:tc>
                <a:tc>
                  <a:txBody>
                    <a:bodyPr/>
                    <a:lstStyle/>
                    <a:p>
                      <a:r>
                        <a:rPr lang="en-US" sz="1800" err="1"/>
                        <a:t>avg_glucose_level</a:t>
                      </a:r>
                      <a:endParaRPr lang="en-US" sz="1800"/>
                    </a:p>
                  </a:txBody>
                  <a:tcPr marL="91452" marR="91452" marT="45721" marB="45721"/>
                </a:tc>
                <a:tc>
                  <a:txBody>
                    <a:bodyPr/>
                    <a:lstStyle/>
                    <a:p>
                      <a:r>
                        <a:rPr lang="vi-VN" sz="1800" dirty="0"/>
                        <a:t>Lượng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đường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trung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bình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trong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máu</a:t>
                      </a:r>
                      <a:endParaRPr lang="en-US" sz="1800" dirty="0"/>
                    </a:p>
                  </a:txBody>
                  <a:tcPr marL="91452" marR="91452" marT="45721" marB="4572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05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91452" marR="91452" marT="45721" marB="45721" anchor="ctr"/>
                </a:tc>
                <a:tc>
                  <a:txBody>
                    <a:bodyPr/>
                    <a:lstStyle/>
                    <a:p>
                      <a:r>
                        <a:rPr lang="en-US" sz="1800" err="1"/>
                        <a:t>bmi</a:t>
                      </a:r>
                      <a:r>
                        <a:rPr lang="en-US" sz="1800"/>
                        <a:t> </a:t>
                      </a:r>
                    </a:p>
                  </a:txBody>
                  <a:tcPr marL="91452" marR="91452" marT="45721" marB="45721"/>
                </a:tc>
                <a:tc>
                  <a:txBody>
                    <a:bodyPr/>
                    <a:lstStyle/>
                    <a:p>
                      <a:r>
                        <a:rPr lang="vi-VN" sz="1800"/>
                        <a:t>Chỉ số BMI</a:t>
                      </a:r>
                      <a:endParaRPr lang="en-US" sz="1800"/>
                    </a:p>
                  </a:txBody>
                  <a:tcPr marL="91452" marR="91452" marT="45721" marB="4572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05199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91452" marR="91452" marT="45721" marB="45721" anchor="ctr"/>
                </a:tc>
                <a:tc>
                  <a:txBody>
                    <a:bodyPr/>
                    <a:lstStyle/>
                    <a:p>
                      <a:r>
                        <a:rPr lang="en-US" sz="1800" err="1"/>
                        <a:t>smoking_status</a:t>
                      </a:r>
                      <a:endParaRPr lang="en-US" sz="1800"/>
                    </a:p>
                  </a:txBody>
                  <a:tcPr marL="91452" marR="91452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Tình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trạng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hút</a:t>
                      </a:r>
                      <a:r>
                        <a:rPr lang="en-US" sz="1800" dirty="0"/>
                        <a:t> </a:t>
                      </a:r>
                      <a:r>
                        <a:rPr lang="vi-VN" sz="1800" dirty="0"/>
                        <a:t>thuốc: không hút thuốc, đã hút thuốc, đã dừng hút thuốc</a:t>
                      </a:r>
                    </a:p>
                  </a:txBody>
                  <a:tcPr marL="91452" marR="91452" marT="45721" marB="4572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9B85A797-452F-4619-B1A9-FBE8FA23ED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5413" y="233363"/>
            <a:ext cx="7443787" cy="944562"/>
          </a:xfrm>
        </p:spPr>
        <p:txBody>
          <a:bodyPr/>
          <a:lstStyle/>
          <a:p>
            <a:r>
              <a:rPr lang="en-US" altLang="ja-JP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1. </a:t>
            </a:r>
            <a:r>
              <a:rPr lang="vi-VN" altLang="ja-JP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Tập Dữ Liệu 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Stroke Prediction Dataset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0243" name="Slide Number Placeholder 3">
            <a:extLst>
              <a:ext uri="{FF2B5EF4-FFF2-40B4-BE49-F238E27FC236}">
                <a16:creationId xmlns:a16="http://schemas.microsoft.com/office/drawing/2014/main" id="{DF19E40E-C667-4839-9BF1-2744C3570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8435C8C-5368-4513-8474-87FC1F32F8C7}" type="slidenum">
              <a:rPr lang="en-US" altLang="ja-JP" smtClean="0"/>
              <a:pPr/>
              <a:t>5</a:t>
            </a:fld>
            <a:endParaRPr lang="en-US" altLang="ja-JP"/>
          </a:p>
        </p:txBody>
      </p:sp>
      <p:pic>
        <p:nvPicPr>
          <p:cNvPr id="10244" name="Picture 5">
            <a:extLst>
              <a:ext uri="{FF2B5EF4-FFF2-40B4-BE49-F238E27FC236}">
                <a16:creationId xmlns:a16="http://schemas.microsoft.com/office/drawing/2014/main" id="{20E84DCB-CCEA-4640-A916-63820BC36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88" y="2309813"/>
            <a:ext cx="4046537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Box 6">
            <a:extLst>
              <a:ext uri="{FF2B5EF4-FFF2-40B4-BE49-F238E27FC236}">
                <a16:creationId xmlns:a16="http://schemas.microsoft.com/office/drawing/2014/main" id="{20459058-8FBB-4532-957F-CEB48216F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" y="2509838"/>
            <a:ext cx="3705225" cy="290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en-US" sz="2500" b="1"/>
              <a:t>Stroke</a:t>
            </a:r>
          </a:p>
          <a:p>
            <a:pPr>
              <a:lnSpc>
                <a:spcPct val="150000"/>
              </a:lnSpc>
            </a:pPr>
            <a:r>
              <a:rPr lang="en-US" altLang="en-US" sz="2500"/>
              <a:t>Có 2 giá trị nhãn: 0 và 1</a:t>
            </a:r>
          </a:p>
          <a:p>
            <a:pPr>
              <a:lnSpc>
                <a:spcPct val="150000"/>
              </a:lnSpc>
            </a:pPr>
            <a:r>
              <a:rPr lang="en-US" altLang="en-US" sz="2500"/>
              <a:t>Nhãn 0: </a:t>
            </a:r>
            <a:r>
              <a:rPr lang="en-US" altLang="en-US" sz="2500">
                <a:solidFill>
                  <a:srgbClr val="FF0000"/>
                </a:solidFill>
              </a:rPr>
              <a:t>4861</a:t>
            </a:r>
          </a:p>
          <a:p>
            <a:pPr>
              <a:lnSpc>
                <a:spcPct val="150000"/>
              </a:lnSpc>
            </a:pPr>
            <a:r>
              <a:rPr lang="en-US" altLang="en-US" sz="2500"/>
              <a:t>Nhãn 1: </a:t>
            </a:r>
            <a:r>
              <a:rPr lang="en-US" altLang="en-US" sz="2500">
                <a:solidFill>
                  <a:srgbClr val="FF0000"/>
                </a:solidFill>
              </a:rPr>
              <a:t>249</a:t>
            </a:r>
          </a:p>
          <a:p>
            <a:pPr>
              <a:lnSpc>
                <a:spcPct val="150000"/>
              </a:lnSpc>
            </a:pPr>
            <a:r>
              <a:rPr lang="en-US" altLang="en-US" sz="2500" i="1" u="sng">
                <a:sym typeface="Symbol" panose="05050102010706020507" pitchFamily="18" charset="2"/>
              </a:rPr>
              <a:t> Bài toán phân lớp</a:t>
            </a:r>
            <a:endParaRPr lang="en-US" altLang="en-US" sz="2500" i="1"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A4D93072-D314-4ABA-B733-B4A27C000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7313" y="282575"/>
            <a:ext cx="7481887" cy="944563"/>
          </a:xfrm>
        </p:spPr>
        <p:txBody>
          <a:bodyPr/>
          <a:lstStyle/>
          <a:p>
            <a:r>
              <a:rPr lang="en-US" altLang="ja-JP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1. </a:t>
            </a:r>
            <a:r>
              <a:rPr lang="vi-VN" altLang="ja-JP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Tập Dữ Liệu 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Stroke Prediction Dataset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219" name="Slide Number Placeholder 3">
            <a:extLst>
              <a:ext uri="{FF2B5EF4-FFF2-40B4-BE49-F238E27FC236}">
                <a16:creationId xmlns:a16="http://schemas.microsoft.com/office/drawing/2014/main" id="{E4D29A8F-9F36-4124-B6C7-6E95FA030C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34C42A1-CB4B-4CF6-8564-68DA63A3E4C6}" type="slidenum">
              <a:rPr lang="en-US" altLang="ja-JP" smtClean="0"/>
              <a:pPr/>
              <a:t>6</a:t>
            </a:fld>
            <a:endParaRPr lang="en-US" altLang="ja-JP"/>
          </a:p>
        </p:txBody>
      </p:sp>
      <p:pic>
        <p:nvPicPr>
          <p:cNvPr id="9220" name="Picture 5">
            <a:extLst>
              <a:ext uri="{FF2B5EF4-FFF2-40B4-BE49-F238E27FC236}">
                <a16:creationId xmlns:a16="http://schemas.microsoft.com/office/drawing/2014/main" id="{9B09CCD3-E133-477A-B17A-65A921727C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85" b="47219"/>
          <a:stretch/>
        </p:blipFill>
        <p:spPr bwMode="auto">
          <a:xfrm>
            <a:off x="813061" y="1447291"/>
            <a:ext cx="7944441" cy="4878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A4D93072-D314-4ABA-B733-B4A27C000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7313" y="282575"/>
            <a:ext cx="7481887" cy="944563"/>
          </a:xfrm>
        </p:spPr>
        <p:txBody>
          <a:bodyPr/>
          <a:lstStyle/>
          <a:p>
            <a:r>
              <a:rPr lang="en-US" altLang="ja-JP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1. </a:t>
            </a:r>
            <a:r>
              <a:rPr lang="vi-VN" altLang="ja-JP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Tập Dữ Liệu 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Stroke Prediction Dataset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219" name="Slide Number Placeholder 3">
            <a:extLst>
              <a:ext uri="{FF2B5EF4-FFF2-40B4-BE49-F238E27FC236}">
                <a16:creationId xmlns:a16="http://schemas.microsoft.com/office/drawing/2014/main" id="{E4D29A8F-9F36-4124-B6C7-6E95FA030C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34C42A1-CB4B-4CF6-8564-68DA63A3E4C6}" type="slidenum">
              <a:rPr lang="en-US" altLang="ja-JP" smtClean="0"/>
              <a:pPr/>
              <a:t>7</a:t>
            </a:fld>
            <a:endParaRPr lang="en-US" altLang="ja-JP"/>
          </a:p>
        </p:txBody>
      </p:sp>
      <p:pic>
        <p:nvPicPr>
          <p:cNvPr id="9220" name="Picture 5">
            <a:extLst>
              <a:ext uri="{FF2B5EF4-FFF2-40B4-BE49-F238E27FC236}">
                <a16:creationId xmlns:a16="http://schemas.microsoft.com/office/drawing/2014/main" id="{9B09CCD3-E133-477A-B17A-65A921727C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99"/>
          <a:stretch/>
        </p:blipFill>
        <p:spPr bwMode="auto">
          <a:xfrm>
            <a:off x="597565" y="1588187"/>
            <a:ext cx="7948869" cy="4741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5654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テキスト ボックス 3">
            <a:extLst>
              <a:ext uri="{FF2B5EF4-FFF2-40B4-BE49-F238E27FC236}">
                <a16:creationId xmlns:a16="http://schemas.microsoft.com/office/drawing/2014/main" id="{F7C34690-1DFA-4259-BFA2-B51029474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8437" y="350044"/>
            <a:ext cx="63039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2. Minh họa giải thuật </a:t>
            </a:r>
            <a:r>
              <a:rPr lang="vi-VN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Nai</a:t>
            </a: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ve Bayes</a:t>
            </a:r>
            <a:endParaRPr lang="ja-JP" altLang="en-US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Slide Number Placeholder 1">
            <a:extLst>
              <a:ext uri="{FF2B5EF4-FFF2-40B4-BE49-F238E27FC236}">
                <a16:creationId xmlns:a16="http://schemas.microsoft.com/office/drawing/2014/main" id="{D2D56D8F-6B9B-43B1-BF1F-4272F9F8D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2C01FC-2F26-4D16-822E-D277DDF343F4}" type="slidenum">
              <a:rPr kumimoji="0" lang="en-US" altLang="ja-JP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kumimoji="0" lang="en-US" altLang="ja-JP" sz="1400">
              <a:solidFill>
                <a:schemeClr val="tx1"/>
              </a:solidFill>
            </a:endParaRPr>
          </a:p>
        </p:txBody>
      </p:sp>
      <p:sp>
        <p:nvSpPr>
          <p:cNvPr id="12294" name="TextBox 3">
            <a:extLst>
              <a:ext uri="{FF2B5EF4-FFF2-40B4-BE49-F238E27FC236}">
                <a16:creationId xmlns:a16="http://schemas.microsoft.com/office/drawing/2014/main" id="{405E5BA4-9FA8-424C-AF76-380028CE9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766" y="5058783"/>
            <a:ext cx="609683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vi-VN" altLang="en-US" i="1" dirty="0">
                <a:solidFill>
                  <a:srgbClr val="0070C0"/>
                </a:solidFill>
              </a:rPr>
              <a:t>Thuộc tính minh họa:</a:t>
            </a:r>
          </a:p>
          <a:p>
            <a:pPr marL="285750" indent="-285750">
              <a:buFontTx/>
              <a:buChar char="-"/>
            </a:pPr>
            <a:r>
              <a:rPr lang="vi-VN" altLang="en-US" i="1" dirty="0">
                <a:solidFill>
                  <a:srgbClr val="0070C0"/>
                </a:solidFill>
              </a:rPr>
              <a:t>Age: Độ tuổi</a:t>
            </a:r>
          </a:p>
          <a:p>
            <a:pPr marL="285750" indent="-285750">
              <a:buFontTx/>
              <a:buChar char="-"/>
            </a:pPr>
            <a:r>
              <a:rPr lang="vi-VN" altLang="en-US" i="1" dirty="0">
                <a:solidFill>
                  <a:srgbClr val="0070C0"/>
                </a:solidFill>
              </a:rPr>
              <a:t>Heart Disease: Có vấn đề về tim mạch hay không</a:t>
            </a:r>
          </a:p>
          <a:p>
            <a:pPr marL="285750" indent="-285750">
              <a:buFontTx/>
              <a:buChar char="-"/>
            </a:pPr>
            <a:r>
              <a:rPr lang="vi-VN" altLang="en-US" i="1" dirty="0">
                <a:solidFill>
                  <a:srgbClr val="0070C0"/>
                </a:solidFill>
              </a:rPr>
              <a:t>Residence Type: Ở nông thôn hay thành thị</a:t>
            </a:r>
          </a:p>
          <a:p>
            <a:pPr marL="285750" indent="-285750">
              <a:buFontTx/>
              <a:buChar char="-"/>
            </a:pPr>
            <a:r>
              <a:rPr lang="vi-VN" altLang="en-US" i="1" dirty="0">
                <a:solidFill>
                  <a:srgbClr val="0070C0"/>
                </a:solidFill>
              </a:rPr>
              <a:t>Avg Glucose Level: Lượng đường trung bình </a:t>
            </a:r>
          </a:p>
          <a:p>
            <a:pPr marL="285750" indent="-285750">
              <a:buFontTx/>
              <a:buChar char="-"/>
            </a:pPr>
            <a:endParaRPr lang="en-US" altLang="en-US" i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https://cdn.discordapp.com/attachments/962552121654411297/967350771811246120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04" y="1536569"/>
            <a:ext cx="7934227" cy="340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526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テキスト ボックス 3">
            <a:extLst>
              <a:ext uri="{FF2B5EF4-FFF2-40B4-BE49-F238E27FC236}">
                <a16:creationId xmlns:a16="http://schemas.microsoft.com/office/drawing/2014/main" id="{F7C34690-1DFA-4259-BFA2-B51029474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8437" y="350044"/>
            <a:ext cx="63039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2. Minh họa giải thuật </a:t>
            </a:r>
            <a:r>
              <a:rPr lang="vi-VN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Nai</a:t>
            </a:r>
            <a:r>
              <a:rPr lang="en-US" altLang="ja-JP" sz="3200" b="1">
                <a:solidFill>
                  <a:srgbClr val="FF0000"/>
                </a:solidFill>
                <a:latin typeface="Times New Roman" panose="02020603050405020304" pitchFamily="18" charset="0"/>
              </a:rPr>
              <a:t>ve Bayes</a:t>
            </a:r>
            <a:endParaRPr lang="ja-JP" altLang="en-US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Slide Number Placeholder 1">
            <a:extLst>
              <a:ext uri="{FF2B5EF4-FFF2-40B4-BE49-F238E27FC236}">
                <a16:creationId xmlns:a16="http://schemas.microsoft.com/office/drawing/2014/main" id="{D2D56D8F-6B9B-43B1-BF1F-4272F9F8D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2C01FC-2F26-4D16-822E-D277DDF343F4}" type="slidenum">
              <a:rPr kumimoji="0" lang="en-US" altLang="ja-JP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ja-JP" sz="1400">
              <a:solidFill>
                <a:schemeClr val="tx1"/>
              </a:solidFill>
            </a:endParaRPr>
          </a:p>
        </p:txBody>
      </p:sp>
      <p:pic>
        <p:nvPicPr>
          <p:cNvPr id="12292" name="Picture 7">
            <a:extLst>
              <a:ext uri="{FF2B5EF4-FFF2-40B4-BE49-F238E27FC236}">
                <a16:creationId xmlns:a16="http://schemas.microsoft.com/office/drawing/2014/main" id="{98721EC1-B371-4521-AFB6-30E9728F3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61" y="1746250"/>
            <a:ext cx="6610358" cy="344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Box 2">
            <a:extLst>
              <a:ext uri="{FF2B5EF4-FFF2-40B4-BE49-F238E27FC236}">
                <a16:creationId xmlns:a16="http://schemas.microsoft.com/office/drawing/2014/main" id="{6750C3D5-D383-464D-A6EE-CDE7FE68B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2419" y="3118247"/>
            <a:ext cx="19478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Stroke</a:t>
            </a:r>
          </a:p>
          <a:p>
            <a:r>
              <a:rPr lang="en-US" altLang="en-US" err="1"/>
              <a:t>Nhãn</a:t>
            </a:r>
            <a:r>
              <a:rPr lang="en-US" altLang="en-US"/>
              <a:t> 1 </a:t>
            </a:r>
            <a:r>
              <a:rPr lang="en-US" altLang="en-US" dirty="0"/>
              <a:t>= 7/15</a:t>
            </a:r>
          </a:p>
          <a:p>
            <a:r>
              <a:rPr lang="en-US" altLang="en-US" err="1"/>
              <a:t>Nhãn</a:t>
            </a:r>
            <a:r>
              <a:rPr lang="en-US" altLang="en-US"/>
              <a:t> 0 </a:t>
            </a:r>
            <a:r>
              <a:rPr lang="en-US" altLang="en-US" dirty="0"/>
              <a:t>= 8/15</a:t>
            </a:r>
          </a:p>
        </p:txBody>
      </p:sp>
      <p:sp>
        <p:nvSpPr>
          <p:cNvPr id="12294" name="TextBox 3">
            <a:extLst>
              <a:ext uri="{FF2B5EF4-FFF2-40B4-BE49-F238E27FC236}">
                <a16:creationId xmlns:a16="http://schemas.microsoft.com/office/drawing/2014/main" id="{405E5BA4-9FA8-424C-AF76-380028CE9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184" y="5457514"/>
            <a:ext cx="51101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i="1" u="sng" dirty="0" err="1">
                <a:solidFill>
                  <a:srgbClr val="0070C0"/>
                </a:solidFill>
              </a:rPr>
              <a:t>Dữ</a:t>
            </a:r>
            <a:r>
              <a:rPr lang="en-US" altLang="en-US" i="1" u="sng" dirty="0">
                <a:solidFill>
                  <a:srgbClr val="0070C0"/>
                </a:solidFill>
              </a:rPr>
              <a:t> </a:t>
            </a:r>
            <a:r>
              <a:rPr lang="en-US" altLang="en-US" i="1" u="sng" dirty="0" err="1">
                <a:solidFill>
                  <a:srgbClr val="0070C0"/>
                </a:solidFill>
              </a:rPr>
              <a:t>liệu</a:t>
            </a:r>
            <a:r>
              <a:rPr lang="en-US" altLang="en-US" i="1" u="sng" dirty="0">
                <a:solidFill>
                  <a:srgbClr val="0070C0"/>
                </a:solidFill>
              </a:rPr>
              <a:t> </a:t>
            </a:r>
            <a:r>
              <a:rPr lang="en-US" altLang="en-US" i="1" u="sng" dirty="0" err="1">
                <a:solidFill>
                  <a:srgbClr val="0070C0"/>
                </a:solidFill>
              </a:rPr>
              <a:t>đã</a:t>
            </a:r>
            <a:r>
              <a:rPr lang="en-US" altLang="en-US" i="1" u="sng" dirty="0">
                <a:solidFill>
                  <a:srgbClr val="0070C0"/>
                </a:solidFill>
              </a:rPr>
              <a:t> qua </a:t>
            </a:r>
            <a:r>
              <a:rPr lang="en-US" altLang="en-US" i="1" u="sng" dirty="0" err="1">
                <a:solidFill>
                  <a:srgbClr val="0070C0"/>
                </a:solidFill>
              </a:rPr>
              <a:t>chuẩn</a:t>
            </a:r>
            <a:r>
              <a:rPr lang="en-US" altLang="en-US" i="1" u="sng" dirty="0">
                <a:solidFill>
                  <a:srgbClr val="0070C0"/>
                </a:solidFill>
              </a:rPr>
              <a:t> </a:t>
            </a:r>
            <a:r>
              <a:rPr lang="en-US" altLang="en-US" i="1" u="sng" dirty="0" err="1">
                <a:solidFill>
                  <a:srgbClr val="0070C0"/>
                </a:solidFill>
              </a:rPr>
              <a:t>hóa</a:t>
            </a:r>
            <a:r>
              <a:rPr lang="en-US" altLang="en-US" i="1" u="sng" dirty="0">
                <a:solidFill>
                  <a:srgbClr val="0070C0"/>
                </a:solidFill>
              </a:rPr>
              <a:t>:</a:t>
            </a:r>
          </a:p>
          <a:p>
            <a:r>
              <a:rPr lang="nn-NO" altLang="en-US" i="1" dirty="0">
                <a:solidFill>
                  <a:srgbClr val="0070C0"/>
                </a:solidFill>
              </a:rPr>
              <a:t>new_val = (val – min)/(max – min)</a:t>
            </a:r>
            <a:endParaRPr lang="en-US" altLang="en-US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347338"/>
      </p:ext>
    </p:extLst>
  </p:cSld>
  <p:clrMapOvr>
    <a:masterClrMapping/>
  </p:clrMapOvr>
</p:sld>
</file>

<file path=ppt/theme/theme1.xml><?xml version="1.0" encoding="utf-8"?>
<a:theme xmlns:a="http://schemas.openxmlformats.org/drawingml/2006/main" name="Mau Powerpoint CTU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Mau Powerpoint CTU</Template>
  <TotalTime>1189</TotalTime>
  <Words>1442</Words>
  <Application>Microsoft Office PowerPoint</Application>
  <PresentationFormat>On-screen Show (4:3)</PresentationFormat>
  <Paragraphs>559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Times New Roman</vt:lpstr>
      <vt:lpstr>Whitney</vt:lpstr>
      <vt:lpstr>Mau Powerpoint CTU</vt:lpstr>
      <vt:lpstr>STROKE PREDICTION NAIVE BAYES</vt:lpstr>
      <vt:lpstr>PowerPoint Presentation</vt:lpstr>
      <vt:lpstr>PowerPoint Presentation</vt:lpstr>
      <vt:lpstr>PowerPoint Presentation</vt:lpstr>
      <vt:lpstr>1. Tập Dữ Liệu Stroke Prediction Dataset</vt:lpstr>
      <vt:lpstr>1. Tập Dữ Liệu Stroke Prediction Dataset</vt:lpstr>
      <vt:lpstr>1. Tập Dữ Liệu Stroke Prediction Dataset</vt:lpstr>
      <vt:lpstr>PowerPoint Presentation</vt:lpstr>
      <vt:lpstr>PowerPoint Presentation</vt:lpstr>
      <vt:lpstr>PowerPoint Presentation</vt:lpstr>
      <vt:lpstr>PowerPoint Presentation</vt:lpstr>
      <vt:lpstr>2. Minh họa giải thuật Naive Bayes</vt:lpstr>
      <vt:lpstr>2. Minh họa giải thuật Naive Bayes</vt:lpstr>
      <vt:lpstr>2. Minh họa giải thuật Naive Bayes</vt:lpstr>
      <vt:lpstr>2. Minh họa giải thuật Naive Bayes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Dang Le Huynh Khai</cp:lastModifiedBy>
  <cp:revision>126</cp:revision>
  <dcterms:created xsi:type="dcterms:W3CDTF">2017-06-28T11:29:21Z</dcterms:created>
  <dcterms:modified xsi:type="dcterms:W3CDTF">2022-04-28T02:47:37Z</dcterms:modified>
</cp:coreProperties>
</file>