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1" r:id="rId4"/>
    <p:sldId id="276" r:id="rId5"/>
    <p:sldId id="277" r:id="rId6"/>
    <p:sldId id="279" r:id="rId7"/>
    <p:sldId id="289" r:id="rId8"/>
    <p:sldId id="262" r:id="rId9"/>
    <p:sldId id="270" r:id="rId10"/>
    <p:sldId id="280" r:id="rId11"/>
    <p:sldId id="263" r:id="rId12"/>
    <p:sldId id="281" r:id="rId13"/>
    <p:sldId id="282" r:id="rId14"/>
    <p:sldId id="271" r:id="rId15"/>
    <p:sldId id="272" r:id="rId16"/>
    <p:sldId id="283" r:id="rId17"/>
    <p:sldId id="284" r:id="rId18"/>
    <p:sldId id="285" r:id="rId19"/>
    <p:sldId id="287" r:id="rId20"/>
    <p:sldId id="288" r:id="rId21"/>
    <p:sldId id="25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g Le Huynh Khai" initials="DLHK" lastIdx="1" clrIdx="0">
    <p:extLst>
      <p:ext uri="{19B8F6BF-5375-455C-9EA6-DF929625EA0E}">
        <p15:presenceInfo xmlns:p15="http://schemas.microsoft.com/office/powerpoint/2012/main" userId="b9a4d5d379eb4b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 varScale="1">
        <p:scale>
          <a:sx n="48" d="100"/>
          <a:sy n="48" d="100"/>
        </p:scale>
        <p:origin x="72" y="106"/>
      </p:cViewPr>
      <p:guideLst>
        <p:guide orient="horz" pos="3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DAB29A-C0D6-40F5-91EF-C9BE176ADC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30F7-5593-4486-848A-E35EC86C5B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A181AD-2AAC-419F-9FEE-A166172E9D95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757E844-77D0-447B-80A7-B633A1952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FD94CA-8DD0-4C56-B19B-CA2AC575E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4F95-F6F7-4948-BECF-689E67AA05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4F1C-52A8-4129-8372-4891318E9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936F1B-CA19-40F5-A75E-5DA5534DB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6C35822-AB22-4214-8625-777342BFE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BD70C64-8CA1-4A61-834C-A2B578E3AD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0EF4EAE-720B-4155-BCF4-E00F82978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A3AFE2-EAB9-4E48-9204-351848F212A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9DB0C-157B-4637-90F0-018D665B3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CED-D4B8-4931-B037-98C57279FD3B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BBC64-35E2-4413-98D8-B92D3809E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831D6C-F95F-4641-B28F-897BAF92F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74C49-BAB0-449A-AF29-1C95989C48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24BAD-F8FF-4790-9D19-80C9C97E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8D01-3313-4BE1-882A-D6242A9C93B7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0B073A-08CE-45D7-9035-F0DCFB1BD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C0A5F-C9FE-45E2-B6C2-7DDE2966E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9A4-DD75-4F2F-9DE1-EA1B2F3693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3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7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7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5470AA-31DC-4F75-ADDF-40D4A7A65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5312F-2DF8-4B90-865A-A311E8BBDD86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2227F-75F0-41F0-820A-185411C05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9B35B-44FD-4D26-AB71-42B1666AB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D0077-6346-4EB7-9810-29B0C1D122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15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41134-B5B1-48B4-BB45-79FFD716B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782C-1075-45CC-9EFF-EA557FAB90B0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B75591-ACC3-45C3-BCD5-7CE178642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2DA32B-22EE-44A1-8D8D-AE898F6D1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8CDEB-38AA-4E77-9C14-6239DC27D3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56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134B48-ABD1-4B3F-9E6A-7200237A2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7C724-1E38-4B0F-B6DC-24DAD3AB901F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8D07B5-2FD1-494A-89BB-2D1E34AEA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95BE6B-177C-45DF-A517-10E95A04A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7FEFF-F8A4-4F7B-98AB-83935872DB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20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5F617-6FB1-4764-9596-5273F0DDC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939F9-DDDC-4E24-8F67-4FCF5E9AF349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B7EA0-264C-42C3-9B82-D44F925EF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6A681-C97F-4510-82AE-E74485DB8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F6406-9607-49C3-AACE-3838EE8261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5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26149E-6D61-4A16-9672-EA1EA3669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091B7-81E6-406D-A911-77FC4D03CBB3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3FCF3F-DCC5-4085-BBAF-354555226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1D1624-9F92-4962-AA05-B40A6DF37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8883C-653C-44B8-AB5D-037B9A85FD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122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A92E7E-E27C-4F63-8B68-4583021FB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DC8C6-21DB-4815-9362-2F3BF7E7512B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631714-21D2-439E-A42E-4375F3A6C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E5BF55-0905-4FBE-9169-82D1F618D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6C28-BE7A-4ADB-841A-7A78A859E0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585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ACD5AB-9CEF-444D-B714-156A6B3CD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C8A42-7B03-4616-8143-F3D0B5DBD446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0459D2-BD3A-4782-8040-C815E562D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1C1920-85BB-44DB-AADD-AACDC99F3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24AD5-2EE2-4A59-BABF-9943418472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23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83FCA-DBEA-4880-A431-4F6505A0F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AA0D9-27F6-4A67-88AF-826B6347B1A6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EFFAC-229F-4D9B-9B6D-D445A605D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35CC2-52B9-410E-BE01-C7CAC761A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A7B9E-27A6-42DE-99F8-89914A45BF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45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2DF4E-D8B8-4802-A6A1-8BBFC8CA3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AC33A-1AEE-4DC5-963C-3AEDE27F520E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57979-EF57-4B0C-8560-FA5735C25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43957-453F-4BCF-BDB0-7406FA117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5AE3B-3FA0-4A2A-B45F-038C704583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61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8FE875-87B3-4748-9B7B-ABAA1E4D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D4B4-CE52-4C1C-96B4-9EF19B7B2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BE5919-A3D9-45B5-A5F4-F691ED517B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7E86A345-5A63-428F-9950-DC876A21A961}" type="datetime1">
              <a:rPr lang="en-US" altLang="ja-JP"/>
              <a:pPr>
                <a:defRPr/>
              </a:pPr>
              <a:t>4/24/2022</a:t>
            </a:fld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AE31FB-2700-49F6-B33A-AAA00F8F39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B1796B0-B0D6-4337-81B4-006EB032AD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D1387F1-A0E0-44AB-8EE2-DB8941DBCCA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900" kern="1200">
          <a:solidFill>
            <a:srgbClr val="000066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 kern="1200">
          <a:solidFill>
            <a:srgbClr val="00006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000066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1B5A47D-9E9D-4C29-B6A5-C1FC2AD0C9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763" y="1836738"/>
            <a:ext cx="8372475" cy="1470025"/>
          </a:xfrm>
        </p:spPr>
        <p:txBody>
          <a:bodyPr/>
          <a:lstStyle/>
          <a:p>
            <a:pPr algn="ctr" eaLnBrk="1" hangingPunct="1"/>
            <a: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</a:t>
            </a:r>
            <a:b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NAIVE BAYES</a:t>
            </a:r>
          </a:p>
        </p:txBody>
      </p:sp>
      <p:sp>
        <p:nvSpPr>
          <p:cNvPr id="4099" name="テキスト ボックス 3">
            <a:extLst>
              <a:ext uri="{FF2B5EF4-FFF2-40B4-BE49-F238E27FC236}">
                <a16:creationId xmlns:a16="http://schemas.microsoft.com/office/drawing/2014/main" id="{7B14E720-F36A-4EB0-A3F7-73768B55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952500"/>
            <a:ext cx="4600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ja-JP" sz="2800" b="1">
                <a:solidFill>
                  <a:srgbClr val="222268"/>
                </a:solidFill>
                <a:latin typeface="Times New Roman" panose="02020603050405020304" pitchFamily="18" charset="0"/>
              </a:rPr>
              <a:t>MÁY HỌC ỨNG DỤNG</a:t>
            </a:r>
            <a:endParaRPr lang="ja-JP" altLang="en-US" sz="2800" b="1">
              <a:solidFill>
                <a:srgbClr val="22226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テキスト ボックス 6">
            <a:extLst>
              <a:ext uri="{FF2B5EF4-FFF2-40B4-BE49-F238E27FC236}">
                <a16:creationId xmlns:a16="http://schemas.microsoft.com/office/drawing/2014/main" id="{874B3FA4-F44D-4FB5-B61D-DEA36F96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3" y="3891748"/>
            <a:ext cx="52657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 i="1" u="sng">
                <a:solidFill>
                  <a:srgbClr val="000090"/>
                </a:solidFill>
                <a:latin typeface="Times New Roman" panose="02020603050405020304" pitchFamily="18" charset="0"/>
              </a:rPr>
              <a:t>Nhóm 02 - chiều 2</a:t>
            </a:r>
            <a:r>
              <a:rPr lang="en-US" altLang="ja-JP" sz="2000" b="1">
                <a:solidFill>
                  <a:srgbClr val="000090"/>
                </a:solidFill>
                <a:latin typeface="Times New Roman" panose="02020603050405020304" pitchFamily="18" charset="0"/>
              </a:rPr>
              <a:t>:</a:t>
            </a:r>
            <a:r>
              <a:rPr lang="vi-VN" altLang="ja-JP" sz="2000" b="1">
                <a:solidFill>
                  <a:srgbClr val="000090"/>
                </a:solidFill>
                <a:latin typeface="Times New Roman" panose="02020603050405020304" pitchFamily="18" charset="0"/>
              </a:rPr>
              <a:t> CT294-05</a:t>
            </a:r>
            <a:endParaRPr lang="en-US" altLang="ja-JP" sz="2000" b="1">
              <a:solidFill>
                <a:srgbClr val="00009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Phan Văn Thành Ngoan	B1913251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Nguyễn Thanh Duy	B1913291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Lê Huỳnh Khải Đăng	B1913293</a:t>
            </a:r>
          </a:p>
          <a:p>
            <a:pPr>
              <a:spcBef>
                <a:spcPct val="0"/>
              </a:spcBef>
              <a:buFontTx/>
              <a:buNone/>
            </a:pPr>
            <a:endParaRPr lang="ja-JP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3691A716-944E-41AD-8497-5EAEAE79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891748"/>
            <a:ext cx="4035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en-US" sz="2000" b="1" i="1" u="sng">
                <a:solidFill>
                  <a:srgbClr val="000090"/>
                </a:solidFill>
                <a:latin typeface="Times New Roman" panose="02020603050405020304" pitchFamily="18" charset="0"/>
              </a:rPr>
              <a:t>Giảng viên hướng dẫn: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vi-VN" altLang="en-US" sz="2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vi-V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TS. Trần Nguyễn Minh Thư</a:t>
            </a: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>
            <a:extLst>
              <a:ext uri="{FF2B5EF4-FFF2-40B4-BE49-F238E27FC236}">
                <a16:creationId xmlns:a16="http://schemas.microsoft.com/office/drawing/2014/main" id="{15A746D0-5FA7-4B8B-AE93-9DAF0FE8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15900"/>
            <a:ext cx="6407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Slide Number Placeholder 1">
            <a:extLst>
              <a:ext uri="{FF2B5EF4-FFF2-40B4-BE49-F238E27FC236}">
                <a16:creationId xmlns:a16="http://schemas.microsoft.com/office/drawing/2014/main" id="{D73413EE-A48C-4F0A-9FBD-BFA7BF81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D5A2D-CF53-4F69-BDE7-4B7AEDDBE6E9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48CB09A8-DAC7-4583-88AD-F3BB4CB8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95" y="1414067"/>
            <a:ext cx="581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Xử lí dữ liệu liên tục của ‘avg_glucose_level’: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F408E0-FEAD-499B-A8CC-6416315F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58464"/>
              </p:ext>
            </p:extLst>
          </p:nvPr>
        </p:nvGraphicFramePr>
        <p:xfrm>
          <a:off x="279400" y="1783955"/>
          <a:ext cx="1342010" cy="491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avg_glucose_level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1E22ED-6D2D-4643-8C30-CFC9CCF90D6B}"/>
                  </a:ext>
                </a:extLst>
              </p:cNvPr>
              <p:cNvSpPr txBox="1"/>
              <p:nvPr/>
            </p:nvSpPr>
            <p:spPr>
              <a:xfrm>
                <a:off x="2441542" y="2208162"/>
                <a:ext cx="6155703" cy="341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Nhãn no: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/>
                  <a:t>Mean = 1/n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= 0.19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 baseline="30000"/>
                  <a:t> 2   </a:t>
                </a:r>
                <a:r>
                  <a:rPr lang="en-US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0.06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Nhãn yes: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/>
                  <a:t>Mean = 1/n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= 0.65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 baseline="30000"/>
                  <a:t> 2   </a:t>
                </a:r>
                <a:r>
                  <a:rPr lang="en-US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0.13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1E22ED-6D2D-4643-8C30-CFC9CCF9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42" y="2208162"/>
                <a:ext cx="6155703" cy="3411255"/>
              </a:xfrm>
              <a:prstGeom prst="rect">
                <a:avLst/>
              </a:prstGeom>
              <a:blipFill>
                <a:blip r:embed="rId2"/>
                <a:stretch>
                  <a:fillRect l="-694" b="-6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テキスト ボックス 3">
            <a:extLst>
              <a:ext uri="{FF2B5EF4-FFF2-40B4-BE49-F238E27FC236}">
                <a16:creationId xmlns:a16="http://schemas.microsoft.com/office/drawing/2014/main" id="{3A4F9B04-26FD-42B3-9DB4-01655D4D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374650"/>
            <a:ext cx="63039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Slide Number Placeholder 1">
            <a:extLst>
              <a:ext uri="{FF2B5EF4-FFF2-40B4-BE49-F238E27FC236}">
                <a16:creationId xmlns:a16="http://schemas.microsoft.com/office/drawing/2014/main" id="{3A07E270-8201-4EAA-A5C1-BC03DE3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BEDCB-42C1-4904-9F52-070E84604AEF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142A8A-00E4-4190-8CF7-C3A79232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4039"/>
              </p:ext>
            </p:extLst>
          </p:nvPr>
        </p:nvGraphicFramePr>
        <p:xfrm>
          <a:off x="1093509" y="1441450"/>
          <a:ext cx="7410724" cy="4927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6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56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heart_disease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stroke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rural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0.22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0.96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0.44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urban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0.12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0.27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0.58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0.01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0.42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0.76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0.07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0.89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0.98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0.75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0.14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0.95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rural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8/15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7/15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urban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34994"/>
              </p:ext>
            </p:extLst>
          </p:nvPr>
        </p:nvGraphicFramePr>
        <p:xfrm>
          <a:off x="244869" y="1656688"/>
          <a:ext cx="85126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4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764714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582551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912724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1181285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391784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716507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322871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CDE607-E604-4F99-AD2F-8E58048FE49C}"/>
                  </a:ext>
                </a:extLst>
              </p:cNvPr>
              <p:cNvSpPr txBox="1"/>
              <p:nvPr/>
            </p:nvSpPr>
            <p:spPr>
              <a:xfrm>
                <a:off x="491695" y="2880726"/>
                <a:ext cx="4420171" cy="3482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500"/>
                  <a:t>f(x)=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)²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50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/>
                  <a:t>f(age=0.8|no)= 0.65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/>
                  <a:t>f(age=0.8|yes)= 1.39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/>
                  <a:t>f(AGL=0.7|no)= 0.18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/>
                  <a:t>f(AGL=0.7|yes)= 1.06</a:t>
                </a:r>
              </a:p>
              <a:p>
                <a:pPr>
                  <a:lnSpc>
                    <a:spcPct val="150000"/>
                  </a:lnSpc>
                </a:pPr>
                <a:endParaRPr lang="en-US" sz="21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CDE607-E604-4F99-AD2F-8E58048FE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5" y="2880726"/>
                <a:ext cx="4420171" cy="3482941"/>
              </a:xfrm>
              <a:prstGeom prst="rect">
                <a:avLst/>
              </a:prstGeom>
              <a:blipFill>
                <a:blip r:embed="rId2"/>
                <a:stretch>
                  <a:fillRect l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1B6E28-9637-41A3-A4F1-ECAD9C64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9531"/>
              </p:ext>
            </p:extLst>
          </p:nvPr>
        </p:nvGraphicFramePr>
        <p:xfrm>
          <a:off x="5203597" y="3278815"/>
          <a:ext cx="1762812" cy="2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04">
                  <a:extLst>
                    <a:ext uri="{9D8B030D-6E8A-4147-A177-3AD203B41FA5}">
                      <a16:colId xmlns:a16="http://schemas.microsoft.com/office/drawing/2014/main" val="2251521004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639436990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272907902"/>
                    </a:ext>
                  </a:extLst>
                </a:gridCol>
              </a:tblGrid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09903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616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13937"/>
                  </a:ext>
                </a:extLst>
              </a:tr>
              <a:tr h="45075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7589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91E61D-D7E7-4E82-B1AF-63C478D5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27789"/>
              </p:ext>
            </p:extLst>
          </p:nvPr>
        </p:nvGraphicFramePr>
        <p:xfrm>
          <a:off x="7277493" y="3281159"/>
          <a:ext cx="1762812" cy="2199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04">
                  <a:extLst>
                    <a:ext uri="{9D8B030D-6E8A-4147-A177-3AD203B41FA5}">
                      <a16:colId xmlns:a16="http://schemas.microsoft.com/office/drawing/2014/main" val="1245149201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970310560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283768133"/>
                    </a:ext>
                  </a:extLst>
                </a:gridCol>
              </a:tblGrid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AGL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46841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97564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628464"/>
                  </a:ext>
                </a:extLst>
              </a:tr>
              <a:tr h="4016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03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6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12655"/>
              </p:ext>
            </p:extLst>
          </p:nvPr>
        </p:nvGraphicFramePr>
        <p:xfrm>
          <a:off x="961534" y="1606734"/>
          <a:ext cx="65704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0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362095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221494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476337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074249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38599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219334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CDE607-E604-4F99-AD2F-8E58048FE49C}"/>
              </a:ext>
            </a:extLst>
          </p:cNvPr>
          <p:cNvSpPr txBox="1"/>
          <p:nvPr/>
        </p:nvSpPr>
        <p:spPr>
          <a:xfrm>
            <a:off x="472342" y="5007433"/>
            <a:ext cx="7955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Whitney"/>
              </a:rPr>
              <a:t>likelihood</a:t>
            </a:r>
            <a:r>
              <a:rPr lang="en-US" sz="2400" b="0" i="0">
                <a:effectLst/>
                <a:latin typeface="Whitney"/>
              </a:rPr>
              <a:t>(No) = 0.65 x 2/8 x 4/8 x 0.18 x 8/15 = 0.007 </a:t>
            </a:r>
          </a:p>
          <a:p>
            <a:r>
              <a:rPr lang="en-US" sz="2400">
                <a:latin typeface="Whitney"/>
              </a:rPr>
              <a:t>likelihood</a:t>
            </a:r>
            <a:r>
              <a:rPr lang="en-US" sz="2400" b="0" i="0">
                <a:effectLst/>
                <a:latin typeface="Whitney"/>
              </a:rPr>
              <a:t>(Yes) = 1.39 x 4/7 x 4/7 x 1.06 x 7/15 = 0.022</a:t>
            </a:r>
          </a:p>
          <a:p>
            <a:r>
              <a:rPr lang="en-US" sz="2400">
                <a:latin typeface="Whitney"/>
              </a:rPr>
              <a:t>=&gt; stroke = YES</a:t>
            </a:r>
            <a:endParaRPr lang="en-US" sz="2400" b="0" i="0">
              <a:effectLst/>
              <a:latin typeface="Whitney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5B783A-5C20-4F1A-826B-1DDF6429D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07903"/>
              </p:ext>
            </p:extLst>
          </p:nvPr>
        </p:nvGraphicFramePr>
        <p:xfrm>
          <a:off x="566610" y="2522358"/>
          <a:ext cx="7861566" cy="2407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44">
                  <a:extLst>
                    <a:ext uri="{9D8B030D-6E8A-4147-A177-3AD203B41FA5}">
                      <a16:colId xmlns:a16="http://schemas.microsoft.com/office/drawing/2014/main" val="1793025092"/>
                    </a:ext>
                  </a:extLst>
                </a:gridCol>
                <a:gridCol w="672324">
                  <a:extLst>
                    <a:ext uri="{9D8B030D-6E8A-4147-A177-3AD203B41FA5}">
                      <a16:colId xmlns:a16="http://schemas.microsoft.com/office/drawing/2014/main" val="802903779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1937296573"/>
                    </a:ext>
                  </a:extLst>
                </a:gridCol>
                <a:gridCol w="817466">
                  <a:extLst>
                    <a:ext uri="{9D8B030D-6E8A-4147-A177-3AD203B41FA5}">
                      <a16:colId xmlns:a16="http://schemas.microsoft.com/office/drawing/2014/main" val="2391847306"/>
                    </a:ext>
                  </a:extLst>
                </a:gridCol>
                <a:gridCol w="506646">
                  <a:extLst>
                    <a:ext uri="{9D8B030D-6E8A-4147-A177-3AD203B41FA5}">
                      <a16:colId xmlns:a16="http://schemas.microsoft.com/office/drawing/2014/main" val="1388822900"/>
                    </a:ext>
                  </a:extLst>
                </a:gridCol>
                <a:gridCol w="833615">
                  <a:extLst>
                    <a:ext uri="{9D8B030D-6E8A-4147-A177-3AD203B41FA5}">
                      <a16:colId xmlns:a16="http://schemas.microsoft.com/office/drawing/2014/main" val="248859844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3949658373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916525670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2314224906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1003594432"/>
                    </a:ext>
                  </a:extLst>
                </a:gridCol>
                <a:gridCol w="741422">
                  <a:extLst>
                    <a:ext uri="{9D8B030D-6E8A-4147-A177-3AD203B41FA5}">
                      <a16:colId xmlns:a16="http://schemas.microsoft.com/office/drawing/2014/main" val="2325235614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3281217207"/>
                    </a:ext>
                  </a:extLst>
                </a:gridCol>
              </a:tblGrid>
              <a:tr h="7428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heart_disease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heart_disease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 sz="1300" b="1"/>
                        <a:t>stroke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948825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648848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0.65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1.39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rural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B050"/>
                          </a:solidFill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0.18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1.06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8/15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7/15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814618"/>
                  </a:ext>
                </a:extLst>
              </a:tr>
              <a:tr h="572232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2/8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B050"/>
                          </a:solidFill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urban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5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テキスト ボックス 3">
            <a:extLst>
              <a:ext uri="{FF2B5EF4-FFF2-40B4-BE49-F238E27FC236}">
                <a16:creationId xmlns:a16="http://schemas.microsoft.com/office/drawing/2014/main" id="{0A5D285F-EC7B-4B67-B89D-021440EE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20675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424B7FBD-67D7-4084-963C-AC5D6005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F3C84-D47A-4230-8A5E-469264678845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ECC421-1D3F-4A72-8024-26B1195D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4395"/>
              </p:ext>
            </p:extLst>
          </p:nvPr>
        </p:nvGraphicFramePr>
        <p:xfrm>
          <a:off x="254523" y="2837468"/>
          <a:ext cx="8634953" cy="214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95">
                  <a:extLst>
                    <a:ext uri="{9D8B030D-6E8A-4147-A177-3AD203B41FA5}">
                      <a16:colId xmlns:a16="http://schemas.microsoft.com/office/drawing/2014/main" val="3876602440"/>
                    </a:ext>
                  </a:extLst>
                </a:gridCol>
                <a:gridCol w="1698550">
                  <a:extLst>
                    <a:ext uri="{9D8B030D-6E8A-4147-A177-3AD203B41FA5}">
                      <a16:colId xmlns:a16="http://schemas.microsoft.com/office/drawing/2014/main" val="1539086505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904964022"/>
                    </a:ext>
                  </a:extLst>
                </a:gridCol>
                <a:gridCol w="1841008">
                  <a:extLst>
                    <a:ext uri="{9D8B030D-6E8A-4147-A177-3AD203B41FA5}">
                      <a16:colId xmlns:a16="http://schemas.microsoft.com/office/drawing/2014/main" val="3510752130"/>
                    </a:ext>
                  </a:extLst>
                </a:gridCol>
                <a:gridCol w="1136995">
                  <a:extLst>
                    <a:ext uri="{9D8B030D-6E8A-4147-A177-3AD203B41FA5}">
                      <a16:colId xmlns:a16="http://schemas.microsoft.com/office/drawing/2014/main" val="4224884911"/>
                    </a:ext>
                  </a:extLst>
                </a:gridCol>
                <a:gridCol w="890545">
                  <a:extLst>
                    <a:ext uri="{9D8B030D-6E8A-4147-A177-3AD203B41FA5}">
                      <a16:colId xmlns:a16="http://schemas.microsoft.com/office/drawing/2014/main" val="2655246880"/>
                    </a:ext>
                  </a:extLst>
                </a:gridCol>
                <a:gridCol w="890545">
                  <a:extLst>
                    <a:ext uri="{9D8B030D-6E8A-4147-A177-3AD203B41FA5}">
                      <a16:colId xmlns:a16="http://schemas.microsoft.com/office/drawing/2014/main" val="1917101654"/>
                    </a:ext>
                  </a:extLst>
                </a:gridCol>
              </a:tblGrid>
              <a:tr h="48777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1082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18810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90769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5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4D1E90-5F42-4030-9B6A-BF4769C6EEA2}"/>
              </a:ext>
            </a:extLst>
          </p:cNvPr>
          <p:cNvSpPr txBox="1"/>
          <p:nvPr/>
        </p:nvSpPr>
        <p:spPr>
          <a:xfrm>
            <a:off x="2364628" y="2130458"/>
            <a:ext cx="407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Bảng Dự Đoán Cho Phần Tử Mới Đến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>
            <a:extLst>
              <a:ext uri="{FF2B5EF4-FFF2-40B4-BE49-F238E27FC236}">
                <a16:creationId xmlns:a16="http://schemas.microsoft.com/office/drawing/2014/main" id="{3886E20D-08B4-4FA7-9D5E-61357901A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121" y="1471810"/>
            <a:ext cx="80928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rgbClr val="2D2D8A"/>
                </a:solidFill>
                <a:latin typeface="Times New Roman" panose="02020603050405020304" pitchFamily="18" charset="0"/>
              </a:rPr>
              <a:t>Sử dụng nghi thức </a:t>
            </a:r>
            <a:r>
              <a:rPr kumimoji="0"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hold-out</a:t>
            </a:r>
            <a:r>
              <a:rPr kumimoji="0" lang="en-US" altLang="en-US" sz="2400" b="1">
                <a:solidFill>
                  <a:srgbClr val="2D2D8A"/>
                </a:solidFill>
                <a:latin typeface="Times New Roman" panose="02020603050405020304" pitchFamily="18" charset="0"/>
              </a:rPr>
              <a:t> để đánh giá giải thuật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3577 </a:t>
            </a:r>
            <a:r>
              <a:rPr kumimoji="0" lang="en-US" altLang="en-US" sz="2400" b="1">
                <a:solidFill>
                  <a:srgbClr val="2D2D8A"/>
                </a:solidFill>
                <a:latin typeface="Times New Roman" panose="02020603050405020304" pitchFamily="18" charset="0"/>
              </a:rPr>
              <a:t>(70%) dữ liệu để train và </a:t>
            </a:r>
            <a:r>
              <a:rPr kumimoji="0"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1533</a:t>
            </a:r>
            <a:r>
              <a:rPr kumimoji="0" lang="en-US" altLang="en-US" sz="2400" b="1">
                <a:solidFill>
                  <a:srgbClr val="2D2D8A"/>
                </a:solidFill>
                <a:latin typeface="Times New Roman" panose="02020603050405020304" pitchFamily="18" charset="0"/>
              </a:rPr>
              <a:t> (30%) dữ liệu để test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rgbClr val="2D2D8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918" y="421700"/>
            <a:ext cx="511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1FA4-0790-4948-A01F-1AFF886937BD}"/>
              </a:ext>
            </a:extLst>
          </p:cNvPr>
          <p:cNvSpPr txBox="1"/>
          <p:nvPr/>
        </p:nvSpPr>
        <p:spPr>
          <a:xfrm>
            <a:off x="1272619" y="2672139"/>
            <a:ext cx="642908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Kết quả đạt được qua thuật toán:</a:t>
            </a:r>
          </a:p>
          <a:p>
            <a:pPr>
              <a:lnSpc>
                <a:spcPct val="150000"/>
              </a:lnSpc>
            </a:pPr>
            <a:r>
              <a:rPr lang="en-US" sz="2400"/>
              <a:t>KNN: 94,8%</a:t>
            </a:r>
          </a:p>
          <a:p>
            <a:pPr>
              <a:lnSpc>
                <a:spcPct val="150000"/>
              </a:lnSpc>
            </a:pPr>
            <a:r>
              <a:rPr lang="vi-VN" sz="2400"/>
              <a:t>Nai</a:t>
            </a:r>
            <a:r>
              <a:rPr lang="en-US" sz="2400"/>
              <a:t>ve </a:t>
            </a:r>
            <a:r>
              <a:rPr lang="vi-VN" sz="2400"/>
              <a:t>B</a:t>
            </a:r>
            <a:r>
              <a:rPr lang="en-US" sz="2400"/>
              <a:t>ayes: 87,5%</a:t>
            </a:r>
          </a:p>
          <a:p>
            <a:pPr>
              <a:lnSpc>
                <a:spcPct val="150000"/>
              </a:lnSpc>
            </a:pPr>
            <a:r>
              <a:rPr lang="vi-VN" sz="2400"/>
              <a:t>D</a:t>
            </a:r>
            <a:r>
              <a:rPr lang="en-US" sz="2400"/>
              <a:t>ecision </a:t>
            </a:r>
            <a:r>
              <a:rPr lang="vi-VN" sz="2400"/>
              <a:t>T</a:t>
            </a:r>
            <a:r>
              <a:rPr lang="en-US" sz="2400"/>
              <a:t>ree: 90,7%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D0FF5-8D84-42EE-82D8-D22AC32E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6" y="1610300"/>
            <a:ext cx="8783429" cy="46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3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27E64-DB2E-4E44-BF6B-623CB783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2194758"/>
            <a:ext cx="3572758" cy="3051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A2B13-A492-42BF-B64F-B8E9EA80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90" y="2178167"/>
            <a:ext cx="3690632" cy="3051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372319" y="5568155"/>
            <a:ext cx="3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1.45%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392890" y="5568155"/>
            <a:ext cx="39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99.73%</a:t>
            </a:r>
          </a:p>
        </p:txBody>
      </p:sp>
    </p:spTree>
    <p:extLst>
      <p:ext uri="{BB962C8B-B14F-4D97-AF65-F5344CB8AC3E}">
        <p14:creationId xmlns:p14="http://schemas.microsoft.com/office/powerpoint/2010/main" val="267447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918" y="421700"/>
            <a:ext cx="511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282805" y="5568155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55.07%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572000" y="5568155"/>
            <a:ext cx="41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89.14%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7A411-6F40-4B21-8AF8-8C8C2C67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64" y="2178166"/>
            <a:ext cx="4007472" cy="3051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C90946-EB2B-4F6E-91E0-9D58BC0B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4" y="2178165"/>
            <a:ext cx="4010952" cy="30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282805" y="5568155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13.04%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572000" y="5568155"/>
            <a:ext cx="41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94.54%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EC948-213F-4458-A8B4-065F713F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7" y="2178166"/>
            <a:ext cx="4021060" cy="3051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BD411-1443-41AF-AC77-B9C5D20A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65" y="2171977"/>
            <a:ext cx="3898818" cy="30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コンテンツ プレースホルダー 2">
            <a:extLst>
              <a:ext uri="{FF2B5EF4-FFF2-40B4-BE49-F238E27FC236}">
                <a16:creationId xmlns:a16="http://schemas.microsoft.com/office/drawing/2014/main" id="{433B64AB-0CB9-40F3-BE20-0FEB208E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609" y="2018778"/>
            <a:ext cx="7584272" cy="2820444"/>
          </a:xfrm>
        </p:spPr>
        <p:txBody>
          <a:bodyPr anchor="t"/>
          <a:lstStyle/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Giới thiệu tập dữ liệu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vi-VN" altLang="ja-JP" sz="280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2.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Giải thuật sử dụng </a:t>
            </a:r>
            <a:r>
              <a:rPr lang="vi-VN" altLang="ja-JP" sz="28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Naive Bayes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Thực nghiệm và Đánh giá</a:t>
            </a:r>
          </a:p>
        </p:txBody>
      </p:sp>
      <p:sp>
        <p:nvSpPr>
          <p:cNvPr id="6147" name="テキスト ボックス 3">
            <a:extLst>
              <a:ext uri="{FF2B5EF4-FFF2-40B4-BE49-F238E27FC236}">
                <a16:creationId xmlns:a16="http://schemas.microsoft.com/office/drawing/2014/main" id="{CE7CDC0D-DD2B-4B59-ADF4-8C845B14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336550"/>
            <a:ext cx="530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>
                <a:solidFill>
                  <a:srgbClr val="FF0000"/>
                </a:solidFill>
                <a:latin typeface="Times New Roman" panose="02020603050405020304" pitchFamily="18" charset="0"/>
              </a:rPr>
              <a:t>NỘI DUNG BÁO CÁO</a:t>
            </a:r>
            <a:endParaRPr lang="ja-JP" altLang="en-US" sz="4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5ADE8327-B77A-4059-AD41-2703553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1062C-118D-4EB9-8836-6A4FAF3BD12B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918" y="421700"/>
            <a:ext cx="511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199E6C2-10BC-4B98-8FB3-B9112FAC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67616"/>
              </p:ext>
            </p:extLst>
          </p:nvPr>
        </p:nvGraphicFramePr>
        <p:xfrm>
          <a:off x="1478278" y="2963463"/>
          <a:ext cx="5884056" cy="245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374">
                  <a:extLst>
                    <a:ext uri="{9D8B030D-6E8A-4147-A177-3AD203B41FA5}">
                      <a16:colId xmlns:a16="http://schemas.microsoft.com/office/drawing/2014/main" val="703882372"/>
                    </a:ext>
                  </a:extLst>
                </a:gridCol>
                <a:gridCol w="2952682">
                  <a:extLst>
                    <a:ext uri="{9D8B030D-6E8A-4147-A177-3AD203B41FA5}">
                      <a16:colId xmlns:a16="http://schemas.microsoft.com/office/drawing/2014/main" val="395092481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No: 99.73%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73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Yes: 1.45%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24515"/>
                  </a:ext>
                </a:extLst>
              </a:tr>
              <a:tr h="519679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No: 89.14%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66258"/>
                  </a:ext>
                </a:extLst>
              </a:tr>
              <a:tr h="452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Yes: 55.07%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32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No: 94.54%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10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Yes: 13.04%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653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6C0478-F8DD-4FAE-B104-A734CF10FF40}"/>
              </a:ext>
            </a:extLst>
          </p:cNvPr>
          <p:cNvSpPr txBox="1"/>
          <p:nvPr/>
        </p:nvSpPr>
        <p:spPr>
          <a:xfrm>
            <a:off x="1171201" y="2155695"/>
            <a:ext cx="71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Bảng tổng hợp tỉ lệ đúng khi dự đoán cho phân lớp Yes/No</a:t>
            </a:r>
          </a:p>
        </p:txBody>
      </p:sp>
    </p:spTree>
    <p:extLst>
      <p:ext uri="{BB962C8B-B14F-4D97-AF65-F5344CB8AC3E}">
        <p14:creationId xmlns:p14="http://schemas.microsoft.com/office/powerpoint/2010/main" val="183838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テキスト ボックス 1">
            <a:extLst>
              <a:ext uri="{FF2B5EF4-FFF2-40B4-BE49-F238E27FC236}">
                <a16:creationId xmlns:a16="http://schemas.microsoft.com/office/drawing/2014/main" id="{515E46A9-CFCA-4F7A-AFCA-E56A23C5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347913"/>
            <a:ext cx="8601075" cy="120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>
                <a:solidFill>
                  <a:srgbClr val="FF0000"/>
                </a:solidFill>
                <a:latin typeface="Times New Roman" panose="02020603050405020304" pitchFamily="18" charset="0"/>
              </a:rPr>
              <a:t>TRÂN TRỌNG CÁM ƠN SỰ THEO DÕI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>
                <a:solidFill>
                  <a:srgbClr val="FF0000"/>
                </a:solidFill>
                <a:latin typeface="Times New Roman" panose="02020603050405020304" pitchFamily="18" charset="0"/>
              </a:rPr>
              <a:t>CỦA QUÝ THẦY, CÔ VÀ CÁC BẠN !</a:t>
            </a:r>
            <a:endParaRPr lang="ja-JP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194133B5-4DC7-4CA4-824D-1565C534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E970-13C2-45D5-808E-C3A33F7E8525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3">
            <a:extLst>
              <a:ext uri="{FF2B5EF4-FFF2-40B4-BE49-F238E27FC236}">
                <a16:creationId xmlns:a16="http://schemas.microsoft.com/office/drawing/2014/main" id="{258EFFAF-EE7C-4EA1-8CE3-084D85E0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25450"/>
            <a:ext cx="744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Tập Dữ Liệu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Stroke Prediction Dataset</a:t>
            </a:r>
            <a:endParaRPr lang="vi-VN" altLang="ja-JP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テキスト ボックス 4">
            <a:extLst>
              <a:ext uri="{FF2B5EF4-FFF2-40B4-BE49-F238E27FC236}">
                <a16:creationId xmlns:a16="http://schemas.microsoft.com/office/drawing/2014/main" id="{014CBC21-FB2D-4258-9CCB-E8B85B2A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120900"/>
            <a:ext cx="3808413" cy="280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Tập dữ liệu bao gồm: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 5110 phần tử,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10 cột thuộc tính 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1 cột nhãn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FDBDEE16-EF2A-471B-826A-AB7CC52F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8DACB-3F0B-4BEF-885B-DB654D70124C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7173" name="Picture 7" descr="https://cdn.discordapp.com/attachments/962552121654411297/966898531011026964/unknown.png">
            <a:extLst>
              <a:ext uri="{FF2B5EF4-FFF2-40B4-BE49-F238E27FC236}">
                <a16:creationId xmlns:a16="http://schemas.microsoft.com/office/drawing/2014/main" id="{CF4AE177-AEEA-4F08-A812-8ABA1AB6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1852613"/>
            <a:ext cx="4059237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>
            <a:extLst>
              <a:ext uri="{FF2B5EF4-FFF2-40B4-BE49-F238E27FC236}">
                <a16:creationId xmlns:a16="http://schemas.microsoft.com/office/drawing/2014/main" id="{12E5C956-DB00-4B4D-8A46-04AE2E70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54575"/>
            <a:ext cx="85502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3">
            <a:extLst>
              <a:ext uri="{FF2B5EF4-FFF2-40B4-BE49-F238E27FC236}">
                <a16:creationId xmlns:a16="http://schemas.microsoft.com/office/drawing/2014/main" id="{F47E8D9A-BE6D-46D1-81CA-DBFB0F1C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09575"/>
            <a:ext cx="7486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Tập Dữ Liệu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Stroke Prediction Dataset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テキスト ボックス 4">
            <a:extLst>
              <a:ext uri="{FF2B5EF4-FFF2-40B4-BE49-F238E27FC236}">
                <a16:creationId xmlns:a16="http://schemas.microsoft.com/office/drawing/2014/main" id="{7C7618B3-6113-4427-BDE0-3A0BBA63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1800225"/>
            <a:ext cx="3743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5015EB9B-A620-406C-933A-C07D91E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3C15D-3806-4C05-976B-B83C23C869C8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DA06F-B8B1-4FC2-9C96-F921189D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2424"/>
              </p:ext>
            </p:extLst>
          </p:nvPr>
        </p:nvGraphicFramePr>
        <p:xfrm>
          <a:off x="1168260" y="1605087"/>
          <a:ext cx="7146843" cy="436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6">
                <a:tc>
                  <a:txBody>
                    <a:bodyPr/>
                    <a:lstStyle/>
                    <a:p>
                      <a:r>
                        <a:rPr lang="vi-VN" sz="1800">
                          <a:solidFill>
                            <a:schemeClr val="tx1"/>
                          </a:solidFill>
                        </a:rPr>
                        <a:t>Thuộc tính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solidFill>
                            <a:schemeClr val="tx1"/>
                          </a:solidFill>
                        </a:rPr>
                        <a:t>Giải thích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Giới tính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/>
                        <a:t>age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Độ tuổi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34">
                <a:tc>
                  <a:txBody>
                    <a:bodyPr/>
                    <a:lstStyle/>
                    <a:p>
                      <a:r>
                        <a:rPr lang="en-US" sz="1800"/>
                        <a:t>hypertension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Cao huyết áp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 err="1"/>
                        <a:t>heart_disease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Bệnh tim mạch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73">
                <a:tc>
                  <a:txBody>
                    <a:bodyPr/>
                    <a:lstStyle/>
                    <a:p>
                      <a:r>
                        <a:rPr lang="en-US" sz="1800" err="1"/>
                        <a:t>ever_married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Đã từng kết hôn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r>
                        <a:rPr lang="en-US" sz="1800"/>
                        <a:t> </a:t>
                      </a:r>
                      <a:r>
                        <a:rPr lang="en-US" sz="1800" err="1"/>
                        <a:t>work_type</a:t>
                      </a:r>
                      <a:r>
                        <a:rPr lang="en-US" sz="1800"/>
                        <a:t> 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Loại công việc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 err="1"/>
                        <a:t>Residence_type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Loại nơi ở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 err="1"/>
                        <a:t>avg_glucose_level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Mức đường trung bình trong máu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 err="1"/>
                        <a:t>bmi</a:t>
                      </a:r>
                      <a:r>
                        <a:rPr lang="en-US" sz="1800"/>
                        <a:t> 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/>
                        <a:t>Chỉ số BMI</a:t>
                      </a:r>
                      <a:endParaRPr lang="en-US" sz="180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6">
                <a:tc>
                  <a:txBody>
                    <a:bodyPr/>
                    <a:lstStyle/>
                    <a:p>
                      <a:r>
                        <a:rPr lang="en-US" sz="1800" err="1"/>
                        <a:t>smoking_status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Tình trạng hút thuốc</a:t>
                      </a:r>
                      <a:endParaRPr lang="vi-VN" sz="180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B85A797-452F-4619-B1A9-FBE8FA23E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413" y="233363"/>
            <a:ext cx="7443787" cy="944562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 Dữ Liệu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F19E40E-C667-4839-9BF1-2744C3570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435C8C-5368-4513-8474-87FC1F32F8C7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20E84DCB-CCEA-4640-A916-63820BC3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309813"/>
            <a:ext cx="4046537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6">
            <a:extLst>
              <a:ext uri="{FF2B5EF4-FFF2-40B4-BE49-F238E27FC236}">
                <a16:creationId xmlns:a16="http://schemas.microsoft.com/office/drawing/2014/main" id="{20459058-8FBB-4532-957F-CEB48216F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509838"/>
            <a:ext cx="3705225" cy="29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500" b="1"/>
              <a:t>Stroke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Có 2 giá trị nhãn: 0 và 1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Nhãn 0: </a:t>
            </a:r>
            <a:r>
              <a:rPr lang="en-US" altLang="en-US" sz="2500">
                <a:solidFill>
                  <a:srgbClr val="FF0000"/>
                </a:solidFill>
              </a:rPr>
              <a:t>4861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Nhãn 1: </a:t>
            </a:r>
            <a:r>
              <a:rPr lang="en-US" altLang="en-US" sz="2500">
                <a:solidFill>
                  <a:srgbClr val="FF0000"/>
                </a:solidFill>
              </a:rPr>
              <a:t>249</a:t>
            </a:r>
          </a:p>
          <a:p>
            <a:pPr>
              <a:lnSpc>
                <a:spcPct val="150000"/>
              </a:lnSpc>
            </a:pPr>
            <a:r>
              <a:rPr lang="en-US" altLang="en-US" sz="2500" i="1" u="sng">
                <a:sym typeface="Symbol" panose="05050102010706020507" pitchFamily="18" charset="2"/>
              </a:rPr>
              <a:t> Bài toán phân lớp</a:t>
            </a:r>
            <a:endParaRPr lang="en-US" altLang="en-US" sz="2500"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4D93072-D314-4ABA-B733-B4A27C0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282575"/>
            <a:ext cx="7481887" cy="944563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 Dữ Liệu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E4D29A8F-9F36-4124-B6C7-6E95FA030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4C42A1-CB4B-4CF6-8564-68DA63A3E4C6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B09CCD3-E133-477A-B17A-65A92172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65263"/>
            <a:ext cx="7153275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テキスト ボックス 3">
            <a:extLst>
              <a:ext uri="{FF2B5EF4-FFF2-40B4-BE49-F238E27FC236}">
                <a16:creationId xmlns:a16="http://schemas.microsoft.com/office/drawing/2014/main" id="{F7C34690-1DFA-4259-BFA2-B5102947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7" y="350044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D2D56D8F-6B9B-43B1-BF1F-4272F9F8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C01FC-2F26-4D16-822E-D277DDF343F4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BE44C4-AD74-4BB6-8033-7A499E1E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7" y="2261329"/>
            <a:ext cx="6854601" cy="35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BEAAF5-0096-4EA3-94EF-CE6E7E2097C1}"/>
              </a:ext>
            </a:extLst>
          </p:cNvPr>
          <p:cNvSpPr txBox="1"/>
          <p:nvPr/>
        </p:nvSpPr>
        <p:spPr>
          <a:xfrm>
            <a:off x="2422689" y="1536569"/>
            <a:ext cx="453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Bảng dữ liệu gốc</a:t>
            </a:r>
          </a:p>
        </p:txBody>
      </p:sp>
    </p:spTree>
    <p:extLst>
      <p:ext uri="{BB962C8B-B14F-4D97-AF65-F5344CB8AC3E}">
        <p14:creationId xmlns:p14="http://schemas.microsoft.com/office/powerpoint/2010/main" val="24075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テキスト ボックス 3">
            <a:extLst>
              <a:ext uri="{FF2B5EF4-FFF2-40B4-BE49-F238E27FC236}">
                <a16:creationId xmlns:a16="http://schemas.microsoft.com/office/drawing/2014/main" id="{F7C34690-1DFA-4259-BFA2-B5102947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7" y="350044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D2D56D8F-6B9B-43B1-BF1F-4272F9F8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C01FC-2F26-4D16-822E-D277DDF343F4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12292" name="Picture 7">
            <a:extLst>
              <a:ext uri="{FF2B5EF4-FFF2-40B4-BE49-F238E27FC236}">
                <a16:creationId xmlns:a16="http://schemas.microsoft.com/office/drawing/2014/main" id="{98721EC1-B371-4521-AFB6-30E9728F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746250"/>
            <a:ext cx="5945187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2">
            <a:extLst>
              <a:ext uri="{FF2B5EF4-FFF2-40B4-BE49-F238E27FC236}">
                <a16:creationId xmlns:a16="http://schemas.microsoft.com/office/drawing/2014/main" id="{6750C3D5-D383-464D-A6EE-CDE7FE68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2073275"/>
            <a:ext cx="1947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Stroke</a:t>
            </a:r>
          </a:p>
          <a:p>
            <a:r>
              <a:rPr lang="en-US" altLang="en-US"/>
              <a:t>Nhãn yes = 7/15</a:t>
            </a:r>
          </a:p>
          <a:p>
            <a:r>
              <a:rPr lang="en-US" altLang="en-US"/>
              <a:t>Nhãn no = 8/15</a:t>
            </a:r>
          </a:p>
        </p:txBody>
      </p:sp>
      <p:sp>
        <p:nvSpPr>
          <p:cNvPr id="12294" name="TextBox 3">
            <a:extLst>
              <a:ext uri="{FF2B5EF4-FFF2-40B4-BE49-F238E27FC236}">
                <a16:creationId xmlns:a16="http://schemas.microsoft.com/office/drawing/2014/main" id="{405E5BA4-9FA8-424C-AF76-380028CE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5383213"/>
            <a:ext cx="5110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u="sng">
                <a:solidFill>
                  <a:srgbClr val="0070C0"/>
                </a:solidFill>
              </a:rPr>
              <a:t>Dữ liệu đã qua chuẩn hóa:</a:t>
            </a:r>
          </a:p>
          <a:p>
            <a:r>
              <a:rPr lang="nn-NO" altLang="en-US" i="1">
                <a:solidFill>
                  <a:srgbClr val="0070C0"/>
                </a:solidFill>
              </a:rPr>
              <a:t>new_val = (val – min)/(max – min)</a:t>
            </a:r>
            <a:endParaRPr lang="en-US" altLang="en-US" i="1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5028A-2682-4802-9CD5-8DBD913EFEEA}"/>
                  </a:ext>
                </a:extLst>
              </p:cNvPr>
              <p:cNvSpPr txBox="1"/>
              <p:nvPr/>
            </p:nvSpPr>
            <p:spPr>
              <a:xfrm>
                <a:off x="5579269" y="3634785"/>
                <a:ext cx="2999123" cy="1716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/>
                  <a:t>Mean = 1/n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=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 baseline="30000"/>
                  <a:t> 2   </a:t>
                </a:r>
                <a:r>
                  <a:rPr lang="en-US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0.06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/>
                  <a:t>σ</a:t>
                </a:r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5028A-2682-4802-9CD5-8DBD913EF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69" y="3634785"/>
                <a:ext cx="2999123" cy="1716047"/>
              </a:xfrm>
              <a:prstGeom prst="rect">
                <a:avLst/>
              </a:prstGeom>
              <a:blipFill>
                <a:blip r:embed="rId3"/>
                <a:stretch>
                  <a:fillRect t="-20213" r="-1626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テキスト ボックス 3">
            <a:extLst>
              <a:ext uri="{FF2B5EF4-FFF2-40B4-BE49-F238E27FC236}">
                <a16:creationId xmlns:a16="http://schemas.microsoft.com/office/drawing/2014/main" id="{AA70144D-9B74-46D4-B054-53415E4D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15900"/>
            <a:ext cx="6407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2944BA32-777F-4A17-B195-1868C585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9ACCD-3375-4977-B831-8FCAF91535D5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13316" name="TextBox 1">
            <a:extLst>
              <a:ext uri="{FF2B5EF4-FFF2-40B4-BE49-F238E27FC236}">
                <a16:creationId xmlns:a16="http://schemas.microsoft.com/office/drawing/2014/main" id="{A33975FC-4310-4667-BF60-293F6571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536700"/>
            <a:ext cx="581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Xử lí dữ liệu liên tục của ‘age’: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D81EB-0D83-4559-BDF8-A06693365F9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1931988"/>
          <a:ext cx="1208088" cy="4571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D66BDD-58F7-4B06-9620-BED07AA6016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6574" y="2139884"/>
            <a:ext cx="6738379" cy="4099456"/>
          </a:xfrm>
          <a:prstGeom prst="rect">
            <a:avLst/>
          </a:prstGeom>
          <a:blipFill>
            <a:blip r:embed="rId2"/>
            <a:stretch>
              <a:fillRect l="-36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6B790-4ACC-46A7-926B-152B08C5AF26}"/>
                  </a:ext>
                </a:extLst>
              </p:cNvPr>
              <p:cNvSpPr txBox="1"/>
              <p:nvPr/>
            </p:nvSpPr>
            <p:spPr>
              <a:xfrm>
                <a:off x="4324023" y="1536700"/>
                <a:ext cx="3448377" cy="93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/>
                  <a:t>Mean = 1/n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  <a:p>
                <a:pPr lvl="1"/>
                <a:r>
                  <a:rPr lang="el-GR"/>
                  <a:t>σ</a:t>
                </a:r>
                <a:r>
                  <a:rPr lang="en-US" baseline="30000"/>
                  <a:t> 2   </a:t>
                </a:r>
                <a:r>
                  <a:rPr lang="en-US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lvl="1"/>
                <a:r>
                  <a:rPr lang="el-GR"/>
                  <a:t>σ</a:t>
                </a:r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</m:oMath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6B790-4ACC-46A7-926B-152B08C5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23" y="1536700"/>
                <a:ext cx="3448377" cy="939937"/>
              </a:xfrm>
              <a:prstGeom prst="rect">
                <a:avLst/>
              </a:prstGeom>
              <a:blipFill>
                <a:blip r:embed="rId3"/>
                <a:stretch>
                  <a:fillRect t="-4675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Powerpoint CTU</Template>
  <TotalTime>1210</TotalTime>
  <Words>1155</Words>
  <Application>Microsoft Office PowerPoint</Application>
  <PresentationFormat>On-screen Show (4:3)</PresentationFormat>
  <Paragraphs>477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Whitney</vt:lpstr>
      <vt:lpstr>Mau Powerpoint CTU</vt:lpstr>
      <vt:lpstr>STROKE PREDICTION NAIVE BAYES</vt:lpstr>
      <vt:lpstr>PowerPoint Presentation</vt:lpstr>
      <vt:lpstr>PowerPoint Presentation</vt:lpstr>
      <vt:lpstr>PowerPoint Presentation</vt:lpstr>
      <vt:lpstr>1. Tập Dữ Liệu Stroke Prediction Dataset</vt:lpstr>
      <vt:lpstr>1. Tập Dữ Liệu Stroke Prediction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Minh họa giải thuật Naive Bayes</vt:lpstr>
      <vt:lpstr>2. Minh họa giải thuật 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Dang Le Huynh Khai</cp:lastModifiedBy>
  <cp:revision>90</cp:revision>
  <dcterms:created xsi:type="dcterms:W3CDTF">2017-06-28T11:29:21Z</dcterms:created>
  <dcterms:modified xsi:type="dcterms:W3CDTF">2022-04-24T12:31:21Z</dcterms:modified>
</cp:coreProperties>
</file>