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Muli"/>
      <p:regular r:id="rId31"/>
      <p:bold r:id="rId32"/>
      <p:italic r:id="rId33"/>
      <p:boldItalic r:id="rId34"/>
    </p:embeddedFont>
    <p:embeddedFont>
      <p:font typeface="Roboto"/>
      <p:regular r:id="rId35"/>
      <p:bold r:id="rId36"/>
      <p:italic r:id="rId37"/>
      <p:boldItalic r:id="rId38"/>
    </p:embeddedFont>
    <p:embeddedFont>
      <p:font typeface="Nixie One"/>
      <p:regular r:id="rId39"/>
    </p:embeddedFont>
    <p:embeddedFont>
      <p:font typeface="Helvetica Neue"/>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HelveticaNeue-regular.fntdata"/><Relationship Id="rId20" Type="http://schemas.openxmlformats.org/officeDocument/2006/relationships/slide" Target="slides/slide16.xml"/><Relationship Id="rId42" Type="http://schemas.openxmlformats.org/officeDocument/2006/relationships/font" Target="fonts/HelveticaNeue-italic.fntdata"/><Relationship Id="rId41" Type="http://schemas.openxmlformats.org/officeDocument/2006/relationships/font" Target="fonts/HelveticaNeue-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HelveticaNeue-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uli-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Muli-italic.fntdata"/><Relationship Id="rId10" Type="http://schemas.openxmlformats.org/officeDocument/2006/relationships/slide" Target="slides/slide6.xml"/><Relationship Id="rId32" Type="http://schemas.openxmlformats.org/officeDocument/2006/relationships/font" Target="fonts/Muli-bold.fntdata"/><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font" Target="fonts/Muli-boldItalic.fntdata"/><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39" Type="http://schemas.openxmlformats.org/officeDocument/2006/relationships/font" Target="fonts/NixieOne-regular.fntdata"/><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509afbcf28_0_1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509afbcf2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509afbcf28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509afbcf2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testcafe -c 2 "chrome --autoplay-policy=no-user-gesture-required" -e webdriver/suites/portal/end2end/c*</a:t>
            </a:r>
            <a:endParaRPr/>
          </a:p>
          <a:p>
            <a:pPr indent="0" lvl="0" marL="0" rtl="0" algn="l">
              <a:spcBef>
                <a:spcPts val="0"/>
              </a:spcBef>
              <a:spcAft>
                <a:spcPts val="0"/>
              </a:spcAft>
              <a:buClr>
                <a:schemeClr val="dk1"/>
              </a:buClr>
              <a:buSzPts val="1100"/>
              <a:buFont typeface="Arial"/>
              <a:buNone/>
            </a:pPr>
            <a:r>
              <a:rPr lang="en"/>
              <a:t>testcafe "browserstack:ie@11.0:Windows 10" webdriver/suites/portal/accessibility/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509afbcf28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509afbcf2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54a6ce14e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54a6ce14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54eaf5ad3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54eaf5ad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35ed75ccf_0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5ed75ccf_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558493861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55849386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590f0e62f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590f0e62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590f0e62f8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590f0e62f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590f0e62f8_2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590f0e62f8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509afbcf28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509afbcf2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Kudos to Developers, especially who does coding and also does the testing.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5584938611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558493861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5584938611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558493861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g5e62c6ecf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e62c6ec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509afbcf28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509afbcf2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5018ef59c6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5018ef59c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09afbcf28_0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09afbcf2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509afbcf28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09afbcf2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509afbcf28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509afbcf2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09afbcf28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09afbcf2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509afbcf28_0_1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509afbcf2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54fd031e6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54fd031e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p2"/>
          <p:cNvSpPr txBox="1"/>
          <p:nvPr>
            <p:ph type="ctrTitle"/>
          </p:nvPr>
        </p:nvSpPr>
        <p:spPr>
          <a:xfrm>
            <a:off x="1400175" y="1991825"/>
            <a:ext cx="6343500" cy="1159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3" name="Google Shape;13;p2"/>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48" name="Shape 48"/>
        <p:cNvGrpSpPr/>
        <p:nvPr/>
      </p:nvGrpSpPr>
      <p:grpSpPr>
        <a:xfrm>
          <a:off x="0" y="0"/>
          <a:ext cx="0" cy="0"/>
          <a:chOff x="0" y="0"/>
          <a:chExt cx="0" cy="0"/>
        </a:xfrm>
      </p:grpSpPr>
      <p:sp>
        <p:nvSpPr>
          <p:cNvPr id="49" name="Google Shape;49;p3"/>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 name="Google Shape;51;p3"/>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2" name="Google Shape;52;p3"/>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3"/>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3"/>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3"/>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88" name="Shape 88"/>
        <p:cNvGrpSpPr/>
        <p:nvPr/>
      </p:nvGrpSpPr>
      <p:grpSpPr>
        <a:xfrm>
          <a:off x="0" y="0"/>
          <a:ext cx="0" cy="0"/>
          <a:chOff x="0" y="0"/>
          <a:chExt cx="0" cy="0"/>
        </a:xfrm>
      </p:grpSpPr>
      <p:sp>
        <p:nvSpPr>
          <p:cNvPr id="89" name="Google Shape;89;p4"/>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1" name="Google Shape;91;p4"/>
          <p:cNvSpPr txBox="1"/>
          <p:nvPr>
            <p:ph idx="1" type="body"/>
          </p:nvPr>
        </p:nvSpPr>
        <p:spPr>
          <a:xfrm>
            <a:off x="2051200" y="2085600"/>
            <a:ext cx="6282300" cy="819900"/>
          </a:xfrm>
          <a:prstGeom prst="rect">
            <a:avLst/>
          </a:prstGeom>
        </p:spPr>
        <p:txBody>
          <a:bodyPr anchorCtr="0" anchor="ctr" bIns="91425" lIns="91425" spcFirstLastPara="1" rIns="91425" wrap="square" tIns="91425">
            <a:noAutofit/>
          </a:bodyPr>
          <a:lstStyle>
            <a:lvl1pPr indent="-381000" lvl="0" marL="457200" rtl="0">
              <a:spcBef>
                <a:spcPts val="600"/>
              </a:spcBef>
              <a:spcAft>
                <a:spcPts val="0"/>
              </a:spcAft>
              <a:buSzPts val="2400"/>
              <a:buFont typeface="Nixie One"/>
              <a:buChar char="◇"/>
              <a:defRPr sz="2400">
                <a:latin typeface="Nixie One"/>
                <a:ea typeface="Nixie One"/>
                <a:cs typeface="Nixie One"/>
                <a:sym typeface="Nixie One"/>
              </a:defRPr>
            </a:lvl1pPr>
            <a:lvl2pPr indent="-381000" lvl="1" marL="914400" rtl="0">
              <a:spcBef>
                <a:spcPts val="0"/>
              </a:spcBef>
              <a:spcAft>
                <a:spcPts val="0"/>
              </a:spcAft>
              <a:buSzPts val="2400"/>
              <a:buFont typeface="Nixie One"/>
              <a:buChar char="￭"/>
              <a:defRPr sz="2400">
                <a:latin typeface="Nixie One"/>
                <a:ea typeface="Nixie One"/>
                <a:cs typeface="Nixie One"/>
                <a:sym typeface="Nixie One"/>
              </a:defRPr>
            </a:lvl2pPr>
            <a:lvl3pPr indent="-381000" lvl="2" marL="1371600" rtl="0">
              <a:spcBef>
                <a:spcPts val="0"/>
              </a:spcBef>
              <a:spcAft>
                <a:spcPts val="0"/>
              </a:spcAft>
              <a:buSzPts val="2400"/>
              <a:buFont typeface="Nixie One"/>
              <a:buChar char="￮"/>
              <a:defRPr sz="2400">
                <a:latin typeface="Nixie One"/>
                <a:ea typeface="Nixie One"/>
                <a:cs typeface="Nixie One"/>
                <a:sym typeface="Nixie One"/>
              </a:defRPr>
            </a:lvl3pPr>
            <a:lvl4pPr indent="-381000" lvl="3" marL="1828800" rtl="0">
              <a:spcBef>
                <a:spcPts val="0"/>
              </a:spcBef>
              <a:spcAft>
                <a:spcPts val="0"/>
              </a:spcAft>
              <a:buSzPts val="2400"/>
              <a:buFont typeface="Nixie One"/>
              <a:buChar char="●"/>
              <a:defRPr sz="2400">
                <a:latin typeface="Nixie One"/>
                <a:ea typeface="Nixie One"/>
                <a:cs typeface="Nixie One"/>
                <a:sym typeface="Nixie One"/>
              </a:defRPr>
            </a:lvl4pPr>
            <a:lvl5pPr indent="-381000" lvl="4" marL="2286000" rtl="0">
              <a:spcBef>
                <a:spcPts val="0"/>
              </a:spcBef>
              <a:spcAft>
                <a:spcPts val="0"/>
              </a:spcAft>
              <a:buSzPts val="2400"/>
              <a:buFont typeface="Nixie One"/>
              <a:buChar char="○"/>
              <a:defRPr sz="2400">
                <a:latin typeface="Nixie One"/>
                <a:ea typeface="Nixie One"/>
                <a:cs typeface="Nixie One"/>
                <a:sym typeface="Nixie One"/>
              </a:defRPr>
            </a:lvl5pPr>
            <a:lvl6pPr indent="-381000" lvl="5" marL="2743200" rtl="0">
              <a:spcBef>
                <a:spcPts val="0"/>
              </a:spcBef>
              <a:spcAft>
                <a:spcPts val="0"/>
              </a:spcAft>
              <a:buSzPts val="2400"/>
              <a:buFont typeface="Nixie One"/>
              <a:buChar char="■"/>
              <a:defRPr sz="2400">
                <a:latin typeface="Nixie One"/>
                <a:ea typeface="Nixie One"/>
                <a:cs typeface="Nixie One"/>
                <a:sym typeface="Nixie One"/>
              </a:defRPr>
            </a:lvl6pPr>
            <a:lvl7pPr indent="-381000" lvl="6" marL="3200400" rtl="0">
              <a:spcBef>
                <a:spcPts val="0"/>
              </a:spcBef>
              <a:spcAft>
                <a:spcPts val="0"/>
              </a:spcAft>
              <a:buSzPts val="2400"/>
              <a:buFont typeface="Nixie One"/>
              <a:buChar char="●"/>
              <a:defRPr sz="2400">
                <a:latin typeface="Nixie One"/>
                <a:ea typeface="Nixie One"/>
                <a:cs typeface="Nixie One"/>
                <a:sym typeface="Nixie One"/>
              </a:defRPr>
            </a:lvl7pPr>
            <a:lvl8pPr indent="-381000" lvl="7" marL="3657600" rtl="0">
              <a:spcBef>
                <a:spcPts val="0"/>
              </a:spcBef>
              <a:spcAft>
                <a:spcPts val="0"/>
              </a:spcAft>
              <a:buSzPts val="2400"/>
              <a:buFont typeface="Nixie One"/>
              <a:buChar char="○"/>
              <a:defRPr sz="2400">
                <a:latin typeface="Nixie One"/>
                <a:ea typeface="Nixie One"/>
                <a:cs typeface="Nixie One"/>
                <a:sym typeface="Nixie One"/>
              </a:defRPr>
            </a:lvl8pPr>
            <a:lvl9pPr indent="-381000" lvl="8" marL="4114800">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92" name="Google Shape;92;p4"/>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4"/>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4"/>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4"/>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29" name="Shape 129"/>
        <p:cNvGrpSpPr/>
        <p:nvPr/>
      </p:nvGrpSpPr>
      <p:grpSpPr>
        <a:xfrm>
          <a:off x="0" y="0"/>
          <a:ext cx="0" cy="0"/>
          <a:chOff x="0" y="0"/>
          <a:chExt cx="0" cy="0"/>
        </a:xfrm>
      </p:grpSpPr>
      <p:sp>
        <p:nvSpPr>
          <p:cNvPr id="130" name="Google Shape;130;p5"/>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2" name="Google Shape;132;p5"/>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33" name="Google Shape;133;p5"/>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Font typeface="Muli"/>
              <a:buChar char="◇"/>
              <a:defRPr>
                <a:latin typeface="Muli"/>
                <a:ea typeface="Muli"/>
                <a:cs typeface="Muli"/>
                <a:sym typeface="Muli"/>
              </a:defRPr>
            </a:lvl1pPr>
            <a:lvl2pPr indent="-317500" lvl="1" marL="914400">
              <a:spcBef>
                <a:spcPts val="0"/>
              </a:spcBef>
              <a:spcAft>
                <a:spcPts val="0"/>
              </a:spcAft>
              <a:buSzPts val="1400"/>
              <a:buFont typeface="Muli"/>
              <a:buChar char="￭"/>
              <a:defRPr>
                <a:latin typeface="Muli"/>
                <a:ea typeface="Muli"/>
                <a:cs typeface="Muli"/>
                <a:sym typeface="Muli"/>
              </a:defRPr>
            </a:lvl2pPr>
            <a:lvl3pPr indent="-317500" lvl="2" marL="1371600">
              <a:spcBef>
                <a:spcPts val="0"/>
              </a:spcBef>
              <a:spcAft>
                <a:spcPts val="0"/>
              </a:spcAft>
              <a:buSzPts val="1400"/>
              <a:buFont typeface="Muli"/>
              <a:buChar char="￮"/>
              <a:defRPr>
                <a:latin typeface="Muli"/>
                <a:ea typeface="Muli"/>
                <a:cs typeface="Muli"/>
                <a:sym typeface="Muli"/>
              </a:defRPr>
            </a:lvl3pPr>
            <a:lvl4pPr indent="-317500" lvl="3" marL="1828800">
              <a:spcBef>
                <a:spcPts val="0"/>
              </a:spcBef>
              <a:spcAft>
                <a:spcPts val="0"/>
              </a:spcAft>
              <a:buSzPts val="1400"/>
              <a:buFont typeface="Muli"/>
              <a:buChar char="●"/>
              <a:defRPr>
                <a:latin typeface="Muli"/>
                <a:ea typeface="Muli"/>
                <a:cs typeface="Muli"/>
                <a:sym typeface="Muli"/>
              </a:defRPr>
            </a:lvl4pPr>
            <a:lvl5pPr indent="-317500" lvl="4" marL="2286000">
              <a:spcBef>
                <a:spcPts val="0"/>
              </a:spcBef>
              <a:spcAft>
                <a:spcPts val="0"/>
              </a:spcAft>
              <a:buSzPts val="1400"/>
              <a:buFont typeface="Muli"/>
              <a:buChar char="○"/>
              <a:defRPr>
                <a:latin typeface="Muli"/>
                <a:ea typeface="Muli"/>
                <a:cs typeface="Muli"/>
                <a:sym typeface="Muli"/>
              </a:defRPr>
            </a:lvl5pPr>
            <a:lvl6pPr indent="-317500" lvl="5" marL="2743200">
              <a:spcBef>
                <a:spcPts val="0"/>
              </a:spcBef>
              <a:spcAft>
                <a:spcPts val="0"/>
              </a:spcAft>
              <a:buSzPts val="1400"/>
              <a:buFont typeface="Muli"/>
              <a:buChar char="■"/>
              <a:defRPr>
                <a:latin typeface="Muli"/>
                <a:ea typeface="Muli"/>
                <a:cs typeface="Muli"/>
                <a:sym typeface="Muli"/>
              </a:defRPr>
            </a:lvl6pPr>
            <a:lvl7pPr indent="-317500" lvl="6" marL="3200400">
              <a:spcBef>
                <a:spcPts val="0"/>
              </a:spcBef>
              <a:spcAft>
                <a:spcPts val="0"/>
              </a:spcAft>
              <a:buSzPts val="1400"/>
              <a:buFont typeface="Muli"/>
              <a:buChar char="●"/>
              <a:defRPr>
                <a:latin typeface="Muli"/>
                <a:ea typeface="Muli"/>
                <a:cs typeface="Muli"/>
                <a:sym typeface="Muli"/>
              </a:defRPr>
            </a:lvl7pPr>
            <a:lvl8pPr indent="-317500" lvl="7" marL="3657600">
              <a:spcBef>
                <a:spcPts val="0"/>
              </a:spcBef>
              <a:spcAft>
                <a:spcPts val="0"/>
              </a:spcAft>
              <a:buSzPts val="1400"/>
              <a:buFont typeface="Muli"/>
              <a:buChar char="○"/>
              <a:defRPr>
                <a:latin typeface="Muli"/>
                <a:ea typeface="Muli"/>
                <a:cs typeface="Muli"/>
                <a:sym typeface="Muli"/>
              </a:defRPr>
            </a:lvl8pPr>
            <a:lvl9pPr indent="-317500" lvl="8" marL="4114800">
              <a:spcBef>
                <a:spcPts val="0"/>
              </a:spcBef>
              <a:spcAft>
                <a:spcPts val="0"/>
              </a:spcAft>
              <a:buSzPts val="1400"/>
              <a:buFont typeface="Muli"/>
              <a:buChar char="■"/>
              <a:defRPr>
                <a:latin typeface="Muli"/>
                <a:ea typeface="Muli"/>
                <a:cs typeface="Muli"/>
                <a:sym typeface="Muli"/>
              </a:defRPr>
            </a:lvl9pPr>
          </a:lstStyle>
          <a:p/>
        </p:txBody>
      </p:sp>
      <p:sp>
        <p:nvSpPr>
          <p:cNvPr id="134" name="Google Shape;134;p5"/>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5"/>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5"/>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70" name="Shape 170"/>
        <p:cNvGrpSpPr/>
        <p:nvPr/>
      </p:nvGrpSpPr>
      <p:grpSpPr>
        <a:xfrm>
          <a:off x="0" y="0"/>
          <a:ext cx="0" cy="0"/>
          <a:chOff x="0" y="0"/>
          <a:chExt cx="0" cy="0"/>
        </a:xfrm>
      </p:grpSpPr>
      <p:sp>
        <p:nvSpPr>
          <p:cNvPr id="171" name="Google Shape;171;p6"/>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3" name="Google Shape;173;p6"/>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74" name="Google Shape;174;p6"/>
          <p:cNvSpPr txBox="1"/>
          <p:nvPr>
            <p:ph idx="1" type="body"/>
          </p:nvPr>
        </p:nvSpPr>
        <p:spPr>
          <a:xfrm>
            <a:off x="1734000" y="2414450"/>
            <a:ext cx="2667300" cy="2663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5" name="Google Shape;175;p6"/>
          <p:cNvSpPr txBox="1"/>
          <p:nvPr>
            <p:ph idx="2" type="body"/>
          </p:nvPr>
        </p:nvSpPr>
        <p:spPr>
          <a:xfrm>
            <a:off x="4562088" y="2414450"/>
            <a:ext cx="2667300" cy="2663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6" name="Google Shape;176;p6"/>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6"/>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6"/>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6"/>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12"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4" name="Google Shape;214;p7"/>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15" name="Google Shape;215;p7"/>
          <p:cNvSpPr txBox="1"/>
          <p:nvPr>
            <p:ph idx="1" type="body"/>
          </p:nvPr>
        </p:nvSpPr>
        <p:spPr>
          <a:xfrm>
            <a:off x="1732700"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6" name="Google Shape;216;p7"/>
          <p:cNvSpPr txBox="1"/>
          <p:nvPr>
            <p:ph idx="2" type="body"/>
          </p:nvPr>
        </p:nvSpPr>
        <p:spPr>
          <a:xfrm>
            <a:off x="4020972"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7" name="Google Shape;217;p7"/>
          <p:cNvSpPr txBox="1"/>
          <p:nvPr>
            <p:ph idx="3" type="body"/>
          </p:nvPr>
        </p:nvSpPr>
        <p:spPr>
          <a:xfrm>
            <a:off x="6309245"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8" name="Google Shape;218;p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1" name="Shape 241"/>
        <p:cNvGrpSpPr/>
        <p:nvPr/>
      </p:nvGrpSpPr>
      <p:grpSpPr>
        <a:xfrm>
          <a:off x="0" y="0"/>
          <a:ext cx="0" cy="0"/>
          <a:chOff x="0" y="0"/>
          <a:chExt cx="0" cy="0"/>
        </a:xfrm>
      </p:grpSpPr>
      <p:sp>
        <p:nvSpPr>
          <p:cNvPr id="242" name="Google Shape;242;p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4" name="Google Shape;244;p8"/>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45" name="Google Shape;245;p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81" name="Shape 281"/>
        <p:cNvGrpSpPr/>
        <p:nvPr/>
      </p:nvGrpSpPr>
      <p:grpSpPr>
        <a:xfrm>
          <a:off x="0" y="0"/>
          <a:ext cx="0" cy="0"/>
          <a:chOff x="0" y="0"/>
          <a:chExt cx="0" cy="0"/>
        </a:xfrm>
      </p:grpSpPr>
      <p:sp>
        <p:nvSpPr>
          <p:cNvPr id="282" name="Google Shape;282;p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4" name="Google Shape;284;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a:lvl1pPr>
          </a:lstStyle>
          <a:p/>
        </p:txBody>
      </p:sp>
      <p:sp>
        <p:nvSpPr>
          <p:cNvPr id="285" name="Google Shape;285;p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21" name="Shape 321"/>
        <p:cNvGrpSpPr/>
        <p:nvPr/>
      </p:nvGrpSpPr>
      <p:grpSpPr>
        <a:xfrm>
          <a:off x="0" y="0"/>
          <a:ext cx="0" cy="0"/>
          <a:chOff x="0" y="0"/>
          <a:chExt cx="0" cy="0"/>
        </a:xfrm>
      </p:grpSpPr>
      <p:sp>
        <p:nvSpPr>
          <p:cNvPr id="322" name="Google Shape;322;p10"/>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4" name="Google Shape;324;p10"/>
          <p:cNvSpPr/>
          <p:nvPr/>
        </p:nvSpPr>
        <p:spPr>
          <a:xfrm flipH="1" rot="10800000">
            <a:off x="-123825" y="847791"/>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0"/>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0"/>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0"/>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0"/>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0"/>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0"/>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0"/>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0E293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p:txBody>
      </p:sp>
      <p:sp>
        <p:nvSpPr>
          <p:cNvPr id="7" name="Google Shape;7;p1"/>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indent="-317500" lvl="1" marL="9144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indent="-317500" lvl="2" marL="13716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indent="-317500" lvl="3" marL="18288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indent="-317500" lvl="4" marL="22860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indent="-317500" lvl="5" marL="27432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indent="-317500" lvl="6" marL="32004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indent="-317500" lvl="7" marL="36576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indent="-317500" lvl="8" marL="41148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p:txBody>
      </p:sp>
      <p:sp>
        <p:nvSpPr>
          <p:cNvPr id="8" name="Google Shape;8;p1"/>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s://www.devexpress.com/products/testcafestudio/" TargetMode="External"/><Relationship Id="rId4" Type="http://schemas.openxmlformats.org/officeDocument/2006/relationships/hyperlink" Target="https://www.devexpress.com/products/testcafestudio/" TargetMode="External"/><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s://devexpress.github.io/testcafe/documentation/using-testcafe/command-line-interface.html#remote-browser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github.com/DevExpress/testcafe-browser-provider-browserstac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devexpress.github.io/testcafe/documentation/using-testcafe/command-line-interface.html#-l---liv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devexpress.github.io/testcafe/documentation/using-testcafe/command-line-interface.html#-l---live" TargetMode="External"/><Relationship Id="rId4" Type="http://schemas.openxmlformats.org/officeDocument/2006/relationships/hyperlink" Target="https://devexpress.github.io/testcafe/documentation/using-testcafe/command-line-interface.html#-q---quarantine-mode" TargetMode="External"/><Relationship Id="rId5" Type="http://schemas.openxmlformats.org/officeDocument/2006/relationships/hyperlink" Target="https://devexpress.github.io/testcafe/documentation/using-testcafe/command-line-interface.html#-l---liv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devexpress.github.io/testcafe/documentation/using-testcafe/command-line-interface.html#-d---debug-mode" TargetMode="External"/><Relationship Id="rId4" Type="http://schemas.openxmlformats.org/officeDocument/2006/relationships/hyperlink" Target="https://devexpress.github.io/testcafe/documentation/test-api/selecting-page-elements/selectors.html" TargetMode="External"/><Relationship Id="rId5" Type="http://schemas.openxmlformats.org/officeDocument/2006/relationships/hyperlink" Target="https://devexpress.github.io/testcafe/documentation/test-api/obtaining-data-from-the-client.html" TargetMode="External"/><Relationship Id="rId6"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hyperlink" Target="https://devexpress.github.io/testcafe/documentation/test-api/actions/take-screenshot.html" TargetMode="External"/><Relationship Id="rId4" Type="http://schemas.openxmlformats.org/officeDocument/2006/relationships/hyperlink" Target="https://devexpress.github.io/testcafe/documentation/using-testcafe/command-line-interface.html#-s---screenshots-on-fails" TargetMode="External"/><Relationship Id="rId5" Type="http://schemas.openxmlformats.org/officeDocument/2006/relationships/hyperlink" Target="https://devexpress.github.io/testcafe/documentation/using-testcafe/command-line-interface.html" TargetMode="External"/><Relationship Id="rId6" Type="http://schemas.openxmlformats.org/officeDocument/2006/relationships/hyperlink" Target="https://devexpress.github.io/testcafe/documentation/using-testcafe/command-line-interface.html#--speed-factor" TargetMode="External"/><Relationship Id="rId7" Type="http://schemas.openxmlformats.org/officeDocument/2006/relationships/hyperlink" Target="https://devexpress.github.io/testcafe/documentation/using-testcafe/command-line-interfac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hyperlink" Target="https://devexpress.github.io/testcafe/documentation/using-testcafe/command-line-interface.html" TargetMode="External"/><Relationship Id="rId4" Type="http://schemas.openxmlformats.org/officeDocument/2006/relationships/hyperlink" Target="https://devexpress.github.io/testcafe/documentation/using-testcafe/programming-interfac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hyperlink" Target="https://devexpress.github.io/testcafe/documentation/getting-started/" TargetMode="External"/><Relationship Id="rId4" Type="http://schemas.openxmlformats.org/officeDocument/2006/relationships/hyperlink" Target="https://devexpress.github.io/testcafe/example" TargetMode="External"/><Relationship Id="rId5" Type="http://schemas.openxmlformats.org/officeDocument/2006/relationships/hyperlink" Target="https://devexpress.github.io/testcafe/documentation/test-api/test-code-structure.html#specifying-the-start-webpage" TargetMode="External"/><Relationship Id="rId6" Type="http://schemas.openxmlformats.org/officeDocument/2006/relationships/hyperlink" Target="https://devexpress.github.io/testcafe/documentation/test-api/test-code-structure.html#tests" TargetMode="External"/><Relationship Id="rId7" Type="http://schemas.openxmlformats.org/officeDocument/2006/relationships/hyperlink" Target="https://devexpress.github.io/testcafe/documentation/using-testcafe/command-line-interface.html#browser-list" TargetMode="External"/><Relationship Id="rId8" Type="http://schemas.openxmlformats.org/officeDocument/2006/relationships/hyperlink" Target="https://devexpress.github.io/testcafe/documentation/using-testcafe/command-line-interface.html#file-pathglob-patter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hyperlink" Target="https://devexpress.github.io/testcafe/"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s://devexpress.github.io/testcafe/" TargetMode="External"/><Relationship Id="rId4" Type="http://schemas.openxmlformats.org/officeDocument/2006/relationships/hyperlink" Target="https://devexpress.github.io/testcafe/documentation/recipes/test-on-remote-computers-and-mobile-devices.html" TargetMode="External"/><Relationship Id="rId5" Type="http://schemas.openxmlformats.org/officeDocument/2006/relationships/hyperlink" Target="https://devexpress.github.io/testcafe/documentation/test-api/assertions/#smart-assertion-query-mechanis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s://devexpress.github.io/testcafe/documentation/test-api/selecting-page-elements/selectors/" TargetMode="External"/><Relationship Id="rId4" Type="http://schemas.openxmlformats.org/officeDocument/2006/relationships/hyperlink" Target="https://devexpress.github.io/testcafe/documentation/continuous-integr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hyperlink" Target="https://devexpress.github.io/testcafe/documentation/test-api/actions/" TargetMode="External"/><Relationship Id="rId4" Type="http://schemas.openxmlformats.org/officeDocument/2006/relationships/hyperlink" Target="https://devexpress.github.io/testcafe/documentation/test-api/assertions/" TargetMode="External"/><Relationship Id="rId11" Type="http://schemas.openxmlformats.org/officeDocument/2006/relationships/hyperlink" Target="https://devexpress.github.io/testcafe/documentation/test-api/assertions/#optionstimeout" TargetMode="External"/><Relationship Id="rId10" Type="http://schemas.openxmlformats.org/officeDocument/2006/relationships/hyperlink" Target="https://devexpress.github.io/testcafe/documentation/test-api/obtaining-data-from-the-client/" TargetMode="External"/><Relationship Id="rId9" Type="http://schemas.openxmlformats.org/officeDocument/2006/relationships/hyperlink" Target="https://devexpress.github.io/testcafe/documentation/test-api/selecting-page-elements/selectors/using-selectors.html#obtain-element-state" TargetMode="External"/><Relationship Id="rId5" Type="http://schemas.openxmlformats.org/officeDocument/2006/relationships/hyperlink" Target="https://devexpress.github.io/testcafe/documentation/test-api/selecting-page-elements/selectors/" TargetMode="External"/><Relationship Id="rId6" Type="http://schemas.openxmlformats.org/officeDocument/2006/relationships/hyperlink" Target="https://devexpress.github.io/testcafe/documentation/test-api/selecting-page-elements/selectors/using-selectors.html#selector-timeout" TargetMode="External"/><Relationship Id="rId7" Type="http://schemas.openxmlformats.org/officeDocument/2006/relationships/hyperlink" Target="https://devexpress.github.io/testcafe/documentation/test-api/selecting-page-elements/selectors/using-selectors.html#selector-timeout" TargetMode="External"/><Relationship Id="rId8" Type="http://schemas.openxmlformats.org/officeDocument/2006/relationships/hyperlink" Target="https://devexpress.github.io/testcafe/documentation/test-api/assertions/#smart-assertion-query-mechanis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11"/>
          <p:cNvSpPr txBox="1"/>
          <p:nvPr>
            <p:ph type="ctrTitle"/>
          </p:nvPr>
        </p:nvSpPr>
        <p:spPr>
          <a:xfrm>
            <a:off x="2137075" y="1678313"/>
            <a:ext cx="5115900" cy="113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3292E1"/>
                </a:solidFill>
              </a:rPr>
              <a:t>TestCafe</a:t>
            </a:r>
            <a:r>
              <a:rPr b="1" lang="en" sz="3600">
                <a:solidFill>
                  <a:srgbClr val="4EC9B0"/>
                </a:solidFill>
              </a:rPr>
              <a:t> </a:t>
            </a:r>
            <a:endParaRPr b="1" sz="3600">
              <a:solidFill>
                <a:srgbClr val="4EC9B0"/>
              </a:solidFill>
            </a:endParaRPr>
          </a:p>
          <a:p>
            <a:pPr indent="0" lvl="0" marL="0" rtl="0" algn="ctr">
              <a:spcBef>
                <a:spcPts val="0"/>
              </a:spcBef>
              <a:spcAft>
                <a:spcPts val="0"/>
              </a:spcAft>
              <a:buNone/>
            </a:pPr>
            <a:r>
              <a:rPr b="1" lang="en" sz="2400">
                <a:solidFill>
                  <a:srgbClr val="4EC9B0"/>
                </a:solidFill>
              </a:rPr>
              <a:t>Automation Framework</a:t>
            </a:r>
            <a:endParaRPr b="1" sz="2400">
              <a:solidFill>
                <a:srgbClr val="4EC9B0"/>
              </a:solidFill>
            </a:endParaRPr>
          </a:p>
        </p:txBody>
      </p:sp>
      <p:sp>
        <p:nvSpPr>
          <p:cNvPr id="338" name="Google Shape;338;p11"/>
          <p:cNvSpPr txBox="1"/>
          <p:nvPr/>
        </p:nvSpPr>
        <p:spPr>
          <a:xfrm>
            <a:off x="2504850" y="2672075"/>
            <a:ext cx="41343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C6DAEC"/>
                </a:solidFill>
                <a:latin typeface="Muli"/>
                <a:ea typeface="Muli"/>
                <a:cs typeface="Muli"/>
                <a:sym typeface="Muli"/>
              </a:rPr>
              <a:t>for Browsers and Mobile testing</a:t>
            </a:r>
            <a:endParaRPr sz="1800">
              <a:solidFill>
                <a:srgbClr val="C6DAEC"/>
              </a:solidFill>
              <a:latin typeface="Muli"/>
              <a:ea typeface="Muli"/>
              <a:cs typeface="Muli"/>
              <a:sym typeface="Muli"/>
            </a:endParaRPr>
          </a:p>
          <a:p>
            <a:pPr indent="0" lvl="0" marL="0" rtl="0" algn="ctr">
              <a:spcBef>
                <a:spcPts val="0"/>
              </a:spcBef>
              <a:spcAft>
                <a:spcPts val="0"/>
              </a:spcAft>
              <a:buNone/>
            </a:pPr>
            <a:r>
              <a:t/>
            </a:r>
            <a:endParaRPr/>
          </a:p>
        </p:txBody>
      </p:sp>
      <p:sp>
        <p:nvSpPr>
          <p:cNvPr id="339" name="Google Shape;339;p11"/>
          <p:cNvSpPr/>
          <p:nvPr/>
        </p:nvSpPr>
        <p:spPr>
          <a:xfrm>
            <a:off x="5479425" y="398098"/>
            <a:ext cx="269891" cy="340659"/>
          </a:xfrm>
          <a:custGeom>
            <a:rect b="b" l="l" r="r" t="t"/>
            <a:pathLst>
              <a:path extrusionOk="0" h="20565" w="16022">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11"/>
          <p:cNvGrpSpPr/>
          <p:nvPr/>
        </p:nvGrpSpPr>
        <p:grpSpPr>
          <a:xfrm>
            <a:off x="4281314" y="4302974"/>
            <a:ext cx="581386" cy="532582"/>
            <a:chOff x="2583325" y="2972875"/>
            <a:chExt cx="462850" cy="445750"/>
          </a:xfrm>
        </p:grpSpPr>
        <p:sp>
          <p:nvSpPr>
            <p:cNvPr id="341" name="Google Shape;341;p11"/>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1"/>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11"/>
          <p:cNvSpPr txBox="1"/>
          <p:nvPr/>
        </p:nvSpPr>
        <p:spPr>
          <a:xfrm>
            <a:off x="127800" y="3112900"/>
            <a:ext cx="9016200" cy="637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None/>
            </a:pPr>
            <a:r>
              <a:rPr lang="en" sz="1800">
                <a:solidFill>
                  <a:srgbClr val="FFFFFF"/>
                </a:solidFill>
              </a:rPr>
              <a:t>Khai Pham | </a:t>
            </a:r>
            <a:r>
              <a:rPr lang="en" sz="1800">
                <a:solidFill>
                  <a:srgbClr val="FFFFFF"/>
                </a:solidFill>
              </a:rPr>
              <a:t>Staff Software Engineer in Test  |</a:t>
            </a:r>
            <a:r>
              <a:rPr lang="en" sz="1800">
                <a:solidFill>
                  <a:srgbClr val="FFFFFF"/>
                </a:solidFill>
              </a:rPr>
              <a:t> kpham@brightcove.com</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20"/>
          <p:cNvSpPr txBox="1"/>
          <p:nvPr>
            <p:ph idx="4294967295" type="title"/>
          </p:nvPr>
        </p:nvSpPr>
        <p:spPr>
          <a:xfrm>
            <a:off x="105075" y="1703625"/>
            <a:ext cx="1791000" cy="68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Example</a:t>
            </a:r>
            <a:endParaRPr b="1" sz="3000"/>
          </a:p>
          <a:p>
            <a:pPr indent="0" lvl="0" marL="0" rtl="0" algn="l">
              <a:spcBef>
                <a:spcPts val="0"/>
              </a:spcBef>
              <a:spcAft>
                <a:spcPts val="0"/>
              </a:spcAft>
              <a:buNone/>
            </a:pPr>
            <a:r>
              <a:rPr b="1" lang="en" sz="1800"/>
              <a:t>Login spec </a:t>
            </a:r>
            <a:endParaRPr b="1" sz="1800"/>
          </a:p>
        </p:txBody>
      </p:sp>
      <p:sp>
        <p:nvSpPr>
          <p:cNvPr id="415" name="Google Shape;415;p2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16" name="Google Shape;416;p20"/>
          <p:cNvSpPr txBox="1"/>
          <p:nvPr/>
        </p:nvSpPr>
        <p:spPr>
          <a:xfrm>
            <a:off x="3529300" y="0"/>
            <a:ext cx="4504800" cy="5143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4EC9B0"/>
                </a:solidFill>
                <a:latin typeface="Roboto"/>
                <a:ea typeface="Roboto"/>
                <a:cs typeface="Roboto"/>
                <a:sym typeface="Roboto"/>
              </a:rPr>
              <a:t>// login_spec.js</a:t>
            </a:r>
            <a:endParaRPr sz="1100">
              <a:solidFill>
                <a:srgbClr val="4EC9B0"/>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b="1" lang="en">
                <a:solidFill>
                  <a:srgbClr val="00E1C6"/>
                </a:solidFill>
                <a:latin typeface="Roboto"/>
                <a:ea typeface="Roboto"/>
                <a:cs typeface="Roboto"/>
                <a:sym typeface="Roboto"/>
              </a:rPr>
              <a:t>fixture</a:t>
            </a:r>
            <a:r>
              <a:rPr lang="en" sz="1100">
                <a:solidFill>
                  <a:srgbClr val="CE9178"/>
                </a:solidFill>
                <a:latin typeface="Roboto"/>
                <a:ea typeface="Roboto"/>
                <a:cs typeface="Roboto"/>
                <a:sym typeface="Roboto"/>
              </a:rPr>
              <a:t> `Signin into ${</a:t>
            </a:r>
            <a:r>
              <a:rPr lang="en" sz="1100">
                <a:solidFill>
                  <a:srgbClr val="9CDCFE"/>
                </a:solidFill>
                <a:latin typeface="Roboto"/>
                <a:ea typeface="Roboto"/>
                <a:cs typeface="Roboto"/>
                <a:sym typeface="Roboto"/>
              </a:rPr>
              <a:t>env</a:t>
            </a:r>
            <a:r>
              <a:rPr lang="en" sz="1100">
                <a:solidFill>
                  <a:srgbClr val="CE9178"/>
                </a:solidFill>
                <a:latin typeface="Roboto"/>
                <a:ea typeface="Roboto"/>
                <a:cs typeface="Roboto"/>
                <a:sym typeface="Roboto"/>
              </a:rPr>
              <a:t>} studio module`</a:t>
            </a:r>
            <a:endParaRPr sz="1100">
              <a:solidFill>
                <a:srgbClr val="CE9178"/>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 sz="1100">
                <a:solidFill>
                  <a:srgbClr val="D4D4D4"/>
                </a:solidFill>
                <a:latin typeface="Roboto"/>
                <a:ea typeface="Roboto"/>
                <a:cs typeface="Roboto"/>
                <a:sym typeface="Roboto"/>
              </a:rPr>
              <a:t> .</a:t>
            </a:r>
            <a:r>
              <a:rPr lang="en" sz="1100">
                <a:solidFill>
                  <a:srgbClr val="569CD6"/>
                </a:solidFill>
                <a:latin typeface="Roboto"/>
                <a:ea typeface="Roboto"/>
                <a:cs typeface="Roboto"/>
                <a:sym typeface="Roboto"/>
              </a:rPr>
              <a:t>page</a:t>
            </a:r>
            <a:r>
              <a:rPr lang="en" sz="1100">
                <a:solidFill>
                  <a:srgbClr val="CE9178"/>
                </a:solidFill>
                <a:latin typeface="Roboto"/>
                <a:ea typeface="Roboto"/>
                <a:cs typeface="Roboto"/>
                <a:sym typeface="Roboto"/>
              </a:rPr>
              <a:t> `${</a:t>
            </a:r>
            <a:r>
              <a:rPr lang="en" sz="1100">
                <a:solidFill>
                  <a:srgbClr val="9CDCFE"/>
                </a:solidFill>
                <a:latin typeface="Roboto"/>
                <a:ea typeface="Roboto"/>
                <a:cs typeface="Roboto"/>
                <a:sym typeface="Roboto"/>
              </a:rPr>
              <a:t>baseUrl</a:t>
            </a:r>
            <a:r>
              <a:rPr lang="en" sz="1100">
                <a:solidFill>
                  <a:srgbClr val="CE9178"/>
                </a:solidFill>
                <a:latin typeface="Roboto"/>
                <a:ea typeface="Roboto"/>
                <a:cs typeface="Roboto"/>
                <a:sym typeface="Roboto"/>
              </a:rPr>
              <a:t>}`</a:t>
            </a:r>
            <a:r>
              <a:rPr lang="en" sz="1100">
                <a:solidFill>
                  <a:srgbClr val="D4D4D4"/>
                </a:solidFill>
                <a:latin typeface="Roboto"/>
                <a:ea typeface="Roboto"/>
                <a:cs typeface="Roboto"/>
                <a:sym typeface="Roboto"/>
              </a:rPr>
              <a:t>;</a:t>
            </a:r>
            <a:endParaRPr sz="1100">
              <a:solidFill>
                <a:srgbClr val="D4D4D4"/>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b="1" lang="en">
                <a:solidFill>
                  <a:srgbClr val="DCDCAA"/>
                </a:solidFill>
                <a:latin typeface="Roboto"/>
                <a:ea typeface="Roboto"/>
                <a:cs typeface="Roboto"/>
                <a:sym typeface="Roboto"/>
              </a:rPr>
              <a:t>test</a:t>
            </a:r>
            <a:r>
              <a:rPr lang="en" sz="1100">
                <a:solidFill>
                  <a:srgbClr val="D4D4D4"/>
                </a:solidFill>
                <a:latin typeface="Roboto"/>
                <a:ea typeface="Roboto"/>
                <a:cs typeface="Roboto"/>
                <a:sym typeface="Roboto"/>
              </a:rPr>
              <a:t>(</a:t>
            </a:r>
            <a:r>
              <a:rPr lang="en" sz="1100">
                <a:solidFill>
                  <a:srgbClr val="CE9178"/>
                </a:solidFill>
                <a:latin typeface="Roboto"/>
                <a:ea typeface="Roboto"/>
                <a:cs typeface="Roboto"/>
                <a:sym typeface="Roboto"/>
              </a:rPr>
              <a:t>'login'</a:t>
            </a:r>
            <a:r>
              <a:rPr lang="en" sz="1100">
                <a:solidFill>
                  <a:srgbClr val="D4D4D4"/>
                </a:solidFill>
                <a:latin typeface="Roboto"/>
                <a:ea typeface="Roboto"/>
                <a:cs typeface="Roboto"/>
                <a:sym typeface="Roboto"/>
              </a:rPr>
              <a:t>, </a:t>
            </a:r>
            <a:r>
              <a:rPr lang="en" sz="1100">
                <a:solidFill>
                  <a:srgbClr val="569CD6"/>
                </a:solidFill>
                <a:latin typeface="Roboto"/>
                <a:ea typeface="Roboto"/>
                <a:cs typeface="Roboto"/>
                <a:sym typeface="Roboto"/>
              </a:rPr>
              <a:t>async</a:t>
            </a:r>
            <a:r>
              <a:rPr lang="en" sz="1100">
                <a:solidFill>
                  <a:srgbClr val="D4D4D4"/>
                </a:solidFill>
                <a:latin typeface="Roboto"/>
                <a:ea typeface="Roboto"/>
                <a:cs typeface="Roboto"/>
                <a:sym typeface="Roboto"/>
              </a:rPr>
              <a:t> </a:t>
            </a:r>
            <a:r>
              <a:rPr lang="en" sz="1100">
                <a:solidFill>
                  <a:srgbClr val="9CDCFE"/>
                </a:solidFill>
                <a:latin typeface="Roboto"/>
                <a:ea typeface="Roboto"/>
                <a:cs typeface="Roboto"/>
                <a:sym typeface="Roboto"/>
              </a:rPr>
              <a:t>t</a:t>
            </a:r>
            <a:r>
              <a:rPr lang="en" sz="1100">
                <a:solidFill>
                  <a:srgbClr val="D4D4D4"/>
                </a:solidFill>
                <a:latin typeface="Roboto"/>
                <a:ea typeface="Roboto"/>
                <a:cs typeface="Roboto"/>
                <a:sym typeface="Roboto"/>
              </a:rPr>
              <a:t> </a:t>
            </a:r>
            <a:r>
              <a:rPr lang="en" sz="1100">
                <a:solidFill>
                  <a:srgbClr val="569CD6"/>
                </a:solidFill>
                <a:latin typeface="Roboto"/>
                <a:ea typeface="Roboto"/>
                <a:cs typeface="Roboto"/>
                <a:sym typeface="Roboto"/>
              </a:rPr>
              <a:t>=&gt;</a:t>
            </a:r>
            <a:r>
              <a:rPr lang="en" sz="1100">
                <a:solidFill>
                  <a:srgbClr val="D4D4D4"/>
                </a:solidFill>
                <a:latin typeface="Roboto"/>
                <a:ea typeface="Roboto"/>
                <a:cs typeface="Roboto"/>
                <a:sym typeface="Roboto"/>
              </a:rPr>
              <a:t> {</a:t>
            </a:r>
            <a:endParaRPr sz="1100">
              <a:solidFill>
                <a:srgbClr val="D4D4D4"/>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 sz="1100">
                <a:solidFill>
                  <a:srgbClr val="D4D4D4"/>
                </a:solidFill>
                <a:latin typeface="Roboto"/>
                <a:ea typeface="Roboto"/>
                <a:cs typeface="Roboto"/>
                <a:sym typeface="Roboto"/>
              </a:rPr>
              <a:t> </a:t>
            </a:r>
            <a:r>
              <a:rPr lang="en" sz="1100">
                <a:solidFill>
                  <a:srgbClr val="C586C0"/>
                </a:solidFill>
                <a:latin typeface="Roboto"/>
                <a:ea typeface="Roboto"/>
                <a:cs typeface="Roboto"/>
                <a:sym typeface="Roboto"/>
              </a:rPr>
              <a:t>await</a:t>
            </a:r>
            <a:r>
              <a:rPr lang="en" sz="1100">
                <a:solidFill>
                  <a:srgbClr val="9CDCFE"/>
                </a:solidFill>
                <a:latin typeface="Roboto"/>
                <a:ea typeface="Roboto"/>
                <a:cs typeface="Roboto"/>
                <a:sym typeface="Roboto"/>
              </a:rPr>
              <a:t> loginPage</a:t>
            </a:r>
            <a:r>
              <a:rPr lang="en" sz="1100">
                <a:solidFill>
                  <a:srgbClr val="D4D4D4"/>
                </a:solidFill>
                <a:latin typeface="Roboto"/>
                <a:ea typeface="Roboto"/>
                <a:cs typeface="Roboto"/>
                <a:sym typeface="Roboto"/>
              </a:rPr>
              <a:t>.</a:t>
            </a:r>
            <a:r>
              <a:rPr lang="en" sz="1100">
                <a:solidFill>
                  <a:srgbClr val="DCDCAA"/>
                </a:solidFill>
                <a:latin typeface="Roboto"/>
                <a:ea typeface="Roboto"/>
                <a:cs typeface="Roboto"/>
                <a:sym typeface="Roboto"/>
              </a:rPr>
              <a:t>signin</a:t>
            </a:r>
            <a:r>
              <a:rPr lang="en" sz="1100">
                <a:solidFill>
                  <a:srgbClr val="D4D4D4"/>
                </a:solidFill>
                <a:latin typeface="Roboto"/>
                <a:ea typeface="Roboto"/>
                <a:cs typeface="Roboto"/>
                <a:sym typeface="Roboto"/>
              </a:rPr>
              <a:t>(</a:t>
            </a:r>
            <a:r>
              <a:rPr lang="en" sz="1100">
                <a:solidFill>
                  <a:srgbClr val="9CDCFE"/>
                </a:solidFill>
                <a:latin typeface="Roboto"/>
                <a:ea typeface="Roboto"/>
                <a:cs typeface="Roboto"/>
                <a:sym typeface="Roboto"/>
              </a:rPr>
              <a:t>config</a:t>
            </a:r>
            <a:r>
              <a:rPr lang="en" sz="1100">
                <a:solidFill>
                  <a:srgbClr val="D4D4D4"/>
                </a:solidFill>
                <a:latin typeface="Roboto"/>
                <a:ea typeface="Roboto"/>
                <a:cs typeface="Roboto"/>
                <a:sym typeface="Roboto"/>
              </a:rPr>
              <a:t>.</a:t>
            </a:r>
            <a:r>
              <a:rPr lang="en" sz="1100">
                <a:solidFill>
                  <a:srgbClr val="9CDCFE"/>
                </a:solidFill>
                <a:latin typeface="Roboto"/>
                <a:ea typeface="Roboto"/>
                <a:cs typeface="Roboto"/>
                <a:sym typeface="Roboto"/>
              </a:rPr>
              <a:t>name</a:t>
            </a:r>
            <a:r>
              <a:rPr lang="en" sz="1100">
                <a:solidFill>
                  <a:srgbClr val="D4D4D4"/>
                </a:solidFill>
                <a:latin typeface="Roboto"/>
                <a:ea typeface="Roboto"/>
                <a:cs typeface="Roboto"/>
                <a:sym typeface="Roboto"/>
              </a:rPr>
              <a:t>,</a:t>
            </a:r>
            <a:r>
              <a:rPr lang="en" sz="1100">
                <a:solidFill>
                  <a:srgbClr val="9CDCFE"/>
                </a:solidFill>
                <a:latin typeface="Roboto"/>
                <a:ea typeface="Roboto"/>
                <a:cs typeface="Roboto"/>
                <a:sym typeface="Roboto"/>
              </a:rPr>
              <a:t> config</a:t>
            </a:r>
            <a:r>
              <a:rPr lang="en" sz="1100">
                <a:solidFill>
                  <a:srgbClr val="D4D4D4"/>
                </a:solidFill>
                <a:latin typeface="Roboto"/>
                <a:ea typeface="Roboto"/>
                <a:cs typeface="Roboto"/>
                <a:sym typeface="Roboto"/>
              </a:rPr>
              <a:t>.</a:t>
            </a:r>
            <a:r>
              <a:rPr lang="en" sz="1100">
                <a:solidFill>
                  <a:srgbClr val="9CDCFE"/>
                </a:solidFill>
                <a:latin typeface="Roboto"/>
                <a:ea typeface="Roboto"/>
                <a:cs typeface="Roboto"/>
                <a:sym typeface="Roboto"/>
              </a:rPr>
              <a:t>password</a:t>
            </a:r>
            <a:r>
              <a:rPr lang="en" sz="1100">
                <a:solidFill>
                  <a:srgbClr val="D4D4D4"/>
                </a:solidFill>
                <a:latin typeface="Roboto"/>
                <a:ea typeface="Roboto"/>
                <a:cs typeface="Roboto"/>
                <a:sym typeface="Roboto"/>
              </a:rPr>
              <a:t>[</a:t>
            </a:r>
            <a:r>
              <a:rPr lang="en" sz="1100">
                <a:solidFill>
                  <a:srgbClr val="9CDCFE"/>
                </a:solidFill>
                <a:latin typeface="Roboto"/>
                <a:ea typeface="Roboto"/>
                <a:cs typeface="Roboto"/>
                <a:sym typeface="Roboto"/>
              </a:rPr>
              <a:t>env</a:t>
            </a:r>
            <a:r>
              <a:rPr lang="en" sz="1100">
                <a:solidFill>
                  <a:srgbClr val="D4D4D4"/>
                </a:solidFill>
                <a:latin typeface="Roboto"/>
                <a:ea typeface="Roboto"/>
                <a:cs typeface="Roboto"/>
                <a:sym typeface="Roboto"/>
              </a:rPr>
              <a:t>]);</a:t>
            </a:r>
            <a:endParaRPr sz="1100">
              <a:solidFill>
                <a:srgbClr val="D4D4D4"/>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 sz="1100">
                <a:solidFill>
                  <a:srgbClr val="D4D4D4"/>
                </a:solidFill>
                <a:latin typeface="Roboto"/>
                <a:ea typeface="Roboto"/>
                <a:cs typeface="Roboto"/>
                <a:sym typeface="Roboto"/>
              </a:rPr>
              <a:t> </a:t>
            </a:r>
            <a:r>
              <a:rPr lang="en" sz="1100">
                <a:solidFill>
                  <a:srgbClr val="4EC9B0"/>
                </a:solidFill>
                <a:latin typeface="Roboto"/>
                <a:ea typeface="Roboto"/>
                <a:cs typeface="Roboto"/>
                <a:sym typeface="Roboto"/>
              </a:rPr>
              <a:t>console</a:t>
            </a:r>
            <a:r>
              <a:rPr lang="en" sz="1100">
                <a:solidFill>
                  <a:srgbClr val="D4D4D4"/>
                </a:solidFill>
                <a:latin typeface="Roboto"/>
                <a:ea typeface="Roboto"/>
                <a:cs typeface="Roboto"/>
                <a:sym typeface="Roboto"/>
              </a:rPr>
              <a:t>.</a:t>
            </a:r>
            <a:r>
              <a:rPr lang="en" sz="1100">
                <a:solidFill>
                  <a:srgbClr val="DCDCAA"/>
                </a:solidFill>
                <a:latin typeface="Roboto"/>
                <a:ea typeface="Roboto"/>
                <a:cs typeface="Roboto"/>
                <a:sym typeface="Roboto"/>
              </a:rPr>
              <a:t>info</a:t>
            </a:r>
            <a:r>
              <a:rPr lang="en" sz="1100">
                <a:solidFill>
                  <a:srgbClr val="D4D4D4"/>
                </a:solidFill>
                <a:latin typeface="Roboto"/>
                <a:ea typeface="Roboto"/>
                <a:cs typeface="Roboto"/>
                <a:sym typeface="Roboto"/>
              </a:rPr>
              <a:t>(</a:t>
            </a:r>
            <a:r>
              <a:rPr lang="en" sz="1100">
                <a:solidFill>
                  <a:srgbClr val="CE9178"/>
                </a:solidFill>
                <a:latin typeface="Roboto"/>
                <a:ea typeface="Roboto"/>
                <a:cs typeface="Roboto"/>
                <a:sym typeface="Roboto"/>
              </a:rPr>
              <a:t>' current URL:'</a:t>
            </a:r>
            <a:r>
              <a:rPr lang="en" sz="1100">
                <a:solidFill>
                  <a:srgbClr val="D4D4D4"/>
                </a:solidFill>
                <a:latin typeface="Roboto"/>
                <a:ea typeface="Roboto"/>
                <a:cs typeface="Roboto"/>
                <a:sym typeface="Roboto"/>
              </a:rPr>
              <a:t>, </a:t>
            </a:r>
            <a:r>
              <a:rPr lang="en" sz="1100">
                <a:solidFill>
                  <a:srgbClr val="C586C0"/>
                </a:solidFill>
                <a:latin typeface="Roboto"/>
                <a:ea typeface="Roboto"/>
                <a:cs typeface="Roboto"/>
                <a:sym typeface="Roboto"/>
              </a:rPr>
              <a:t>await</a:t>
            </a:r>
            <a:r>
              <a:rPr lang="en" sz="1100">
                <a:solidFill>
                  <a:srgbClr val="D4D4D4"/>
                </a:solidFill>
                <a:latin typeface="Roboto"/>
                <a:ea typeface="Roboto"/>
                <a:cs typeface="Roboto"/>
                <a:sym typeface="Roboto"/>
              </a:rPr>
              <a:t> </a:t>
            </a:r>
            <a:r>
              <a:rPr lang="en" sz="1100">
                <a:solidFill>
                  <a:srgbClr val="DCDCAA"/>
                </a:solidFill>
                <a:latin typeface="Roboto"/>
                <a:ea typeface="Roboto"/>
                <a:cs typeface="Roboto"/>
                <a:sym typeface="Roboto"/>
              </a:rPr>
              <a:t>getURL</a:t>
            </a:r>
            <a:r>
              <a:rPr lang="en" sz="1100">
                <a:solidFill>
                  <a:srgbClr val="D4D4D4"/>
                </a:solidFill>
                <a:latin typeface="Roboto"/>
                <a:ea typeface="Roboto"/>
                <a:cs typeface="Roboto"/>
                <a:sym typeface="Roboto"/>
              </a:rPr>
              <a:t>());</a:t>
            </a:r>
            <a:endParaRPr sz="1100">
              <a:solidFill>
                <a:srgbClr val="D4D4D4"/>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 sz="1100">
                <a:solidFill>
                  <a:srgbClr val="D4D4D4"/>
                </a:solidFill>
                <a:latin typeface="Roboto"/>
                <a:ea typeface="Roboto"/>
                <a:cs typeface="Roboto"/>
                <a:sym typeface="Roboto"/>
              </a:rPr>
              <a:t> </a:t>
            </a:r>
            <a:r>
              <a:rPr lang="en" sz="1100">
                <a:solidFill>
                  <a:srgbClr val="C586C0"/>
                </a:solidFill>
                <a:latin typeface="Roboto"/>
                <a:ea typeface="Roboto"/>
                <a:cs typeface="Roboto"/>
                <a:sym typeface="Roboto"/>
              </a:rPr>
              <a:t>await</a:t>
            </a:r>
            <a:r>
              <a:rPr lang="en" sz="1100">
                <a:solidFill>
                  <a:srgbClr val="9CDCFE"/>
                </a:solidFill>
                <a:latin typeface="Roboto"/>
                <a:ea typeface="Roboto"/>
                <a:cs typeface="Roboto"/>
                <a:sym typeface="Roboto"/>
              </a:rPr>
              <a:t> t</a:t>
            </a:r>
            <a:r>
              <a:rPr lang="en" sz="1100">
                <a:solidFill>
                  <a:srgbClr val="D4D4D4"/>
                </a:solidFill>
                <a:latin typeface="Roboto"/>
                <a:ea typeface="Roboto"/>
                <a:cs typeface="Roboto"/>
                <a:sym typeface="Roboto"/>
              </a:rPr>
              <a:t>.</a:t>
            </a:r>
            <a:r>
              <a:rPr lang="en" sz="1100">
                <a:solidFill>
                  <a:srgbClr val="DCDCAA"/>
                </a:solidFill>
                <a:latin typeface="Roboto"/>
                <a:ea typeface="Roboto"/>
                <a:cs typeface="Roboto"/>
                <a:sym typeface="Roboto"/>
              </a:rPr>
              <a:t>expect</a:t>
            </a:r>
            <a:r>
              <a:rPr lang="en" sz="1100">
                <a:solidFill>
                  <a:srgbClr val="D4D4D4"/>
                </a:solidFill>
                <a:latin typeface="Roboto"/>
                <a:ea typeface="Roboto"/>
                <a:cs typeface="Roboto"/>
                <a:sym typeface="Roboto"/>
              </a:rPr>
              <a:t>(</a:t>
            </a:r>
            <a:r>
              <a:rPr lang="en" sz="1100">
                <a:solidFill>
                  <a:srgbClr val="DCDCAA"/>
                </a:solidFill>
                <a:latin typeface="Roboto"/>
                <a:ea typeface="Roboto"/>
                <a:cs typeface="Roboto"/>
                <a:sym typeface="Roboto"/>
              </a:rPr>
              <a:t>getURL</a:t>
            </a:r>
            <a:r>
              <a:rPr lang="en" sz="1100">
                <a:solidFill>
                  <a:srgbClr val="D4D4D4"/>
                </a:solidFill>
                <a:latin typeface="Roboto"/>
                <a:ea typeface="Roboto"/>
                <a:cs typeface="Roboto"/>
                <a:sym typeface="Roboto"/>
              </a:rPr>
              <a:t>()).</a:t>
            </a:r>
            <a:r>
              <a:rPr lang="en" sz="1100">
                <a:solidFill>
                  <a:srgbClr val="DCDCAA"/>
                </a:solidFill>
                <a:latin typeface="Roboto"/>
                <a:ea typeface="Roboto"/>
                <a:cs typeface="Roboto"/>
                <a:sym typeface="Roboto"/>
              </a:rPr>
              <a:t>contains</a:t>
            </a:r>
            <a:r>
              <a:rPr lang="en" sz="1100">
                <a:solidFill>
                  <a:srgbClr val="D4D4D4"/>
                </a:solidFill>
                <a:latin typeface="Roboto"/>
                <a:ea typeface="Roboto"/>
                <a:cs typeface="Roboto"/>
                <a:sym typeface="Roboto"/>
              </a:rPr>
              <a:t>(</a:t>
            </a:r>
            <a:r>
              <a:rPr lang="en" sz="1100">
                <a:solidFill>
                  <a:srgbClr val="9CDCFE"/>
                </a:solidFill>
                <a:latin typeface="Roboto"/>
                <a:ea typeface="Roboto"/>
                <a:cs typeface="Roboto"/>
                <a:sym typeface="Roboto"/>
              </a:rPr>
              <a:t>baseUrl</a:t>
            </a:r>
            <a:r>
              <a:rPr lang="en" sz="1100">
                <a:solidFill>
                  <a:srgbClr val="D4D4D4"/>
                </a:solidFill>
                <a:latin typeface="Roboto"/>
                <a:ea typeface="Roboto"/>
                <a:cs typeface="Roboto"/>
                <a:sym typeface="Roboto"/>
              </a:rPr>
              <a:t>);</a:t>
            </a:r>
            <a:endParaRPr sz="1100">
              <a:solidFill>
                <a:srgbClr val="D4D4D4"/>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 sz="1100">
                <a:solidFill>
                  <a:srgbClr val="D4D4D4"/>
                </a:solidFill>
                <a:latin typeface="Roboto"/>
                <a:ea typeface="Roboto"/>
                <a:cs typeface="Roboto"/>
                <a:sym typeface="Roboto"/>
              </a:rPr>
              <a:t>});</a:t>
            </a:r>
            <a:endParaRPr sz="1100">
              <a:solidFill>
                <a:srgbClr val="D4D4D4"/>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 sz="1100">
                <a:solidFill>
                  <a:srgbClr val="4EC9B0"/>
                </a:solidFill>
                <a:latin typeface="Roboto"/>
                <a:ea typeface="Roboto"/>
                <a:cs typeface="Roboto"/>
                <a:sym typeface="Roboto"/>
              </a:rPr>
              <a:t>// login_page.js - Page Object Model</a:t>
            </a:r>
            <a:endParaRPr sz="1100">
              <a:solidFill>
                <a:srgbClr val="4EC9B0"/>
              </a:solidFill>
              <a:latin typeface="Roboto"/>
              <a:ea typeface="Roboto"/>
              <a:cs typeface="Roboto"/>
              <a:sym typeface="Roboto"/>
            </a:endParaRPr>
          </a:p>
          <a:p>
            <a:pPr indent="0" lvl="0" marL="0" rtl="0" algn="l">
              <a:lnSpc>
                <a:spcPct val="122727"/>
              </a:lnSpc>
              <a:spcBef>
                <a:spcPts val="0"/>
              </a:spcBef>
              <a:spcAft>
                <a:spcPts val="0"/>
              </a:spcAft>
              <a:buClr>
                <a:schemeClr val="dk1"/>
              </a:buClr>
              <a:buSzPts val="1100"/>
              <a:buFont typeface="Arial"/>
              <a:buNone/>
            </a:pPr>
            <a:r>
              <a:rPr lang="en" sz="1100">
                <a:solidFill>
                  <a:srgbClr val="C586C0"/>
                </a:solidFill>
                <a:latin typeface="Roboto"/>
                <a:ea typeface="Roboto"/>
                <a:cs typeface="Roboto"/>
                <a:sym typeface="Roboto"/>
              </a:rPr>
              <a:t>export</a:t>
            </a:r>
            <a:r>
              <a:rPr lang="en" sz="1100">
                <a:solidFill>
                  <a:srgbClr val="D4D4D4"/>
                </a:solidFill>
                <a:latin typeface="Roboto"/>
                <a:ea typeface="Roboto"/>
                <a:cs typeface="Roboto"/>
                <a:sym typeface="Roboto"/>
              </a:rPr>
              <a:t> </a:t>
            </a:r>
            <a:r>
              <a:rPr lang="en" sz="1100">
                <a:solidFill>
                  <a:srgbClr val="C586C0"/>
                </a:solidFill>
                <a:latin typeface="Roboto"/>
                <a:ea typeface="Roboto"/>
                <a:cs typeface="Roboto"/>
                <a:sym typeface="Roboto"/>
              </a:rPr>
              <a:t>default</a:t>
            </a:r>
            <a:r>
              <a:rPr lang="en" sz="1100">
                <a:solidFill>
                  <a:srgbClr val="D4D4D4"/>
                </a:solidFill>
                <a:latin typeface="Roboto"/>
                <a:ea typeface="Roboto"/>
                <a:cs typeface="Roboto"/>
                <a:sym typeface="Roboto"/>
              </a:rPr>
              <a:t> </a:t>
            </a:r>
            <a:r>
              <a:rPr lang="en" sz="1100">
                <a:solidFill>
                  <a:srgbClr val="569CD6"/>
                </a:solidFill>
                <a:latin typeface="Roboto"/>
                <a:ea typeface="Roboto"/>
                <a:cs typeface="Roboto"/>
                <a:sym typeface="Roboto"/>
              </a:rPr>
              <a:t>class</a:t>
            </a:r>
            <a:r>
              <a:rPr lang="en" sz="1100">
                <a:solidFill>
                  <a:srgbClr val="D4D4D4"/>
                </a:solidFill>
                <a:latin typeface="Roboto"/>
                <a:ea typeface="Roboto"/>
                <a:cs typeface="Roboto"/>
                <a:sym typeface="Roboto"/>
              </a:rPr>
              <a:t> </a:t>
            </a:r>
            <a:r>
              <a:rPr lang="en" sz="1100">
                <a:solidFill>
                  <a:srgbClr val="4EC9B0"/>
                </a:solidFill>
                <a:latin typeface="Roboto"/>
                <a:ea typeface="Roboto"/>
                <a:cs typeface="Roboto"/>
                <a:sym typeface="Roboto"/>
              </a:rPr>
              <a:t>LoginPage</a:t>
            </a:r>
            <a:r>
              <a:rPr lang="en" sz="1100">
                <a:solidFill>
                  <a:srgbClr val="D4D4D4"/>
                </a:solidFill>
                <a:latin typeface="Roboto"/>
                <a:ea typeface="Roboto"/>
                <a:cs typeface="Roboto"/>
                <a:sym typeface="Roboto"/>
              </a:rPr>
              <a:t> {</a:t>
            </a:r>
            <a:endParaRPr sz="1100">
              <a:solidFill>
                <a:srgbClr val="D4D4D4"/>
              </a:solidFill>
              <a:latin typeface="Roboto"/>
              <a:ea typeface="Roboto"/>
              <a:cs typeface="Roboto"/>
              <a:sym typeface="Roboto"/>
            </a:endParaRPr>
          </a:p>
          <a:p>
            <a:pPr indent="0" lvl="0" marL="0" rtl="0" algn="l">
              <a:lnSpc>
                <a:spcPct val="122727"/>
              </a:lnSpc>
              <a:spcBef>
                <a:spcPts val="0"/>
              </a:spcBef>
              <a:spcAft>
                <a:spcPts val="0"/>
              </a:spcAft>
              <a:buClr>
                <a:schemeClr val="dk1"/>
              </a:buClr>
              <a:buSzPts val="1100"/>
              <a:buFont typeface="Arial"/>
              <a:buNone/>
            </a:pPr>
            <a:r>
              <a:rPr lang="en" sz="1100">
                <a:solidFill>
                  <a:srgbClr val="D4D4D4"/>
                </a:solidFill>
                <a:latin typeface="Roboto"/>
                <a:ea typeface="Roboto"/>
                <a:cs typeface="Roboto"/>
                <a:sym typeface="Roboto"/>
              </a:rPr>
              <a:t> </a:t>
            </a:r>
            <a:r>
              <a:rPr lang="en" sz="1100">
                <a:solidFill>
                  <a:srgbClr val="DCDCAA"/>
                </a:solidFill>
                <a:latin typeface="Roboto"/>
                <a:ea typeface="Roboto"/>
                <a:cs typeface="Roboto"/>
                <a:sym typeface="Roboto"/>
              </a:rPr>
              <a:t>constructor</a:t>
            </a:r>
            <a:r>
              <a:rPr lang="en" sz="1100">
                <a:solidFill>
                  <a:srgbClr val="D4D4D4"/>
                </a:solidFill>
                <a:latin typeface="Roboto"/>
                <a:ea typeface="Roboto"/>
                <a:cs typeface="Roboto"/>
                <a:sym typeface="Roboto"/>
              </a:rPr>
              <a:t> () {</a:t>
            </a:r>
            <a:endParaRPr sz="1100">
              <a:solidFill>
                <a:srgbClr val="D4D4D4"/>
              </a:solidFill>
              <a:latin typeface="Roboto"/>
              <a:ea typeface="Roboto"/>
              <a:cs typeface="Roboto"/>
              <a:sym typeface="Roboto"/>
            </a:endParaRPr>
          </a:p>
          <a:p>
            <a:pPr indent="0" lvl="0" marL="0" rtl="0" algn="l">
              <a:lnSpc>
                <a:spcPct val="122727"/>
              </a:lnSpc>
              <a:spcBef>
                <a:spcPts val="0"/>
              </a:spcBef>
              <a:spcAft>
                <a:spcPts val="0"/>
              </a:spcAft>
              <a:buClr>
                <a:schemeClr val="dk1"/>
              </a:buClr>
              <a:buSzPts val="1100"/>
              <a:buFont typeface="Arial"/>
              <a:buNone/>
            </a:pPr>
            <a:r>
              <a:rPr lang="en" sz="1100">
                <a:solidFill>
                  <a:srgbClr val="D4D4D4"/>
                </a:solidFill>
                <a:latin typeface="Roboto"/>
                <a:ea typeface="Roboto"/>
                <a:cs typeface="Roboto"/>
                <a:sym typeface="Roboto"/>
              </a:rPr>
              <a:t>   </a:t>
            </a:r>
            <a:r>
              <a:rPr lang="en" sz="1100">
                <a:solidFill>
                  <a:srgbClr val="569CD6"/>
                </a:solidFill>
                <a:latin typeface="Roboto"/>
                <a:ea typeface="Roboto"/>
                <a:cs typeface="Roboto"/>
                <a:sym typeface="Roboto"/>
              </a:rPr>
              <a:t>this</a:t>
            </a:r>
            <a:r>
              <a:rPr lang="en" sz="1100">
                <a:solidFill>
                  <a:srgbClr val="D4D4D4"/>
                </a:solidFill>
                <a:latin typeface="Roboto"/>
                <a:ea typeface="Roboto"/>
                <a:cs typeface="Roboto"/>
                <a:sym typeface="Roboto"/>
              </a:rPr>
              <a:t>.</a:t>
            </a:r>
            <a:r>
              <a:rPr lang="en" sz="1100">
                <a:solidFill>
                  <a:srgbClr val="9CDCFE"/>
                </a:solidFill>
                <a:latin typeface="Roboto"/>
                <a:ea typeface="Roboto"/>
                <a:cs typeface="Roboto"/>
                <a:sym typeface="Roboto"/>
              </a:rPr>
              <a:t>email</a:t>
            </a:r>
            <a:r>
              <a:rPr lang="en" sz="1100">
                <a:solidFill>
                  <a:srgbClr val="D4D4D4"/>
                </a:solidFill>
                <a:latin typeface="Roboto"/>
                <a:ea typeface="Roboto"/>
                <a:cs typeface="Roboto"/>
                <a:sym typeface="Roboto"/>
              </a:rPr>
              <a:t> = </a:t>
            </a:r>
            <a:r>
              <a:rPr lang="en" sz="1100">
                <a:solidFill>
                  <a:srgbClr val="DCDCAA"/>
                </a:solidFill>
                <a:latin typeface="Roboto"/>
                <a:ea typeface="Roboto"/>
                <a:cs typeface="Roboto"/>
                <a:sym typeface="Roboto"/>
              </a:rPr>
              <a:t>Selector</a:t>
            </a:r>
            <a:r>
              <a:rPr lang="en" sz="1100">
                <a:solidFill>
                  <a:srgbClr val="D4D4D4"/>
                </a:solidFill>
                <a:latin typeface="Roboto"/>
                <a:ea typeface="Roboto"/>
                <a:cs typeface="Roboto"/>
                <a:sym typeface="Roboto"/>
              </a:rPr>
              <a:t>(</a:t>
            </a:r>
            <a:r>
              <a:rPr lang="en" sz="1100">
                <a:solidFill>
                  <a:srgbClr val="CE9178"/>
                </a:solidFill>
                <a:latin typeface="Roboto"/>
                <a:ea typeface="Roboto"/>
                <a:cs typeface="Roboto"/>
                <a:sym typeface="Roboto"/>
              </a:rPr>
              <a:t>'#email'</a:t>
            </a:r>
            <a:r>
              <a:rPr lang="en" sz="1100">
                <a:solidFill>
                  <a:srgbClr val="D4D4D4"/>
                </a:solidFill>
                <a:latin typeface="Roboto"/>
                <a:ea typeface="Roboto"/>
                <a:cs typeface="Roboto"/>
                <a:sym typeface="Roboto"/>
              </a:rPr>
              <a:t>);</a:t>
            </a:r>
            <a:endParaRPr sz="1100">
              <a:solidFill>
                <a:srgbClr val="D4D4D4"/>
              </a:solidFill>
              <a:latin typeface="Roboto"/>
              <a:ea typeface="Roboto"/>
              <a:cs typeface="Roboto"/>
              <a:sym typeface="Roboto"/>
            </a:endParaRPr>
          </a:p>
          <a:p>
            <a:pPr indent="0" lvl="0" marL="0" rtl="0" algn="l">
              <a:lnSpc>
                <a:spcPct val="122727"/>
              </a:lnSpc>
              <a:spcBef>
                <a:spcPts val="0"/>
              </a:spcBef>
              <a:spcAft>
                <a:spcPts val="0"/>
              </a:spcAft>
              <a:buClr>
                <a:schemeClr val="dk1"/>
              </a:buClr>
              <a:buSzPts val="1100"/>
              <a:buFont typeface="Arial"/>
              <a:buNone/>
            </a:pPr>
            <a:r>
              <a:rPr lang="en" sz="1100">
                <a:solidFill>
                  <a:srgbClr val="D4D4D4"/>
                </a:solidFill>
                <a:latin typeface="Roboto"/>
                <a:ea typeface="Roboto"/>
                <a:cs typeface="Roboto"/>
                <a:sym typeface="Roboto"/>
              </a:rPr>
              <a:t>   </a:t>
            </a:r>
            <a:r>
              <a:rPr lang="en" sz="1100">
                <a:solidFill>
                  <a:srgbClr val="569CD6"/>
                </a:solidFill>
                <a:latin typeface="Roboto"/>
                <a:ea typeface="Roboto"/>
                <a:cs typeface="Roboto"/>
                <a:sym typeface="Roboto"/>
              </a:rPr>
              <a:t>this</a:t>
            </a:r>
            <a:r>
              <a:rPr lang="en" sz="1100">
                <a:solidFill>
                  <a:srgbClr val="D4D4D4"/>
                </a:solidFill>
                <a:latin typeface="Roboto"/>
                <a:ea typeface="Roboto"/>
                <a:cs typeface="Roboto"/>
                <a:sym typeface="Roboto"/>
              </a:rPr>
              <a:t>.</a:t>
            </a:r>
            <a:r>
              <a:rPr lang="en" sz="1100">
                <a:solidFill>
                  <a:srgbClr val="9CDCFE"/>
                </a:solidFill>
                <a:latin typeface="Roboto"/>
                <a:ea typeface="Roboto"/>
                <a:cs typeface="Roboto"/>
                <a:sym typeface="Roboto"/>
              </a:rPr>
              <a:t>password</a:t>
            </a:r>
            <a:r>
              <a:rPr lang="en" sz="1100">
                <a:solidFill>
                  <a:srgbClr val="D4D4D4"/>
                </a:solidFill>
                <a:latin typeface="Roboto"/>
                <a:ea typeface="Roboto"/>
                <a:cs typeface="Roboto"/>
                <a:sym typeface="Roboto"/>
              </a:rPr>
              <a:t> = </a:t>
            </a:r>
            <a:r>
              <a:rPr lang="en" sz="1100">
                <a:solidFill>
                  <a:srgbClr val="DCDCAA"/>
                </a:solidFill>
                <a:latin typeface="Roboto"/>
                <a:ea typeface="Roboto"/>
                <a:cs typeface="Roboto"/>
                <a:sym typeface="Roboto"/>
              </a:rPr>
              <a:t>Selector</a:t>
            </a:r>
            <a:r>
              <a:rPr lang="en" sz="1100">
                <a:solidFill>
                  <a:srgbClr val="D4D4D4"/>
                </a:solidFill>
                <a:latin typeface="Roboto"/>
                <a:ea typeface="Roboto"/>
                <a:cs typeface="Roboto"/>
                <a:sym typeface="Roboto"/>
              </a:rPr>
              <a:t>(</a:t>
            </a:r>
            <a:r>
              <a:rPr lang="en" sz="1100">
                <a:solidFill>
                  <a:srgbClr val="CE9178"/>
                </a:solidFill>
                <a:latin typeface="Roboto"/>
                <a:ea typeface="Roboto"/>
                <a:cs typeface="Roboto"/>
                <a:sym typeface="Roboto"/>
              </a:rPr>
              <a:t>'#password'</a:t>
            </a:r>
            <a:r>
              <a:rPr lang="en" sz="1100">
                <a:solidFill>
                  <a:srgbClr val="D4D4D4"/>
                </a:solidFill>
                <a:latin typeface="Roboto"/>
                <a:ea typeface="Roboto"/>
                <a:cs typeface="Roboto"/>
                <a:sym typeface="Roboto"/>
              </a:rPr>
              <a:t>);</a:t>
            </a:r>
            <a:endParaRPr sz="1100">
              <a:solidFill>
                <a:srgbClr val="D4D4D4"/>
              </a:solidFill>
              <a:latin typeface="Roboto"/>
              <a:ea typeface="Roboto"/>
              <a:cs typeface="Roboto"/>
              <a:sym typeface="Roboto"/>
            </a:endParaRPr>
          </a:p>
          <a:p>
            <a:pPr indent="0" lvl="0" marL="0" rtl="0" algn="l">
              <a:lnSpc>
                <a:spcPct val="122727"/>
              </a:lnSpc>
              <a:spcBef>
                <a:spcPts val="0"/>
              </a:spcBef>
              <a:spcAft>
                <a:spcPts val="0"/>
              </a:spcAft>
              <a:buClr>
                <a:schemeClr val="dk1"/>
              </a:buClr>
              <a:buSzPts val="1100"/>
              <a:buFont typeface="Arial"/>
              <a:buNone/>
            </a:pPr>
            <a:r>
              <a:rPr lang="en" sz="1100">
                <a:solidFill>
                  <a:srgbClr val="D4D4D4"/>
                </a:solidFill>
                <a:latin typeface="Roboto"/>
                <a:ea typeface="Roboto"/>
                <a:cs typeface="Roboto"/>
                <a:sym typeface="Roboto"/>
              </a:rPr>
              <a:t>   </a:t>
            </a:r>
            <a:r>
              <a:rPr lang="en" sz="1100">
                <a:solidFill>
                  <a:srgbClr val="569CD6"/>
                </a:solidFill>
                <a:latin typeface="Roboto"/>
                <a:ea typeface="Roboto"/>
                <a:cs typeface="Roboto"/>
                <a:sym typeface="Roboto"/>
              </a:rPr>
              <a:t>this</a:t>
            </a:r>
            <a:r>
              <a:rPr lang="en" sz="1100">
                <a:solidFill>
                  <a:srgbClr val="D4D4D4"/>
                </a:solidFill>
                <a:latin typeface="Roboto"/>
                <a:ea typeface="Roboto"/>
                <a:cs typeface="Roboto"/>
                <a:sym typeface="Roboto"/>
              </a:rPr>
              <a:t>.</a:t>
            </a:r>
            <a:r>
              <a:rPr lang="en" sz="1100">
                <a:solidFill>
                  <a:srgbClr val="9CDCFE"/>
                </a:solidFill>
                <a:latin typeface="Roboto"/>
                <a:ea typeface="Roboto"/>
                <a:cs typeface="Roboto"/>
                <a:sym typeface="Roboto"/>
              </a:rPr>
              <a:t>signin</a:t>
            </a:r>
            <a:r>
              <a:rPr lang="en" sz="1100">
                <a:solidFill>
                  <a:srgbClr val="D4D4D4"/>
                </a:solidFill>
                <a:latin typeface="Roboto"/>
                <a:ea typeface="Roboto"/>
                <a:cs typeface="Roboto"/>
                <a:sym typeface="Roboto"/>
              </a:rPr>
              <a:t> = </a:t>
            </a:r>
            <a:r>
              <a:rPr lang="en" sz="1100">
                <a:solidFill>
                  <a:srgbClr val="DCDCAA"/>
                </a:solidFill>
                <a:latin typeface="Roboto"/>
                <a:ea typeface="Roboto"/>
                <a:cs typeface="Roboto"/>
                <a:sym typeface="Roboto"/>
              </a:rPr>
              <a:t>Selector</a:t>
            </a:r>
            <a:r>
              <a:rPr lang="en" sz="1100">
                <a:solidFill>
                  <a:srgbClr val="D4D4D4"/>
                </a:solidFill>
                <a:latin typeface="Roboto"/>
                <a:ea typeface="Roboto"/>
                <a:cs typeface="Roboto"/>
                <a:sym typeface="Roboto"/>
              </a:rPr>
              <a:t>(</a:t>
            </a:r>
            <a:r>
              <a:rPr lang="en" sz="1100">
                <a:solidFill>
                  <a:srgbClr val="CE9178"/>
                </a:solidFill>
                <a:latin typeface="Roboto"/>
                <a:ea typeface="Roboto"/>
                <a:cs typeface="Roboto"/>
                <a:sym typeface="Roboto"/>
              </a:rPr>
              <a:t>'#signinButton'</a:t>
            </a:r>
            <a:r>
              <a:rPr lang="en" sz="1100">
                <a:solidFill>
                  <a:srgbClr val="D4D4D4"/>
                </a:solidFill>
                <a:latin typeface="Roboto"/>
                <a:ea typeface="Roboto"/>
                <a:cs typeface="Roboto"/>
                <a:sym typeface="Roboto"/>
              </a:rPr>
              <a:t>);</a:t>
            </a:r>
            <a:endParaRPr sz="1100">
              <a:solidFill>
                <a:srgbClr val="D4D4D4"/>
              </a:solidFill>
              <a:latin typeface="Roboto"/>
              <a:ea typeface="Roboto"/>
              <a:cs typeface="Roboto"/>
              <a:sym typeface="Roboto"/>
            </a:endParaRPr>
          </a:p>
          <a:p>
            <a:pPr indent="0" lvl="0" marL="0" rtl="0" algn="l">
              <a:lnSpc>
                <a:spcPct val="122727"/>
              </a:lnSpc>
              <a:spcBef>
                <a:spcPts val="0"/>
              </a:spcBef>
              <a:spcAft>
                <a:spcPts val="0"/>
              </a:spcAft>
              <a:buClr>
                <a:schemeClr val="dk1"/>
              </a:buClr>
              <a:buSzPts val="1100"/>
              <a:buFont typeface="Arial"/>
              <a:buNone/>
            </a:pPr>
            <a:r>
              <a:rPr lang="en" sz="1100">
                <a:solidFill>
                  <a:srgbClr val="D4D4D4"/>
                </a:solidFill>
                <a:latin typeface="Roboto"/>
                <a:ea typeface="Roboto"/>
                <a:cs typeface="Roboto"/>
                <a:sym typeface="Roboto"/>
              </a:rPr>
              <a:t> }</a:t>
            </a:r>
            <a:endParaRPr sz="1100">
              <a:solidFill>
                <a:srgbClr val="D4D4D4"/>
              </a:solidFill>
              <a:latin typeface="Roboto"/>
              <a:ea typeface="Roboto"/>
              <a:cs typeface="Roboto"/>
              <a:sym typeface="Roboto"/>
            </a:endParaRPr>
          </a:p>
          <a:p>
            <a:pPr indent="0" lvl="0" marL="0" rtl="0" algn="l">
              <a:lnSpc>
                <a:spcPct val="122727"/>
              </a:lnSpc>
              <a:spcBef>
                <a:spcPts val="0"/>
              </a:spcBef>
              <a:spcAft>
                <a:spcPts val="0"/>
              </a:spcAft>
              <a:buClr>
                <a:schemeClr val="dk1"/>
              </a:buClr>
              <a:buSzPts val="1100"/>
              <a:buFont typeface="Arial"/>
              <a:buNone/>
            </a:pPr>
            <a:r>
              <a:rPr lang="en" sz="1100">
                <a:solidFill>
                  <a:srgbClr val="D4D4D4"/>
                </a:solidFill>
                <a:latin typeface="Roboto"/>
                <a:ea typeface="Roboto"/>
                <a:cs typeface="Roboto"/>
                <a:sym typeface="Roboto"/>
              </a:rPr>
              <a:t> </a:t>
            </a:r>
            <a:r>
              <a:rPr lang="en" sz="1100">
                <a:solidFill>
                  <a:srgbClr val="569CD6"/>
                </a:solidFill>
                <a:latin typeface="Roboto"/>
                <a:ea typeface="Roboto"/>
                <a:cs typeface="Roboto"/>
                <a:sym typeface="Roboto"/>
              </a:rPr>
              <a:t>async</a:t>
            </a:r>
            <a:r>
              <a:rPr lang="en" sz="1100">
                <a:solidFill>
                  <a:srgbClr val="D4D4D4"/>
                </a:solidFill>
                <a:latin typeface="Roboto"/>
                <a:ea typeface="Roboto"/>
                <a:cs typeface="Roboto"/>
                <a:sym typeface="Roboto"/>
              </a:rPr>
              <a:t> </a:t>
            </a:r>
            <a:r>
              <a:rPr lang="en" sz="1100">
                <a:solidFill>
                  <a:srgbClr val="DCDCAA"/>
                </a:solidFill>
                <a:latin typeface="Roboto"/>
                <a:ea typeface="Roboto"/>
                <a:cs typeface="Roboto"/>
                <a:sym typeface="Roboto"/>
              </a:rPr>
              <a:t>signin</a:t>
            </a:r>
            <a:r>
              <a:rPr lang="en" sz="1100">
                <a:solidFill>
                  <a:srgbClr val="D4D4D4"/>
                </a:solidFill>
                <a:latin typeface="Roboto"/>
                <a:ea typeface="Roboto"/>
                <a:cs typeface="Roboto"/>
                <a:sym typeface="Roboto"/>
              </a:rPr>
              <a:t> (</a:t>
            </a:r>
            <a:r>
              <a:rPr lang="en" sz="1100">
                <a:solidFill>
                  <a:srgbClr val="9CDCFE"/>
                </a:solidFill>
                <a:latin typeface="Roboto"/>
                <a:ea typeface="Roboto"/>
                <a:cs typeface="Roboto"/>
                <a:sym typeface="Roboto"/>
              </a:rPr>
              <a:t>name</a:t>
            </a:r>
            <a:r>
              <a:rPr lang="en" sz="1100">
                <a:solidFill>
                  <a:srgbClr val="D4D4D4"/>
                </a:solidFill>
                <a:latin typeface="Roboto"/>
                <a:ea typeface="Roboto"/>
                <a:cs typeface="Roboto"/>
                <a:sym typeface="Roboto"/>
              </a:rPr>
              <a:t>, </a:t>
            </a:r>
            <a:r>
              <a:rPr lang="en" sz="1100">
                <a:solidFill>
                  <a:srgbClr val="9CDCFE"/>
                </a:solidFill>
                <a:latin typeface="Roboto"/>
                <a:ea typeface="Roboto"/>
                <a:cs typeface="Roboto"/>
                <a:sym typeface="Roboto"/>
              </a:rPr>
              <a:t>password</a:t>
            </a:r>
            <a:r>
              <a:rPr lang="en" sz="1100">
                <a:solidFill>
                  <a:srgbClr val="D4D4D4"/>
                </a:solidFill>
                <a:latin typeface="Roboto"/>
                <a:ea typeface="Roboto"/>
                <a:cs typeface="Roboto"/>
                <a:sym typeface="Roboto"/>
              </a:rPr>
              <a:t>) {</a:t>
            </a:r>
            <a:endParaRPr sz="1100">
              <a:solidFill>
                <a:srgbClr val="D4D4D4"/>
              </a:solidFill>
              <a:latin typeface="Roboto"/>
              <a:ea typeface="Roboto"/>
              <a:cs typeface="Roboto"/>
              <a:sym typeface="Roboto"/>
            </a:endParaRPr>
          </a:p>
          <a:p>
            <a:pPr indent="0" lvl="0" marL="0" rtl="0" algn="l">
              <a:lnSpc>
                <a:spcPct val="122727"/>
              </a:lnSpc>
              <a:spcBef>
                <a:spcPts val="0"/>
              </a:spcBef>
              <a:spcAft>
                <a:spcPts val="0"/>
              </a:spcAft>
              <a:buClr>
                <a:schemeClr val="dk1"/>
              </a:buClr>
              <a:buSzPts val="1100"/>
              <a:buFont typeface="Arial"/>
              <a:buNone/>
            </a:pPr>
            <a:r>
              <a:rPr lang="en" sz="1100">
                <a:solidFill>
                  <a:srgbClr val="D4D4D4"/>
                </a:solidFill>
                <a:latin typeface="Roboto"/>
                <a:ea typeface="Roboto"/>
                <a:cs typeface="Roboto"/>
                <a:sym typeface="Roboto"/>
              </a:rPr>
              <a:t>   </a:t>
            </a:r>
            <a:r>
              <a:rPr lang="en" sz="1100">
                <a:solidFill>
                  <a:srgbClr val="4EC9B0"/>
                </a:solidFill>
                <a:latin typeface="Roboto"/>
                <a:ea typeface="Roboto"/>
                <a:cs typeface="Roboto"/>
                <a:sym typeface="Roboto"/>
              </a:rPr>
              <a:t>console</a:t>
            </a:r>
            <a:r>
              <a:rPr lang="en" sz="1100">
                <a:solidFill>
                  <a:srgbClr val="D4D4D4"/>
                </a:solidFill>
                <a:latin typeface="Roboto"/>
                <a:ea typeface="Roboto"/>
                <a:cs typeface="Roboto"/>
                <a:sym typeface="Roboto"/>
              </a:rPr>
              <a:t>.</a:t>
            </a:r>
            <a:r>
              <a:rPr lang="en" sz="1100">
                <a:solidFill>
                  <a:srgbClr val="DCDCAA"/>
                </a:solidFill>
                <a:latin typeface="Roboto"/>
                <a:ea typeface="Roboto"/>
                <a:cs typeface="Roboto"/>
                <a:sym typeface="Roboto"/>
              </a:rPr>
              <a:t>info</a:t>
            </a:r>
            <a:r>
              <a:rPr lang="en" sz="1100">
                <a:solidFill>
                  <a:srgbClr val="D4D4D4"/>
                </a:solidFill>
                <a:latin typeface="Roboto"/>
                <a:ea typeface="Roboto"/>
                <a:cs typeface="Roboto"/>
                <a:sym typeface="Roboto"/>
              </a:rPr>
              <a:t>(</a:t>
            </a:r>
            <a:r>
              <a:rPr lang="en" sz="1100">
                <a:solidFill>
                  <a:srgbClr val="CE9178"/>
                </a:solidFill>
                <a:latin typeface="Roboto"/>
                <a:ea typeface="Roboto"/>
                <a:cs typeface="Roboto"/>
                <a:sym typeface="Roboto"/>
              </a:rPr>
              <a:t>' signing in with:'</a:t>
            </a:r>
            <a:r>
              <a:rPr lang="en" sz="1100">
                <a:solidFill>
                  <a:srgbClr val="D4D4D4"/>
                </a:solidFill>
                <a:latin typeface="Roboto"/>
                <a:ea typeface="Roboto"/>
                <a:cs typeface="Roboto"/>
                <a:sym typeface="Roboto"/>
              </a:rPr>
              <a:t>, </a:t>
            </a:r>
            <a:r>
              <a:rPr lang="en" sz="1100">
                <a:solidFill>
                  <a:srgbClr val="9CDCFE"/>
                </a:solidFill>
                <a:latin typeface="Roboto"/>
                <a:ea typeface="Roboto"/>
                <a:cs typeface="Roboto"/>
                <a:sym typeface="Roboto"/>
              </a:rPr>
              <a:t>name</a:t>
            </a:r>
            <a:r>
              <a:rPr lang="en" sz="1100">
                <a:solidFill>
                  <a:srgbClr val="D4D4D4"/>
                </a:solidFill>
                <a:latin typeface="Roboto"/>
                <a:ea typeface="Roboto"/>
                <a:cs typeface="Roboto"/>
                <a:sym typeface="Roboto"/>
              </a:rPr>
              <a:t>);</a:t>
            </a:r>
            <a:endParaRPr sz="1100">
              <a:solidFill>
                <a:srgbClr val="D4D4D4"/>
              </a:solidFill>
              <a:latin typeface="Roboto"/>
              <a:ea typeface="Roboto"/>
              <a:cs typeface="Roboto"/>
              <a:sym typeface="Roboto"/>
            </a:endParaRPr>
          </a:p>
          <a:p>
            <a:pPr indent="0" lvl="0" marL="0" rtl="0" algn="l">
              <a:lnSpc>
                <a:spcPct val="122727"/>
              </a:lnSpc>
              <a:spcBef>
                <a:spcPts val="0"/>
              </a:spcBef>
              <a:spcAft>
                <a:spcPts val="0"/>
              </a:spcAft>
              <a:buClr>
                <a:schemeClr val="dk1"/>
              </a:buClr>
              <a:buSzPts val="1100"/>
              <a:buFont typeface="Arial"/>
              <a:buNone/>
            </a:pPr>
            <a:r>
              <a:rPr lang="en" sz="1100">
                <a:solidFill>
                  <a:srgbClr val="D4D4D4"/>
                </a:solidFill>
                <a:latin typeface="Roboto"/>
                <a:ea typeface="Roboto"/>
                <a:cs typeface="Roboto"/>
                <a:sym typeface="Roboto"/>
              </a:rPr>
              <a:t>   </a:t>
            </a:r>
            <a:r>
              <a:rPr lang="en" sz="1100">
                <a:solidFill>
                  <a:srgbClr val="C586C0"/>
                </a:solidFill>
                <a:latin typeface="Roboto"/>
                <a:ea typeface="Roboto"/>
                <a:cs typeface="Roboto"/>
                <a:sym typeface="Roboto"/>
              </a:rPr>
              <a:t>await</a:t>
            </a:r>
            <a:r>
              <a:rPr lang="en" sz="1100">
                <a:solidFill>
                  <a:srgbClr val="D4D4D4"/>
                </a:solidFill>
                <a:latin typeface="Roboto"/>
                <a:ea typeface="Roboto"/>
                <a:cs typeface="Roboto"/>
                <a:sym typeface="Roboto"/>
              </a:rPr>
              <a:t> </a:t>
            </a:r>
            <a:r>
              <a:rPr lang="en" sz="1100">
                <a:solidFill>
                  <a:srgbClr val="9CDCFE"/>
                </a:solidFill>
                <a:latin typeface="Roboto"/>
                <a:ea typeface="Roboto"/>
                <a:cs typeface="Roboto"/>
                <a:sym typeface="Roboto"/>
              </a:rPr>
              <a:t>t</a:t>
            </a:r>
            <a:endParaRPr sz="1100">
              <a:solidFill>
                <a:srgbClr val="9CDCFE"/>
              </a:solidFill>
              <a:latin typeface="Roboto"/>
              <a:ea typeface="Roboto"/>
              <a:cs typeface="Roboto"/>
              <a:sym typeface="Roboto"/>
            </a:endParaRPr>
          </a:p>
          <a:p>
            <a:pPr indent="0" lvl="0" marL="0" rtl="0" algn="l">
              <a:lnSpc>
                <a:spcPct val="122727"/>
              </a:lnSpc>
              <a:spcBef>
                <a:spcPts val="0"/>
              </a:spcBef>
              <a:spcAft>
                <a:spcPts val="0"/>
              </a:spcAft>
              <a:buClr>
                <a:schemeClr val="dk1"/>
              </a:buClr>
              <a:buSzPts val="1100"/>
              <a:buFont typeface="Arial"/>
              <a:buNone/>
            </a:pPr>
            <a:r>
              <a:rPr lang="en" sz="1100">
                <a:solidFill>
                  <a:srgbClr val="D4D4D4"/>
                </a:solidFill>
                <a:latin typeface="Roboto"/>
                <a:ea typeface="Roboto"/>
                <a:cs typeface="Roboto"/>
                <a:sym typeface="Roboto"/>
              </a:rPr>
              <a:t>     .</a:t>
            </a:r>
            <a:r>
              <a:rPr lang="en" sz="1100">
                <a:solidFill>
                  <a:srgbClr val="DCDCAA"/>
                </a:solidFill>
                <a:latin typeface="Roboto"/>
                <a:ea typeface="Roboto"/>
                <a:cs typeface="Roboto"/>
                <a:sym typeface="Roboto"/>
              </a:rPr>
              <a:t>typeText</a:t>
            </a:r>
            <a:r>
              <a:rPr lang="en" sz="1100">
                <a:solidFill>
                  <a:srgbClr val="D4D4D4"/>
                </a:solidFill>
                <a:latin typeface="Roboto"/>
                <a:ea typeface="Roboto"/>
                <a:cs typeface="Roboto"/>
                <a:sym typeface="Roboto"/>
              </a:rPr>
              <a:t>(</a:t>
            </a:r>
            <a:r>
              <a:rPr lang="en" sz="1100">
                <a:solidFill>
                  <a:srgbClr val="569CD6"/>
                </a:solidFill>
                <a:latin typeface="Roboto"/>
                <a:ea typeface="Roboto"/>
                <a:cs typeface="Roboto"/>
                <a:sym typeface="Roboto"/>
              </a:rPr>
              <a:t>this</a:t>
            </a:r>
            <a:r>
              <a:rPr lang="en" sz="1100">
                <a:solidFill>
                  <a:srgbClr val="D4D4D4"/>
                </a:solidFill>
                <a:latin typeface="Roboto"/>
                <a:ea typeface="Roboto"/>
                <a:cs typeface="Roboto"/>
                <a:sym typeface="Roboto"/>
              </a:rPr>
              <a:t>.</a:t>
            </a:r>
            <a:r>
              <a:rPr lang="en" sz="1100">
                <a:solidFill>
                  <a:srgbClr val="9CDCFE"/>
                </a:solidFill>
                <a:latin typeface="Roboto"/>
                <a:ea typeface="Roboto"/>
                <a:cs typeface="Roboto"/>
                <a:sym typeface="Roboto"/>
              </a:rPr>
              <a:t>email</a:t>
            </a:r>
            <a:r>
              <a:rPr lang="en" sz="1100">
                <a:solidFill>
                  <a:srgbClr val="D4D4D4"/>
                </a:solidFill>
                <a:latin typeface="Roboto"/>
                <a:ea typeface="Roboto"/>
                <a:cs typeface="Roboto"/>
                <a:sym typeface="Roboto"/>
              </a:rPr>
              <a:t>, </a:t>
            </a:r>
            <a:r>
              <a:rPr lang="en" sz="1100">
                <a:solidFill>
                  <a:srgbClr val="9CDCFE"/>
                </a:solidFill>
                <a:latin typeface="Roboto"/>
                <a:ea typeface="Roboto"/>
                <a:cs typeface="Roboto"/>
                <a:sym typeface="Roboto"/>
              </a:rPr>
              <a:t>name</a:t>
            </a:r>
            <a:r>
              <a:rPr lang="en" sz="1100">
                <a:solidFill>
                  <a:srgbClr val="D4D4D4"/>
                </a:solidFill>
                <a:latin typeface="Roboto"/>
                <a:ea typeface="Roboto"/>
                <a:cs typeface="Roboto"/>
                <a:sym typeface="Roboto"/>
              </a:rPr>
              <a:t>)</a:t>
            </a:r>
            <a:endParaRPr sz="1100">
              <a:solidFill>
                <a:srgbClr val="D4D4D4"/>
              </a:solidFill>
              <a:latin typeface="Roboto"/>
              <a:ea typeface="Roboto"/>
              <a:cs typeface="Roboto"/>
              <a:sym typeface="Roboto"/>
            </a:endParaRPr>
          </a:p>
          <a:p>
            <a:pPr indent="0" lvl="0" marL="0" rtl="0" algn="l">
              <a:lnSpc>
                <a:spcPct val="122727"/>
              </a:lnSpc>
              <a:spcBef>
                <a:spcPts val="0"/>
              </a:spcBef>
              <a:spcAft>
                <a:spcPts val="0"/>
              </a:spcAft>
              <a:buClr>
                <a:schemeClr val="dk1"/>
              </a:buClr>
              <a:buSzPts val="1100"/>
              <a:buFont typeface="Arial"/>
              <a:buNone/>
            </a:pPr>
            <a:r>
              <a:rPr lang="en" sz="1100">
                <a:solidFill>
                  <a:srgbClr val="D4D4D4"/>
                </a:solidFill>
                <a:latin typeface="Roboto"/>
                <a:ea typeface="Roboto"/>
                <a:cs typeface="Roboto"/>
                <a:sym typeface="Roboto"/>
              </a:rPr>
              <a:t>     .</a:t>
            </a:r>
            <a:r>
              <a:rPr lang="en" sz="1100">
                <a:solidFill>
                  <a:srgbClr val="DCDCAA"/>
                </a:solidFill>
                <a:latin typeface="Roboto"/>
                <a:ea typeface="Roboto"/>
                <a:cs typeface="Roboto"/>
                <a:sym typeface="Roboto"/>
              </a:rPr>
              <a:t>typeText</a:t>
            </a:r>
            <a:r>
              <a:rPr lang="en" sz="1100">
                <a:solidFill>
                  <a:srgbClr val="D4D4D4"/>
                </a:solidFill>
                <a:latin typeface="Roboto"/>
                <a:ea typeface="Roboto"/>
                <a:cs typeface="Roboto"/>
                <a:sym typeface="Roboto"/>
              </a:rPr>
              <a:t>(</a:t>
            </a:r>
            <a:r>
              <a:rPr lang="en" sz="1100">
                <a:solidFill>
                  <a:srgbClr val="569CD6"/>
                </a:solidFill>
                <a:latin typeface="Roboto"/>
                <a:ea typeface="Roboto"/>
                <a:cs typeface="Roboto"/>
                <a:sym typeface="Roboto"/>
              </a:rPr>
              <a:t>this</a:t>
            </a:r>
            <a:r>
              <a:rPr lang="en" sz="1100">
                <a:solidFill>
                  <a:srgbClr val="D4D4D4"/>
                </a:solidFill>
                <a:latin typeface="Roboto"/>
                <a:ea typeface="Roboto"/>
                <a:cs typeface="Roboto"/>
                <a:sym typeface="Roboto"/>
              </a:rPr>
              <a:t>.</a:t>
            </a:r>
            <a:r>
              <a:rPr lang="en" sz="1100">
                <a:solidFill>
                  <a:srgbClr val="9CDCFE"/>
                </a:solidFill>
                <a:latin typeface="Roboto"/>
                <a:ea typeface="Roboto"/>
                <a:cs typeface="Roboto"/>
                <a:sym typeface="Roboto"/>
              </a:rPr>
              <a:t>password</a:t>
            </a:r>
            <a:r>
              <a:rPr lang="en" sz="1100">
                <a:solidFill>
                  <a:srgbClr val="D4D4D4"/>
                </a:solidFill>
                <a:latin typeface="Roboto"/>
                <a:ea typeface="Roboto"/>
                <a:cs typeface="Roboto"/>
                <a:sym typeface="Roboto"/>
              </a:rPr>
              <a:t>, </a:t>
            </a:r>
            <a:r>
              <a:rPr lang="en" sz="1100">
                <a:solidFill>
                  <a:srgbClr val="9CDCFE"/>
                </a:solidFill>
                <a:latin typeface="Roboto"/>
                <a:ea typeface="Roboto"/>
                <a:cs typeface="Roboto"/>
                <a:sym typeface="Roboto"/>
              </a:rPr>
              <a:t>password</a:t>
            </a:r>
            <a:r>
              <a:rPr lang="en" sz="1100">
                <a:solidFill>
                  <a:srgbClr val="D4D4D4"/>
                </a:solidFill>
                <a:latin typeface="Roboto"/>
                <a:ea typeface="Roboto"/>
                <a:cs typeface="Roboto"/>
                <a:sym typeface="Roboto"/>
              </a:rPr>
              <a:t>)</a:t>
            </a:r>
            <a:endParaRPr sz="1100">
              <a:solidFill>
                <a:srgbClr val="D4D4D4"/>
              </a:solidFill>
              <a:latin typeface="Roboto"/>
              <a:ea typeface="Roboto"/>
              <a:cs typeface="Roboto"/>
              <a:sym typeface="Roboto"/>
            </a:endParaRPr>
          </a:p>
          <a:p>
            <a:pPr indent="0" lvl="0" marL="0" rtl="0" algn="l">
              <a:lnSpc>
                <a:spcPct val="122727"/>
              </a:lnSpc>
              <a:spcBef>
                <a:spcPts val="0"/>
              </a:spcBef>
              <a:spcAft>
                <a:spcPts val="0"/>
              </a:spcAft>
              <a:buClr>
                <a:schemeClr val="dk1"/>
              </a:buClr>
              <a:buSzPts val="1100"/>
              <a:buFont typeface="Arial"/>
              <a:buNone/>
            </a:pPr>
            <a:r>
              <a:rPr lang="en" sz="1100">
                <a:solidFill>
                  <a:srgbClr val="D4D4D4"/>
                </a:solidFill>
                <a:latin typeface="Roboto"/>
                <a:ea typeface="Roboto"/>
                <a:cs typeface="Roboto"/>
                <a:sym typeface="Roboto"/>
              </a:rPr>
              <a:t>     .</a:t>
            </a:r>
            <a:r>
              <a:rPr lang="en" sz="1100">
                <a:solidFill>
                  <a:srgbClr val="DCDCAA"/>
                </a:solidFill>
                <a:latin typeface="Roboto"/>
                <a:ea typeface="Roboto"/>
                <a:cs typeface="Roboto"/>
                <a:sym typeface="Roboto"/>
              </a:rPr>
              <a:t>click</a:t>
            </a:r>
            <a:r>
              <a:rPr lang="en" sz="1100">
                <a:solidFill>
                  <a:srgbClr val="D4D4D4"/>
                </a:solidFill>
                <a:latin typeface="Roboto"/>
                <a:ea typeface="Roboto"/>
                <a:cs typeface="Roboto"/>
                <a:sym typeface="Roboto"/>
              </a:rPr>
              <a:t>(</a:t>
            </a:r>
            <a:r>
              <a:rPr lang="en" sz="1100">
                <a:solidFill>
                  <a:srgbClr val="569CD6"/>
                </a:solidFill>
                <a:latin typeface="Roboto"/>
                <a:ea typeface="Roboto"/>
                <a:cs typeface="Roboto"/>
                <a:sym typeface="Roboto"/>
              </a:rPr>
              <a:t>this</a:t>
            </a:r>
            <a:r>
              <a:rPr lang="en" sz="1100">
                <a:solidFill>
                  <a:srgbClr val="D4D4D4"/>
                </a:solidFill>
                <a:latin typeface="Roboto"/>
                <a:ea typeface="Roboto"/>
                <a:cs typeface="Roboto"/>
                <a:sym typeface="Roboto"/>
              </a:rPr>
              <a:t>.</a:t>
            </a:r>
            <a:r>
              <a:rPr lang="en" sz="1100">
                <a:solidFill>
                  <a:srgbClr val="9CDCFE"/>
                </a:solidFill>
                <a:latin typeface="Roboto"/>
                <a:ea typeface="Roboto"/>
                <a:cs typeface="Roboto"/>
                <a:sym typeface="Roboto"/>
              </a:rPr>
              <a:t>signin</a:t>
            </a:r>
            <a:r>
              <a:rPr lang="en" sz="1100">
                <a:solidFill>
                  <a:srgbClr val="D4D4D4"/>
                </a:solidFill>
                <a:latin typeface="Roboto"/>
                <a:ea typeface="Roboto"/>
                <a:cs typeface="Roboto"/>
                <a:sym typeface="Roboto"/>
              </a:rPr>
              <a:t>);</a:t>
            </a:r>
            <a:endParaRPr sz="1100">
              <a:solidFill>
                <a:srgbClr val="D4D4D4"/>
              </a:solidFill>
              <a:latin typeface="Roboto"/>
              <a:ea typeface="Roboto"/>
              <a:cs typeface="Roboto"/>
              <a:sym typeface="Roboto"/>
            </a:endParaRPr>
          </a:p>
          <a:p>
            <a:pPr indent="0" lvl="0" marL="0" rtl="0" algn="l">
              <a:lnSpc>
                <a:spcPct val="122727"/>
              </a:lnSpc>
              <a:spcBef>
                <a:spcPts val="0"/>
              </a:spcBef>
              <a:spcAft>
                <a:spcPts val="0"/>
              </a:spcAft>
              <a:buClr>
                <a:schemeClr val="dk1"/>
              </a:buClr>
              <a:buSzPts val="1100"/>
              <a:buFont typeface="Arial"/>
              <a:buNone/>
            </a:pPr>
            <a:r>
              <a:rPr lang="en" sz="1100">
                <a:solidFill>
                  <a:srgbClr val="D4D4D4"/>
                </a:solidFill>
                <a:latin typeface="Roboto"/>
                <a:ea typeface="Roboto"/>
                <a:cs typeface="Roboto"/>
                <a:sym typeface="Roboto"/>
              </a:rPr>
              <a:t> }</a:t>
            </a:r>
            <a:endParaRPr sz="1100">
              <a:solidFill>
                <a:srgbClr val="D4D4D4"/>
              </a:solidFill>
              <a:latin typeface="Roboto"/>
              <a:ea typeface="Roboto"/>
              <a:cs typeface="Roboto"/>
              <a:sym typeface="Roboto"/>
            </a:endParaRPr>
          </a:p>
          <a:p>
            <a:pPr indent="0" lvl="0" marL="0" rtl="0" algn="l">
              <a:lnSpc>
                <a:spcPct val="122727"/>
              </a:lnSpc>
              <a:spcBef>
                <a:spcPts val="0"/>
              </a:spcBef>
              <a:spcAft>
                <a:spcPts val="0"/>
              </a:spcAft>
              <a:buClr>
                <a:schemeClr val="dk1"/>
              </a:buClr>
              <a:buSzPts val="1100"/>
              <a:buFont typeface="Arial"/>
              <a:buNone/>
            </a:pPr>
            <a:r>
              <a:rPr lang="en" sz="1100">
                <a:solidFill>
                  <a:srgbClr val="D4D4D4"/>
                </a:solidFill>
                <a:latin typeface="Roboto"/>
                <a:ea typeface="Roboto"/>
                <a:cs typeface="Roboto"/>
                <a:sym typeface="Roboto"/>
              </a:rPr>
              <a:t>}</a:t>
            </a:r>
            <a:endParaRPr sz="1100">
              <a:solidFill>
                <a:srgbClr val="D4D4D4"/>
              </a:solidFill>
              <a:latin typeface="Roboto"/>
              <a:ea typeface="Roboto"/>
              <a:cs typeface="Roboto"/>
              <a:sym typeface="Roboto"/>
            </a:endParaRPr>
          </a:p>
          <a:p>
            <a:pPr indent="0" lvl="0" marL="0" rtl="0" algn="l">
              <a:spcBef>
                <a:spcPts val="0"/>
              </a:spcBef>
              <a:spcAft>
                <a:spcPts val="0"/>
              </a:spcAft>
              <a:buNone/>
            </a:pPr>
            <a:r>
              <a:t/>
            </a:r>
            <a:endParaRPr>
              <a:solidFill>
                <a:srgbClr val="C6DAEC"/>
              </a:solidFill>
            </a:endParaRPr>
          </a:p>
        </p:txBody>
      </p:sp>
      <p:grpSp>
        <p:nvGrpSpPr>
          <p:cNvPr id="417" name="Google Shape;417;p20"/>
          <p:cNvGrpSpPr/>
          <p:nvPr/>
        </p:nvGrpSpPr>
        <p:grpSpPr>
          <a:xfrm>
            <a:off x="695299" y="518539"/>
            <a:ext cx="318996" cy="307211"/>
            <a:chOff x="2583325" y="2972875"/>
            <a:chExt cx="462850" cy="445750"/>
          </a:xfrm>
        </p:grpSpPr>
        <p:sp>
          <p:nvSpPr>
            <p:cNvPr id="418" name="Google Shape;418;p20"/>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20" name="Google Shape;420;p20"/>
          <p:cNvPicPr preferRelativeResize="0"/>
          <p:nvPr/>
        </p:nvPicPr>
        <p:blipFill>
          <a:blip r:embed="rId3">
            <a:alphaModFix/>
          </a:blip>
          <a:stretch>
            <a:fillRect/>
          </a:stretch>
        </p:blipFill>
        <p:spPr>
          <a:xfrm>
            <a:off x="-40700" y="2387027"/>
            <a:ext cx="1790999" cy="16312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21"/>
          <p:cNvSpPr txBox="1"/>
          <p:nvPr>
            <p:ph idx="4294967295" type="title"/>
          </p:nvPr>
        </p:nvSpPr>
        <p:spPr>
          <a:xfrm>
            <a:off x="3489150" y="371975"/>
            <a:ext cx="2239500" cy="76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latin typeface="Muli"/>
                <a:ea typeface="Muli"/>
                <a:cs typeface="Muli"/>
                <a:sym typeface="Muli"/>
              </a:rPr>
              <a:t>Demos</a:t>
            </a:r>
            <a:endParaRPr b="1" sz="3000">
              <a:latin typeface="Muli"/>
              <a:ea typeface="Muli"/>
              <a:cs typeface="Muli"/>
              <a:sym typeface="Muli"/>
            </a:endParaRPr>
          </a:p>
        </p:txBody>
      </p:sp>
      <p:sp>
        <p:nvSpPr>
          <p:cNvPr id="426" name="Google Shape;426;p2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27" name="Google Shape;427;p21"/>
          <p:cNvSpPr txBox="1"/>
          <p:nvPr/>
        </p:nvSpPr>
        <p:spPr>
          <a:xfrm>
            <a:off x="2848525" y="1254825"/>
            <a:ext cx="6169800" cy="2343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C6DAEC"/>
              </a:buClr>
              <a:buSzPts val="1800"/>
              <a:buChar char="●"/>
            </a:pPr>
            <a:r>
              <a:rPr lang="en" sz="1800">
                <a:solidFill>
                  <a:srgbClr val="C6DAEC"/>
                </a:solidFill>
              </a:rPr>
              <a:t>Run TestCafe with all local browsers</a:t>
            </a:r>
            <a:endParaRPr sz="1800">
              <a:solidFill>
                <a:srgbClr val="C6DAEC"/>
              </a:solidFill>
            </a:endParaRPr>
          </a:p>
          <a:p>
            <a:pPr indent="-342900" lvl="0" marL="457200" rtl="0" algn="l">
              <a:spcBef>
                <a:spcPts val="0"/>
              </a:spcBef>
              <a:spcAft>
                <a:spcPts val="0"/>
              </a:spcAft>
              <a:buClr>
                <a:srgbClr val="C6DAEC"/>
              </a:buClr>
              <a:buSzPts val="1800"/>
              <a:buChar char="●"/>
            </a:pPr>
            <a:r>
              <a:rPr lang="en" sz="1100">
                <a:solidFill>
                  <a:srgbClr val="4EC9B0"/>
                </a:solidFill>
              </a:rPr>
              <a:t>testcafe all webdriver/suites/portal/accessibility</a:t>
            </a:r>
            <a:endParaRPr sz="1100">
              <a:solidFill>
                <a:srgbClr val="4EC9B0"/>
              </a:solidFill>
            </a:endParaRPr>
          </a:p>
          <a:p>
            <a:pPr indent="-342900" lvl="0" marL="457200" rtl="0" algn="l">
              <a:spcBef>
                <a:spcPts val="0"/>
              </a:spcBef>
              <a:spcAft>
                <a:spcPts val="0"/>
              </a:spcAft>
              <a:buClr>
                <a:srgbClr val="C6DAEC"/>
              </a:buClr>
              <a:buSzPts val="1800"/>
              <a:buChar char="●"/>
            </a:pPr>
            <a:r>
              <a:rPr lang="en" sz="1800">
                <a:solidFill>
                  <a:srgbClr val="C6DAEC"/>
                </a:solidFill>
              </a:rPr>
              <a:t>Run test on Jenkins against a remote Browser</a:t>
            </a:r>
            <a:endParaRPr sz="1800">
              <a:solidFill>
                <a:srgbClr val="C6DAEC"/>
              </a:solidFill>
            </a:endParaRPr>
          </a:p>
          <a:p>
            <a:pPr indent="0" lvl="0" marL="457200" rtl="0" algn="l">
              <a:spcBef>
                <a:spcPts val="0"/>
              </a:spcBef>
              <a:spcAft>
                <a:spcPts val="0"/>
              </a:spcAft>
              <a:buNone/>
            </a:pPr>
            <a:r>
              <a:rPr lang="en" sz="1100">
                <a:solidFill>
                  <a:srgbClr val="4EC9B0"/>
                </a:solidFill>
              </a:rPr>
              <a:t>testcafe remote webdriver/suites/portal/accessibility</a:t>
            </a:r>
            <a:endParaRPr sz="1100">
              <a:solidFill>
                <a:srgbClr val="4EC9B0"/>
              </a:solidFill>
            </a:endParaRPr>
          </a:p>
          <a:p>
            <a:pPr indent="-342900" lvl="0" marL="457200" rtl="0" algn="l">
              <a:spcBef>
                <a:spcPts val="0"/>
              </a:spcBef>
              <a:spcAft>
                <a:spcPts val="0"/>
              </a:spcAft>
              <a:buClr>
                <a:srgbClr val="C6DAEC"/>
              </a:buClr>
              <a:buSzPts val="1800"/>
              <a:buChar char="●"/>
            </a:pPr>
            <a:r>
              <a:rPr lang="en" sz="1800">
                <a:solidFill>
                  <a:srgbClr val="C6DAEC"/>
                </a:solidFill>
              </a:rPr>
              <a:t>Run test on chrome mobile emulator</a:t>
            </a:r>
            <a:endParaRPr sz="1100">
              <a:solidFill>
                <a:srgbClr val="4EC9B0"/>
              </a:solidFill>
            </a:endParaRPr>
          </a:p>
          <a:p>
            <a:pPr indent="0" lvl="0" marL="457200" rtl="0" algn="l">
              <a:spcBef>
                <a:spcPts val="0"/>
              </a:spcBef>
              <a:spcAft>
                <a:spcPts val="0"/>
              </a:spcAft>
              <a:buNone/>
            </a:pPr>
            <a:r>
              <a:rPr lang="en" sz="1100">
                <a:solidFill>
                  <a:srgbClr val="4EC9B0"/>
                </a:solidFill>
              </a:rPr>
              <a:t>testcafe "chrome:emulation:device=iphone 6" webdriver/suites/portal/accessibility</a:t>
            </a:r>
            <a:endParaRPr sz="1100">
              <a:solidFill>
                <a:srgbClr val="4EC9B0"/>
              </a:solidFill>
            </a:endParaRPr>
          </a:p>
          <a:p>
            <a:pPr indent="-342900" lvl="0" marL="457200" rtl="0" algn="l">
              <a:spcBef>
                <a:spcPts val="0"/>
              </a:spcBef>
              <a:spcAft>
                <a:spcPts val="0"/>
              </a:spcAft>
              <a:buClr>
                <a:srgbClr val="C6DAEC"/>
              </a:buClr>
              <a:buSzPts val="1800"/>
              <a:buChar char="●"/>
            </a:pPr>
            <a:r>
              <a:rPr lang="en" sz="1800">
                <a:solidFill>
                  <a:srgbClr val="C6DAEC"/>
                </a:solidFill>
              </a:rPr>
              <a:t>Run test on remote Mobile with QR code</a:t>
            </a:r>
            <a:endParaRPr sz="1800">
              <a:solidFill>
                <a:srgbClr val="C6DAEC"/>
              </a:solidFill>
            </a:endParaRPr>
          </a:p>
          <a:p>
            <a:pPr indent="0" lvl="0" marL="457200" rtl="0" algn="l">
              <a:spcBef>
                <a:spcPts val="0"/>
              </a:spcBef>
              <a:spcAft>
                <a:spcPts val="0"/>
              </a:spcAft>
              <a:buNone/>
            </a:pPr>
            <a:r>
              <a:rPr lang="en" sz="1100">
                <a:solidFill>
                  <a:srgbClr val="4EC9B0"/>
                </a:solidFill>
              </a:rPr>
              <a:t>testcafe remote webdriver/suites/portal/accessibility  --qr-code</a:t>
            </a:r>
            <a:endParaRPr sz="1800">
              <a:solidFill>
                <a:srgbClr val="C6DAEC"/>
              </a:solidFill>
            </a:endParaRPr>
          </a:p>
          <a:p>
            <a:pPr indent="-342900" lvl="0" marL="457200" rtl="0" algn="l">
              <a:spcBef>
                <a:spcPts val="0"/>
              </a:spcBef>
              <a:spcAft>
                <a:spcPts val="0"/>
              </a:spcAft>
              <a:buClr>
                <a:srgbClr val="C6DAEC"/>
              </a:buClr>
              <a:buSzPts val="1800"/>
              <a:buChar char="●"/>
            </a:pPr>
            <a:r>
              <a:rPr lang="en" sz="1800">
                <a:solidFill>
                  <a:srgbClr val="C6DAEC"/>
                </a:solidFill>
              </a:rPr>
              <a:t>Run/Debug TestCafe from IDE with breakpoints</a:t>
            </a:r>
            <a:endParaRPr sz="1800">
              <a:solidFill>
                <a:srgbClr val="C6DAEC"/>
              </a:solidFill>
            </a:endParaRPr>
          </a:p>
          <a:p>
            <a:pPr indent="0" lvl="0" marL="457200" rtl="0" algn="l">
              <a:spcBef>
                <a:spcPts val="0"/>
              </a:spcBef>
              <a:spcAft>
                <a:spcPts val="0"/>
              </a:spcAft>
              <a:buNone/>
            </a:pPr>
            <a:r>
              <a:t/>
            </a:r>
            <a:endParaRPr sz="1800">
              <a:solidFill>
                <a:srgbClr val="C6DAEC"/>
              </a:solidFill>
            </a:endParaRPr>
          </a:p>
        </p:txBody>
      </p:sp>
      <p:pic>
        <p:nvPicPr>
          <p:cNvPr id="428" name="Google Shape;428;p21"/>
          <p:cNvPicPr preferRelativeResize="0"/>
          <p:nvPr/>
        </p:nvPicPr>
        <p:blipFill rotWithShape="1">
          <a:blip r:embed="rId3">
            <a:alphaModFix/>
          </a:blip>
          <a:srcRect b="12960" l="9917" r="9909" t="14915"/>
          <a:stretch/>
        </p:blipFill>
        <p:spPr>
          <a:xfrm>
            <a:off x="965425" y="687525"/>
            <a:ext cx="1883100" cy="1693800"/>
          </a:xfrm>
          <a:prstGeom prst="hexagon">
            <a:avLst>
              <a:gd fmla="val 28393" name="adj"/>
              <a:gd fmla="val 115470" name="vf"/>
            </a:avLst>
          </a:prstGeom>
          <a:noFill/>
          <a:ln>
            <a:noFill/>
          </a:ln>
        </p:spPr>
      </p:pic>
      <p:grpSp>
        <p:nvGrpSpPr>
          <p:cNvPr id="429" name="Google Shape;429;p21"/>
          <p:cNvGrpSpPr/>
          <p:nvPr/>
        </p:nvGrpSpPr>
        <p:grpSpPr>
          <a:xfrm>
            <a:off x="814824" y="603114"/>
            <a:ext cx="318996" cy="307211"/>
            <a:chOff x="2583325" y="2972875"/>
            <a:chExt cx="462850" cy="445750"/>
          </a:xfrm>
        </p:grpSpPr>
        <p:sp>
          <p:nvSpPr>
            <p:cNvPr id="430" name="Google Shape;430;p21"/>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 name="Google Shape;432;p21"/>
          <p:cNvSpPr/>
          <p:nvPr/>
        </p:nvSpPr>
        <p:spPr>
          <a:xfrm>
            <a:off x="670499" y="448802"/>
            <a:ext cx="204520" cy="354335"/>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22"/>
          <p:cNvSpPr/>
          <p:nvPr/>
        </p:nvSpPr>
        <p:spPr>
          <a:xfrm>
            <a:off x="764399" y="480277"/>
            <a:ext cx="204520" cy="354335"/>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39" name="Google Shape;439;p22"/>
          <p:cNvSpPr txBox="1"/>
          <p:nvPr/>
        </p:nvSpPr>
        <p:spPr>
          <a:xfrm>
            <a:off x="1953925" y="310950"/>
            <a:ext cx="70746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rgbClr val="19BBD5"/>
                </a:solidFill>
                <a:uFill>
                  <a:noFill/>
                </a:uFill>
                <a:hlinkClick r:id="rId3"/>
              </a:rPr>
              <a:t>TestCafe Studio:</a:t>
            </a:r>
            <a:r>
              <a:rPr lang="en">
                <a:solidFill>
                  <a:srgbClr val="00E1C6"/>
                </a:solidFill>
                <a:uFill>
                  <a:noFill/>
                </a:uFill>
                <a:hlinkClick r:id="rId4"/>
              </a:rPr>
              <a:t> A Cross-Platform IDE for End-to-End Web Testing</a:t>
            </a:r>
            <a:endParaRPr b="1" sz="2400">
              <a:solidFill>
                <a:srgbClr val="19BBD5"/>
              </a:solidFill>
              <a:latin typeface="Muli"/>
              <a:ea typeface="Muli"/>
              <a:cs typeface="Muli"/>
              <a:sym typeface="Muli"/>
            </a:endParaRPr>
          </a:p>
        </p:txBody>
      </p:sp>
      <p:sp>
        <p:nvSpPr>
          <p:cNvPr id="440" name="Google Shape;440;p22"/>
          <p:cNvSpPr txBox="1"/>
          <p:nvPr/>
        </p:nvSpPr>
        <p:spPr>
          <a:xfrm>
            <a:off x="2062150" y="792300"/>
            <a:ext cx="62298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C6DAEC"/>
                </a:solidFill>
              </a:rPr>
              <a:t>Visually Record, Edit, and Run tests on browsers</a:t>
            </a:r>
            <a:endParaRPr>
              <a:solidFill>
                <a:srgbClr val="C6DAEC"/>
              </a:solidFill>
              <a:latin typeface="Muli"/>
              <a:ea typeface="Muli"/>
              <a:cs typeface="Muli"/>
              <a:sym typeface="Muli"/>
            </a:endParaRPr>
          </a:p>
        </p:txBody>
      </p:sp>
      <p:pic>
        <p:nvPicPr>
          <p:cNvPr id="441" name="Google Shape;441;p22"/>
          <p:cNvPicPr preferRelativeResize="0"/>
          <p:nvPr/>
        </p:nvPicPr>
        <p:blipFill>
          <a:blip r:embed="rId5">
            <a:alphaModFix/>
          </a:blip>
          <a:stretch>
            <a:fillRect/>
          </a:stretch>
        </p:blipFill>
        <p:spPr>
          <a:xfrm>
            <a:off x="2062150" y="1123525"/>
            <a:ext cx="6121325" cy="3872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23"/>
          <p:cNvSpPr/>
          <p:nvPr/>
        </p:nvSpPr>
        <p:spPr>
          <a:xfrm>
            <a:off x="764399" y="480277"/>
            <a:ext cx="204520" cy="354335"/>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48" name="Google Shape;448;p23"/>
          <p:cNvSpPr txBox="1"/>
          <p:nvPr/>
        </p:nvSpPr>
        <p:spPr>
          <a:xfrm>
            <a:off x="1953925" y="310950"/>
            <a:ext cx="7074600" cy="6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19BBD5"/>
                </a:solidFill>
                <a:latin typeface="Muli"/>
                <a:ea typeface="Muli"/>
                <a:cs typeface="Muli"/>
                <a:sym typeface="Muli"/>
              </a:rPr>
              <a:t>Run Tests on Remote Computer / Mobile</a:t>
            </a:r>
            <a:endParaRPr/>
          </a:p>
        </p:txBody>
      </p:sp>
      <p:sp>
        <p:nvSpPr>
          <p:cNvPr id="449" name="Google Shape;449;p23"/>
          <p:cNvSpPr txBox="1"/>
          <p:nvPr/>
        </p:nvSpPr>
        <p:spPr>
          <a:xfrm>
            <a:off x="1953925" y="939225"/>
            <a:ext cx="6491100" cy="3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A4CADA"/>
                </a:solidFill>
              </a:rPr>
              <a:t>Run Tests on a Remote Computer</a:t>
            </a:r>
            <a:endParaRPr b="1" sz="1800">
              <a:solidFill>
                <a:srgbClr val="A4CADA"/>
              </a:solidFill>
            </a:endParaRPr>
          </a:p>
          <a:p>
            <a:pPr indent="0" lvl="0" marL="0" rtl="0" algn="l">
              <a:spcBef>
                <a:spcPts val="0"/>
              </a:spcBef>
              <a:spcAft>
                <a:spcPts val="0"/>
              </a:spcAft>
              <a:buNone/>
            </a:pPr>
            <a:r>
              <a:rPr lang="en">
                <a:solidFill>
                  <a:srgbClr val="A4CADA"/>
                </a:solidFill>
              </a:rPr>
              <a:t>Use </a:t>
            </a:r>
            <a:r>
              <a:rPr lang="en" u="sng">
                <a:solidFill>
                  <a:srgbClr val="A4CADA"/>
                </a:solidFill>
                <a:hlinkClick r:id="rId3"/>
              </a:rPr>
              <a:t>remote</a:t>
            </a:r>
            <a:r>
              <a:rPr lang="en">
                <a:solidFill>
                  <a:srgbClr val="A4CADA"/>
                </a:solidFill>
              </a:rPr>
              <a:t> as a browser alias to specify that tests should run on a remote machine.TestCafe prepares a URL for the remote browser to connect to server.</a:t>
            </a:r>
            <a:endParaRPr>
              <a:solidFill>
                <a:srgbClr val="A4CADA"/>
              </a:solidFill>
            </a:endParaRPr>
          </a:p>
          <a:p>
            <a:pPr indent="0" lvl="0" marL="0" rtl="0" algn="l">
              <a:spcBef>
                <a:spcPts val="0"/>
              </a:spcBef>
              <a:spcAft>
                <a:spcPts val="0"/>
              </a:spcAft>
              <a:buNone/>
            </a:pPr>
            <a:r>
              <a:rPr lang="en">
                <a:solidFill>
                  <a:srgbClr val="00E1C6"/>
                </a:solidFill>
              </a:rPr>
              <a:t>$ testcafe remote tests/test.js -L</a:t>
            </a:r>
            <a:br>
              <a:rPr lang="en">
                <a:solidFill>
                  <a:srgbClr val="A4CADA"/>
                </a:solidFill>
              </a:rPr>
            </a:br>
            <a:r>
              <a:rPr lang="en" sz="1200">
                <a:solidFill>
                  <a:srgbClr val="DCDCAA"/>
                </a:solidFill>
              </a:rPr>
              <a:t>Using locally installed version of TestCafe.</a:t>
            </a:r>
            <a:endParaRPr sz="1200">
              <a:solidFill>
                <a:srgbClr val="DCDCAA"/>
              </a:solidFill>
            </a:endParaRPr>
          </a:p>
          <a:p>
            <a:pPr indent="0" lvl="0" marL="0" rtl="0" algn="l">
              <a:spcBef>
                <a:spcPts val="0"/>
              </a:spcBef>
              <a:spcAft>
                <a:spcPts val="0"/>
              </a:spcAft>
              <a:buClr>
                <a:schemeClr val="dk1"/>
              </a:buClr>
              <a:buSzPts val="1100"/>
              <a:buFont typeface="Arial"/>
              <a:buNone/>
            </a:pPr>
            <a:r>
              <a:rPr lang="en" sz="1200">
                <a:solidFill>
                  <a:srgbClr val="DCDCAA"/>
                </a:solidFill>
              </a:rPr>
              <a:t>Connecting 1 remote browser(s)...</a:t>
            </a:r>
            <a:endParaRPr sz="1200">
              <a:solidFill>
                <a:srgbClr val="DCDCAA"/>
              </a:solidFill>
            </a:endParaRPr>
          </a:p>
          <a:p>
            <a:pPr indent="0" lvl="0" marL="0" rtl="0" algn="l">
              <a:spcBef>
                <a:spcPts val="0"/>
              </a:spcBef>
              <a:spcAft>
                <a:spcPts val="0"/>
              </a:spcAft>
              <a:buClr>
                <a:schemeClr val="dk1"/>
              </a:buClr>
              <a:buSzPts val="1100"/>
              <a:buFont typeface="Arial"/>
              <a:buNone/>
            </a:pPr>
            <a:r>
              <a:rPr lang="en" sz="1200">
                <a:solidFill>
                  <a:srgbClr val="DCDCAA"/>
                </a:solidFill>
              </a:rPr>
              <a:t>Navigate to the following URL from each remote browser.</a:t>
            </a:r>
            <a:endParaRPr sz="1200">
              <a:solidFill>
                <a:srgbClr val="DCDCAA"/>
              </a:solidFill>
            </a:endParaRPr>
          </a:p>
          <a:p>
            <a:pPr indent="0" lvl="0" marL="0" rtl="0" algn="l">
              <a:spcBef>
                <a:spcPts val="0"/>
              </a:spcBef>
              <a:spcAft>
                <a:spcPts val="0"/>
              </a:spcAft>
              <a:buClr>
                <a:schemeClr val="dk1"/>
              </a:buClr>
              <a:buSzPts val="1100"/>
              <a:buFont typeface="Arial"/>
              <a:buNone/>
            </a:pPr>
            <a:r>
              <a:rPr lang="en" sz="1200">
                <a:solidFill>
                  <a:srgbClr val="DCDCAA"/>
                </a:solidFill>
              </a:rPr>
              <a:t>Connect URL: http://10.1.10.</a:t>
            </a:r>
            <a:r>
              <a:rPr lang="en" sz="1200">
                <a:solidFill>
                  <a:srgbClr val="DCDCAA"/>
                </a:solidFill>
              </a:rPr>
              <a:t>10</a:t>
            </a:r>
            <a:r>
              <a:rPr lang="en" sz="1200">
                <a:solidFill>
                  <a:srgbClr val="DCDCAA"/>
                </a:solidFill>
              </a:rPr>
              <a:t>:55568/browser/connect</a:t>
            </a:r>
            <a:endParaRPr>
              <a:solidFill>
                <a:srgbClr val="DCDCAA"/>
              </a:solidFill>
            </a:endParaRPr>
          </a:p>
          <a:p>
            <a:pPr indent="0" lvl="0" marL="0" rtl="0" algn="l">
              <a:spcBef>
                <a:spcPts val="0"/>
              </a:spcBef>
              <a:spcAft>
                <a:spcPts val="0"/>
              </a:spcAft>
              <a:buNone/>
            </a:pPr>
            <a:r>
              <a:t/>
            </a:r>
            <a:endParaRPr>
              <a:solidFill>
                <a:srgbClr val="A4CADA"/>
              </a:solidFill>
            </a:endParaRPr>
          </a:p>
          <a:p>
            <a:pPr indent="0" lvl="0" marL="0" rtl="0" algn="l">
              <a:spcBef>
                <a:spcPts val="0"/>
              </a:spcBef>
              <a:spcAft>
                <a:spcPts val="0"/>
              </a:spcAft>
              <a:buNone/>
            </a:pPr>
            <a:r>
              <a:rPr b="1" lang="en" sz="1800">
                <a:solidFill>
                  <a:srgbClr val="A4CADA"/>
                </a:solidFill>
              </a:rPr>
              <a:t>Run Tests on a Mobile Device</a:t>
            </a:r>
            <a:endParaRPr b="1" sz="1800">
              <a:solidFill>
                <a:srgbClr val="A4CADA"/>
              </a:solidFill>
            </a:endParaRPr>
          </a:p>
          <a:p>
            <a:pPr indent="0" lvl="0" marL="0" rtl="0" algn="l">
              <a:spcBef>
                <a:spcPts val="0"/>
              </a:spcBef>
              <a:spcAft>
                <a:spcPts val="0"/>
              </a:spcAft>
              <a:buNone/>
            </a:pPr>
            <a:r>
              <a:rPr lang="en">
                <a:solidFill>
                  <a:srgbClr val="A4CADA"/>
                </a:solidFill>
              </a:rPr>
              <a:t>Add the --qr-code flag to generate a QR-code for the mobile device.</a:t>
            </a:r>
            <a:endParaRPr>
              <a:solidFill>
                <a:srgbClr val="A4CADA"/>
              </a:solidFill>
            </a:endParaRPr>
          </a:p>
          <a:p>
            <a:pPr indent="0" lvl="0" marL="0" rtl="0" algn="l">
              <a:spcBef>
                <a:spcPts val="0"/>
              </a:spcBef>
              <a:spcAft>
                <a:spcPts val="0"/>
              </a:spcAft>
              <a:buNone/>
            </a:pPr>
            <a:r>
              <a:rPr lang="en">
                <a:solidFill>
                  <a:srgbClr val="00E1C6"/>
                </a:solidFill>
              </a:rPr>
              <a:t>$ testcafe remote tests/test.js -L</a:t>
            </a:r>
            <a:r>
              <a:rPr lang="en">
                <a:solidFill>
                  <a:srgbClr val="A4CADA"/>
                </a:solidFill>
              </a:rPr>
              <a:t> --qr-code</a:t>
            </a:r>
            <a:br>
              <a:rPr lang="en">
                <a:solidFill>
                  <a:srgbClr val="A4CADA"/>
                </a:solidFill>
              </a:rPr>
            </a:br>
            <a:endParaRPr>
              <a:solidFill>
                <a:srgbClr val="A4CADA"/>
              </a:solidFill>
            </a:endParaRPr>
          </a:p>
          <a:p>
            <a:pPr indent="0" lvl="0" marL="0" rtl="0" algn="l">
              <a:spcBef>
                <a:spcPts val="0"/>
              </a:spcBef>
              <a:spcAft>
                <a:spcPts val="0"/>
              </a:spcAft>
              <a:buNone/>
            </a:pPr>
            <a:r>
              <a:rPr lang="en">
                <a:solidFill>
                  <a:srgbClr val="A4CADA"/>
                </a:solidFill>
              </a:rPr>
              <a:t>TestCafe will output URL and the QR-code to the console for the remote device to connect. Tests start as soon as browser is connected to the server.</a:t>
            </a:r>
            <a:endParaRPr sz="1050">
              <a:solidFill>
                <a:srgbClr val="A4CADA"/>
              </a:solidFill>
              <a:latin typeface="Roboto"/>
              <a:ea typeface="Roboto"/>
              <a:cs typeface="Roboto"/>
              <a:sym typeface="Roboto"/>
            </a:endParaRPr>
          </a:p>
          <a:p>
            <a:pPr indent="0" lvl="0" marL="0" rtl="0" algn="l">
              <a:spcBef>
                <a:spcPts val="0"/>
              </a:spcBef>
              <a:spcAft>
                <a:spcPts val="0"/>
              </a:spcAft>
              <a:buNone/>
            </a:pPr>
            <a:r>
              <a:t/>
            </a:r>
            <a:endParaRPr>
              <a:solidFill>
                <a:srgbClr val="C6DAEC"/>
              </a:solidFill>
            </a:endParaRPr>
          </a:p>
          <a:p>
            <a:pPr indent="0" lvl="0" marL="114300" marR="114300" rtl="0" algn="l">
              <a:lnSpc>
                <a:spcPct val="115000"/>
              </a:lnSpc>
              <a:spcBef>
                <a:spcPts val="0"/>
              </a:spcBef>
              <a:spcAft>
                <a:spcPts val="0"/>
              </a:spcAft>
              <a:buNone/>
            </a:pPr>
            <a:r>
              <a:t/>
            </a:r>
            <a:endParaRPr sz="1050">
              <a:solidFill>
                <a:schemeClr val="dk1"/>
              </a:solidFill>
              <a:highlight>
                <a:srgbClr val="F8F8FF"/>
              </a:highlight>
              <a:latin typeface="Roboto"/>
              <a:ea typeface="Roboto"/>
              <a:cs typeface="Roboto"/>
              <a:sym typeface="Roboto"/>
            </a:endParaRPr>
          </a:p>
          <a:p>
            <a:pPr indent="0" lvl="0" marL="114300" marR="114300" rtl="0" algn="l">
              <a:lnSpc>
                <a:spcPct val="115000"/>
              </a:lnSpc>
              <a:spcBef>
                <a:spcPts val="1500"/>
              </a:spcBef>
              <a:spcAft>
                <a:spcPts val="1500"/>
              </a:spcAft>
              <a:buNone/>
            </a:pPr>
            <a:r>
              <a:t/>
            </a:r>
            <a:endParaRPr sz="1050">
              <a:solidFill>
                <a:srgbClr val="219161"/>
              </a:solidFill>
              <a:highlight>
                <a:srgbClr val="F8F8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24"/>
          <p:cNvSpPr/>
          <p:nvPr/>
        </p:nvSpPr>
        <p:spPr>
          <a:xfrm>
            <a:off x="764399" y="480277"/>
            <a:ext cx="204520" cy="354335"/>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56" name="Google Shape;456;p24"/>
          <p:cNvSpPr txBox="1"/>
          <p:nvPr/>
        </p:nvSpPr>
        <p:spPr>
          <a:xfrm>
            <a:off x="1953925" y="310950"/>
            <a:ext cx="7074600" cy="6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19BBD5"/>
                </a:solidFill>
                <a:latin typeface="Muli"/>
                <a:ea typeface="Muli"/>
                <a:cs typeface="Muli"/>
                <a:sym typeface="Muli"/>
              </a:rPr>
              <a:t>Run Tests on </a:t>
            </a:r>
            <a:r>
              <a:rPr b="1" lang="en" sz="2400" u="sng">
                <a:solidFill>
                  <a:schemeClr val="hlink"/>
                </a:solidFill>
                <a:latin typeface="Muli"/>
                <a:ea typeface="Muli"/>
                <a:cs typeface="Muli"/>
                <a:sym typeface="Muli"/>
                <a:hlinkClick r:id="rId3"/>
              </a:rPr>
              <a:t>BrowserStack</a:t>
            </a:r>
            <a:endParaRPr/>
          </a:p>
        </p:txBody>
      </p:sp>
      <p:sp>
        <p:nvSpPr>
          <p:cNvPr id="457" name="Google Shape;457;p24"/>
          <p:cNvSpPr txBox="1"/>
          <p:nvPr/>
        </p:nvSpPr>
        <p:spPr>
          <a:xfrm>
            <a:off x="1953925" y="939225"/>
            <a:ext cx="6491100" cy="3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A4CADA"/>
                </a:solidFill>
              </a:rPr>
              <a:t>Install browserstack plugin</a:t>
            </a:r>
            <a:endParaRPr b="1" sz="1800">
              <a:solidFill>
                <a:srgbClr val="A4CADA"/>
              </a:solidFill>
            </a:endParaRPr>
          </a:p>
          <a:p>
            <a:pPr indent="0" lvl="0" marL="0" rtl="0" algn="l">
              <a:spcBef>
                <a:spcPts val="0"/>
              </a:spcBef>
              <a:spcAft>
                <a:spcPts val="0"/>
              </a:spcAft>
              <a:buClr>
                <a:schemeClr val="dk1"/>
              </a:buClr>
              <a:buSzPts val="1100"/>
              <a:buFont typeface="Arial"/>
              <a:buNone/>
            </a:pPr>
            <a:r>
              <a:rPr lang="en">
                <a:solidFill>
                  <a:srgbClr val="00E1C6"/>
                </a:solidFill>
              </a:rPr>
              <a:t>$ npm install testcafe-browser-provider-browserstack</a:t>
            </a:r>
            <a:endParaRPr>
              <a:solidFill>
                <a:srgbClr val="00E1C6"/>
              </a:solidFill>
            </a:endParaRPr>
          </a:p>
          <a:p>
            <a:pPr indent="0" lvl="0" marL="0" rtl="0" algn="l">
              <a:spcBef>
                <a:spcPts val="0"/>
              </a:spcBef>
              <a:spcAft>
                <a:spcPts val="0"/>
              </a:spcAft>
              <a:buClr>
                <a:schemeClr val="dk1"/>
              </a:buClr>
              <a:buSzPts val="1100"/>
              <a:buFont typeface="Arial"/>
              <a:buNone/>
            </a:pPr>
            <a:r>
              <a:rPr lang="en">
                <a:solidFill>
                  <a:srgbClr val="C6DAEC"/>
                </a:solidFill>
              </a:rPr>
              <a:t>Before using this plugin, save the BrowserStack username and access key</a:t>
            </a:r>
            <a:endParaRPr>
              <a:solidFill>
                <a:srgbClr val="C6DAEC"/>
              </a:solidFill>
            </a:endParaRPr>
          </a:p>
          <a:p>
            <a:pPr indent="0" lvl="0" marL="0" rtl="0" algn="l">
              <a:spcBef>
                <a:spcPts val="0"/>
              </a:spcBef>
              <a:spcAft>
                <a:spcPts val="0"/>
              </a:spcAft>
              <a:buNone/>
            </a:pPr>
            <a:r>
              <a:rPr lang="en">
                <a:solidFill>
                  <a:srgbClr val="C6DAEC"/>
                </a:solidFill>
              </a:rPr>
              <a:t>to environment variables </a:t>
            </a:r>
            <a:endParaRPr>
              <a:solidFill>
                <a:srgbClr val="C6DAEC"/>
              </a:solidFill>
            </a:endParaRPr>
          </a:p>
          <a:p>
            <a:pPr indent="0" lvl="0" marL="0" rtl="0" algn="l">
              <a:spcBef>
                <a:spcPts val="0"/>
              </a:spcBef>
              <a:spcAft>
                <a:spcPts val="0"/>
              </a:spcAft>
              <a:buNone/>
            </a:pPr>
            <a:r>
              <a:rPr lang="en">
                <a:solidFill>
                  <a:schemeClr val="accent2"/>
                </a:solidFill>
              </a:rPr>
              <a:t>`BROWSERSTACK_USERNAME`</a:t>
            </a:r>
            <a:r>
              <a:rPr lang="en">
                <a:solidFill>
                  <a:srgbClr val="C6DAEC"/>
                </a:solidFill>
              </a:rPr>
              <a:t> and </a:t>
            </a:r>
            <a:r>
              <a:rPr lang="en">
                <a:solidFill>
                  <a:schemeClr val="accent2"/>
                </a:solidFill>
              </a:rPr>
              <a:t>`BROWSERSTACK_ACCESS_KEY`</a:t>
            </a:r>
            <a:endParaRPr>
              <a:solidFill>
                <a:schemeClr val="accent2"/>
              </a:solidFill>
            </a:endParaRPr>
          </a:p>
          <a:p>
            <a:pPr indent="0" lvl="0" marL="0" rtl="0" algn="l">
              <a:spcBef>
                <a:spcPts val="0"/>
              </a:spcBef>
              <a:spcAft>
                <a:spcPts val="0"/>
              </a:spcAft>
              <a:buNone/>
            </a:pPr>
            <a:r>
              <a:t/>
            </a:r>
            <a:endParaRPr>
              <a:solidFill>
                <a:srgbClr val="C6DAEC"/>
              </a:solidFill>
            </a:endParaRPr>
          </a:p>
          <a:p>
            <a:pPr indent="0" lvl="0" marL="0" rtl="0" algn="l">
              <a:spcBef>
                <a:spcPts val="0"/>
              </a:spcBef>
              <a:spcAft>
                <a:spcPts val="0"/>
              </a:spcAft>
              <a:buNone/>
            </a:pPr>
            <a:r>
              <a:rPr lang="en">
                <a:solidFill>
                  <a:srgbClr val="C6DAEC"/>
                </a:solidFill>
              </a:rPr>
              <a:t>Determine the available browser aliases:</a:t>
            </a:r>
            <a:endParaRPr>
              <a:solidFill>
                <a:srgbClr val="C6DAEC"/>
              </a:solidFill>
            </a:endParaRPr>
          </a:p>
          <a:p>
            <a:pPr indent="0" lvl="0" marL="0" rtl="0" algn="l">
              <a:spcBef>
                <a:spcPts val="0"/>
              </a:spcBef>
              <a:spcAft>
                <a:spcPts val="0"/>
              </a:spcAft>
              <a:buNone/>
            </a:pPr>
            <a:r>
              <a:rPr lang="en">
                <a:solidFill>
                  <a:srgbClr val="00E1C6"/>
                </a:solidFill>
              </a:rPr>
              <a:t>$ testcafe -b browserstack</a:t>
            </a:r>
            <a:endParaRPr>
              <a:solidFill>
                <a:srgbClr val="00E1C6"/>
              </a:solidFill>
            </a:endParaRPr>
          </a:p>
          <a:p>
            <a:pPr indent="0" lvl="0" marL="0" rtl="0" algn="l">
              <a:spcBef>
                <a:spcPts val="0"/>
              </a:spcBef>
              <a:spcAft>
                <a:spcPts val="0"/>
              </a:spcAft>
              <a:buNone/>
            </a:pPr>
            <a:r>
              <a:t/>
            </a:r>
            <a:endParaRPr>
              <a:solidFill>
                <a:srgbClr val="C6DAEC"/>
              </a:solidFill>
            </a:endParaRPr>
          </a:p>
          <a:p>
            <a:pPr indent="0" lvl="0" marL="0" rtl="0" algn="l">
              <a:spcBef>
                <a:spcPts val="0"/>
              </a:spcBef>
              <a:spcAft>
                <a:spcPts val="0"/>
              </a:spcAft>
              <a:buNone/>
            </a:pPr>
            <a:r>
              <a:rPr lang="en">
                <a:solidFill>
                  <a:srgbClr val="C6DAEC"/>
                </a:solidFill>
              </a:rPr>
              <a:t>Run tests from the command line, use the alias when specifying browsers:</a:t>
            </a:r>
            <a:endParaRPr>
              <a:solidFill>
                <a:srgbClr val="C6DAEC"/>
              </a:solidFill>
            </a:endParaRPr>
          </a:p>
          <a:p>
            <a:pPr indent="0" lvl="0" marL="0" rtl="0" algn="l">
              <a:spcBef>
                <a:spcPts val="0"/>
              </a:spcBef>
              <a:spcAft>
                <a:spcPts val="0"/>
              </a:spcAft>
              <a:buNone/>
            </a:pPr>
            <a:r>
              <a:rPr lang="en">
                <a:solidFill>
                  <a:srgbClr val="00E1C6"/>
                </a:solidFill>
              </a:rPr>
              <a:t>$ testcafe "browserstack:ie@11.0:Windows 10" "path/to/test/file.js"</a:t>
            </a:r>
            <a:endParaRPr>
              <a:solidFill>
                <a:srgbClr val="00E1C6"/>
              </a:solidFill>
            </a:endParaRPr>
          </a:p>
          <a:p>
            <a:pPr indent="0" lvl="0" marL="152400" marR="152400" rtl="0" algn="l">
              <a:lnSpc>
                <a:spcPct val="145000"/>
              </a:lnSpc>
              <a:spcBef>
                <a:spcPts val="0"/>
              </a:spcBef>
              <a:spcAft>
                <a:spcPts val="0"/>
              </a:spcAft>
              <a:buNone/>
            </a:pPr>
            <a:r>
              <a:t/>
            </a:r>
            <a:endParaRPr sz="1000">
              <a:solidFill>
                <a:srgbClr val="24292E"/>
              </a:solidFill>
              <a:highlight>
                <a:srgbClr val="F6F8FA"/>
              </a:highlight>
              <a:latin typeface="Consolas"/>
              <a:ea typeface="Consolas"/>
              <a:cs typeface="Consolas"/>
              <a:sym typeface="Consolas"/>
            </a:endParaRPr>
          </a:p>
          <a:p>
            <a:pPr indent="0" lvl="0" marL="0" rtl="0" algn="l">
              <a:lnSpc>
                <a:spcPct val="150000"/>
              </a:lnSpc>
              <a:spcBef>
                <a:spcPts val="1200"/>
              </a:spcBef>
              <a:spcAft>
                <a:spcPts val="0"/>
              </a:spcAft>
              <a:buClr>
                <a:schemeClr val="dk1"/>
              </a:buClr>
              <a:buSzPts val="1100"/>
              <a:buFont typeface="Arial"/>
              <a:buNone/>
            </a:pPr>
            <a:r>
              <a:t/>
            </a:r>
            <a:endParaRPr sz="1200">
              <a:solidFill>
                <a:srgbClr val="24292E"/>
              </a:solidFill>
              <a:highlight>
                <a:srgbClr val="FFFFFF"/>
              </a:highlight>
            </a:endParaRPr>
          </a:p>
          <a:p>
            <a:pPr indent="0" lvl="0" marL="0" rtl="0" algn="l">
              <a:spcBef>
                <a:spcPts val="0"/>
              </a:spcBef>
              <a:spcAft>
                <a:spcPts val="0"/>
              </a:spcAft>
              <a:buNone/>
            </a:pPr>
            <a:r>
              <a:t/>
            </a:r>
            <a:endParaRPr>
              <a:solidFill>
                <a:srgbClr val="A4CADA"/>
              </a:solidFill>
            </a:endParaRPr>
          </a:p>
          <a:p>
            <a:pPr indent="0" lvl="0" marL="0" rtl="0" algn="l">
              <a:spcBef>
                <a:spcPts val="0"/>
              </a:spcBef>
              <a:spcAft>
                <a:spcPts val="0"/>
              </a:spcAft>
              <a:buNone/>
            </a:pPr>
            <a:r>
              <a:t/>
            </a:r>
            <a:endParaRPr>
              <a:solidFill>
                <a:srgbClr val="C6DAEC"/>
              </a:solidFill>
            </a:endParaRPr>
          </a:p>
          <a:p>
            <a:pPr indent="0" lvl="0" marL="114300" marR="114300" rtl="0" algn="l">
              <a:lnSpc>
                <a:spcPct val="115000"/>
              </a:lnSpc>
              <a:spcBef>
                <a:spcPts val="0"/>
              </a:spcBef>
              <a:spcAft>
                <a:spcPts val="0"/>
              </a:spcAft>
              <a:buNone/>
            </a:pPr>
            <a:r>
              <a:t/>
            </a:r>
            <a:endParaRPr sz="1050">
              <a:solidFill>
                <a:schemeClr val="dk1"/>
              </a:solidFill>
              <a:highlight>
                <a:srgbClr val="F8F8FF"/>
              </a:highlight>
              <a:latin typeface="Roboto"/>
              <a:ea typeface="Roboto"/>
              <a:cs typeface="Roboto"/>
              <a:sym typeface="Roboto"/>
            </a:endParaRPr>
          </a:p>
          <a:p>
            <a:pPr indent="0" lvl="0" marL="114300" marR="114300" rtl="0" algn="l">
              <a:lnSpc>
                <a:spcPct val="115000"/>
              </a:lnSpc>
              <a:spcBef>
                <a:spcPts val="1500"/>
              </a:spcBef>
              <a:spcAft>
                <a:spcPts val="1500"/>
              </a:spcAft>
              <a:buNone/>
            </a:pPr>
            <a:r>
              <a:t/>
            </a:r>
            <a:endParaRPr sz="1050">
              <a:solidFill>
                <a:srgbClr val="219161"/>
              </a:solidFill>
              <a:highlight>
                <a:srgbClr val="F8F8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25"/>
          <p:cNvSpPr/>
          <p:nvPr/>
        </p:nvSpPr>
        <p:spPr>
          <a:xfrm>
            <a:off x="764399" y="480277"/>
            <a:ext cx="204520" cy="354335"/>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64" name="Google Shape;464;p25"/>
          <p:cNvSpPr txBox="1"/>
          <p:nvPr/>
        </p:nvSpPr>
        <p:spPr>
          <a:xfrm>
            <a:off x="1953925" y="310938"/>
            <a:ext cx="4524000" cy="6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19BBD5"/>
                </a:solidFill>
                <a:latin typeface="Muli"/>
                <a:ea typeface="Muli"/>
                <a:cs typeface="Muli"/>
                <a:sym typeface="Muli"/>
              </a:rPr>
              <a:t>TestCafe </a:t>
            </a:r>
            <a:r>
              <a:rPr b="1" lang="en" sz="2400">
                <a:solidFill>
                  <a:srgbClr val="19BBD5"/>
                </a:solidFill>
                <a:latin typeface="Muli"/>
                <a:ea typeface="Muli"/>
                <a:cs typeface="Muli"/>
                <a:sym typeface="Muli"/>
              </a:rPr>
              <a:t>Live Mode </a:t>
            </a:r>
            <a:endParaRPr/>
          </a:p>
        </p:txBody>
      </p:sp>
      <p:sp>
        <p:nvSpPr>
          <p:cNvPr id="465" name="Google Shape;465;p25"/>
          <p:cNvSpPr txBox="1"/>
          <p:nvPr/>
        </p:nvSpPr>
        <p:spPr>
          <a:xfrm>
            <a:off x="1953925" y="939225"/>
            <a:ext cx="6333300" cy="3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6DAEC"/>
                </a:solidFill>
              </a:rPr>
              <a:t>Use the </a:t>
            </a:r>
            <a:r>
              <a:rPr lang="en" u="sng">
                <a:solidFill>
                  <a:srgbClr val="C6DAEC"/>
                </a:solidFill>
                <a:hlinkClick r:id="rId3"/>
              </a:rPr>
              <a:t>-L (--live)</a:t>
            </a:r>
            <a:r>
              <a:rPr lang="en">
                <a:solidFill>
                  <a:srgbClr val="C6DAEC"/>
                </a:solidFill>
              </a:rPr>
              <a:t> flag to enable live mode from the command line interface.</a:t>
            </a:r>
            <a:endParaRPr>
              <a:solidFill>
                <a:srgbClr val="C6DAEC"/>
              </a:solidFill>
            </a:endParaRPr>
          </a:p>
          <a:p>
            <a:pPr indent="0" lvl="0" marL="0" rtl="0" algn="l">
              <a:spcBef>
                <a:spcPts val="0"/>
              </a:spcBef>
              <a:spcAft>
                <a:spcPts val="0"/>
              </a:spcAft>
              <a:buNone/>
            </a:pPr>
            <a:r>
              <a:rPr lang="en">
                <a:solidFill>
                  <a:srgbClr val="00E1C6"/>
                </a:solidFill>
              </a:rPr>
              <a:t>$ testcafe chrome tests/test.js</a:t>
            </a:r>
            <a:r>
              <a:rPr lang="en">
                <a:solidFill>
                  <a:srgbClr val="219161"/>
                </a:solidFill>
              </a:rPr>
              <a:t> </a:t>
            </a:r>
            <a:r>
              <a:rPr lang="en">
                <a:solidFill>
                  <a:srgbClr val="DCDCAA"/>
                </a:solidFill>
              </a:rPr>
              <a:t>-L</a:t>
            </a:r>
            <a:br>
              <a:rPr lang="en">
                <a:solidFill>
                  <a:srgbClr val="C6DAEC"/>
                </a:solidFill>
              </a:rPr>
            </a:br>
            <a:endParaRPr>
              <a:solidFill>
                <a:srgbClr val="C6DAEC"/>
              </a:solidFill>
            </a:endParaRPr>
          </a:p>
          <a:p>
            <a:pPr indent="0" lvl="0" marL="0" rtl="0" algn="l">
              <a:spcBef>
                <a:spcPts val="0"/>
              </a:spcBef>
              <a:spcAft>
                <a:spcPts val="0"/>
              </a:spcAft>
              <a:buNone/>
            </a:pPr>
            <a:r>
              <a:rPr lang="en">
                <a:solidFill>
                  <a:srgbClr val="C6DAEC"/>
                </a:solidFill>
              </a:rPr>
              <a:t>When you run tests with live mode enabled, TestCafe opens the browsers, runs tests there, shows the reports and waits for your further actions.</a:t>
            </a:r>
            <a:endParaRPr>
              <a:solidFill>
                <a:srgbClr val="C6DAEC"/>
              </a:solidFill>
            </a:endParaRPr>
          </a:p>
          <a:p>
            <a:pPr indent="0" lvl="0" marL="0" rtl="0" algn="l">
              <a:spcBef>
                <a:spcPts val="0"/>
              </a:spcBef>
              <a:spcAft>
                <a:spcPts val="0"/>
              </a:spcAft>
              <a:buNone/>
            </a:pPr>
            <a:r>
              <a:t/>
            </a:r>
            <a:endParaRPr>
              <a:solidFill>
                <a:srgbClr val="C6DAEC"/>
              </a:solidFill>
            </a:endParaRPr>
          </a:p>
          <a:p>
            <a:pPr indent="0" lvl="0" marL="0" rtl="0" algn="l">
              <a:spcBef>
                <a:spcPts val="0"/>
              </a:spcBef>
              <a:spcAft>
                <a:spcPts val="0"/>
              </a:spcAft>
              <a:buNone/>
            </a:pPr>
            <a:r>
              <a:rPr lang="en">
                <a:solidFill>
                  <a:srgbClr val="C6DAEC"/>
                </a:solidFill>
              </a:rPr>
              <a:t>Then TestCafe starts watching for changes in the test files and all files referenced in them (like page objects or helper modules). Once you make changes in any of those files and save them, TestCafe immediately reruns the tests.</a:t>
            </a:r>
            <a:endParaRPr>
              <a:solidFill>
                <a:srgbClr val="C6DAEC"/>
              </a:solidFill>
            </a:endParaRPr>
          </a:p>
          <a:p>
            <a:pPr indent="0" lvl="0" marL="0" rtl="0" algn="l">
              <a:spcBef>
                <a:spcPts val="0"/>
              </a:spcBef>
              <a:spcAft>
                <a:spcPts val="0"/>
              </a:spcAft>
              <a:buNone/>
            </a:pPr>
            <a:r>
              <a:t/>
            </a:r>
            <a:endParaRPr>
              <a:solidFill>
                <a:srgbClr val="C6DAEC"/>
              </a:solidFill>
            </a:endParaRPr>
          </a:p>
          <a:p>
            <a:pPr indent="0" lvl="0" marL="0" rtl="0" algn="l">
              <a:spcBef>
                <a:spcPts val="0"/>
              </a:spcBef>
              <a:spcAft>
                <a:spcPts val="0"/>
              </a:spcAft>
              <a:buNone/>
            </a:pPr>
            <a:r>
              <a:rPr lang="en">
                <a:solidFill>
                  <a:srgbClr val="C6DAEC"/>
                </a:solidFill>
              </a:rPr>
              <a:t>When the tests are done, browsers stay on the last opened page so you can work with it and explore it with the browser's developer tools.</a:t>
            </a:r>
            <a:endParaRPr sz="1050">
              <a:solidFill>
                <a:srgbClr val="C6DAEC"/>
              </a:solidFill>
              <a:latin typeface="Roboto"/>
              <a:ea typeface="Roboto"/>
              <a:cs typeface="Roboto"/>
              <a:sym typeface="Roboto"/>
            </a:endParaRPr>
          </a:p>
          <a:p>
            <a:pPr indent="0" lvl="0" marL="114300" marR="114300" rtl="0" algn="l">
              <a:lnSpc>
                <a:spcPct val="115000"/>
              </a:lnSpc>
              <a:spcBef>
                <a:spcPts val="0"/>
              </a:spcBef>
              <a:spcAft>
                <a:spcPts val="0"/>
              </a:spcAft>
              <a:buNone/>
            </a:pPr>
            <a:r>
              <a:t/>
            </a:r>
            <a:endParaRPr sz="1050">
              <a:solidFill>
                <a:schemeClr val="dk1"/>
              </a:solidFill>
              <a:highlight>
                <a:srgbClr val="F8F8FF"/>
              </a:highlight>
              <a:latin typeface="Roboto"/>
              <a:ea typeface="Roboto"/>
              <a:cs typeface="Roboto"/>
              <a:sym typeface="Roboto"/>
            </a:endParaRPr>
          </a:p>
          <a:p>
            <a:pPr indent="0" lvl="0" marL="114300" marR="114300" rtl="0" algn="l">
              <a:lnSpc>
                <a:spcPct val="115000"/>
              </a:lnSpc>
              <a:spcBef>
                <a:spcPts val="1500"/>
              </a:spcBef>
              <a:spcAft>
                <a:spcPts val="1500"/>
              </a:spcAft>
              <a:buNone/>
            </a:pPr>
            <a:r>
              <a:t/>
            </a:r>
            <a:endParaRPr sz="1050">
              <a:solidFill>
                <a:srgbClr val="219161"/>
              </a:solidFill>
              <a:highlight>
                <a:srgbClr val="F8F8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26"/>
          <p:cNvSpPr/>
          <p:nvPr/>
        </p:nvSpPr>
        <p:spPr>
          <a:xfrm>
            <a:off x="764399" y="480277"/>
            <a:ext cx="204520" cy="354335"/>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72" name="Google Shape;472;p26"/>
          <p:cNvSpPr txBox="1"/>
          <p:nvPr/>
        </p:nvSpPr>
        <p:spPr>
          <a:xfrm>
            <a:off x="1953925" y="310938"/>
            <a:ext cx="4524000" cy="6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19BBD5"/>
                </a:solidFill>
                <a:latin typeface="Muli"/>
                <a:ea typeface="Muli"/>
                <a:cs typeface="Muli"/>
                <a:sym typeface="Muli"/>
              </a:rPr>
              <a:t>TestCafe </a:t>
            </a:r>
            <a:r>
              <a:rPr b="1" lang="en" sz="2400">
                <a:solidFill>
                  <a:srgbClr val="19BBD5"/>
                </a:solidFill>
                <a:latin typeface="Muli"/>
                <a:ea typeface="Muli"/>
                <a:cs typeface="Muli"/>
                <a:sym typeface="Muli"/>
              </a:rPr>
              <a:t>quarantine</a:t>
            </a:r>
            <a:r>
              <a:rPr b="1" lang="en" sz="2400">
                <a:solidFill>
                  <a:srgbClr val="19BBD5"/>
                </a:solidFill>
                <a:latin typeface="Muli"/>
                <a:ea typeface="Muli"/>
                <a:cs typeface="Muli"/>
                <a:sym typeface="Muli"/>
              </a:rPr>
              <a:t>Mode </a:t>
            </a:r>
            <a:endParaRPr/>
          </a:p>
        </p:txBody>
      </p:sp>
      <p:sp>
        <p:nvSpPr>
          <p:cNvPr id="473" name="Google Shape;473;p26"/>
          <p:cNvSpPr txBox="1"/>
          <p:nvPr/>
        </p:nvSpPr>
        <p:spPr>
          <a:xfrm>
            <a:off x="1953925" y="939225"/>
            <a:ext cx="6333300" cy="3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6DAEC"/>
                </a:solidFill>
              </a:rPr>
              <a:t>Use the </a:t>
            </a:r>
            <a:r>
              <a:rPr lang="en" u="sng">
                <a:solidFill>
                  <a:srgbClr val="C6DAEC"/>
                </a:solidFill>
                <a:hlinkClick r:id="rId3"/>
              </a:rPr>
              <a:t>-q (</a:t>
            </a:r>
            <a:r>
              <a:rPr lang="en">
                <a:solidFill>
                  <a:srgbClr val="2FA4CF"/>
                </a:solidFill>
                <a:uFill>
                  <a:noFill/>
                </a:uFill>
                <a:hlinkClick r:id="rId4"/>
              </a:rPr>
              <a:t>--quarantine-mode</a:t>
            </a:r>
            <a:r>
              <a:rPr lang="en" u="sng">
                <a:solidFill>
                  <a:srgbClr val="C6DAEC"/>
                </a:solidFill>
                <a:hlinkClick r:id="rId5"/>
              </a:rPr>
              <a:t>)</a:t>
            </a:r>
            <a:r>
              <a:rPr lang="en">
                <a:solidFill>
                  <a:srgbClr val="C6DAEC"/>
                </a:solidFill>
              </a:rPr>
              <a:t> flag to enable </a:t>
            </a:r>
            <a:r>
              <a:rPr lang="en">
                <a:solidFill>
                  <a:srgbClr val="C6DAEC"/>
                </a:solidFill>
              </a:rPr>
              <a:t>quarantine</a:t>
            </a:r>
            <a:r>
              <a:rPr lang="en">
                <a:solidFill>
                  <a:srgbClr val="C6DAEC"/>
                </a:solidFill>
              </a:rPr>
              <a:t> mode from the command line interface.</a:t>
            </a:r>
            <a:endParaRPr>
              <a:solidFill>
                <a:srgbClr val="C6DAEC"/>
              </a:solidFill>
            </a:endParaRPr>
          </a:p>
          <a:p>
            <a:pPr indent="0" lvl="0" marL="0" rtl="0" algn="l">
              <a:spcBef>
                <a:spcPts val="0"/>
              </a:spcBef>
              <a:spcAft>
                <a:spcPts val="0"/>
              </a:spcAft>
              <a:buNone/>
            </a:pPr>
            <a:r>
              <a:rPr lang="en">
                <a:solidFill>
                  <a:srgbClr val="00E1C6"/>
                </a:solidFill>
              </a:rPr>
              <a:t>$ testcafe chrome tests/test.js</a:t>
            </a:r>
            <a:r>
              <a:rPr lang="en">
                <a:solidFill>
                  <a:srgbClr val="219161"/>
                </a:solidFill>
              </a:rPr>
              <a:t> </a:t>
            </a:r>
            <a:r>
              <a:rPr lang="en">
                <a:solidFill>
                  <a:srgbClr val="DCDCAA"/>
                </a:solidFill>
              </a:rPr>
              <a:t>-q</a:t>
            </a:r>
            <a:br>
              <a:rPr lang="en">
                <a:solidFill>
                  <a:srgbClr val="C6DAEC"/>
                </a:solidFill>
              </a:rPr>
            </a:br>
            <a:endParaRPr b="1" sz="1350">
              <a:solidFill>
                <a:srgbClr val="11111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C6DAEC"/>
                </a:solidFill>
              </a:rPr>
              <a:t>The quarantine mode is designed to isolate non-deterministic tests (that is, tests that pass and fail without any apparent reason) from the other tests.</a:t>
            </a:r>
            <a:endParaRPr>
              <a:solidFill>
                <a:srgbClr val="C6DAEC"/>
              </a:solidFill>
            </a:endParaRPr>
          </a:p>
          <a:p>
            <a:pPr indent="0" lvl="0" marL="0" rtl="0" algn="l">
              <a:spcBef>
                <a:spcPts val="0"/>
              </a:spcBef>
              <a:spcAft>
                <a:spcPts val="0"/>
              </a:spcAft>
              <a:buClr>
                <a:schemeClr val="dk1"/>
              </a:buClr>
              <a:buSzPts val="1100"/>
              <a:buFont typeface="Arial"/>
              <a:buNone/>
            </a:pPr>
            <a:r>
              <a:rPr lang="en">
                <a:solidFill>
                  <a:srgbClr val="C6DAEC"/>
                </a:solidFill>
              </a:rPr>
              <a:t>When the quarantine mode is enabled, tests run according to the following logic:</a:t>
            </a:r>
            <a:endParaRPr>
              <a:solidFill>
                <a:srgbClr val="C6DAEC"/>
              </a:solidFill>
            </a:endParaRPr>
          </a:p>
          <a:p>
            <a:pPr indent="-146050" lvl="0" marL="228600" rtl="0" algn="l">
              <a:spcBef>
                <a:spcPts val="0"/>
              </a:spcBef>
              <a:spcAft>
                <a:spcPts val="0"/>
              </a:spcAft>
              <a:buClr>
                <a:srgbClr val="C6DAEC"/>
              </a:buClr>
              <a:buSzPts val="1400"/>
              <a:buAutoNum type="arabicPeriod"/>
            </a:pPr>
            <a:r>
              <a:rPr lang="en">
                <a:solidFill>
                  <a:srgbClr val="C6DAEC"/>
                </a:solidFill>
              </a:rPr>
              <a:t>A test runs at the first time. If it passes, TestCafe proceeds to the next test.</a:t>
            </a:r>
            <a:endParaRPr>
              <a:solidFill>
                <a:srgbClr val="C6DAEC"/>
              </a:solidFill>
            </a:endParaRPr>
          </a:p>
          <a:p>
            <a:pPr indent="-146050" lvl="0" marL="228600" rtl="0" algn="l">
              <a:spcBef>
                <a:spcPts val="0"/>
              </a:spcBef>
              <a:spcAft>
                <a:spcPts val="0"/>
              </a:spcAft>
              <a:buClr>
                <a:srgbClr val="C6DAEC"/>
              </a:buClr>
              <a:buSzPts val="1400"/>
              <a:buAutoNum type="arabicPeriod"/>
            </a:pPr>
            <a:r>
              <a:rPr lang="en">
                <a:solidFill>
                  <a:srgbClr val="C6DAEC"/>
                </a:solidFill>
              </a:rPr>
              <a:t>If the test fails, it runs again until it passes or fails three times.</a:t>
            </a:r>
            <a:endParaRPr sz="1050">
              <a:solidFill>
                <a:srgbClr val="C6DAEC"/>
              </a:solidFill>
              <a:latin typeface="Roboto"/>
              <a:ea typeface="Roboto"/>
              <a:cs typeface="Roboto"/>
              <a:sym typeface="Roboto"/>
            </a:endParaRPr>
          </a:p>
          <a:p>
            <a:pPr indent="0" lvl="0" marL="0" rtl="0" algn="l">
              <a:spcBef>
                <a:spcPts val="0"/>
              </a:spcBef>
              <a:spcAft>
                <a:spcPts val="0"/>
              </a:spcAft>
              <a:buNone/>
            </a:pPr>
            <a:r>
              <a:t/>
            </a:r>
            <a:endParaRPr>
              <a:solidFill>
                <a:srgbClr val="C6DAEC"/>
              </a:solidFill>
            </a:endParaRPr>
          </a:p>
          <a:p>
            <a:pPr indent="0" lvl="0" marL="114300" marR="114300" rtl="0" algn="l">
              <a:lnSpc>
                <a:spcPct val="115000"/>
              </a:lnSpc>
              <a:spcBef>
                <a:spcPts val="0"/>
              </a:spcBef>
              <a:spcAft>
                <a:spcPts val="0"/>
              </a:spcAft>
              <a:buNone/>
            </a:pPr>
            <a:r>
              <a:t/>
            </a:r>
            <a:endParaRPr sz="1050">
              <a:solidFill>
                <a:schemeClr val="dk1"/>
              </a:solidFill>
              <a:highlight>
                <a:srgbClr val="F8F8FF"/>
              </a:highlight>
              <a:latin typeface="Roboto"/>
              <a:ea typeface="Roboto"/>
              <a:cs typeface="Roboto"/>
              <a:sym typeface="Roboto"/>
            </a:endParaRPr>
          </a:p>
          <a:p>
            <a:pPr indent="0" lvl="0" marL="114300" marR="114300" rtl="0" algn="l">
              <a:lnSpc>
                <a:spcPct val="115000"/>
              </a:lnSpc>
              <a:spcBef>
                <a:spcPts val="1500"/>
              </a:spcBef>
              <a:spcAft>
                <a:spcPts val="1500"/>
              </a:spcAft>
              <a:buNone/>
            </a:pPr>
            <a:r>
              <a:t/>
            </a:r>
            <a:endParaRPr sz="1050">
              <a:solidFill>
                <a:srgbClr val="219161"/>
              </a:solidFill>
              <a:highlight>
                <a:srgbClr val="F8F8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27"/>
          <p:cNvSpPr/>
          <p:nvPr/>
        </p:nvSpPr>
        <p:spPr>
          <a:xfrm>
            <a:off x="764399" y="480277"/>
            <a:ext cx="204520" cy="354335"/>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80" name="Google Shape;480;p27"/>
          <p:cNvSpPr txBox="1"/>
          <p:nvPr/>
        </p:nvSpPr>
        <p:spPr>
          <a:xfrm>
            <a:off x="1953925" y="310938"/>
            <a:ext cx="4524000" cy="6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19BBD5"/>
                </a:solidFill>
                <a:latin typeface="Muli"/>
                <a:ea typeface="Muli"/>
                <a:cs typeface="Muli"/>
                <a:sym typeface="Muli"/>
              </a:rPr>
              <a:t>Server Debugging</a:t>
            </a:r>
            <a:r>
              <a:rPr b="1" lang="en" sz="2400">
                <a:solidFill>
                  <a:srgbClr val="19BBD5"/>
                </a:solidFill>
                <a:latin typeface="Muli"/>
                <a:ea typeface="Muli"/>
                <a:cs typeface="Muli"/>
                <a:sym typeface="Muli"/>
              </a:rPr>
              <a:t> </a:t>
            </a:r>
            <a:endParaRPr/>
          </a:p>
        </p:txBody>
      </p:sp>
      <p:sp>
        <p:nvSpPr>
          <p:cNvPr id="481" name="Google Shape;481;p27"/>
          <p:cNvSpPr txBox="1"/>
          <p:nvPr/>
        </p:nvSpPr>
        <p:spPr>
          <a:xfrm>
            <a:off x="1953925" y="939225"/>
            <a:ext cx="6333300" cy="3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CDCFE"/>
                </a:solidFill>
              </a:rPr>
              <a:t>Starting with version v6.3.0, Node.js allows for debugging applications in </a:t>
            </a:r>
            <a:r>
              <a:rPr lang="en">
                <a:solidFill>
                  <a:srgbClr val="19BBD5"/>
                </a:solidFill>
              </a:rPr>
              <a:t>Chrome Developer Tools</a:t>
            </a:r>
            <a:r>
              <a:rPr lang="en">
                <a:solidFill>
                  <a:srgbClr val="9CDCFE"/>
                </a:solidFill>
              </a:rPr>
              <a:t>. If you have Chrome and an appropriate version of Node.js installed on your machine, you can easily debug test code. </a:t>
            </a:r>
            <a:endParaRPr>
              <a:solidFill>
                <a:srgbClr val="9CDCFE"/>
              </a:solidFill>
            </a:endParaRPr>
          </a:p>
          <a:p>
            <a:pPr indent="0" lvl="0" marL="0" rtl="0" algn="l">
              <a:spcBef>
                <a:spcPts val="0"/>
              </a:spcBef>
              <a:spcAft>
                <a:spcPts val="0"/>
              </a:spcAft>
              <a:buNone/>
            </a:pPr>
            <a:r>
              <a:rPr lang="en">
                <a:solidFill>
                  <a:srgbClr val="9CDCFE"/>
                </a:solidFill>
              </a:rPr>
              <a:t>To do this, add special flags </a:t>
            </a:r>
            <a:r>
              <a:rPr lang="en">
                <a:solidFill>
                  <a:srgbClr val="00E1C6"/>
                </a:solidFill>
              </a:rPr>
              <a:t>--inspect</a:t>
            </a:r>
            <a:r>
              <a:rPr lang="en">
                <a:solidFill>
                  <a:srgbClr val="9CDCFE"/>
                </a:solidFill>
              </a:rPr>
              <a:t> and </a:t>
            </a:r>
            <a:r>
              <a:rPr lang="en">
                <a:solidFill>
                  <a:srgbClr val="00E1C6"/>
                </a:solidFill>
              </a:rPr>
              <a:t>--debug-brk</a:t>
            </a:r>
            <a:r>
              <a:rPr lang="en">
                <a:solidFill>
                  <a:srgbClr val="9CDCFE"/>
                </a:solidFill>
              </a:rPr>
              <a:t> to test run command.</a:t>
            </a:r>
            <a:endParaRPr>
              <a:solidFill>
                <a:srgbClr val="9CDCFE"/>
              </a:solidFill>
            </a:endParaRPr>
          </a:p>
          <a:p>
            <a:pPr indent="0" lvl="0" marL="0" rtl="0" algn="l">
              <a:spcBef>
                <a:spcPts val="0"/>
              </a:spcBef>
              <a:spcAft>
                <a:spcPts val="0"/>
              </a:spcAft>
              <a:buNone/>
            </a:pPr>
            <a:r>
              <a:t/>
            </a:r>
            <a:endParaRPr>
              <a:solidFill>
                <a:srgbClr val="9CDCFE"/>
              </a:solidFill>
            </a:endParaRPr>
          </a:p>
          <a:p>
            <a:pPr indent="0" lvl="0" marL="0" rtl="0" algn="l">
              <a:spcBef>
                <a:spcPts val="0"/>
              </a:spcBef>
              <a:spcAft>
                <a:spcPts val="0"/>
              </a:spcAft>
              <a:buNone/>
            </a:pPr>
            <a:r>
              <a:rPr lang="en">
                <a:solidFill>
                  <a:srgbClr val="00E1C6"/>
                </a:solidFill>
              </a:rPr>
              <a:t>testcafe --inspect-brk chrome ./tests</a:t>
            </a:r>
            <a:endParaRPr>
              <a:solidFill>
                <a:srgbClr val="00E1C6"/>
              </a:solidFill>
            </a:endParaRPr>
          </a:p>
          <a:p>
            <a:pPr indent="0" lvl="0" marL="0" rtl="0" algn="l">
              <a:spcBef>
                <a:spcPts val="0"/>
              </a:spcBef>
              <a:spcAft>
                <a:spcPts val="0"/>
              </a:spcAft>
              <a:buNone/>
            </a:pPr>
            <a:r>
              <a:t/>
            </a:r>
            <a:endParaRPr>
              <a:solidFill>
                <a:srgbClr val="9CDCFE"/>
              </a:solidFill>
            </a:endParaRPr>
          </a:p>
          <a:p>
            <a:pPr indent="0" lvl="0" marL="0" rtl="0" algn="l">
              <a:spcBef>
                <a:spcPts val="0"/>
              </a:spcBef>
              <a:spcAft>
                <a:spcPts val="0"/>
              </a:spcAft>
              <a:buNone/>
            </a:pPr>
            <a:r>
              <a:rPr lang="en">
                <a:solidFill>
                  <a:srgbClr val="9CDCFE"/>
                </a:solidFill>
              </a:rPr>
              <a:t>Also, put the </a:t>
            </a:r>
            <a:r>
              <a:rPr lang="en">
                <a:solidFill>
                  <a:srgbClr val="00E1C6"/>
                </a:solidFill>
              </a:rPr>
              <a:t>debugger;</a:t>
            </a:r>
            <a:r>
              <a:rPr lang="en">
                <a:solidFill>
                  <a:srgbClr val="9CDCFE"/>
                </a:solidFill>
              </a:rPr>
              <a:t> keyword in test code where you want to stop.</a:t>
            </a:r>
            <a:endParaRPr>
              <a:solidFill>
                <a:srgbClr val="C6DAEC"/>
              </a:solidFill>
            </a:endParaRPr>
          </a:p>
          <a:p>
            <a:pPr indent="0" lvl="0" marL="0" rtl="0" algn="l">
              <a:spcBef>
                <a:spcPts val="0"/>
              </a:spcBef>
              <a:spcAft>
                <a:spcPts val="0"/>
              </a:spcAft>
              <a:buNone/>
            </a:pPr>
            <a:r>
              <a:t/>
            </a:r>
            <a:endParaRPr>
              <a:solidFill>
                <a:srgbClr val="C6DAEC"/>
              </a:solidFill>
            </a:endParaRPr>
          </a:p>
          <a:p>
            <a:pPr indent="0" lvl="0" marL="114300" marR="114300" rtl="0" algn="l">
              <a:lnSpc>
                <a:spcPct val="115000"/>
              </a:lnSpc>
              <a:spcBef>
                <a:spcPts val="0"/>
              </a:spcBef>
              <a:spcAft>
                <a:spcPts val="0"/>
              </a:spcAft>
              <a:buNone/>
            </a:pPr>
            <a:r>
              <a:t/>
            </a:r>
            <a:endParaRPr sz="1050">
              <a:solidFill>
                <a:schemeClr val="dk1"/>
              </a:solidFill>
              <a:highlight>
                <a:srgbClr val="F8F8FF"/>
              </a:highlight>
              <a:latin typeface="Roboto"/>
              <a:ea typeface="Roboto"/>
              <a:cs typeface="Roboto"/>
              <a:sym typeface="Roboto"/>
            </a:endParaRPr>
          </a:p>
          <a:p>
            <a:pPr indent="0" lvl="0" marL="114300" marR="114300" rtl="0" algn="l">
              <a:lnSpc>
                <a:spcPct val="115000"/>
              </a:lnSpc>
              <a:spcBef>
                <a:spcPts val="1500"/>
              </a:spcBef>
              <a:spcAft>
                <a:spcPts val="1500"/>
              </a:spcAft>
              <a:buNone/>
            </a:pPr>
            <a:r>
              <a:t/>
            </a:r>
            <a:endParaRPr sz="1050">
              <a:solidFill>
                <a:srgbClr val="219161"/>
              </a:solidFill>
              <a:highlight>
                <a:srgbClr val="F8F8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28"/>
          <p:cNvSpPr/>
          <p:nvPr/>
        </p:nvSpPr>
        <p:spPr>
          <a:xfrm>
            <a:off x="764399" y="480277"/>
            <a:ext cx="204520" cy="354335"/>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88" name="Google Shape;488;p28"/>
          <p:cNvSpPr txBox="1"/>
          <p:nvPr/>
        </p:nvSpPr>
        <p:spPr>
          <a:xfrm>
            <a:off x="1953925" y="310950"/>
            <a:ext cx="4524000" cy="5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19BBD5"/>
                </a:solidFill>
                <a:latin typeface="Muli"/>
                <a:ea typeface="Muli"/>
                <a:cs typeface="Muli"/>
                <a:sym typeface="Muli"/>
              </a:rPr>
              <a:t>Client-Side </a:t>
            </a:r>
            <a:r>
              <a:rPr b="1" lang="en" sz="2400">
                <a:solidFill>
                  <a:srgbClr val="19BBD5"/>
                </a:solidFill>
                <a:latin typeface="Muli"/>
                <a:ea typeface="Muli"/>
                <a:cs typeface="Muli"/>
                <a:sym typeface="Muli"/>
              </a:rPr>
              <a:t>Debugging </a:t>
            </a:r>
            <a:endParaRPr/>
          </a:p>
        </p:txBody>
      </p:sp>
      <p:sp>
        <p:nvSpPr>
          <p:cNvPr id="489" name="Google Shape;489;p28"/>
          <p:cNvSpPr txBox="1"/>
          <p:nvPr/>
        </p:nvSpPr>
        <p:spPr>
          <a:xfrm>
            <a:off x="1953925" y="834600"/>
            <a:ext cx="5814300" cy="3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CDCFE"/>
                </a:solidFill>
              </a:rPr>
              <a:t>To debug client test code, use a special action  </a:t>
            </a:r>
            <a:r>
              <a:rPr lang="en">
                <a:solidFill>
                  <a:srgbClr val="00E1C6"/>
                </a:solidFill>
              </a:rPr>
              <a:t> t.debug()</a:t>
            </a:r>
            <a:r>
              <a:rPr lang="en">
                <a:solidFill>
                  <a:srgbClr val="9CDCFE"/>
                </a:solidFill>
              </a:rPr>
              <a:t>.</a:t>
            </a:r>
            <a:endParaRPr>
              <a:solidFill>
                <a:srgbClr val="9CDCFE"/>
              </a:solidFill>
            </a:endParaRPr>
          </a:p>
          <a:p>
            <a:pPr indent="0" lvl="0" marL="0" rtl="0" algn="l">
              <a:spcBef>
                <a:spcPts val="0"/>
              </a:spcBef>
              <a:spcAft>
                <a:spcPts val="0"/>
              </a:spcAft>
              <a:buNone/>
            </a:pPr>
            <a:r>
              <a:rPr lang="en">
                <a:solidFill>
                  <a:srgbClr val="9CDCFE"/>
                </a:solidFill>
              </a:rPr>
              <a:t>When test execution reaches this action, it pauses so that you can open browser’s developer tools and check the expected web page state, DOM elements location, their CSS styles. In the footer, you’ll find buttons that allow you to continue test execution or step to the next test action.</a:t>
            </a:r>
            <a:endParaRPr>
              <a:solidFill>
                <a:srgbClr val="9CDCFE"/>
              </a:solidFill>
            </a:endParaRPr>
          </a:p>
          <a:p>
            <a:pPr indent="0" lvl="0" marL="0" rtl="0" algn="l">
              <a:spcBef>
                <a:spcPts val="0"/>
              </a:spcBef>
              <a:spcAft>
                <a:spcPts val="0"/>
              </a:spcAft>
              <a:buNone/>
            </a:pPr>
            <a:r>
              <a:t/>
            </a:r>
            <a:endParaRPr>
              <a:solidFill>
                <a:srgbClr val="9CDCFE"/>
              </a:solidFill>
            </a:endParaRPr>
          </a:p>
          <a:p>
            <a:pPr indent="0" lvl="0" marL="0" rtl="0" algn="l">
              <a:spcBef>
                <a:spcPts val="0"/>
              </a:spcBef>
              <a:spcAft>
                <a:spcPts val="0"/>
              </a:spcAft>
              <a:buNone/>
            </a:pPr>
            <a:r>
              <a:rPr lang="en">
                <a:solidFill>
                  <a:srgbClr val="9CDCFE"/>
                </a:solidFill>
              </a:rPr>
              <a:t>You can also use the </a:t>
            </a:r>
            <a:r>
              <a:rPr lang="en" u="sng">
                <a:solidFill>
                  <a:srgbClr val="00E1C6"/>
                </a:solidFill>
                <a:hlinkClick r:id="rId3"/>
              </a:rPr>
              <a:t>--debug-mode</a:t>
            </a:r>
            <a:r>
              <a:rPr lang="en">
                <a:solidFill>
                  <a:srgbClr val="9CDCFE"/>
                </a:solidFill>
              </a:rPr>
              <a:t> command line option to pause the test before the first action or assertion</a:t>
            </a:r>
            <a:endParaRPr>
              <a:solidFill>
                <a:srgbClr val="9CDCFE"/>
              </a:solidFill>
            </a:endParaRPr>
          </a:p>
          <a:p>
            <a:pPr indent="0" lvl="0" marL="0" rtl="0" algn="l">
              <a:spcBef>
                <a:spcPts val="0"/>
              </a:spcBef>
              <a:spcAft>
                <a:spcPts val="0"/>
              </a:spcAft>
              <a:buNone/>
            </a:pPr>
            <a:r>
              <a:t/>
            </a:r>
            <a:endParaRPr>
              <a:solidFill>
                <a:srgbClr val="9CDCFE"/>
              </a:solidFill>
            </a:endParaRPr>
          </a:p>
          <a:p>
            <a:pPr indent="0" lvl="0" marL="0" rtl="0" algn="l">
              <a:spcBef>
                <a:spcPts val="0"/>
              </a:spcBef>
              <a:spcAft>
                <a:spcPts val="0"/>
              </a:spcAft>
              <a:buNone/>
            </a:pPr>
            <a:r>
              <a:rPr lang="en">
                <a:solidFill>
                  <a:srgbClr val="9CDCFE"/>
                </a:solidFill>
              </a:rPr>
              <a:t>The debugger does not stop at creating and resolving the</a:t>
            </a:r>
            <a:r>
              <a:rPr lang="en"/>
              <a:t> </a:t>
            </a:r>
            <a:r>
              <a:rPr lang="en" u="sng">
                <a:solidFill>
                  <a:schemeClr val="hlink"/>
                </a:solidFill>
                <a:hlinkClick r:id="rId4"/>
              </a:rPr>
              <a:t>selectors</a:t>
            </a:r>
            <a:r>
              <a:rPr lang="en"/>
              <a:t> </a:t>
            </a:r>
            <a:r>
              <a:rPr lang="en">
                <a:solidFill>
                  <a:srgbClr val="9CDCFE"/>
                </a:solidFill>
              </a:rPr>
              <a:t>and</a:t>
            </a:r>
            <a:r>
              <a:rPr lang="en"/>
              <a:t> </a:t>
            </a:r>
            <a:r>
              <a:rPr lang="en" u="sng">
                <a:solidFill>
                  <a:schemeClr val="hlink"/>
                </a:solidFill>
                <a:hlinkClick r:id="rId5"/>
              </a:rPr>
              <a:t>client functions</a:t>
            </a:r>
            <a:endParaRPr/>
          </a:p>
          <a:p>
            <a:pPr indent="0" lvl="0" marL="0" rtl="0" algn="l">
              <a:spcBef>
                <a:spcPts val="0"/>
              </a:spcBef>
              <a:spcAft>
                <a:spcPts val="0"/>
              </a:spcAft>
              <a:buNone/>
            </a:pPr>
            <a:r>
              <a:t/>
            </a:r>
            <a:endParaRPr>
              <a:solidFill>
                <a:srgbClr val="9CDCFE"/>
              </a:solidFill>
            </a:endParaRPr>
          </a:p>
          <a:p>
            <a:pPr indent="0" lvl="0" marL="0" rtl="0" algn="l">
              <a:spcBef>
                <a:spcPts val="0"/>
              </a:spcBef>
              <a:spcAft>
                <a:spcPts val="0"/>
              </a:spcAft>
              <a:buNone/>
            </a:pPr>
            <a:r>
              <a:rPr lang="en">
                <a:solidFill>
                  <a:srgbClr val="9CDCFE"/>
                </a:solidFill>
              </a:rPr>
              <a:t>TestCafe logs points in code where the debugger stopped.</a:t>
            </a:r>
            <a:endParaRPr>
              <a:solidFill>
                <a:srgbClr val="9CDCFE"/>
              </a:solidFill>
            </a:endParaRPr>
          </a:p>
        </p:txBody>
      </p:sp>
      <p:pic>
        <p:nvPicPr>
          <p:cNvPr id="490" name="Google Shape;490;p28"/>
          <p:cNvPicPr preferRelativeResize="0"/>
          <p:nvPr/>
        </p:nvPicPr>
        <p:blipFill>
          <a:blip r:embed="rId6">
            <a:alphaModFix/>
          </a:blip>
          <a:stretch>
            <a:fillRect/>
          </a:stretch>
        </p:blipFill>
        <p:spPr>
          <a:xfrm>
            <a:off x="1953925" y="3980075"/>
            <a:ext cx="5761326" cy="354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29"/>
          <p:cNvSpPr/>
          <p:nvPr/>
        </p:nvSpPr>
        <p:spPr>
          <a:xfrm>
            <a:off x="764399" y="480277"/>
            <a:ext cx="204520" cy="354335"/>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97" name="Google Shape;497;p29"/>
          <p:cNvSpPr txBox="1"/>
          <p:nvPr/>
        </p:nvSpPr>
        <p:spPr>
          <a:xfrm>
            <a:off x="1953925" y="310950"/>
            <a:ext cx="6040200" cy="6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19BBD5"/>
                </a:solidFill>
                <a:latin typeface="Muli"/>
                <a:ea typeface="Muli"/>
                <a:cs typeface="Muli"/>
                <a:sym typeface="Muli"/>
              </a:rPr>
              <a:t>Helpful options for debugging</a:t>
            </a:r>
            <a:r>
              <a:rPr b="1" lang="en" sz="2400">
                <a:solidFill>
                  <a:srgbClr val="19BBD5"/>
                </a:solidFill>
                <a:latin typeface="Muli"/>
                <a:ea typeface="Muli"/>
                <a:cs typeface="Muli"/>
                <a:sym typeface="Muli"/>
              </a:rPr>
              <a:t> </a:t>
            </a:r>
            <a:endParaRPr/>
          </a:p>
        </p:txBody>
      </p:sp>
      <p:sp>
        <p:nvSpPr>
          <p:cNvPr id="498" name="Google Shape;498;p29"/>
          <p:cNvSpPr txBox="1"/>
          <p:nvPr/>
        </p:nvSpPr>
        <p:spPr>
          <a:xfrm>
            <a:off x="1953925" y="939225"/>
            <a:ext cx="6333300" cy="33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CDCFE"/>
                </a:solidFill>
              </a:rPr>
              <a:t>TestCafe includes a few features helpful to find the cause of issues:</a:t>
            </a:r>
            <a:endParaRPr>
              <a:solidFill>
                <a:srgbClr val="9CDCFE"/>
              </a:solidFill>
            </a:endParaRPr>
          </a:p>
          <a:p>
            <a:pPr indent="0" lvl="0" marL="0" rtl="0" algn="l">
              <a:spcBef>
                <a:spcPts val="0"/>
              </a:spcBef>
              <a:spcAft>
                <a:spcPts val="0"/>
              </a:spcAft>
              <a:buNone/>
            </a:pPr>
            <a:r>
              <a:t/>
            </a:r>
            <a:endParaRPr>
              <a:solidFill>
                <a:srgbClr val="C586C0"/>
              </a:solidFill>
            </a:endParaRPr>
          </a:p>
          <a:p>
            <a:pPr indent="0" lvl="0" marL="0" rtl="0" algn="l">
              <a:spcBef>
                <a:spcPts val="0"/>
              </a:spcBef>
              <a:spcAft>
                <a:spcPts val="0"/>
              </a:spcAft>
              <a:buNone/>
            </a:pPr>
            <a:r>
              <a:rPr lang="en">
                <a:solidFill>
                  <a:srgbClr val="C586C0"/>
                </a:solidFill>
              </a:rPr>
              <a:t>&gt; Screenshots</a:t>
            </a:r>
            <a:r>
              <a:rPr lang="en">
                <a:solidFill>
                  <a:srgbClr val="00E1C6"/>
                </a:solidFill>
              </a:rPr>
              <a:t> </a:t>
            </a:r>
            <a:r>
              <a:rPr lang="en">
                <a:solidFill>
                  <a:srgbClr val="9CDCFE"/>
                </a:solidFill>
              </a:rPr>
              <a:t> -  you can explicitly specify places in your test where screenshots should be taken. Use the </a:t>
            </a:r>
            <a:r>
              <a:rPr lang="en" u="sng">
                <a:solidFill>
                  <a:srgbClr val="3393E2"/>
                </a:solidFill>
                <a:hlinkClick r:id="rId3"/>
              </a:rPr>
              <a:t>t.takeScreenshot([path])</a:t>
            </a:r>
            <a:r>
              <a:rPr lang="en"/>
              <a:t> </a:t>
            </a:r>
            <a:r>
              <a:rPr lang="en">
                <a:solidFill>
                  <a:srgbClr val="9CDCFE"/>
                </a:solidFill>
              </a:rPr>
              <a:t>action for this. You can also turn on the </a:t>
            </a:r>
            <a:r>
              <a:rPr lang="en" u="sng">
                <a:solidFill>
                  <a:srgbClr val="3393E2"/>
                </a:solidFill>
                <a:hlinkClick r:id="rId4"/>
              </a:rPr>
              <a:t>--screenshots-on-fails</a:t>
            </a:r>
            <a:r>
              <a:rPr lang="en">
                <a:solidFill>
                  <a:srgbClr val="3393E2"/>
                </a:solidFill>
              </a:rPr>
              <a:t> </a:t>
            </a:r>
            <a:r>
              <a:rPr lang="en" u="sng">
                <a:solidFill>
                  <a:srgbClr val="3393E2"/>
                </a:solidFill>
                <a:hlinkClick r:id="rId5"/>
              </a:rPr>
              <a:t>CLI</a:t>
            </a:r>
            <a:r>
              <a:rPr lang="en"/>
              <a:t> </a:t>
            </a:r>
            <a:r>
              <a:rPr lang="en">
                <a:solidFill>
                  <a:srgbClr val="9CDCFE"/>
                </a:solidFill>
              </a:rPr>
              <a:t>option</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solidFill>
                  <a:srgbClr val="00E1C6"/>
                </a:solidFill>
              </a:rPr>
              <a:t>testcafe chrome ./tests --screenshots ./screenshots --screenshots-on-fails</a:t>
            </a:r>
            <a:endParaRPr>
              <a:solidFill>
                <a:srgbClr val="00E1C6"/>
              </a:solidFill>
            </a:endParaRPr>
          </a:p>
          <a:p>
            <a:pPr indent="0" lvl="0" marL="0" rtl="0" algn="l">
              <a:spcBef>
                <a:spcPts val="0"/>
              </a:spcBef>
              <a:spcAft>
                <a:spcPts val="0"/>
              </a:spcAft>
              <a:buNone/>
            </a:pPr>
            <a:r>
              <a:rPr lang="en">
                <a:solidFill>
                  <a:srgbClr val="9CDCFE"/>
                </a:solidFill>
              </a:rPr>
              <a:t>This option enables TestCafe to take a screenshot when a test fails</a:t>
            </a:r>
            <a:endParaRPr>
              <a:solidFill>
                <a:srgbClr val="9CDCFE"/>
              </a:solidFill>
            </a:endParaRPr>
          </a:p>
          <a:p>
            <a:pPr indent="0" lvl="0" marL="0" rtl="0" algn="l">
              <a:spcBef>
                <a:spcPts val="0"/>
              </a:spcBef>
              <a:spcAft>
                <a:spcPts val="0"/>
              </a:spcAft>
              <a:buNone/>
            </a:pPr>
            <a:r>
              <a:t/>
            </a:r>
            <a:endParaRPr>
              <a:solidFill>
                <a:srgbClr val="9CDCFE"/>
              </a:solidFill>
            </a:endParaRPr>
          </a:p>
          <a:p>
            <a:pPr indent="0" lvl="0" marL="0" rtl="0" algn="l">
              <a:spcBef>
                <a:spcPts val="0"/>
              </a:spcBef>
              <a:spcAft>
                <a:spcPts val="0"/>
              </a:spcAft>
              <a:buNone/>
            </a:pPr>
            <a:r>
              <a:rPr lang="en">
                <a:solidFill>
                  <a:srgbClr val="C586C0"/>
                </a:solidFill>
              </a:rPr>
              <a:t>&gt; Test speed </a:t>
            </a:r>
            <a:r>
              <a:rPr lang="en">
                <a:solidFill>
                  <a:srgbClr val="9CDCFE"/>
                </a:solidFill>
              </a:rPr>
              <a:t> -  use this option to change testing speed. By default, tests are executed at full speed with minimum delays between actions and assertions. This makes it hard to identify problems visually when running the test. To slow down the test, use the </a:t>
            </a:r>
            <a:r>
              <a:rPr lang="en" u="sng">
                <a:solidFill>
                  <a:srgbClr val="3393E2"/>
                </a:solidFill>
                <a:hlinkClick r:id="rId6"/>
              </a:rPr>
              <a:t>--speed</a:t>
            </a:r>
            <a:r>
              <a:rPr lang="en">
                <a:solidFill>
                  <a:srgbClr val="9CDCFE"/>
                </a:solidFill>
              </a:rPr>
              <a:t> </a:t>
            </a:r>
            <a:r>
              <a:rPr lang="en" u="sng">
                <a:solidFill>
                  <a:srgbClr val="3393E2"/>
                </a:solidFill>
                <a:hlinkClick r:id="rId7"/>
              </a:rPr>
              <a:t>CLI</a:t>
            </a:r>
            <a:r>
              <a:rPr lang="en">
                <a:solidFill>
                  <a:srgbClr val="9CDCFE"/>
                </a:solidFill>
              </a:rPr>
              <a:t> flag. Its value changes from 1 to 0.01.</a:t>
            </a:r>
            <a:endParaRPr>
              <a:solidFill>
                <a:srgbClr val="9CDCFE"/>
              </a:solidFill>
            </a:endParaRPr>
          </a:p>
          <a:p>
            <a:pPr indent="0" lvl="0" marL="0" rtl="0" algn="l">
              <a:spcBef>
                <a:spcPts val="0"/>
              </a:spcBef>
              <a:spcAft>
                <a:spcPts val="0"/>
              </a:spcAft>
              <a:buNone/>
            </a:pPr>
            <a:r>
              <a:t/>
            </a:r>
            <a:endParaRPr>
              <a:solidFill>
                <a:srgbClr val="00E1C6"/>
              </a:solidFill>
            </a:endParaRPr>
          </a:p>
          <a:p>
            <a:pPr indent="0" lvl="0" marL="0" rtl="0" algn="l">
              <a:spcBef>
                <a:spcPts val="0"/>
              </a:spcBef>
              <a:spcAft>
                <a:spcPts val="0"/>
              </a:spcAft>
              <a:buNone/>
            </a:pPr>
            <a:r>
              <a:rPr lang="en">
                <a:solidFill>
                  <a:srgbClr val="00E1C6"/>
                </a:solidFill>
              </a:rPr>
              <a:t>testcafe chrome ./tests --speed 0.1</a:t>
            </a:r>
            <a:endParaRPr>
              <a:solidFill>
                <a:srgbClr val="00E1C6"/>
              </a:solidFill>
            </a:endParaRPr>
          </a:p>
          <a:p>
            <a:pPr indent="0" lvl="0" marL="0" rtl="0" algn="l">
              <a:spcBef>
                <a:spcPts val="0"/>
              </a:spcBef>
              <a:spcAft>
                <a:spcPts val="0"/>
              </a:spcAft>
              <a:buClr>
                <a:schemeClr val="dk1"/>
              </a:buClr>
              <a:buSzPts val="1100"/>
              <a:buFont typeface="Arial"/>
              <a:buNone/>
            </a:pPr>
            <a:r>
              <a:t/>
            </a:r>
            <a:endParaRPr>
              <a:solidFill>
                <a:srgbClr val="9CDCFE"/>
              </a:solidFill>
            </a:endParaRPr>
          </a:p>
          <a:p>
            <a:pPr indent="0" lvl="0" marL="0" rtl="0" algn="l">
              <a:spcBef>
                <a:spcPts val="0"/>
              </a:spcBef>
              <a:spcAft>
                <a:spcPts val="0"/>
              </a:spcAft>
              <a:buNone/>
            </a:pPr>
            <a:r>
              <a:t/>
            </a:r>
            <a:endParaRPr>
              <a:solidFill>
                <a:srgbClr val="9CDCFE"/>
              </a:solidFill>
            </a:endParaRPr>
          </a:p>
          <a:p>
            <a:pPr indent="0" lvl="0" marL="0" rtl="0" algn="l">
              <a:spcBef>
                <a:spcPts val="0"/>
              </a:spcBef>
              <a:spcAft>
                <a:spcPts val="0"/>
              </a:spcAft>
              <a:buNone/>
            </a:pPr>
            <a:r>
              <a:t/>
            </a:r>
            <a:endParaRPr>
              <a:solidFill>
                <a:srgbClr val="9CDCFE"/>
              </a:solidFill>
            </a:endParaRPr>
          </a:p>
          <a:p>
            <a:pPr indent="0" lvl="0" marL="0" rtl="0" algn="l">
              <a:spcBef>
                <a:spcPts val="0"/>
              </a:spcBef>
              <a:spcAft>
                <a:spcPts val="0"/>
              </a:spcAft>
              <a:buNone/>
            </a:pPr>
            <a:r>
              <a:t/>
            </a:r>
            <a:endParaRPr>
              <a:solidFill>
                <a:srgbClr val="9CDCFE"/>
              </a:solidFill>
            </a:endParaRPr>
          </a:p>
          <a:p>
            <a:pPr indent="0" lvl="0" marL="0" rtl="0" algn="l">
              <a:spcBef>
                <a:spcPts val="0"/>
              </a:spcBef>
              <a:spcAft>
                <a:spcPts val="0"/>
              </a:spcAft>
              <a:buNone/>
            </a:pPr>
            <a:r>
              <a:t/>
            </a:r>
            <a:endParaRPr>
              <a:solidFill>
                <a:srgbClr val="9CDCF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1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49" name="Google Shape;349;p12"/>
          <p:cNvPicPr preferRelativeResize="0"/>
          <p:nvPr/>
        </p:nvPicPr>
        <p:blipFill>
          <a:blip r:embed="rId3">
            <a:alphaModFix/>
          </a:blip>
          <a:stretch>
            <a:fillRect/>
          </a:stretch>
        </p:blipFill>
        <p:spPr>
          <a:xfrm>
            <a:off x="2227382" y="152400"/>
            <a:ext cx="5640742" cy="48386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30"/>
          <p:cNvSpPr/>
          <p:nvPr/>
        </p:nvSpPr>
        <p:spPr>
          <a:xfrm>
            <a:off x="764399" y="480277"/>
            <a:ext cx="204520" cy="354335"/>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05" name="Google Shape;505;p30"/>
          <p:cNvSpPr txBox="1"/>
          <p:nvPr/>
        </p:nvSpPr>
        <p:spPr>
          <a:xfrm>
            <a:off x="1953925" y="310938"/>
            <a:ext cx="4524000" cy="6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19BBD5"/>
                </a:solidFill>
                <a:latin typeface="Muli"/>
                <a:ea typeface="Muli"/>
                <a:cs typeface="Muli"/>
                <a:sym typeface="Muli"/>
              </a:rPr>
              <a:t>TestCafe </a:t>
            </a:r>
            <a:r>
              <a:rPr b="1" lang="en" sz="2400">
                <a:solidFill>
                  <a:srgbClr val="19BBD5"/>
                </a:solidFill>
                <a:latin typeface="Muli"/>
                <a:ea typeface="Muli"/>
                <a:cs typeface="Muli"/>
                <a:sym typeface="Muli"/>
              </a:rPr>
              <a:t>Configuration file</a:t>
            </a:r>
            <a:endParaRPr b="1" sz="2400">
              <a:solidFill>
                <a:srgbClr val="19BBD5"/>
              </a:solidFill>
              <a:latin typeface="Muli"/>
              <a:ea typeface="Muli"/>
              <a:cs typeface="Muli"/>
              <a:sym typeface="Muli"/>
            </a:endParaRPr>
          </a:p>
          <a:p>
            <a:pPr indent="0" lvl="0" marL="0" rtl="0" algn="l">
              <a:spcBef>
                <a:spcPts val="0"/>
              </a:spcBef>
              <a:spcAft>
                <a:spcPts val="0"/>
              </a:spcAft>
              <a:buNone/>
            </a:pPr>
            <a:r>
              <a:rPr b="1" lang="en" sz="2400">
                <a:solidFill>
                  <a:srgbClr val="19BBD5"/>
                </a:solidFill>
                <a:latin typeface="Muli"/>
                <a:ea typeface="Muli"/>
                <a:cs typeface="Muli"/>
                <a:sym typeface="Muli"/>
              </a:rPr>
              <a:t> </a:t>
            </a:r>
            <a:endParaRPr/>
          </a:p>
        </p:txBody>
      </p:sp>
      <p:sp>
        <p:nvSpPr>
          <p:cNvPr id="506" name="Google Shape;506;p30"/>
          <p:cNvSpPr txBox="1"/>
          <p:nvPr/>
        </p:nvSpPr>
        <p:spPr>
          <a:xfrm>
            <a:off x="1953925" y="834600"/>
            <a:ext cx="6414600" cy="41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6DAEC"/>
                </a:solidFill>
              </a:rPr>
              <a:t>TestCafe uses the </a:t>
            </a:r>
            <a:r>
              <a:rPr lang="en">
                <a:solidFill>
                  <a:srgbClr val="00E1C6"/>
                </a:solidFill>
              </a:rPr>
              <a:t>.testcaferc.json</a:t>
            </a:r>
            <a:r>
              <a:rPr lang="en">
                <a:solidFill>
                  <a:srgbClr val="C6DAEC"/>
                </a:solidFill>
              </a:rPr>
              <a:t> configuration file to store its settings.</a:t>
            </a:r>
            <a:endParaRPr>
              <a:solidFill>
                <a:srgbClr val="C6DAEC"/>
              </a:solidFill>
            </a:endParaRPr>
          </a:p>
          <a:p>
            <a:pPr indent="0" lvl="0" marL="0" rtl="0" algn="l">
              <a:spcBef>
                <a:spcPts val="0"/>
              </a:spcBef>
              <a:spcAft>
                <a:spcPts val="0"/>
              </a:spcAft>
              <a:buNone/>
            </a:pPr>
            <a:r>
              <a:t/>
            </a:r>
            <a:endParaRPr>
              <a:solidFill>
                <a:srgbClr val="C6DAEC"/>
              </a:solidFill>
            </a:endParaRPr>
          </a:p>
          <a:p>
            <a:pPr indent="0" lvl="0" marL="0" rtl="0" algn="l">
              <a:spcBef>
                <a:spcPts val="0"/>
              </a:spcBef>
              <a:spcAft>
                <a:spcPts val="0"/>
              </a:spcAft>
              <a:buNone/>
            </a:pPr>
            <a:r>
              <a:rPr lang="en" sz="1200">
                <a:solidFill>
                  <a:srgbClr val="C6DAEC"/>
                </a:solidFill>
              </a:rPr>
              <a:t>Settings you specify when you run TestCafe from the </a:t>
            </a:r>
            <a:r>
              <a:rPr lang="en" sz="1200" u="sng">
                <a:solidFill>
                  <a:srgbClr val="C6DAEC"/>
                </a:solidFill>
                <a:hlinkClick r:id="rId3"/>
              </a:rPr>
              <a:t>command line</a:t>
            </a:r>
            <a:r>
              <a:rPr lang="en" sz="1200">
                <a:solidFill>
                  <a:srgbClr val="C6DAEC"/>
                </a:solidFill>
              </a:rPr>
              <a:t> and </a:t>
            </a:r>
            <a:r>
              <a:rPr lang="en" sz="1200" u="sng">
                <a:solidFill>
                  <a:srgbClr val="C6DAEC"/>
                </a:solidFill>
                <a:hlinkClick r:id="rId4"/>
              </a:rPr>
              <a:t>programming interfaces</a:t>
            </a:r>
            <a:r>
              <a:rPr lang="en" sz="1200">
                <a:solidFill>
                  <a:srgbClr val="C6DAEC"/>
                </a:solidFill>
              </a:rPr>
              <a:t> override settings from .testcaferc.json. </a:t>
            </a:r>
            <a:endParaRPr sz="1200">
              <a:solidFill>
                <a:srgbClr val="C6DAEC"/>
              </a:solidFill>
            </a:endParaRPr>
          </a:p>
          <a:p>
            <a:pPr indent="0" lvl="0" marL="0" rtl="0" algn="l">
              <a:spcBef>
                <a:spcPts val="0"/>
              </a:spcBef>
              <a:spcAft>
                <a:spcPts val="0"/>
              </a:spcAft>
              <a:buNone/>
            </a:pPr>
            <a:r>
              <a:rPr lang="en" sz="1200">
                <a:solidFill>
                  <a:srgbClr val="C6DAEC"/>
                </a:solidFill>
              </a:rPr>
              <a:t>TestCafe prints information about every overridden property in the console.</a:t>
            </a:r>
            <a:endParaRPr sz="1200">
              <a:solidFill>
                <a:srgbClr val="C6DAEC"/>
              </a:solidFill>
            </a:endParaRPr>
          </a:p>
          <a:p>
            <a:pPr indent="0" lvl="0" marL="0" rtl="0" algn="l">
              <a:spcBef>
                <a:spcPts val="0"/>
              </a:spcBef>
              <a:spcAft>
                <a:spcPts val="0"/>
              </a:spcAft>
              <a:buNone/>
            </a:pPr>
            <a:r>
              <a:rPr lang="en" sz="1200">
                <a:solidFill>
                  <a:srgbClr val="CE9178"/>
                </a:solidFill>
              </a:rPr>
              <a:t>Keep .testcaferc.json in the directory from which you run TestCafe. This is usually the project's root directory. </a:t>
            </a:r>
            <a:endParaRPr sz="1200">
              <a:solidFill>
                <a:srgbClr val="CE9178"/>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"screenshotPath"</a:t>
            </a:r>
            <a:r>
              <a:rPr lang="en" sz="1100">
                <a:solidFill>
                  <a:srgbClr val="D4D4D4"/>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"webdriver/screenshots/"</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"screenshotPathPattern"</a:t>
            </a:r>
            <a:r>
              <a:rPr lang="en" sz="1100">
                <a:solidFill>
                  <a:srgbClr val="D4D4D4"/>
                </a:solidFill>
                <a:latin typeface="Courier New"/>
                <a:ea typeface="Courier New"/>
                <a:cs typeface="Courier New"/>
                <a:sym typeface="Courier New"/>
              </a:rPr>
              <a:t>: </a:t>
            </a:r>
            <a:r>
              <a:rPr lang="en" sz="1100">
                <a:solidFill>
                  <a:srgbClr val="CE9178"/>
                </a:solidFill>
                <a:latin typeface="Courier New"/>
                <a:ea typeface="Courier New"/>
                <a:cs typeface="Courier New"/>
                <a:sym typeface="Courier New"/>
              </a:rPr>
              <a:t>"${DATE}_${TIME}/test-${TEST_INDEX}/${USERAGENT}/${FILE_INDEX}.png"</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"takeScreenshotsOnFails"</a:t>
            </a: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true</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"stopOnFirstFail"</a:t>
            </a: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false</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"skipJsErrors"</a:t>
            </a: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true</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"skipUncaughtErrors"</a:t>
            </a: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true</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"selectorTimeout"</a:t>
            </a:r>
            <a:r>
              <a:rPr lang="en" sz="1100">
                <a:solidFill>
                  <a:srgbClr val="D4D4D4"/>
                </a:solidFill>
                <a:latin typeface="Courier New"/>
                <a:ea typeface="Courier New"/>
                <a:cs typeface="Courier New"/>
                <a:sym typeface="Courier New"/>
              </a:rPr>
              <a:t>: </a:t>
            </a:r>
            <a:r>
              <a:rPr lang="en" sz="1100">
                <a:solidFill>
                  <a:srgbClr val="B5CEA8"/>
                </a:solidFill>
                <a:latin typeface="Courier New"/>
                <a:ea typeface="Courier New"/>
                <a:cs typeface="Courier New"/>
                <a:sym typeface="Courier New"/>
              </a:rPr>
              <a:t>30000</a:t>
            </a: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rgbClr val="D4D4D4"/>
                </a:solidFill>
                <a:latin typeface="Courier New"/>
                <a:ea typeface="Courier New"/>
                <a:cs typeface="Courier New"/>
                <a:sym typeface="Courier New"/>
              </a:rPr>
              <a:t>   </a:t>
            </a:r>
            <a:r>
              <a:rPr lang="en" sz="1100">
                <a:solidFill>
                  <a:srgbClr val="9CDCFE"/>
                </a:solidFill>
                <a:latin typeface="Courier New"/>
                <a:ea typeface="Courier New"/>
                <a:cs typeface="Courier New"/>
                <a:sym typeface="Courier New"/>
              </a:rPr>
              <a:t>"quarantineMode"</a:t>
            </a:r>
            <a:r>
              <a:rPr lang="en" sz="1100">
                <a:solidFill>
                  <a:srgbClr val="D4D4D4"/>
                </a:solidFill>
                <a:latin typeface="Courier New"/>
                <a:ea typeface="Courier New"/>
                <a:cs typeface="Courier New"/>
                <a:sym typeface="Courier New"/>
              </a:rPr>
              <a:t>: </a:t>
            </a:r>
            <a:r>
              <a:rPr lang="en" sz="1100">
                <a:solidFill>
                  <a:srgbClr val="569CD6"/>
                </a:solidFill>
                <a:latin typeface="Courier New"/>
                <a:ea typeface="Courier New"/>
                <a:cs typeface="Courier New"/>
                <a:sym typeface="Courier New"/>
              </a:rPr>
              <a:t>true</a:t>
            </a:r>
            <a:endParaRPr sz="1100">
              <a:solidFill>
                <a:srgbClr val="569CD6"/>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rgbClr val="D4D4D4"/>
                </a:solidFill>
                <a:latin typeface="Courier New"/>
                <a:ea typeface="Courier New"/>
                <a:cs typeface="Courier New"/>
                <a:sym typeface="Courier New"/>
              </a:rPr>
              <a:t>}</a:t>
            </a:r>
            <a:endParaRPr sz="1100">
              <a:solidFill>
                <a:srgbClr val="D4D4D4"/>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C6DAEC"/>
              </a:solidFill>
            </a:endParaRPr>
          </a:p>
          <a:p>
            <a:pPr indent="0" lvl="0" marL="114300" marR="114300" rtl="0" algn="l">
              <a:lnSpc>
                <a:spcPct val="115000"/>
              </a:lnSpc>
              <a:spcBef>
                <a:spcPts val="0"/>
              </a:spcBef>
              <a:spcAft>
                <a:spcPts val="0"/>
              </a:spcAft>
              <a:buNone/>
            </a:pPr>
            <a:r>
              <a:t/>
            </a:r>
            <a:endParaRPr sz="1050">
              <a:solidFill>
                <a:schemeClr val="dk1"/>
              </a:solidFill>
              <a:highlight>
                <a:srgbClr val="F8F8FF"/>
              </a:highlight>
              <a:latin typeface="Roboto"/>
              <a:ea typeface="Roboto"/>
              <a:cs typeface="Roboto"/>
              <a:sym typeface="Roboto"/>
            </a:endParaRPr>
          </a:p>
          <a:p>
            <a:pPr indent="0" lvl="0" marL="114300" marR="114300" rtl="0" algn="l">
              <a:lnSpc>
                <a:spcPct val="115000"/>
              </a:lnSpc>
              <a:spcBef>
                <a:spcPts val="1500"/>
              </a:spcBef>
              <a:spcAft>
                <a:spcPts val="1500"/>
              </a:spcAft>
              <a:buNone/>
            </a:pPr>
            <a:r>
              <a:t/>
            </a:r>
            <a:endParaRPr sz="1050">
              <a:solidFill>
                <a:srgbClr val="219161"/>
              </a:solidFill>
              <a:highlight>
                <a:srgbClr val="F8F8FF"/>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Google Shape;511;p31"/>
          <p:cNvSpPr txBox="1"/>
          <p:nvPr>
            <p:ph type="title"/>
          </p:nvPr>
        </p:nvSpPr>
        <p:spPr>
          <a:xfrm>
            <a:off x="169775" y="2165675"/>
            <a:ext cx="2577000" cy="20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Accessibility Node.js module </a:t>
            </a:r>
            <a:r>
              <a:rPr lang="en" sz="1800">
                <a:solidFill>
                  <a:srgbClr val="4EC9B0"/>
                </a:solidFill>
              </a:rPr>
              <a:t>Axe-testcafe</a:t>
            </a:r>
            <a:endParaRPr sz="1800">
              <a:solidFill>
                <a:srgbClr val="4EC9B0"/>
              </a:solidFill>
            </a:endParaRPr>
          </a:p>
          <a:p>
            <a:pPr indent="0" lvl="0" marL="0" rtl="0" algn="l">
              <a:lnSpc>
                <a:spcPct val="150000"/>
              </a:lnSpc>
              <a:spcBef>
                <a:spcPts val="0"/>
              </a:spcBef>
              <a:spcAft>
                <a:spcPts val="0"/>
              </a:spcAft>
              <a:buClr>
                <a:schemeClr val="dk1"/>
              </a:buClr>
              <a:buSzPts val="1100"/>
              <a:buFont typeface="Arial"/>
              <a:buNone/>
            </a:pPr>
            <a:r>
              <a:rPr lang="en" sz="1800">
                <a:solidFill>
                  <a:srgbClr val="DCDCAA"/>
                </a:solidFill>
                <a:latin typeface="Courier New"/>
                <a:ea typeface="Courier New"/>
                <a:cs typeface="Courier New"/>
                <a:sym typeface="Courier New"/>
              </a:rPr>
              <a:t>axeCheck</a:t>
            </a:r>
            <a:r>
              <a:rPr lang="en" sz="1800">
                <a:solidFill>
                  <a:srgbClr val="D4D4D4"/>
                </a:solidFill>
                <a:latin typeface="Courier New"/>
                <a:ea typeface="Courier New"/>
                <a:cs typeface="Courier New"/>
                <a:sym typeface="Courier New"/>
              </a:rPr>
              <a:t>(</a:t>
            </a:r>
            <a:r>
              <a:rPr lang="en" sz="1800">
                <a:solidFill>
                  <a:srgbClr val="9CDCFE"/>
                </a:solidFill>
                <a:latin typeface="Courier New"/>
                <a:ea typeface="Courier New"/>
                <a:cs typeface="Courier New"/>
                <a:sym typeface="Courier New"/>
              </a:rPr>
              <a:t>t</a:t>
            </a:r>
            <a:r>
              <a:rPr lang="en" sz="1800">
                <a:solidFill>
                  <a:srgbClr val="D4D4D4"/>
                </a:solidFill>
                <a:latin typeface="Courier New"/>
                <a:ea typeface="Courier New"/>
                <a:cs typeface="Courier New"/>
                <a:sym typeface="Courier New"/>
              </a:rPr>
              <a:t>)</a:t>
            </a:r>
            <a:endParaRPr sz="1800">
              <a:solidFill>
                <a:srgbClr val="D4D4D4"/>
              </a:solidFill>
              <a:latin typeface="Courier New"/>
              <a:ea typeface="Courier New"/>
              <a:cs typeface="Courier New"/>
              <a:sym typeface="Courier New"/>
            </a:endParaRPr>
          </a:p>
          <a:p>
            <a:pPr indent="0" lvl="0" marL="0" rtl="0" algn="l">
              <a:spcBef>
                <a:spcPts val="0"/>
              </a:spcBef>
              <a:spcAft>
                <a:spcPts val="0"/>
              </a:spcAft>
              <a:buNone/>
            </a:pPr>
            <a:r>
              <a:t/>
            </a:r>
            <a:endParaRPr sz="2400"/>
          </a:p>
        </p:txBody>
      </p:sp>
      <p:sp>
        <p:nvSpPr>
          <p:cNvPr id="512" name="Google Shape;512;p31"/>
          <p:cNvSpPr txBox="1"/>
          <p:nvPr>
            <p:ph idx="1" type="body"/>
          </p:nvPr>
        </p:nvSpPr>
        <p:spPr>
          <a:xfrm>
            <a:off x="2746775" y="52175"/>
            <a:ext cx="5993100" cy="5091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rgbClr val="6A9955"/>
                </a:solidFill>
              </a:rPr>
              <a:t>// Generate and run separate tests in a loop</a:t>
            </a:r>
            <a:endParaRPr sz="1200">
              <a:solidFill>
                <a:srgbClr val="6A9955"/>
              </a:solidFill>
            </a:endParaRPr>
          </a:p>
          <a:p>
            <a:pPr indent="0" lvl="0" marL="0" rtl="0" algn="l">
              <a:lnSpc>
                <a:spcPct val="150000"/>
              </a:lnSpc>
              <a:spcBef>
                <a:spcPts val="0"/>
              </a:spcBef>
              <a:spcAft>
                <a:spcPts val="0"/>
              </a:spcAft>
              <a:buClr>
                <a:schemeClr val="dk1"/>
              </a:buClr>
              <a:buSzPts val="1100"/>
              <a:buFont typeface="Arial"/>
              <a:buNone/>
            </a:pPr>
            <a:r>
              <a:rPr lang="en" sz="1200">
                <a:solidFill>
                  <a:srgbClr val="C586C0"/>
                </a:solidFill>
              </a:rPr>
              <a:t>for</a:t>
            </a:r>
            <a:r>
              <a:rPr lang="en" sz="1200">
                <a:solidFill>
                  <a:srgbClr val="D4D4D4"/>
                </a:solidFill>
              </a:rPr>
              <a:t> (</a:t>
            </a:r>
            <a:r>
              <a:rPr lang="en" sz="1200">
                <a:solidFill>
                  <a:srgbClr val="569CD6"/>
                </a:solidFill>
              </a:rPr>
              <a:t>let</a:t>
            </a:r>
            <a:r>
              <a:rPr lang="en" sz="1200">
                <a:solidFill>
                  <a:srgbClr val="D4D4D4"/>
                </a:solidFill>
              </a:rPr>
              <a:t> </a:t>
            </a:r>
            <a:r>
              <a:rPr lang="en" sz="1200">
                <a:solidFill>
                  <a:srgbClr val="9CDCFE"/>
                </a:solidFill>
              </a:rPr>
              <a:t>i</a:t>
            </a:r>
            <a:r>
              <a:rPr lang="en" sz="1200">
                <a:solidFill>
                  <a:srgbClr val="D4D4D4"/>
                </a:solidFill>
              </a:rPr>
              <a:t> = </a:t>
            </a:r>
            <a:r>
              <a:rPr lang="en" sz="1200">
                <a:solidFill>
                  <a:srgbClr val="B5CEA8"/>
                </a:solidFill>
              </a:rPr>
              <a:t>0</a:t>
            </a:r>
            <a:r>
              <a:rPr lang="en" sz="1200">
                <a:solidFill>
                  <a:srgbClr val="D4D4D4"/>
                </a:solidFill>
              </a:rPr>
              <a:t>; </a:t>
            </a:r>
            <a:r>
              <a:rPr lang="en" sz="1200">
                <a:solidFill>
                  <a:srgbClr val="9CDCFE"/>
                </a:solidFill>
              </a:rPr>
              <a:t>i</a:t>
            </a:r>
            <a:r>
              <a:rPr lang="en" sz="1200">
                <a:solidFill>
                  <a:srgbClr val="D4D4D4"/>
                </a:solidFill>
              </a:rPr>
              <a:t> &lt;</a:t>
            </a:r>
            <a:r>
              <a:rPr lang="en" sz="1200">
                <a:solidFill>
                  <a:srgbClr val="9CDCFE"/>
                </a:solidFill>
              </a:rPr>
              <a:t> templates</a:t>
            </a:r>
            <a:r>
              <a:rPr lang="en" sz="1200">
                <a:solidFill>
                  <a:srgbClr val="D4D4D4"/>
                </a:solidFill>
              </a:rPr>
              <a:t>.</a:t>
            </a:r>
            <a:r>
              <a:rPr lang="en" sz="1200">
                <a:solidFill>
                  <a:srgbClr val="9CDCFE"/>
                </a:solidFill>
              </a:rPr>
              <a:t>length</a:t>
            </a:r>
            <a:r>
              <a:rPr lang="en" sz="1200">
                <a:solidFill>
                  <a:srgbClr val="D4D4D4"/>
                </a:solidFill>
              </a:rPr>
              <a:t>; </a:t>
            </a:r>
            <a:r>
              <a:rPr lang="en" sz="1200">
                <a:solidFill>
                  <a:srgbClr val="9CDCFE"/>
                </a:solidFill>
              </a:rPr>
              <a:t>i</a:t>
            </a:r>
            <a:r>
              <a:rPr lang="en" sz="1200">
                <a:solidFill>
                  <a:srgbClr val="D4D4D4"/>
                </a:solidFill>
              </a:rPr>
              <a:t>++) {</a:t>
            </a:r>
            <a:endParaRPr sz="1200">
              <a:solidFill>
                <a:srgbClr val="D4D4D4"/>
              </a:solidFill>
            </a:endParaRPr>
          </a:p>
          <a:p>
            <a:pPr indent="0" lvl="0" marL="0" rtl="0" algn="l">
              <a:lnSpc>
                <a:spcPct val="150000"/>
              </a:lnSpc>
              <a:spcBef>
                <a:spcPts val="0"/>
              </a:spcBef>
              <a:spcAft>
                <a:spcPts val="0"/>
              </a:spcAft>
              <a:buClr>
                <a:schemeClr val="dk1"/>
              </a:buClr>
              <a:buSzPts val="1100"/>
              <a:buFont typeface="Arial"/>
              <a:buNone/>
            </a:pPr>
            <a:r>
              <a:rPr lang="en" sz="1200">
                <a:solidFill>
                  <a:srgbClr val="D4D4D4"/>
                </a:solidFill>
              </a:rPr>
              <a:t> </a:t>
            </a:r>
            <a:r>
              <a:rPr lang="en" sz="1200">
                <a:solidFill>
                  <a:srgbClr val="569CD6"/>
                </a:solidFill>
              </a:rPr>
              <a:t>const</a:t>
            </a:r>
            <a:r>
              <a:rPr lang="en" sz="1200">
                <a:solidFill>
                  <a:srgbClr val="D4D4D4"/>
                </a:solidFill>
              </a:rPr>
              <a:t> </a:t>
            </a:r>
            <a:r>
              <a:rPr lang="en" sz="1200">
                <a:solidFill>
                  <a:srgbClr val="9CDCFE"/>
                </a:solidFill>
              </a:rPr>
              <a:t>siteUrl</a:t>
            </a:r>
            <a:r>
              <a:rPr lang="en" sz="1200">
                <a:solidFill>
                  <a:srgbClr val="D4D4D4"/>
                </a:solidFill>
              </a:rPr>
              <a:t> =</a:t>
            </a:r>
            <a:r>
              <a:rPr lang="en" sz="1200">
                <a:solidFill>
                  <a:srgbClr val="CE9178"/>
                </a:solidFill>
              </a:rPr>
              <a:t> `https://${</a:t>
            </a:r>
            <a:r>
              <a:rPr lang="en" sz="1200">
                <a:solidFill>
                  <a:srgbClr val="9CDCFE"/>
                </a:solidFill>
              </a:rPr>
              <a:t>templates</a:t>
            </a:r>
            <a:r>
              <a:rPr lang="en" sz="1200">
                <a:solidFill>
                  <a:srgbClr val="CE9178"/>
                </a:solidFill>
              </a:rPr>
              <a:t>[</a:t>
            </a:r>
            <a:r>
              <a:rPr lang="en" sz="1200">
                <a:solidFill>
                  <a:srgbClr val="9CDCFE"/>
                </a:solidFill>
              </a:rPr>
              <a:t>i</a:t>
            </a:r>
            <a:r>
              <a:rPr lang="en" sz="1200">
                <a:solidFill>
                  <a:srgbClr val="CE9178"/>
                </a:solidFill>
              </a:rPr>
              <a:t>]}.sample.com`</a:t>
            </a:r>
            <a:r>
              <a:rPr lang="en" sz="1200">
                <a:solidFill>
                  <a:srgbClr val="D4D4D4"/>
                </a:solidFill>
              </a:rPr>
              <a:t>;</a:t>
            </a:r>
            <a:endParaRPr sz="1200">
              <a:solidFill>
                <a:srgbClr val="D4D4D4"/>
              </a:solidFill>
            </a:endParaRPr>
          </a:p>
          <a:p>
            <a:pPr indent="0" lvl="0" marL="0" rtl="0" algn="l">
              <a:lnSpc>
                <a:spcPct val="150000"/>
              </a:lnSpc>
              <a:spcBef>
                <a:spcPts val="0"/>
              </a:spcBef>
              <a:spcAft>
                <a:spcPts val="0"/>
              </a:spcAft>
              <a:buClr>
                <a:schemeClr val="dk1"/>
              </a:buClr>
              <a:buSzPts val="1100"/>
              <a:buFont typeface="Arial"/>
              <a:buNone/>
            </a:pPr>
            <a:r>
              <a:rPr lang="en" sz="1200">
                <a:solidFill>
                  <a:srgbClr val="D4D4D4"/>
                </a:solidFill>
              </a:rPr>
              <a:t> </a:t>
            </a:r>
            <a:r>
              <a:rPr lang="en" sz="1200">
                <a:solidFill>
                  <a:srgbClr val="6A9955"/>
                </a:solidFill>
              </a:rPr>
              <a:t>// Navigate to the sample live site</a:t>
            </a:r>
            <a:endParaRPr sz="1200">
              <a:solidFill>
                <a:srgbClr val="6A9955"/>
              </a:solidFill>
            </a:endParaRPr>
          </a:p>
          <a:p>
            <a:pPr indent="0" lvl="0" marL="0" rtl="0" algn="l">
              <a:lnSpc>
                <a:spcPct val="150000"/>
              </a:lnSpc>
              <a:spcBef>
                <a:spcPts val="0"/>
              </a:spcBef>
              <a:spcAft>
                <a:spcPts val="0"/>
              </a:spcAft>
              <a:buClr>
                <a:schemeClr val="dk1"/>
              </a:buClr>
              <a:buSzPts val="1100"/>
              <a:buFont typeface="Arial"/>
              <a:buNone/>
            </a:pPr>
            <a:r>
              <a:rPr lang="en" sz="1200">
                <a:solidFill>
                  <a:srgbClr val="9CDCFE"/>
                </a:solidFill>
              </a:rPr>
              <a:t> test</a:t>
            </a:r>
            <a:r>
              <a:rPr lang="en" sz="1200">
                <a:solidFill>
                  <a:srgbClr val="D4D4D4"/>
                </a:solidFill>
              </a:rPr>
              <a:t>.</a:t>
            </a:r>
            <a:r>
              <a:rPr lang="en" sz="1200">
                <a:solidFill>
                  <a:srgbClr val="DCDCAA"/>
                </a:solidFill>
              </a:rPr>
              <a:t>page</a:t>
            </a:r>
            <a:r>
              <a:rPr lang="en" sz="1200">
                <a:solidFill>
                  <a:srgbClr val="D4D4D4"/>
                </a:solidFill>
              </a:rPr>
              <a:t>(</a:t>
            </a:r>
            <a:r>
              <a:rPr lang="en" sz="1200">
                <a:solidFill>
                  <a:srgbClr val="9CDCFE"/>
                </a:solidFill>
              </a:rPr>
              <a:t>siteUrl</a:t>
            </a:r>
            <a:r>
              <a:rPr lang="en" sz="1200">
                <a:solidFill>
                  <a:srgbClr val="D4D4D4"/>
                </a:solidFill>
              </a:rPr>
              <a:t>) (</a:t>
            </a:r>
            <a:r>
              <a:rPr lang="en" sz="1200">
                <a:solidFill>
                  <a:srgbClr val="CE9178"/>
                </a:solidFill>
              </a:rPr>
              <a:t>`Check accessibility against ${</a:t>
            </a:r>
            <a:r>
              <a:rPr lang="en" sz="1200">
                <a:solidFill>
                  <a:srgbClr val="9CDCFE"/>
                </a:solidFill>
              </a:rPr>
              <a:t>siteUrl</a:t>
            </a:r>
            <a:r>
              <a:rPr lang="en" sz="1200">
                <a:solidFill>
                  <a:srgbClr val="CE9178"/>
                </a:solidFill>
              </a:rPr>
              <a:t>}`</a:t>
            </a:r>
            <a:r>
              <a:rPr lang="en" sz="1200">
                <a:solidFill>
                  <a:srgbClr val="D4D4D4"/>
                </a:solidFill>
              </a:rPr>
              <a:t>, </a:t>
            </a:r>
            <a:r>
              <a:rPr lang="en" sz="1200">
                <a:solidFill>
                  <a:srgbClr val="569CD6"/>
                </a:solidFill>
              </a:rPr>
              <a:t>async</a:t>
            </a:r>
            <a:r>
              <a:rPr lang="en" sz="1200">
                <a:solidFill>
                  <a:srgbClr val="D4D4D4"/>
                </a:solidFill>
              </a:rPr>
              <a:t> </a:t>
            </a:r>
            <a:r>
              <a:rPr lang="en" sz="1200">
                <a:solidFill>
                  <a:srgbClr val="9CDCFE"/>
                </a:solidFill>
              </a:rPr>
              <a:t>t</a:t>
            </a:r>
            <a:r>
              <a:rPr lang="en" sz="1200">
                <a:solidFill>
                  <a:srgbClr val="D4D4D4"/>
                </a:solidFill>
              </a:rPr>
              <a:t> </a:t>
            </a:r>
            <a:r>
              <a:rPr lang="en" sz="1200">
                <a:solidFill>
                  <a:srgbClr val="569CD6"/>
                </a:solidFill>
              </a:rPr>
              <a:t>=&gt;</a:t>
            </a:r>
            <a:r>
              <a:rPr lang="en" sz="1200">
                <a:solidFill>
                  <a:srgbClr val="D4D4D4"/>
                </a:solidFill>
              </a:rPr>
              <a:t> {</a:t>
            </a:r>
            <a:endParaRPr sz="1200">
              <a:solidFill>
                <a:srgbClr val="D4D4D4"/>
              </a:solidFill>
            </a:endParaRPr>
          </a:p>
          <a:p>
            <a:pPr indent="0" lvl="0" marL="0" rtl="0" algn="l">
              <a:lnSpc>
                <a:spcPct val="150000"/>
              </a:lnSpc>
              <a:spcBef>
                <a:spcPts val="0"/>
              </a:spcBef>
              <a:spcAft>
                <a:spcPts val="0"/>
              </a:spcAft>
              <a:buNone/>
            </a:pPr>
            <a:r>
              <a:rPr lang="en" sz="1200">
                <a:solidFill>
                  <a:srgbClr val="D4D4D4"/>
                </a:solidFill>
              </a:rPr>
              <a:t>   </a:t>
            </a:r>
            <a:r>
              <a:rPr lang="en" sz="1200">
                <a:solidFill>
                  <a:srgbClr val="C586C0"/>
                </a:solidFill>
              </a:rPr>
              <a:t>await</a:t>
            </a:r>
            <a:r>
              <a:rPr lang="en" sz="1200">
                <a:solidFill>
                  <a:srgbClr val="D4D4D4"/>
                </a:solidFill>
              </a:rPr>
              <a:t> </a:t>
            </a:r>
            <a:r>
              <a:rPr lang="en" sz="1200">
                <a:solidFill>
                  <a:srgbClr val="DCDCAA"/>
                </a:solidFill>
              </a:rPr>
              <a:t>axeCheck</a:t>
            </a:r>
            <a:r>
              <a:rPr lang="en" sz="1200">
                <a:solidFill>
                  <a:srgbClr val="D4D4D4"/>
                </a:solidFill>
              </a:rPr>
              <a:t>(</a:t>
            </a:r>
            <a:r>
              <a:rPr lang="en" sz="1200">
                <a:solidFill>
                  <a:srgbClr val="9CDCFE"/>
                </a:solidFill>
              </a:rPr>
              <a:t>t</a:t>
            </a:r>
            <a:r>
              <a:rPr lang="en" sz="1200">
                <a:solidFill>
                  <a:srgbClr val="D4D4D4"/>
                </a:solidFill>
              </a:rPr>
              <a:t>);</a:t>
            </a:r>
            <a:endParaRPr sz="1200"/>
          </a:p>
          <a:p>
            <a:pPr indent="0" lvl="0" marL="0" rtl="0" algn="l">
              <a:spcBef>
                <a:spcPts val="600"/>
              </a:spcBef>
              <a:spcAft>
                <a:spcPts val="0"/>
              </a:spcAft>
              <a:buClr>
                <a:schemeClr val="dk1"/>
              </a:buClr>
              <a:buSzPts val="1100"/>
              <a:buFont typeface="Arial"/>
              <a:buNone/>
            </a:pPr>
            <a:r>
              <a:rPr lang="en" sz="1200"/>
              <a:t>✓ Check accessibility against https://catalogue.sample.com</a:t>
            </a:r>
            <a:endParaRPr sz="1200"/>
          </a:p>
          <a:p>
            <a:pPr indent="0" lvl="0" marL="0" rtl="0" algn="l">
              <a:spcBef>
                <a:spcPts val="600"/>
              </a:spcBef>
              <a:spcAft>
                <a:spcPts val="0"/>
              </a:spcAft>
              <a:buClr>
                <a:schemeClr val="dk1"/>
              </a:buClr>
              <a:buSzPts val="1100"/>
              <a:buFont typeface="Arial"/>
              <a:buNone/>
            </a:pPr>
            <a:r>
              <a:rPr lang="en" sz="1200"/>
              <a:t>X Check accessibility against https://discovery.sample.com</a:t>
            </a:r>
            <a:endParaRPr sz="1200"/>
          </a:p>
          <a:p>
            <a:pPr indent="0" lvl="0" marL="0" rtl="0" algn="l">
              <a:spcBef>
                <a:spcPts val="600"/>
              </a:spcBef>
              <a:spcAft>
                <a:spcPts val="0"/>
              </a:spcAft>
              <a:buClr>
                <a:schemeClr val="dk1"/>
              </a:buClr>
              <a:buSzPts val="1100"/>
              <a:buFont typeface="Arial"/>
              <a:buNone/>
            </a:pPr>
            <a:r>
              <a:rPr lang="en" sz="1200"/>
              <a:t>  1) AxeError:</a:t>
            </a:r>
            <a:endParaRPr sz="1200"/>
          </a:p>
          <a:p>
            <a:pPr indent="0" lvl="0" marL="0" rtl="0" algn="l">
              <a:spcBef>
                <a:spcPts val="600"/>
              </a:spcBef>
              <a:spcAft>
                <a:spcPts val="0"/>
              </a:spcAft>
              <a:buClr>
                <a:schemeClr val="dk1"/>
              </a:buClr>
              <a:buSzPts val="1100"/>
              <a:buFont typeface="Arial"/>
              <a:buNone/>
            </a:pPr>
            <a:r>
              <a:rPr lang="en" sz="1200"/>
              <a:t>     Buttons must have discernible text</a:t>
            </a:r>
            <a:endParaRPr sz="1200"/>
          </a:p>
          <a:p>
            <a:pPr indent="0" lvl="0" marL="0" rtl="0" algn="l">
              <a:spcBef>
                <a:spcPts val="600"/>
              </a:spcBef>
              <a:spcAft>
                <a:spcPts val="0"/>
              </a:spcAft>
              <a:buClr>
                <a:schemeClr val="dk1"/>
              </a:buClr>
              <a:buSzPts val="1100"/>
              <a:buFont typeface="Arial"/>
              <a:buNone/>
            </a:pPr>
            <a:r>
              <a:rPr lang="en" sz="1200"/>
              <a:t>         nodes:</a:t>
            </a:r>
            <a:endParaRPr sz="1200"/>
          </a:p>
          <a:p>
            <a:pPr indent="0" lvl="0" marL="0" rtl="0" algn="l">
              <a:spcBef>
                <a:spcPts val="600"/>
              </a:spcBef>
              <a:spcAft>
                <a:spcPts val="0"/>
              </a:spcAft>
              <a:buClr>
                <a:schemeClr val="dk1"/>
              </a:buClr>
              <a:buSzPts val="1100"/>
              <a:buFont typeface="Arial"/>
              <a:buNone/>
            </a:pPr>
            <a:r>
              <a:rPr lang="en" sz="1200"/>
              <a:t>             “li:nth-child(2) &gt; button.site-search__button”</a:t>
            </a:r>
            <a:endParaRPr sz="1200"/>
          </a:p>
          <a:p>
            <a:pPr indent="0" lvl="0" marL="0" rtl="0" algn="l">
              <a:spcBef>
                <a:spcPts val="600"/>
              </a:spcBef>
              <a:spcAft>
                <a:spcPts val="0"/>
              </a:spcAft>
              <a:buClr>
                <a:schemeClr val="dk1"/>
              </a:buClr>
              <a:buSzPts val="1100"/>
              <a:buFont typeface="Arial"/>
              <a:buNone/>
            </a:pPr>
            <a:r>
              <a:rPr lang="en" sz="1200"/>
              <a:t>     Headings must not be empty</a:t>
            </a:r>
            <a:endParaRPr sz="1200"/>
          </a:p>
          <a:p>
            <a:pPr indent="0" lvl="0" marL="0" rtl="0" algn="l">
              <a:spcBef>
                <a:spcPts val="600"/>
              </a:spcBef>
              <a:spcAft>
                <a:spcPts val="0"/>
              </a:spcAft>
              <a:buClr>
                <a:schemeClr val="dk1"/>
              </a:buClr>
              <a:buSzPts val="1100"/>
              <a:buFont typeface="Arial"/>
              <a:buNone/>
            </a:pPr>
            <a:r>
              <a:rPr lang="en" sz="1200"/>
              <a:t>         nodes:</a:t>
            </a:r>
            <a:endParaRPr sz="1200"/>
          </a:p>
          <a:p>
            <a:pPr indent="0" lvl="0" marL="0" rtl="0" algn="l">
              <a:spcBef>
                <a:spcPts val="600"/>
              </a:spcBef>
              <a:spcAft>
                <a:spcPts val="0"/>
              </a:spcAft>
              <a:buClr>
                <a:schemeClr val="dk1"/>
              </a:buClr>
              <a:buSzPts val="1100"/>
              <a:buFont typeface="Arial"/>
              <a:buNone/>
            </a:pPr>
            <a:r>
              <a:rPr lang="en" sz="1200"/>
              <a:t>             “.mod-categories &gt; h2.mod-categories__head”</a:t>
            </a:r>
            <a:endParaRPr sz="1200"/>
          </a:p>
          <a:p>
            <a:pPr indent="0" lvl="0" marL="0" rtl="0" algn="l">
              <a:spcBef>
                <a:spcPts val="600"/>
              </a:spcBef>
              <a:spcAft>
                <a:spcPts val="0"/>
              </a:spcAft>
              <a:buClr>
                <a:schemeClr val="dk1"/>
              </a:buClr>
              <a:buSzPts val="1100"/>
              <a:buFont typeface="Arial"/>
              <a:buNone/>
            </a:pPr>
            <a:r>
              <a:rPr lang="en" sz="1200"/>
              <a:t>     Form elements must have labels</a:t>
            </a:r>
            <a:endParaRPr sz="1200"/>
          </a:p>
          <a:p>
            <a:pPr indent="0" lvl="0" marL="0" rtl="0" algn="l">
              <a:spcBef>
                <a:spcPts val="600"/>
              </a:spcBef>
              <a:spcAft>
                <a:spcPts val="0"/>
              </a:spcAft>
              <a:buClr>
                <a:schemeClr val="dk1"/>
              </a:buClr>
              <a:buSzPts val="1100"/>
              <a:buFont typeface="Arial"/>
              <a:buNone/>
            </a:pPr>
            <a:r>
              <a:rPr lang="en" sz="1200"/>
              <a:t>         nodes:</a:t>
            </a:r>
            <a:endParaRPr sz="1200"/>
          </a:p>
          <a:p>
            <a:pPr indent="0" lvl="0" marL="0" rtl="0" algn="l">
              <a:spcBef>
                <a:spcPts val="600"/>
              </a:spcBef>
              <a:spcAft>
                <a:spcPts val="0"/>
              </a:spcAft>
              <a:buClr>
                <a:schemeClr val="dk1"/>
              </a:buClr>
              <a:buSzPts val="1100"/>
              <a:buFont typeface="Arial"/>
              <a:buNone/>
            </a:pPr>
            <a:r>
              <a:rPr lang="en" sz="1200"/>
              <a:t>             “#site-search-input”</a:t>
            </a:r>
            <a:endParaRPr sz="1200"/>
          </a:p>
          <a:p>
            <a:pPr indent="0" lvl="0" marL="0" rtl="0" algn="l">
              <a:spcBef>
                <a:spcPts val="600"/>
              </a:spcBef>
              <a:spcAft>
                <a:spcPts val="0"/>
              </a:spcAft>
              <a:buClr>
                <a:schemeClr val="dk1"/>
              </a:buClr>
              <a:buSzPts val="1100"/>
              <a:buFont typeface="Arial"/>
              <a:buNone/>
            </a:pPr>
            <a:r>
              <a:rPr lang="en" sz="1200"/>
              <a:t>     Page must contain one main landmark.</a:t>
            </a:r>
            <a:endParaRPr sz="1200"/>
          </a:p>
          <a:p>
            <a:pPr indent="0" lvl="0" marL="0" rtl="0" algn="l">
              <a:spcBef>
                <a:spcPts val="600"/>
              </a:spcBef>
              <a:spcAft>
                <a:spcPts val="0"/>
              </a:spcAft>
              <a:buNone/>
            </a:pPr>
            <a:r>
              <a:t/>
            </a:r>
            <a:endParaRPr/>
          </a:p>
        </p:txBody>
      </p:sp>
      <p:sp>
        <p:nvSpPr>
          <p:cNvPr id="513" name="Google Shape;513;p3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32"/>
          <p:cNvSpPr txBox="1"/>
          <p:nvPr>
            <p:ph type="title"/>
          </p:nvPr>
        </p:nvSpPr>
        <p:spPr>
          <a:xfrm>
            <a:off x="169775" y="2165675"/>
            <a:ext cx="2577000" cy="208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ReactSelector</a:t>
            </a:r>
            <a:r>
              <a:rPr lang="en" sz="2400"/>
              <a:t> </a:t>
            </a:r>
            <a:r>
              <a:rPr lang="en" sz="2400"/>
              <a:t>Node.js </a:t>
            </a:r>
            <a:r>
              <a:rPr lang="en" sz="2400"/>
              <a:t>module </a:t>
            </a:r>
            <a:endParaRPr sz="1800">
              <a:solidFill>
                <a:srgbClr val="D4D4D4"/>
              </a:solidFill>
              <a:latin typeface="Courier New"/>
              <a:ea typeface="Courier New"/>
              <a:cs typeface="Courier New"/>
              <a:sym typeface="Courier New"/>
            </a:endParaRPr>
          </a:p>
          <a:p>
            <a:pPr indent="0" lvl="0" marL="0" rtl="0" algn="l">
              <a:spcBef>
                <a:spcPts val="0"/>
              </a:spcBef>
              <a:spcAft>
                <a:spcPts val="0"/>
              </a:spcAft>
              <a:buNone/>
            </a:pPr>
            <a:r>
              <a:t/>
            </a:r>
            <a:endParaRPr sz="2400"/>
          </a:p>
        </p:txBody>
      </p:sp>
      <p:sp>
        <p:nvSpPr>
          <p:cNvPr id="519" name="Google Shape;519;p32"/>
          <p:cNvSpPr txBox="1"/>
          <p:nvPr>
            <p:ph idx="1" type="body"/>
          </p:nvPr>
        </p:nvSpPr>
        <p:spPr>
          <a:xfrm>
            <a:off x="2746775" y="52175"/>
            <a:ext cx="5993100" cy="473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The React selectors module provides the ReactSelector class that allows you to select DOM elements by the component name. You can get a root element or search through the nested components or elements. In addition, you can obtain the component props and state.</a:t>
            </a:r>
            <a:endParaRPr/>
          </a:p>
          <a:p>
            <a:pPr indent="0" lvl="0" marL="0" rtl="0" algn="l">
              <a:spcBef>
                <a:spcPts val="600"/>
              </a:spcBef>
              <a:spcAft>
                <a:spcPts val="0"/>
              </a:spcAft>
              <a:buClr>
                <a:schemeClr val="dk1"/>
              </a:buClr>
              <a:buSzPts val="1100"/>
              <a:buFont typeface="Arial"/>
              <a:buNone/>
            </a:pPr>
            <a:r>
              <a:rPr lang="en"/>
              <a:t>$ </a:t>
            </a:r>
            <a:r>
              <a:rPr lang="en">
                <a:solidFill>
                  <a:srgbClr val="4EC9B0"/>
                </a:solidFill>
              </a:rPr>
              <a:t>npm install testcafe-react-selectors</a:t>
            </a:r>
            <a:endParaRPr>
              <a:solidFill>
                <a:srgbClr val="4EC9B0"/>
              </a:solidFill>
            </a:endParaRPr>
          </a:p>
          <a:p>
            <a:pPr indent="0" lvl="0" marL="0" rtl="0" algn="l">
              <a:spcBef>
                <a:spcPts val="600"/>
              </a:spcBef>
              <a:spcAft>
                <a:spcPts val="0"/>
              </a:spcAft>
              <a:buClr>
                <a:schemeClr val="dk1"/>
              </a:buClr>
              <a:buSzPts val="1100"/>
              <a:buFont typeface="Arial"/>
              <a:buNone/>
            </a:pPr>
            <a:r>
              <a:t/>
            </a:r>
            <a:endParaRPr sz="1000">
              <a:solidFill>
                <a:srgbClr val="24292E"/>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a:solidFill>
                  <a:srgbClr val="2FA4CF"/>
                </a:solidFill>
              </a:rPr>
              <a:t>import ReactSelector from 'testcafe-react-selectors';</a:t>
            </a:r>
            <a:endParaRPr>
              <a:solidFill>
                <a:srgbClr val="2FA4CF"/>
              </a:solidFill>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lang="en">
                <a:solidFill>
                  <a:srgbClr val="9CDCFE"/>
                </a:solidFill>
              </a:rPr>
              <a:t>const TodoList = ReactSelector('TodoApp TodoList');</a:t>
            </a:r>
            <a:endParaRPr sz="1050">
              <a:solidFill>
                <a:srgbClr val="9CDCFE"/>
              </a:solidFill>
              <a:highlight>
                <a:srgbClr val="F8F8FF"/>
              </a:highlight>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t/>
            </a:r>
            <a:endParaRPr sz="1200">
              <a:solidFill>
                <a:srgbClr val="6A9955"/>
              </a:solidFill>
            </a:endParaRPr>
          </a:p>
          <a:p>
            <a:pPr indent="0" lvl="0" marL="0" rtl="0" algn="l">
              <a:spcBef>
                <a:spcPts val="600"/>
              </a:spcBef>
              <a:spcAft>
                <a:spcPts val="0"/>
              </a:spcAft>
              <a:buNone/>
            </a:pPr>
            <a:r>
              <a:t/>
            </a:r>
            <a:endParaRPr/>
          </a:p>
        </p:txBody>
      </p:sp>
      <p:sp>
        <p:nvSpPr>
          <p:cNvPr id="520" name="Google Shape;520;p3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p33"/>
          <p:cNvSpPr txBox="1"/>
          <p:nvPr>
            <p:ph idx="1" type="body"/>
          </p:nvPr>
        </p:nvSpPr>
        <p:spPr>
          <a:xfrm>
            <a:off x="2746775" y="52175"/>
            <a:ext cx="5993100" cy="473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rgbClr val="19BBD5"/>
                </a:solidFill>
                <a:latin typeface="Arial"/>
                <a:ea typeface="Arial"/>
                <a:cs typeface="Arial"/>
                <a:sym typeface="Arial"/>
              </a:rPr>
              <a:t>@brightcove/studio-testcafe-common</a:t>
            </a:r>
            <a:endParaRPr sz="1000">
              <a:solidFill>
                <a:srgbClr val="24292E"/>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a:t>Use common routines for VideoCloud Studio's TestCafe automation.</a:t>
            </a:r>
            <a:endParaRPr/>
          </a:p>
          <a:p>
            <a:pPr indent="0" lvl="0" marL="0" rtl="0" algn="l">
              <a:spcBef>
                <a:spcPts val="600"/>
              </a:spcBef>
              <a:spcAft>
                <a:spcPts val="0"/>
              </a:spcAft>
              <a:buClr>
                <a:schemeClr val="dk1"/>
              </a:buClr>
              <a:buSzPts val="1100"/>
              <a:buFont typeface="Arial"/>
              <a:buNone/>
            </a:pPr>
            <a:r>
              <a:rPr lang="en"/>
              <a:t>Instead of having to implement the same routines for each project.</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lang="en"/>
              <a:t>Install</a:t>
            </a:r>
            <a:endParaRPr/>
          </a:p>
          <a:p>
            <a:pPr indent="0" lvl="0" marL="0" rtl="0" algn="l">
              <a:spcBef>
                <a:spcPts val="600"/>
              </a:spcBef>
              <a:spcAft>
                <a:spcPts val="0"/>
              </a:spcAft>
              <a:buClr>
                <a:schemeClr val="dk1"/>
              </a:buClr>
              <a:buSzPts val="1100"/>
              <a:buFont typeface="Arial"/>
              <a:buNone/>
            </a:pPr>
            <a:r>
              <a:rPr lang="en">
                <a:solidFill>
                  <a:srgbClr val="00E1C6"/>
                </a:solidFill>
              </a:rPr>
              <a:t>$ npm install @brightcove/studio-testcafe-common --save-dev</a:t>
            </a:r>
            <a:endParaRPr>
              <a:solidFill>
                <a:srgbClr val="00E1C6"/>
              </a:solidFill>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lang="en"/>
              <a:t>Usage example</a:t>
            </a:r>
            <a:endParaRPr/>
          </a:p>
          <a:p>
            <a:pPr indent="0" lvl="0" marL="0" rtl="0" algn="l">
              <a:spcBef>
                <a:spcPts val="600"/>
              </a:spcBef>
              <a:spcAft>
                <a:spcPts val="0"/>
              </a:spcAft>
              <a:buClr>
                <a:schemeClr val="dk1"/>
              </a:buClr>
              <a:buSzPts val="1100"/>
              <a:buFont typeface="Arial"/>
              <a:buNone/>
            </a:pPr>
            <a:r>
              <a:rPr lang="en">
                <a:solidFill>
                  <a:srgbClr val="00E1C6"/>
                </a:solidFill>
              </a:rPr>
              <a:t>import * as common from '@brightcove/studio-testcafe-common';</a:t>
            </a:r>
            <a:endParaRPr>
              <a:solidFill>
                <a:srgbClr val="00E1C6"/>
              </a:solidFill>
            </a:endParaRPr>
          </a:p>
          <a:p>
            <a:pPr indent="0" lvl="0" marL="0" rtl="0" algn="l">
              <a:spcBef>
                <a:spcPts val="600"/>
              </a:spcBef>
              <a:spcAft>
                <a:spcPts val="0"/>
              </a:spcAft>
              <a:buClr>
                <a:schemeClr val="dk1"/>
              </a:buClr>
              <a:buSzPts val="1100"/>
              <a:buFont typeface="Arial"/>
              <a:buNone/>
            </a:pPr>
            <a:r>
              <a:rPr lang="en">
                <a:solidFill>
                  <a:srgbClr val="CE9178"/>
                </a:solidFill>
              </a:rPr>
              <a:t>test('login', async t =&gt; { await common.signin(url, email, password); });</a:t>
            </a:r>
            <a:endParaRPr>
              <a:solidFill>
                <a:srgbClr val="CE9178"/>
              </a:solidFill>
            </a:endParaRPr>
          </a:p>
        </p:txBody>
      </p:sp>
      <p:sp>
        <p:nvSpPr>
          <p:cNvPr id="526" name="Google Shape;526;p3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34"/>
          <p:cNvSpPr txBox="1"/>
          <p:nvPr>
            <p:ph idx="4294967295" type="title"/>
          </p:nvPr>
        </p:nvSpPr>
        <p:spPr>
          <a:xfrm>
            <a:off x="220600" y="1758000"/>
            <a:ext cx="2239500" cy="90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Popularity &amp;  Activity</a:t>
            </a:r>
            <a:endParaRPr sz="2400">
              <a:latin typeface="Roboto"/>
              <a:ea typeface="Roboto"/>
              <a:cs typeface="Roboto"/>
              <a:sym typeface="Roboto"/>
            </a:endParaRPr>
          </a:p>
        </p:txBody>
      </p:sp>
      <p:sp>
        <p:nvSpPr>
          <p:cNvPr id="532" name="Google Shape;532;p34"/>
          <p:cNvSpPr/>
          <p:nvPr/>
        </p:nvSpPr>
        <p:spPr>
          <a:xfrm>
            <a:off x="623423" y="409575"/>
            <a:ext cx="463838" cy="463814"/>
          </a:xfrm>
          <a:custGeom>
            <a:rect b="b" l="l" r="r" t="t"/>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534" name="Google Shape;534;p34"/>
          <p:cNvPicPr preferRelativeResize="0"/>
          <p:nvPr/>
        </p:nvPicPr>
        <p:blipFill>
          <a:blip r:embed="rId3">
            <a:alphaModFix/>
          </a:blip>
          <a:stretch>
            <a:fillRect/>
          </a:stretch>
        </p:blipFill>
        <p:spPr>
          <a:xfrm>
            <a:off x="2802750" y="152400"/>
            <a:ext cx="3538490" cy="483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3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40" name="Google Shape;540;p35"/>
          <p:cNvSpPr txBox="1"/>
          <p:nvPr>
            <p:ph idx="4294967295" type="title"/>
          </p:nvPr>
        </p:nvSpPr>
        <p:spPr>
          <a:xfrm>
            <a:off x="1925050" y="173750"/>
            <a:ext cx="62091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Muli"/>
                <a:ea typeface="Muli"/>
                <a:cs typeface="Muli"/>
                <a:sym typeface="Muli"/>
              </a:rPr>
              <a:t>Ready to </a:t>
            </a:r>
            <a:r>
              <a:rPr b="1" lang="en" sz="2400">
                <a:solidFill>
                  <a:srgbClr val="4EC9B0"/>
                </a:solidFill>
                <a:latin typeface="Muli"/>
                <a:ea typeface="Muli"/>
                <a:cs typeface="Muli"/>
                <a:sym typeface="Muli"/>
              </a:rPr>
              <a:t>Get Started</a:t>
            </a:r>
            <a:r>
              <a:rPr b="1" lang="en" sz="2400">
                <a:latin typeface="Muli"/>
                <a:ea typeface="Muli"/>
                <a:cs typeface="Muli"/>
                <a:sym typeface="Muli"/>
              </a:rPr>
              <a:t> with </a:t>
            </a:r>
            <a:r>
              <a:rPr b="1" lang="en" sz="2400">
                <a:latin typeface="Muli"/>
                <a:ea typeface="Muli"/>
                <a:cs typeface="Muli"/>
                <a:sym typeface="Muli"/>
              </a:rPr>
              <a:t>TestCafe ?</a:t>
            </a:r>
            <a:endParaRPr sz="3000"/>
          </a:p>
        </p:txBody>
      </p:sp>
      <p:sp>
        <p:nvSpPr>
          <p:cNvPr id="541" name="Google Shape;541;p35"/>
          <p:cNvSpPr txBox="1"/>
          <p:nvPr/>
        </p:nvSpPr>
        <p:spPr>
          <a:xfrm>
            <a:off x="1615375" y="753750"/>
            <a:ext cx="6591000" cy="418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2FA4CF"/>
              </a:buClr>
              <a:buSzPts val="1400"/>
              <a:buChar char="●"/>
            </a:pPr>
            <a:r>
              <a:rPr lang="en" u="sng">
                <a:solidFill>
                  <a:srgbClr val="2FA4CF"/>
                </a:solidFill>
                <a:hlinkClick r:id="rId3"/>
              </a:rPr>
              <a:t>https://devexpress.github.io/testcafe/documentation/getting-started/</a:t>
            </a:r>
            <a:endParaRPr>
              <a:solidFill>
                <a:srgbClr val="2FA4CF"/>
              </a:solidFill>
            </a:endParaRPr>
          </a:p>
          <a:p>
            <a:pPr indent="-317500" lvl="0" marL="457200" rtl="0" algn="l">
              <a:spcBef>
                <a:spcPts val="0"/>
              </a:spcBef>
              <a:spcAft>
                <a:spcPts val="0"/>
              </a:spcAft>
              <a:buClr>
                <a:srgbClr val="C6DAEC"/>
              </a:buClr>
              <a:buSzPts val="1400"/>
              <a:buChar char="●"/>
            </a:pPr>
            <a:r>
              <a:rPr lang="en">
                <a:solidFill>
                  <a:srgbClr val="C6DAEC"/>
                </a:solidFill>
              </a:rPr>
              <a:t>Tutorial to create a test script test1.js for the </a:t>
            </a:r>
            <a:r>
              <a:rPr lang="en" u="sng">
                <a:solidFill>
                  <a:srgbClr val="2FA4CF"/>
                </a:solidFill>
                <a:hlinkClick r:id="rId4"/>
              </a:rPr>
              <a:t>http://devexpress.github.io/testcafe/example</a:t>
            </a:r>
            <a:r>
              <a:rPr lang="en">
                <a:solidFill>
                  <a:srgbClr val="C6DAEC"/>
                </a:solidFill>
              </a:rPr>
              <a:t> sample page. </a:t>
            </a:r>
            <a:endParaRPr>
              <a:solidFill>
                <a:srgbClr val="C6DAEC"/>
              </a:solidFill>
            </a:endParaRPr>
          </a:p>
          <a:p>
            <a:pPr indent="0" lvl="0" marL="0" rtl="0" algn="l">
              <a:spcBef>
                <a:spcPts val="0"/>
              </a:spcBef>
              <a:spcAft>
                <a:spcPts val="0"/>
              </a:spcAft>
              <a:buClr>
                <a:schemeClr val="dk1"/>
              </a:buClr>
              <a:buSzPts val="1100"/>
              <a:buFont typeface="Arial"/>
              <a:buNone/>
            </a:pPr>
            <a:r>
              <a:rPr lang="en" sz="1200">
                <a:solidFill>
                  <a:srgbClr val="C6DAEC"/>
                </a:solidFill>
              </a:rPr>
              <a:t>Specify this page as a start page for the fixture using the </a:t>
            </a:r>
            <a:r>
              <a:rPr lang="en" sz="1200" u="sng">
                <a:solidFill>
                  <a:srgbClr val="2FA4CF"/>
                </a:solidFill>
                <a:hlinkClick r:id="rId5"/>
              </a:rPr>
              <a:t>page</a:t>
            </a:r>
            <a:r>
              <a:rPr lang="en" sz="1200">
                <a:solidFill>
                  <a:srgbClr val="C6DAEC"/>
                </a:solidFill>
              </a:rPr>
              <a:t> function.</a:t>
            </a:r>
            <a:endParaRPr sz="1200">
              <a:solidFill>
                <a:srgbClr val="C6DAEC"/>
              </a:solidFill>
            </a:endParaRPr>
          </a:p>
          <a:p>
            <a:pPr indent="0" lvl="0" marL="0" rtl="0" algn="l">
              <a:spcBef>
                <a:spcPts val="0"/>
              </a:spcBef>
              <a:spcAft>
                <a:spcPts val="0"/>
              </a:spcAft>
              <a:buClr>
                <a:schemeClr val="dk1"/>
              </a:buClr>
              <a:buSzPts val="1100"/>
              <a:buFont typeface="Arial"/>
              <a:buNone/>
            </a:pPr>
            <a:r>
              <a:rPr lang="en" sz="1200">
                <a:solidFill>
                  <a:srgbClr val="C6DAEC"/>
                </a:solidFill>
              </a:rPr>
              <a:t>Then, create the </a:t>
            </a:r>
            <a:r>
              <a:rPr lang="en" sz="1200" u="sng">
                <a:solidFill>
                  <a:srgbClr val="2FA4CF"/>
                </a:solidFill>
                <a:hlinkClick r:id="rId6"/>
              </a:rPr>
              <a:t>test</a:t>
            </a:r>
            <a:r>
              <a:rPr lang="en" sz="1200">
                <a:solidFill>
                  <a:srgbClr val="C6DAEC"/>
                </a:solidFill>
              </a:rPr>
              <a:t> function where you can enter test code.</a:t>
            </a:r>
            <a:endParaRPr sz="1200">
              <a:solidFill>
                <a:srgbClr val="C6DAEC"/>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rgbClr val="C586C0"/>
                </a:solidFill>
                <a:latin typeface="Courier New"/>
                <a:ea typeface="Courier New"/>
                <a:cs typeface="Courier New"/>
                <a:sym typeface="Courier New"/>
              </a:rPr>
              <a:t>import</a:t>
            </a:r>
            <a:r>
              <a:rPr lang="en" sz="1200">
                <a:solidFill>
                  <a:srgbClr val="D4D4D4"/>
                </a:solidFill>
                <a:latin typeface="Courier New"/>
                <a:ea typeface="Courier New"/>
                <a:cs typeface="Courier New"/>
                <a:sym typeface="Courier New"/>
              </a:rPr>
              <a:t> { </a:t>
            </a:r>
            <a:r>
              <a:rPr lang="en" sz="1200">
                <a:solidFill>
                  <a:srgbClr val="4EC9B0"/>
                </a:solidFill>
                <a:latin typeface="Courier New"/>
                <a:ea typeface="Courier New"/>
                <a:cs typeface="Courier New"/>
                <a:sym typeface="Courier New"/>
              </a:rPr>
              <a:t>Selector</a:t>
            </a:r>
            <a:r>
              <a:rPr lang="en" sz="1200">
                <a:solidFill>
                  <a:srgbClr val="D4D4D4"/>
                </a:solidFill>
                <a:latin typeface="Courier New"/>
                <a:ea typeface="Courier New"/>
                <a:cs typeface="Courier New"/>
                <a:sym typeface="Courier New"/>
              </a:rPr>
              <a:t> } </a:t>
            </a:r>
            <a:r>
              <a:rPr lang="en" sz="1200">
                <a:solidFill>
                  <a:srgbClr val="C586C0"/>
                </a:solidFill>
                <a:latin typeface="Courier New"/>
                <a:ea typeface="Courier New"/>
                <a:cs typeface="Courier New"/>
                <a:sym typeface="Courier New"/>
              </a:rPr>
              <a:t>from</a:t>
            </a:r>
            <a:r>
              <a:rPr lang="en" sz="1200">
                <a:solidFill>
                  <a:srgbClr val="D4D4D4"/>
                </a:solidFill>
                <a:latin typeface="Courier New"/>
                <a:ea typeface="Courier New"/>
                <a:cs typeface="Courier New"/>
                <a:sym typeface="Courier New"/>
              </a:rPr>
              <a:t> </a:t>
            </a:r>
            <a:r>
              <a:rPr lang="en" sz="1200">
                <a:solidFill>
                  <a:srgbClr val="CE9178"/>
                </a:solidFill>
                <a:latin typeface="Courier New"/>
                <a:ea typeface="Courier New"/>
                <a:cs typeface="Courier New"/>
                <a:sym typeface="Courier New"/>
              </a:rPr>
              <a:t>'testcafe'</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200">
                <a:solidFill>
                  <a:srgbClr val="569CD6"/>
                </a:solidFill>
                <a:latin typeface="Courier New"/>
                <a:ea typeface="Courier New"/>
                <a:cs typeface="Courier New"/>
                <a:sym typeface="Courier New"/>
              </a:rPr>
              <a:t>fixture</a:t>
            </a:r>
            <a:r>
              <a:rPr lang="en" sz="1200">
                <a:solidFill>
                  <a:srgbClr val="CE9178"/>
                </a:solidFill>
                <a:latin typeface="Courier New"/>
                <a:ea typeface="Courier New"/>
                <a:cs typeface="Courier New"/>
                <a:sym typeface="Courier New"/>
              </a:rPr>
              <a:t> `Getting Started`</a:t>
            </a:r>
            <a:endParaRPr sz="1200">
              <a:solidFill>
                <a:srgbClr val="CE9178"/>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page</a:t>
            </a:r>
            <a:r>
              <a:rPr lang="en" sz="1200">
                <a:solidFill>
                  <a:srgbClr val="CE9178"/>
                </a:solidFill>
                <a:latin typeface="Courier New"/>
                <a:ea typeface="Courier New"/>
                <a:cs typeface="Courier New"/>
                <a:sym typeface="Courier New"/>
              </a:rPr>
              <a:t> `http://devexpress.github.io/testcafe/example`</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200">
                <a:solidFill>
                  <a:srgbClr val="DCDCAA"/>
                </a:solidFill>
                <a:latin typeface="Courier New"/>
                <a:ea typeface="Courier New"/>
                <a:cs typeface="Courier New"/>
                <a:sym typeface="Courier New"/>
              </a:rPr>
              <a:t>test</a:t>
            </a:r>
            <a:r>
              <a:rPr lang="en" sz="1200">
                <a:solidFill>
                  <a:srgbClr val="D4D4D4"/>
                </a:solidFill>
                <a:latin typeface="Courier New"/>
                <a:ea typeface="Courier New"/>
                <a:cs typeface="Courier New"/>
                <a:sym typeface="Courier New"/>
              </a:rPr>
              <a:t>(</a:t>
            </a:r>
            <a:r>
              <a:rPr lang="en" sz="1200">
                <a:solidFill>
                  <a:srgbClr val="CE9178"/>
                </a:solidFill>
                <a:latin typeface="Courier New"/>
                <a:ea typeface="Courier New"/>
                <a:cs typeface="Courier New"/>
                <a:sym typeface="Courier New"/>
              </a:rPr>
              <a:t>'My first test'</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async</a:t>
            </a:r>
            <a:r>
              <a:rPr lang="en" sz="1200">
                <a:solidFill>
                  <a:srgbClr val="D4D4D4"/>
                </a:solidFill>
                <a:latin typeface="Courier New"/>
                <a:ea typeface="Courier New"/>
                <a:cs typeface="Courier New"/>
                <a:sym typeface="Courier New"/>
              </a:rPr>
              <a:t> </a:t>
            </a:r>
            <a:r>
              <a:rPr lang="en" sz="1200">
                <a:solidFill>
                  <a:srgbClr val="9CDCFE"/>
                </a:solidFill>
                <a:latin typeface="Courier New"/>
                <a:ea typeface="Courier New"/>
                <a:cs typeface="Courier New"/>
                <a:sym typeface="Courier New"/>
              </a:rPr>
              <a:t>t</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=&gt;</a:t>
            </a: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200">
                <a:solidFill>
                  <a:srgbClr val="D4D4D4"/>
                </a:solidFill>
                <a:latin typeface="Courier New"/>
                <a:ea typeface="Courier New"/>
                <a:cs typeface="Courier New"/>
                <a:sym typeface="Courier New"/>
              </a:rPr>
              <a:t> </a:t>
            </a:r>
            <a:r>
              <a:rPr lang="en" sz="1200">
                <a:solidFill>
                  <a:srgbClr val="6A9955"/>
                </a:solidFill>
                <a:latin typeface="Courier New"/>
                <a:ea typeface="Courier New"/>
                <a:cs typeface="Courier New"/>
                <a:sym typeface="Courier New"/>
              </a:rPr>
              <a:t>// Test code</a:t>
            </a:r>
            <a:endParaRPr sz="1200">
              <a:solidFill>
                <a:srgbClr val="6A9955"/>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console</a:t>
            </a:r>
            <a:r>
              <a:rPr lang="en" sz="1200">
                <a:solidFill>
                  <a:srgbClr val="D4D4D4"/>
                </a:solidFill>
                <a:latin typeface="Courier New"/>
                <a:ea typeface="Courier New"/>
                <a:cs typeface="Courier New"/>
                <a:sym typeface="Courier New"/>
              </a:rPr>
              <a:t>.</a:t>
            </a:r>
            <a:r>
              <a:rPr lang="en" sz="1200">
                <a:solidFill>
                  <a:srgbClr val="DCDCAA"/>
                </a:solidFill>
                <a:latin typeface="Courier New"/>
                <a:ea typeface="Courier New"/>
                <a:cs typeface="Courier New"/>
                <a:sym typeface="Courier New"/>
              </a:rPr>
              <a:t>log</a:t>
            </a:r>
            <a:r>
              <a:rPr lang="en" sz="1200">
                <a:solidFill>
                  <a:srgbClr val="D4D4D4"/>
                </a:solidFill>
                <a:latin typeface="Courier New"/>
                <a:ea typeface="Courier New"/>
                <a:cs typeface="Courier New"/>
                <a:sym typeface="Courier New"/>
              </a:rPr>
              <a:t>(</a:t>
            </a:r>
            <a:r>
              <a:rPr lang="en" sz="1200">
                <a:solidFill>
                  <a:srgbClr val="CE9178"/>
                </a:solidFill>
                <a:latin typeface="Courier New"/>
                <a:ea typeface="Courier New"/>
                <a:cs typeface="Courier New"/>
                <a:sym typeface="Courier New"/>
              </a:rPr>
              <a:t>'Navigated to TestCafe sample page'</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200">
                <a:solidFill>
                  <a:srgbClr val="D4D4D4"/>
                </a:solidFill>
                <a:latin typeface="Courier New"/>
                <a:ea typeface="Courier New"/>
                <a:cs typeface="Courier New"/>
                <a:sym typeface="Courier New"/>
              </a:rPr>
              <a:t>});</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C6DAEC"/>
                </a:solidFill>
              </a:rPr>
              <a:t>Running the Test</a:t>
            </a:r>
            <a:endParaRPr sz="1200">
              <a:solidFill>
                <a:srgbClr val="C6DAEC"/>
              </a:solidFill>
            </a:endParaRPr>
          </a:p>
          <a:p>
            <a:pPr indent="0" lvl="0" marL="0" rtl="0" algn="l">
              <a:spcBef>
                <a:spcPts val="0"/>
              </a:spcBef>
              <a:spcAft>
                <a:spcPts val="0"/>
              </a:spcAft>
              <a:buClr>
                <a:schemeClr val="dk1"/>
              </a:buClr>
              <a:buSzPts val="1100"/>
              <a:buFont typeface="Arial"/>
              <a:buNone/>
            </a:pPr>
            <a:r>
              <a:rPr lang="en" sz="1200">
                <a:solidFill>
                  <a:srgbClr val="C6DAEC"/>
                </a:solidFill>
              </a:rPr>
              <a:t>You can run the test from a command you specify the</a:t>
            </a:r>
            <a:r>
              <a:rPr lang="en" sz="1200">
                <a:solidFill>
                  <a:schemeClr val="dk1"/>
                </a:solidFill>
              </a:rPr>
              <a:t> </a:t>
            </a:r>
            <a:r>
              <a:rPr lang="en" sz="1200" u="sng">
                <a:solidFill>
                  <a:schemeClr val="hlink"/>
                </a:solidFill>
                <a:hlinkClick r:id="rId7"/>
              </a:rPr>
              <a:t>target browser</a:t>
            </a:r>
            <a:r>
              <a:rPr lang="en" sz="1200">
                <a:solidFill>
                  <a:schemeClr val="dk1"/>
                </a:solidFill>
              </a:rPr>
              <a:t> </a:t>
            </a:r>
            <a:r>
              <a:rPr lang="en" sz="1200">
                <a:solidFill>
                  <a:srgbClr val="C6DAEC"/>
                </a:solidFill>
              </a:rPr>
              <a:t>and</a:t>
            </a:r>
            <a:r>
              <a:rPr lang="en" sz="1200">
                <a:solidFill>
                  <a:schemeClr val="dk1"/>
                </a:solidFill>
              </a:rPr>
              <a:t> </a:t>
            </a:r>
            <a:r>
              <a:rPr lang="en" sz="1200" u="sng">
                <a:solidFill>
                  <a:schemeClr val="hlink"/>
                </a:solidFill>
                <a:hlinkClick r:id="rId8"/>
              </a:rPr>
              <a:t>file path</a:t>
            </a:r>
            <a:r>
              <a:rPr lang="en" sz="1200">
                <a:solidFill>
                  <a:schemeClr val="dk1"/>
                </a:solidFill>
              </a:rPr>
              <a:t>.</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219161"/>
                </a:solidFill>
              </a:rPr>
              <a:t>$ testcafe chrome test1.js</a:t>
            </a:r>
            <a:endParaRPr>
              <a:latin typeface="Muli"/>
              <a:ea typeface="Muli"/>
              <a:cs typeface="Muli"/>
              <a:sym typeface="Mul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36"/>
          <p:cNvSpPr/>
          <p:nvPr/>
        </p:nvSpPr>
        <p:spPr>
          <a:xfrm rot="-5400000">
            <a:off x="1053600" y="533300"/>
            <a:ext cx="1855800" cy="21429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47" name="Google Shape;547;p36"/>
          <p:cNvSpPr txBox="1"/>
          <p:nvPr>
            <p:ph idx="4294967295" type="ctrTitle"/>
          </p:nvPr>
        </p:nvSpPr>
        <p:spPr>
          <a:xfrm>
            <a:off x="3152775" y="1354750"/>
            <a:ext cx="4562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8000"/>
              <a:t>Thanks!</a:t>
            </a:r>
            <a:endParaRPr sz="8000"/>
          </a:p>
        </p:txBody>
      </p:sp>
      <p:sp>
        <p:nvSpPr>
          <p:cNvPr id="548" name="Google Shape;548;p36"/>
          <p:cNvSpPr txBox="1"/>
          <p:nvPr>
            <p:ph idx="4294967295" type="body"/>
          </p:nvPr>
        </p:nvSpPr>
        <p:spPr>
          <a:xfrm>
            <a:off x="3286475" y="2400250"/>
            <a:ext cx="5160600" cy="246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000"/>
              <a:t>Any questions/</a:t>
            </a:r>
            <a:r>
              <a:rPr b="1" lang="en" sz="3000"/>
              <a:t>comments</a:t>
            </a:r>
            <a:r>
              <a:rPr b="1" lang="en" sz="3000"/>
              <a:t>?</a:t>
            </a:r>
            <a:endParaRPr sz="3000"/>
          </a:p>
          <a:p>
            <a:pPr indent="-317500" lvl="0" marL="457200" rtl="0" algn="l">
              <a:spcBef>
                <a:spcPts val="600"/>
              </a:spcBef>
              <a:spcAft>
                <a:spcPts val="0"/>
              </a:spcAft>
              <a:buClr>
                <a:srgbClr val="00E1C6"/>
              </a:buClr>
              <a:buSzPts val="1400"/>
              <a:buChar char="◇"/>
            </a:pPr>
            <a:r>
              <a:rPr lang="en">
                <a:solidFill>
                  <a:srgbClr val="00E1C6"/>
                </a:solidFill>
              </a:rPr>
              <a:t>Khai Pham | kpham@brightcove.com</a:t>
            </a:r>
            <a:endParaRPr>
              <a:solidFill>
                <a:srgbClr val="00E1C6"/>
              </a:solidFill>
            </a:endParaRPr>
          </a:p>
        </p:txBody>
      </p:sp>
      <p:sp>
        <p:nvSpPr>
          <p:cNvPr id="549" name="Google Shape;549;p36"/>
          <p:cNvSpPr/>
          <p:nvPr/>
        </p:nvSpPr>
        <p:spPr>
          <a:xfrm>
            <a:off x="1591719" y="1212580"/>
            <a:ext cx="779561" cy="779561"/>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13"/>
          <p:cNvSpPr txBox="1"/>
          <p:nvPr>
            <p:ph type="title"/>
          </p:nvPr>
        </p:nvSpPr>
        <p:spPr>
          <a:xfrm>
            <a:off x="1732700" y="681000"/>
            <a:ext cx="6424800" cy="68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latin typeface="Muli"/>
                <a:ea typeface="Muli"/>
                <a:cs typeface="Muli"/>
                <a:sym typeface="Muli"/>
              </a:rPr>
              <a:t>A Framework for Collaboration</a:t>
            </a:r>
            <a:endParaRPr b="1" sz="3000">
              <a:latin typeface="Muli"/>
              <a:ea typeface="Muli"/>
              <a:cs typeface="Muli"/>
              <a:sym typeface="Muli"/>
            </a:endParaRPr>
          </a:p>
        </p:txBody>
      </p:sp>
      <p:sp>
        <p:nvSpPr>
          <p:cNvPr id="355" name="Google Shape;355;p13"/>
          <p:cNvSpPr txBox="1"/>
          <p:nvPr/>
        </p:nvSpPr>
        <p:spPr>
          <a:xfrm>
            <a:off x="4986075" y="1655625"/>
            <a:ext cx="3995700" cy="3223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00E1C6"/>
                </a:solidFill>
                <a:latin typeface="Muli"/>
                <a:ea typeface="Muli"/>
                <a:cs typeface="Muli"/>
                <a:sym typeface="Muli"/>
              </a:rPr>
              <a:t>A BROWSER AUTOMATION </a:t>
            </a:r>
            <a:r>
              <a:rPr b="1" lang="en">
                <a:solidFill>
                  <a:srgbClr val="00E1C6"/>
                </a:solidFill>
                <a:latin typeface="Muli"/>
                <a:ea typeface="Muli"/>
                <a:cs typeface="Muli"/>
                <a:sym typeface="Muli"/>
              </a:rPr>
              <a:t>FRAMEWORK </a:t>
            </a:r>
            <a:endParaRPr b="1">
              <a:solidFill>
                <a:srgbClr val="00E1C6"/>
              </a:solidFill>
              <a:latin typeface="Muli"/>
              <a:ea typeface="Muli"/>
              <a:cs typeface="Muli"/>
              <a:sym typeface="Muli"/>
            </a:endParaRPr>
          </a:p>
          <a:p>
            <a:pPr indent="0" lvl="0" marL="0" rtl="0" algn="l">
              <a:spcBef>
                <a:spcPts val="600"/>
              </a:spcBef>
              <a:spcAft>
                <a:spcPts val="0"/>
              </a:spcAft>
              <a:buNone/>
            </a:pPr>
            <a:r>
              <a:rPr b="1" lang="en">
                <a:solidFill>
                  <a:srgbClr val="00E1C6"/>
                </a:solidFill>
                <a:latin typeface="Muli"/>
                <a:ea typeface="Muli"/>
                <a:cs typeface="Muli"/>
                <a:sym typeface="Muli"/>
              </a:rPr>
              <a:t>that can be maintained by both Dev &amp; QA?</a:t>
            </a:r>
            <a:endParaRPr b="1">
              <a:solidFill>
                <a:srgbClr val="00E1C6"/>
              </a:solidFill>
              <a:latin typeface="Muli"/>
              <a:ea typeface="Muli"/>
              <a:cs typeface="Muli"/>
              <a:sym typeface="Muli"/>
            </a:endParaRPr>
          </a:p>
          <a:p>
            <a:pPr indent="0" lvl="0" marL="0" rtl="0" algn="l">
              <a:spcBef>
                <a:spcPts val="600"/>
              </a:spcBef>
              <a:spcAft>
                <a:spcPts val="0"/>
              </a:spcAft>
              <a:buNone/>
            </a:pPr>
            <a:r>
              <a:rPr lang="en">
                <a:solidFill>
                  <a:srgbClr val="C6DAEC"/>
                </a:solidFill>
                <a:latin typeface="Muli"/>
                <a:ea typeface="Muli"/>
                <a:cs typeface="Muli"/>
                <a:sym typeface="Muli"/>
              </a:rPr>
              <a:t>-&gt; Looking for a Javascript (front-end) Browser Automation Framework that</a:t>
            </a:r>
            <a:endParaRPr>
              <a:solidFill>
                <a:srgbClr val="C6DAEC"/>
              </a:solidFill>
              <a:latin typeface="Muli"/>
              <a:ea typeface="Muli"/>
              <a:cs typeface="Muli"/>
              <a:sym typeface="Muli"/>
            </a:endParaRPr>
          </a:p>
          <a:p>
            <a:pPr indent="-317500" lvl="0" marL="457200" rtl="0" algn="l">
              <a:spcBef>
                <a:spcPts val="600"/>
              </a:spcBef>
              <a:spcAft>
                <a:spcPts val="0"/>
              </a:spcAft>
              <a:buClr>
                <a:srgbClr val="DCDCAA"/>
              </a:buClr>
              <a:buSzPts val="1400"/>
              <a:buChar char="●"/>
            </a:pPr>
            <a:r>
              <a:rPr lang="en">
                <a:solidFill>
                  <a:srgbClr val="DCDCAA"/>
                </a:solidFill>
              </a:rPr>
              <a:t>Is a NodeJS module that is simple to install/setup/configure and run tests</a:t>
            </a:r>
            <a:endParaRPr>
              <a:solidFill>
                <a:srgbClr val="DCDCAA"/>
              </a:solidFill>
            </a:endParaRPr>
          </a:p>
          <a:p>
            <a:pPr indent="-317500" lvl="0" marL="457200" rtl="0" algn="l">
              <a:spcBef>
                <a:spcPts val="0"/>
              </a:spcBef>
              <a:spcAft>
                <a:spcPts val="0"/>
              </a:spcAft>
              <a:buClr>
                <a:srgbClr val="DCDCAA"/>
              </a:buClr>
              <a:buSzPts val="1400"/>
              <a:buChar char="●"/>
            </a:pPr>
            <a:r>
              <a:rPr lang="en">
                <a:solidFill>
                  <a:srgbClr val="DCDCAA"/>
                </a:solidFill>
              </a:rPr>
              <a:t>Is simple to create and maintain tests when the application changes</a:t>
            </a:r>
            <a:endParaRPr>
              <a:solidFill>
                <a:srgbClr val="DCDCAA"/>
              </a:solidFill>
            </a:endParaRPr>
          </a:p>
          <a:p>
            <a:pPr indent="-317500" lvl="0" marL="457200" rtl="0" algn="l">
              <a:spcBef>
                <a:spcPts val="0"/>
              </a:spcBef>
              <a:spcAft>
                <a:spcPts val="0"/>
              </a:spcAft>
              <a:buClr>
                <a:srgbClr val="DCDCAA"/>
              </a:buClr>
              <a:buSzPts val="1400"/>
              <a:buChar char="●"/>
            </a:pPr>
            <a:r>
              <a:rPr lang="en">
                <a:solidFill>
                  <a:srgbClr val="DCDCAA"/>
                </a:solidFill>
              </a:rPr>
              <a:t>Work with multiple browsers (headless for JenkinsCI) / mobile devices</a:t>
            </a:r>
            <a:endParaRPr>
              <a:solidFill>
                <a:srgbClr val="DCDCAA"/>
              </a:solidFill>
            </a:endParaRPr>
          </a:p>
          <a:p>
            <a:pPr indent="-317500" lvl="0" marL="457200" rtl="0" algn="l">
              <a:spcBef>
                <a:spcPts val="0"/>
              </a:spcBef>
              <a:spcAft>
                <a:spcPts val="0"/>
              </a:spcAft>
              <a:buClr>
                <a:srgbClr val="DCDCAA"/>
              </a:buClr>
              <a:buSzPts val="1400"/>
              <a:buChar char="●"/>
            </a:pPr>
            <a:r>
              <a:rPr lang="en">
                <a:solidFill>
                  <a:srgbClr val="DCDCAA"/>
                </a:solidFill>
              </a:rPr>
              <a:t>Work with modern web application development stack</a:t>
            </a:r>
            <a:endParaRPr>
              <a:solidFill>
                <a:srgbClr val="DCDCAA"/>
              </a:solidFill>
            </a:endParaRPr>
          </a:p>
          <a:p>
            <a:pPr indent="0" lvl="0" marL="0" rtl="0" algn="l">
              <a:spcBef>
                <a:spcPts val="600"/>
              </a:spcBef>
              <a:spcAft>
                <a:spcPts val="0"/>
              </a:spcAft>
              <a:buClr>
                <a:schemeClr val="dk1"/>
              </a:buClr>
              <a:buSzPts val="1100"/>
              <a:buFont typeface="Arial"/>
              <a:buNone/>
            </a:pPr>
            <a:r>
              <a:rPr lang="en">
                <a:solidFill>
                  <a:srgbClr val="C6DAEC"/>
                </a:solidFill>
                <a:latin typeface="Muli"/>
                <a:ea typeface="Muli"/>
                <a:cs typeface="Muli"/>
                <a:sym typeface="Muli"/>
              </a:rPr>
              <a:t> </a:t>
            </a:r>
            <a:endParaRPr b="1">
              <a:solidFill>
                <a:srgbClr val="00E1C6"/>
              </a:solidFill>
              <a:latin typeface="Muli"/>
              <a:ea typeface="Muli"/>
              <a:cs typeface="Muli"/>
              <a:sym typeface="Muli"/>
            </a:endParaRPr>
          </a:p>
          <a:p>
            <a:pPr indent="0" lvl="0" marL="0" rtl="0" algn="l">
              <a:spcBef>
                <a:spcPts val="600"/>
              </a:spcBef>
              <a:spcAft>
                <a:spcPts val="0"/>
              </a:spcAft>
              <a:buNone/>
            </a:pPr>
            <a:r>
              <a:t/>
            </a:r>
            <a:endParaRPr>
              <a:solidFill>
                <a:srgbClr val="C6DAEC"/>
              </a:solidFill>
              <a:latin typeface="Muli"/>
              <a:ea typeface="Muli"/>
              <a:cs typeface="Muli"/>
              <a:sym typeface="Muli"/>
            </a:endParaRPr>
          </a:p>
        </p:txBody>
      </p:sp>
      <p:sp>
        <p:nvSpPr>
          <p:cNvPr id="356" name="Google Shape;356;p1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57" name="Google Shape;357;p13"/>
          <p:cNvPicPr preferRelativeResize="0"/>
          <p:nvPr/>
        </p:nvPicPr>
        <p:blipFill>
          <a:blip r:embed="rId3">
            <a:alphaModFix/>
          </a:blip>
          <a:stretch>
            <a:fillRect/>
          </a:stretch>
        </p:blipFill>
        <p:spPr>
          <a:xfrm>
            <a:off x="330000" y="1855900"/>
            <a:ext cx="4276278" cy="244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1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63" name="Google Shape;363;p14"/>
          <p:cNvSpPr txBox="1"/>
          <p:nvPr/>
        </p:nvSpPr>
        <p:spPr>
          <a:xfrm>
            <a:off x="1443800" y="514725"/>
            <a:ext cx="6756900" cy="4307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00E1C6"/>
                </a:solidFill>
                <a:latin typeface="Muli"/>
                <a:ea typeface="Muli"/>
                <a:cs typeface="Muli"/>
                <a:sym typeface="Muli"/>
              </a:rPr>
              <a:t>Javascript Browser Automation Frameworks </a:t>
            </a:r>
            <a:endParaRPr sz="2400">
              <a:solidFill>
                <a:srgbClr val="00E1C6"/>
              </a:solidFill>
              <a:latin typeface="Muli"/>
              <a:ea typeface="Muli"/>
              <a:cs typeface="Muli"/>
              <a:sym typeface="Muli"/>
            </a:endParaRPr>
          </a:p>
          <a:p>
            <a:pPr indent="-342900" lvl="0" marL="457200" rtl="0" algn="l">
              <a:spcBef>
                <a:spcPts val="600"/>
              </a:spcBef>
              <a:spcAft>
                <a:spcPts val="0"/>
              </a:spcAft>
              <a:buClr>
                <a:srgbClr val="C6DAEC"/>
              </a:buClr>
              <a:buSzPts val="1800"/>
              <a:buFont typeface="Muli"/>
              <a:buChar char="●"/>
            </a:pPr>
            <a:r>
              <a:rPr b="1" lang="en" sz="2000">
                <a:solidFill>
                  <a:srgbClr val="C6DAEC"/>
                </a:solidFill>
                <a:latin typeface="Muli"/>
                <a:ea typeface="Muli"/>
                <a:cs typeface="Muli"/>
                <a:sym typeface="Muli"/>
              </a:rPr>
              <a:t>Jasmine, Mocha, WebdriverIO, Protractor</a:t>
            </a:r>
            <a:r>
              <a:rPr lang="en" sz="1800">
                <a:solidFill>
                  <a:srgbClr val="C6DAEC"/>
                </a:solidFill>
                <a:latin typeface="Muli"/>
                <a:ea typeface="Muli"/>
                <a:cs typeface="Muli"/>
                <a:sym typeface="Muli"/>
              </a:rPr>
              <a:t> are all great Javascript test frameworks that can integrate with Selenium Webdriver,  Karma, or Puppeteer to run tests on browsers, </a:t>
            </a:r>
            <a:r>
              <a:rPr lang="en" sz="1800">
                <a:solidFill>
                  <a:srgbClr val="00E1C6"/>
                </a:solidFill>
                <a:latin typeface="Muli"/>
                <a:ea typeface="Muli"/>
                <a:cs typeface="Muli"/>
                <a:sym typeface="Muli"/>
              </a:rPr>
              <a:t>but</a:t>
            </a:r>
            <a:r>
              <a:rPr lang="en" sz="1800">
                <a:solidFill>
                  <a:srgbClr val="C6DAEC"/>
                </a:solidFill>
                <a:latin typeface="Muli"/>
                <a:ea typeface="Muli"/>
                <a:cs typeface="Muli"/>
                <a:sym typeface="Muli"/>
              </a:rPr>
              <a:t> still require not so simple configuration and maintain compatibility between driver and browser</a:t>
            </a:r>
            <a:endParaRPr sz="1800">
              <a:solidFill>
                <a:srgbClr val="C6DAEC"/>
              </a:solidFill>
              <a:latin typeface="Muli"/>
              <a:ea typeface="Muli"/>
              <a:cs typeface="Muli"/>
              <a:sym typeface="Muli"/>
            </a:endParaRPr>
          </a:p>
          <a:p>
            <a:pPr indent="0" lvl="0" marL="457200" rtl="0" algn="l">
              <a:spcBef>
                <a:spcPts val="600"/>
              </a:spcBef>
              <a:spcAft>
                <a:spcPts val="0"/>
              </a:spcAft>
              <a:buNone/>
            </a:pPr>
            <a:r>
              <a:t/>
            </a:r>
            <a:endParaRPr sz="1800">
              <a:solidFill>
                <a:srgbClr val="C6DAEC"/>
              </a:solidFill>
              <a:latin typeface="Muli"/>
              <a:ea typeface="Muli"/>
              <a:cs typeface="Muli"/>
              <a:sym typeface="Muli"/>
            </a:endParaRPr>
          </a:p>
          <a:p>
            <a:pPr indent="-342900" lvl="0" marL="457200" rtl="0" algn="l">
              <a:spcBef>
                <a:spcPts val="600"/>
              </a:spcBef>
              <a:spcAft>
                <a:spcPts val="0"/>
              </a:spcAft>
              <a:buClr>
                <a:srgbClr val="C6DAEC"/>
              </a:buClr>
              <a:buSzPts val="1800"/>
              <a:buFont typeface="Muli"/>
              <a:buChar char="●"/>
            </a:pPr>
            <a:r>
              <a:rPr lang="en" sz="1800">
                <a:solidFill>
                  <a:srgbClr val="C586C0"/>
                </a:solidFill>
                <a:latin typeface="Muli"/>
                <a:ea typeface="Muli"/>
                <a:cs typeface="Muli"/>
                <a:sym typeface="Muli"/>
              </a:rPr>
              <a:t>Wait!</a:t>
            </a:r>
            <a:r>
              <a:rPr lang="en" sz="1800">
                <a:solidFill>
                  <a:srgbClr val="C6DAEC"/>
                </a:solidFill>
                <a:latin typeface="Muli"/>
                <a:ea typeface="Muli"/>
                <a:cs typeface="Muli"/>
                <a:sym typeface="Muli"/>
              </a:rPr>
              <a:t> there is an </a:t>
            </a:r>
            <a:r>
              <a:rPr lang="en" sz="1800">
                <a:solidFill>
                  <a:srgbClr val="00E1C6"/>
                </a:solidFill>
                <a:latin typeface="Muli"/>
                <a:ea typeface="Muli"/>
                <a:cs typeface="Muli"/>
                <a:sym typeface="Muli"/>
              </a:rPr>
              <a:t>all-in-one</a:t>
            </a:r>
            <a:r>
              <a:rPr lang="en" sz="1800">
                <a:solidFill>
                  <a:srgbClr val="C6DAEC"/>
                </a:solidFill>
                <a:latin typeface="Muli"/>
                <a:ea typeface="Muli"/>
                <a:cs typeface="Muli"/>
                <a:sym typeface="Muli"/>
              </a:rPr>
              <a:t> solution, </a:t>
            </a:r>
            <a:r>
              <a:rPr b="1" lang="en" sz="2000">
                <a:solidFill>
                  <a:srgbClr val="C6DAEC"/>
                </a:solidFill>
                <a:latin typeface="Muli"/>
                <a:ea typeface="Muli"/>
                <a:cs typeface="Muli"/>
                <a:sym typeface="Muli"/>
              </a:rPr>
              <a:t>Cypress.io, </a:t>
            </a:r>
            <a:r>
              <a:rPr lang="en" sz="1800">
                <a:solidFill>
                  <a:srgbClr val="C6DAEC"/>
                </a:solidFill>
                <a:latin typeface="Muli"/>
                <a:ea typeface="Muli"/>
                <a:cs typeface="Muli"/>
                <a:sym typeface="Muli"/>
              </a:rPr>
              <a:t>with</a:t>
            </a:r>
            <a:endParaRPr sz="1800">
              <a:solidFill>
                <a:srgbClr val="C6DAEC"/>
              </a:solidFill>
              <a:latin typeface="Muli"/>
              <a:ea typeface="Muli"/>
              <a:cs typeface="Muli"/>
              <a:sym typeface="Muli"/>
            </a:endParaRPr>
          </a:p>
          <a:p>
            <a:pPr indent="-317500" lvl="1" marL="914400" rtl="0" algn="l">
              <a:lnSpc>
                <a:spcPct val="100000"/>
              </a:lnSpc>
              <a:spcBef>
                <a:spcPts val="0"/>
              </a:spcBef>
              <a:spcAft>
                <a:spcPts val="0"/>
              </a:spcAft>
              <a:buClr>
                <a:srgbClr val="C6DAEC"/>
              </a:buClr>
              <a:buSzPts val="1400"/>
              <a:buFont typeface="Roboto"/>
              <a:buChar char="○"/>
            </a:pPr>
            <a:r>
              <a:rPr lang="en">
                <a:solidFill>
                  <a:srgbClr val="C6DAEC"/>
                </a:solidFill>
                <a:latin typeface="Roboto"/>
                <a:ea typeface="Roboto"/>
                <a:cs typeface="Roboto"/>
                <a:sym typeface="Roboto"/>
              </a:rPr>
              <a:t>PRO: Installing Cypress is simple. No dependencies, extra web drivers</a:t>
            </a:r>
            <a:endParaRPr>
              <a:solidFill>
                <a:srgbClr val="C6DAEC"/>
              </a:solidFill>
              <a:latin typeface="Roboto"/>
              <a:ea typeface="Roboto"/>
              <a:cs typeface="Roboto"/>
              <a:sym typeface="Roboto"/>
            </a:endParaRPr>
          </a:p>
          <a:p>
            <a:pPr indent="-317500" lvl="1" marL="914400" rtl="0" algn="l">
              <a:lnSpc>
                <a:spcPct val="100000"/>
              </a:lnSpc>
              <a:spcBef>
                <a:spcPts val="0"/>
              </a:spcBef>
              <a:spcAft>
                <a:spcPts val="0"/>
              </a:spcAft>
              <a:buClr>
                <a:srgbClr val="C6DAEC"/>
              </a:buClr>
              <a:buSzPts val="1400"/>
              <a:buFont typeface="Roboto"/>
              <a:buChar char="○"/>
            </a:pPr>
            <a:r>
              <a:rPr lang="en">
                <a:solidFill>
                  <a:srgbClr val="C6DAEC"/>
                </a:solidFill>
                <a:latin typeface="Roboto"/>
                <a:ea typeface="Roboto"/>
                <a:cs typeface="Roboto"/>
                <a:sym typeface="Roboto"/>
              </a:rPr>
              <a:t>PRO: Write tests easily, and watch them execute fast and in real time</a:t>
            </a:r>
            <a:endParaRPr>
              <a:solidFill>
                <a:srgbClr val="C6DAEC"/>
              </a:solidFill>
              <a:latin typeface="Roboto"/>
              <a:ea typeface="Roboto"/>
              <a:cs typeface="Roboto"/>
              <a:sym typeface="Roboto"/>
            </a:endParaRPr>
          </a:p>
          <a:p>
            <a:pPr indent="-317500" lvl="1" marL="914400" rtl="0" algn="l">
              <a:lnSpc>
                <a:spcPct val="100000"/>
              </a:lnSpc>
              <a:spcBef>
                <a:spcPts val="0"/>
              </a:spcBef>
              <a:spcAft>
                <a:spcPts val="0"/>
              </a:spcAft>
              <a:buClr>
                <a:srgbClr val="C6DAEC"/>
              </a:buClr>
              <a:buSzPts val="1400"/>
              <a:buFont typeface="Roboto"/>
              <a:buChar char="○"/>
            </a:pPr>
            <a:r>
              <a:rPr lang="en">
                <a:solidFill>
                  <a:srgbClr val="C6DAEC"/>
                </a:solidFill>
                <a:latin typeface="Roboto"/>
                <a:ea typeface="Roboto"/>
                <a:cs typeface="Roboto"/>
                <a:sym typeface="Roboto"/>
              </a:rPr>
              <a:t>PRO: </a:t>
            </a:r>
            <a:r>
              <a:rPr lang="en">
                <a:solidFill>
                  <a:srgbClr val="C6DAEC"/>
                </a:solidFill>
              </a:rPr>
              <a:t>Bundles describe, it from Mocha and expect from Chai</a:t>
            </a:r>
            <a:endParaRPr>
              <a:solidFill>
                <a:srgbClr val="C6DAEC"/>
              </a:solidFill>
            </a:endParaRPr>
          </a:p>
          <a:p>
            <a:pPr indent="-317500" lvl="2" marL="1371600" rtl="0" algn="l">
              <a:lnSpc>
                <a:spcPct val="100000"/>
              </a:lnSpc>
              <a:spcBef>
                <a:spcPts val="0"/>
              </a:spcBef>
              <a:spcAft>
                <a:spcPts val="0"/>
              </a:spcAft>
              <a:buClr>
                <a:srgbClr val="FF5000"/>
              </a:buClr>
              <a:buSzPts val="1400"/>
              <a:buFont typeface="Roboto"/>
              <a:buChar char="■"/>
            </a:pPr>
            <a:r>
              <a:rPr lang="en">
                <a:solidFill>
                  <a:srgbClr val="FF5000"/>
                </a:solidFill>
              </a:rPr>
              <a:t>BUT</a:t>
            </a:r>
            <a:endParaRPr>
              <a:solidFill>
                <a:srgbClr val="FF5000"/>
              </a:solidFill>
            </a:endParaRPr>
          </a:p>
          <a:p>
            <a:pPr indent="-317500" lvl="1" marL="914400" rtl="0" algn="l">
              <a:spcBef>
                <a:spcPts val="0"/>
              </a:spcBef>
              <a:spcAft>
                <a:spcPts val="0"/>
              </a:spcAft>
              <a:buClr>
                <a:srgbClr val="C6DAEC"/>
              </a:buClr>
              <a:buSzPts val="1400"/>
              <a:buFont typeface="Roboto"/>
              <a:buChar char="○"/>
            </a:pPr>
            <a:r>
              <a:rPr lang="en">
                <a:solidFill>
                  <a:srgbClr val="C6DAEC"/>
                </a:solidFill>
                <a:latin typeface="Roboto"/>
                <a:ea typeface="Roboto"/>
                <a:cs typeface="Roboto"/>
                <a:sym typeface="Roboto"/>
              </a:rPr>
              <a:t>CON: Only support Chrome variants - no support for headless Chrome</a:t>
            </a:r>
            <a:endParaRPr>
              <a:solidFill>
                <a:srgbClr val="C6DAEC"/>
              </a:solidFill>
              <a:latin typeface="Roboto"/>
              <a:ea typeface="Roboto"/>
              <a:cs typeface="Roboto"/>
              <a:sym typeface="Roboto"/>
            </a:endParaRPr>
          </a:p>
          <a:p>
            <a:pPr indent="-317500" lvl="1" marL="914400" rtl="0" algn="l">
              <a:spcBef>
                <a:spcPts val="0"/>
              </a:spcBef>
              <a:spcAft>
                <a:spcPts val="0"/>
              </a:spcAft>
              <a:buClr>
                <a:srgbClr val="C6DAEC"/>
              </a:buClr>
              <a:buSzPts val="1400"/>
              <a:buFont typeface="Roboto"/>
              <a:buChar char="○"/>
            </a:pPr>
            <a:r>
              <a:rPr lang="en">
                <a:solidFill>
                  <a:srgbClr val="C6DAEC"/>
                </a:solidFill>
                <a:latin typeface="Roboto"/>
                <a:ea typeface="Roboto"/>
                <a:cs typeface="Roboto"/>
                <a:sym typeface="Roboto"/>
              </a:rPr>
              <a:t>CON: Would need ElectronJS browser to run tests in headless mode</a:t>
            </a:r>
            <a:endParaRPr>
              <a:solidFill>
                <a:srgbClr val="C6DAEC"/>
              </a:solidFill>
              <a:latin typeface="Roboto"/>
              <a:ea typeface="Roboto"/>
              <a:cs typeface="Roboto"/>
              <a:sym typeface="Roboto"/>
            </a:endParaRPr>
          </a:p>
          <a:p>
            <a:pPr indent="-317500" lvl="1" marL="914400" rtl="0" algn="l">
              <a:spcBef>
                <a:spcPts val="0"/>
              </a:spcBef>
              <a:spcAft>
                <a:spcPts val="0"/>
              </a:spcAft>
              <a:buClr>
                <a:srgbClr val="C6DAEC"/>
              </a:buClr>
              <a:buSzPts val="1400"/>
              <a:buFont typeface="Roboto"/>
              <a:buChar char="○"/>
            </a:pPr>
            <a:r>
              <a:rPr lang="en">
                <a:solidFill>
                  <a:srgbClr val="C6DAEC"/>
                </a:solidFill>
                <a:latin typeface="Roboto"/>
                <a:ea typeface="Roboto"/>
                <a:cs typeface="Roboto"/>
                <a:sym typeface="Roboto"/>
              </a:rPr>
              <a:t>CON: </a:t>
            </a:r>
            <a:r>
              <a:rPr lang="en">
                <a:solidFill>
                  <a:srgbClr val="C6DAEC"/>
                </a:solidFill>
              </a:rPr>
              <a:t>Cannot target elements inside of an iframe</a:t>
            </a:r>
            <a:endParaRPr>
              <a:solidFill>
                <a:srgbClr val="C6DAEC"/>
              </a:solidFill>
              <a:latin typeface="Roboto"/>
              <a:ea typeface="Roboto"/>
              <a:cs typeface="Roboto"/>
              <a:sym typeface="Roboto"/>
            </a:endParaRPr>
          </a:p>
          <a:p>
            <a:pPr indent="0" lvl="0" marL="0" rtl="0" algn="l">
              <a:spcBef>
                <a:spcPts val="2600"/>
              </a:spcBef>
              <a:spcAft>
                <a:spcPts val="0"/>
              </a:spcAft>
              <a:buClr>
                <a:schemeClr val="dk1"/>
              </a:buClr>
              <a:buSzPts val="1100"/>
              <a:buFont typeface="Arial"/>
              <a:buNone/>
            </a:pPr>
            <a:r>
              <a:t/>
            </a:r>
            <a:endParaRPr sz="1100">
              <a:solidFill>
                <a:srgbClr val="C6DAEC"/>
              </a:solidFill>
              <a:latin typeface="Muli"/>
              <a:ea typeface="Muli"/>
              <a:cs typeface="Muli"/>
              <a:sym typeface="Muli"/>
            </a:endParaRPr>
          </a:p>
          <a:p>
            <a:pPr indent="0" lvl="0" marL="0" rtl="0" algn="l">
              <a:spcBef>
                <a:spcPts val="600"/>
              </a:spcBef>
              <a:spcAft>
                <a:spcPts val="0"/>
              </a:spcAft>
              <a:buNone/>
            </a:pPr>
            <a:r>
              <a:t/>
            </a:r>
            <a:endParaRPr sz="1100">
              <a:solidFill>
                <a:srgbClr val="C6DAEC"/>
              </a:solidFill>
              <a:latin typeface="Muli"/>
              <a:ea typeface="Muli"/>
              <a:cs typeface="Muli"/>
              <a:sym typeface="Muli"/>
            </a:endParaRPr>
          </a:p>
        </p:txBody>
      </p:sp>
      <p:grpSp>
        <p:nvGrpSpPr>
          <p:cNvPr id="364" name="Google Shape;364;p14"/>
          <p:cNvGrpSpPr/>
          <p:nvPr/>
        </p:nvGrpSpPr>
        <p:grpSpPr>
          <a:xfrm>
            <a:off x="709931" y="514716"/>
            <a:ext cx="281952" cy="281969"/>
            <a:chOff x="6654650" y="3665275"/>
            <a:chExt cx="409100" cy="409125"/>
          </a:xfrm>
        </p:grpSpPr>
        <p:sp>
          <p:nvSpPr>
            <p:cNvPr id="365" name="Google Shape;365;p14"/>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4"/>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1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72" name="Google Shape;372;p15"/>
          <p:cNvSpPr txBox="1"/>
          <p:nvPr/>
        </p:nvSpPr>
        <p:spPr>
          <a:xfrm>
            <a:off x="1463050" y="335250"/>
            <a:ext cx="6679800" cy="458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FF5000"/>
                </a:solidFill>
                <a:latin typeface="Muli"/>
                <a:ea typeface="Muli"/>
                <a:cs typeface="Muli"/>
                <a:sym typeface="Muli"/>
              </a:rPr>
              <a:t>Goodbye </a:t>
            </a:r>
            <a:r>
              <a:rPr b="1" lang="en" sz="2400">
                <a:solidFill>
                  <a:srgbClr val="FF5000"/>
                </a:solidFill>
                <a:latin typeface="Muli"/>
                <a:ea typeface="Muli"/>
                <a:cs typeface="Muli"/>
                <a:sym typeface="Muli"/>
              </a:rPr>
              <a:t>S</a:t>
            </a:r>
            <a:r>
              <a:rPr b="1" lang="en" sz="2400">
                <a:solidFill>
                  <a:srgbClr val="FF5000"/>
                </a:solidFill>
                <a:latin typeface="Muli"/>
                <a:ea typeface="Muli"/>
                <a:cs typeface="Muli"/>
                <a:sym typeface="Muli"/>
              </a:rPr>
              <a:t>ELENIUM?</a:t>
            </a:r>
            <a:endParaRPr sz="2400">
              <a:solidFill>
                <a:srgbClr val="FF5000"/>
              </a:solidFill>
              <a:latin typeface="Muli"/>
              <a:ea typeface="Muli"/>
              <a:cs typeface="Muli"/>
              <a:sym typeface="Muli"/>
            </a:endParaRPr>
          </a:p>
          <a:p>
            <a:pPr indent="-317500" lvl="0" marL="457200" rtl="0" algn="l">
              <a:spcBef>
                <a:spcPts val="600"/>
              </a:spcBef>
              <a:spcAft>
                <a:spcPts val="0"/>
              </a:spcAft>
              <a:buClr>
                <a:srgbClr val="C6DAEC"/>
              </a:buClr>
              <a:buSzPts val="1400"/>
              <a:buFont typeface="Muli"/>
              <a:buChar char="●"/>
            </a:pPr>
            <a:r>
              <a:rPr lang="en">
                <a:solidFill>
                  <a:srgbClr val="00E1C6"/>
                </a:solidFill>
                <a:latin typeface="Muli"/>
                <a:ea typeface="Muli"/>
                <a:cs typeface="Muli"/>
                <a:sym typeface="Muli"/>
              </a:rPr>
              <a:t>Selenium</a:t>
            </a:r>
            <a:r>
              <a:rPr lang="en">
                <a:solidFill>
                  <a:srgbClr val="C6DAEC"/>
                </a:solidFill>
                <a:latin typeface="Muli"/>
                <a:ea typeface="Muli"/>
                <a:cs typeface="Muli"/>
                <a:sym typeface="Muli"/>
              </a:rPr>
              <a:t> is such a popular tool that it’s almost a synonym for Test Automation. Or it was until recently. It’s a tool with great community support, great language support, and a number of frameworks built on it with more features and flexibility (WebdriverIO, Protractor, CasperJS…)</a:t>
            </a:r>
            <a:endParaRPr>
              <a:solidFill>
                <a:srgbClr val="C6DAEC"/>
              </a:solidFill>
              <a:latin typeface="Muli"/>
              <a:ea typeface="Muli"/>
              <a:cs typeface="Muli"/>
              <a:sym typeface="Muli"/>
            </a:endParaRPr>
          </a:p>
          <a:p>
            <a:pPr indent="0" lvl="0" marL="0" rtl="0" algn="l">
              <a:spcBef>
                <a:spcPts val="600"/>
              </a:spcBef>
              <a:spcAft>
                <a:spcPts val="0"/>
              </a:spcAft>
              <a:buNone/>
            </a:pPr>
            <a:r>
              <a:t/>
            </a:r>
            <a:endParaRPr>
              <a:solidFill>
                <a:srgbClr val="C6DAEC"/>
              </a:solidFill>
            </a:endParaRPr>
          </a:p>
          <a:p>
            <a:pPr indent="-317500" lvl="0" marL="457200" rtl="0" algn="l">
              <a:spcBef>
                <a:spcPts val="600"/>
              </a:spcBef>
              <a:spcAft>
                <a:spcPts val="0"/>
              </a:spcAft>
              <a:buClr>
                <a:srgbClr val="C6DAEC"/>
              </a:buClr>
              <a:buSzPts val="1400"/>
              <a:buFont typeface="Muli"/>
              <a:buChar char="●"/>
            </a:pPr>
            <a:r>
              <a:rPr lang="en">
                <a:solidFill>
                  <a:srgbClr val="C586C0"/>
                </a:solidFill>
              </a:rPr>
              <a:t>However</a:t>
            </a:r>
            <a:r>
              <a:rPr lang="en">
                <a:solidFill>
                  <a:srgbClr val="C6DAEC"/>
                </a:solidFill>
              </a:rPr>
              <a:t>, Selenium lacks some features especially with Single page applications and React components and with a lot of focus asynchronous operations and client-side performance. Single page application and asynchronous calls made the life of writing tests in Selenium tedious. Managing waits, waiting for page load, setting up expected conditions and writing tests; not so easy. </a:t>
            </a:r>
            <a:endParaRPr>
              <a:solidFill>
                <a:srgbClr val="C6DAEC"/>
              </a:solidFill>
            </a:endParaRPr>
          </a:p>
          <a:p>
            <a:pPr indent="0" lvl="0" marL="457200" rtl="0" algn="l">
              <a:spcBef>
                <a:spcPts val="600"/>
              </a:spcBef>
              <a:spcAft>
                <a:spcPts val="0"/>
              </a:spcAft>
              <a:buNone/>
            </a:pPr>
            <a:r>
              <a:t/>
            </a:r>
            <a:endParaRPr>
              <a:solidFill>
                <a:srgbClr val="C6DAEC"/>
              </a:solidFill>
            </a:endParaRPr>
          </a:p>
          <a:p>
            <a:pPr indent="-317500" lvl="0" marL="457200" rtl="0" algn="l">
              <a:spcBef>
                <a:spcPts val="0"/>
              </a:spcBef>
              <a:spcAft>
                <a:spcPts val="0"/>
              </a:spcAft>
              <a:buClr>
                <a:srgbClr val="C6DAEC"/>
              </a:buClr>
              <a:buSzPts val="1400"/>
              <a:buFont typeface="Muli"/>
              <a:buChar char="●"/>
            </a:pPr>
            <a:r>
              <a:rPr lang="en">
                <a:solidFill>
                  <a:srgbClr val="C6DAEC"/>
                </a:solidFill>
              </a:rPr>
              <a:t>Selenium also </a:t>
            </a:r>
            <a:r>
              <a:rPr lang="en">
                <a:solidFill>
                  <a:srgbClr val="FF5000"/>
                </a:solidFill>
              </a:rPr>
              <a:t>requires</a:t>
            </a:r>
            <a:r>
              <a:rPr lang="en">
                <a:solidFill>
                  <a:srgbClr val="C6DAEC"/>
                </a:solidFill>
              </a:rPr>
              <a:t> not so simple configurations to get what we need. </a:t>
            </a:r>
            <a:endParaRPr>
              <a:solidFill>
                <a:srgbClr val="C6DAEC"/>
              </a:solidFill>
            </a:endParaRPr>
          </a:p>
          <a:p>
            <a:pPr indent="0" lvl="0" marL="457200" rtl="0" algn="l">
              <a:spcBef>
                <a:spcPts val="0"/>
              </a:spcBef>
              <a:spcAft>
                <a:spcPts val="0"/>
              </a:spcAft>
              <a:buNone/>
            </a:pPr>
            <a:r>
              <a:rPr lang="en">
                <a:solidFill>
                  <a:srgbClr val="C6DAEC"/>
                </a:solidFill>
              </a:rPr>
              <a:t>Just to name a few:</a:t>
            </a:r>
            <a:endParaRPr>
              <a:solidFill>
                <a:srgbClr val="C6DAEC"/>
              </a:solidFill>
            </a:endParaRPr>
          </a:p>
          <a:p>
            <a:pPr indent="-317500" lvl="0" marL="914400" rtl="0" algn="l">
              <a:spcBef>
                <a:spcPts val="0"/>
              </a:spcBef>
              <a:spcAft>
                <a:spcPts val="0"/>
              </a:spcAft>
              <a:buClr>
                <a:srgbClr val="C6DAEC"/>
              </a:buClr>
              <a:buSzPts val="1400"/>
              <a:buChar char="●"/>
            </a:pPr>
            <a:r>
              <a:rPr lang="en">
                <a:solidFill>
                  <a:srgbClr val="C6DAEC"/>
                </a:solidFill>
              </a:rPr>
              <a:t>Getting/Installing drivers for browser support.</a:t>
            </a:r>
            <a:endParaRPr>
              <a:solidFill>
                <a:srgbClr val="C6DAEC"/>
              </a:solidFill>
            </a:endParaRPr>
          </a:p>
          <a:p>
            <a:pPr indent="-317500" lvl="0" marL="914400" rtl="0" algn="l">
              <a:spcBef>
                <a:spcPts val="0"/>
              </a:spcBef>
              <a:spcAft>
                <a:spcPts val="0"/>
              </a:spcAft>
              <a:buClr>
                <a:srgbClr val="C6DAEC"/>
              </a:buClr>
              <a:buSzPts val="1400"/>
              <a:buChar char="●"/>
            </a:pPr>
            <a:r>
              <a:rPr lang="en">
                <a:solidFill>
                  <a:srgbClr val="C6DAEC"/>
                </a:solidFill>
              </a:rPr>
              <a:t>Creating capabilities and profiles for browsers.</a:t>
            </a:r>
            <a:endParaRPr>
              <a:solidFill>
                <a:srgbClr val="C6DAEC"/>
              </a:solidFill>
            </a:endParaRPr>
          </a:p>
          <a:p>
            <a:pPr indent="-317500" lvl="0" marL="914400" rtl="0" algn="l">
              <a:spcBef>
                <a:spcPts val="0"/>
              </a:spcBef>
              <a:spcAft>
                <a:spcPts val="0"/>
              </a:spcAft>
              <a:buClr>
                <a:srgbClr val="C6DAEC"/>
              </a:buClr>
              <a:buSzPts val="1400"/>
              <a:buChar char="●"/>
            </a:pPr>
            <a:r>
              <a:rPr lang="en">
                <a:solidFill>
                  <a:srgbClr val="C6DAEC"/>
                </a:solidFill>
              </a:rPr>
              <a:t>Matching of driver and browser versions to avoid compatibility issues.</a:t>
            </a:r>
            <a:endParaRPr>
              <a:solidFill>
                <a:srgbClr val="C6DAEC"/>
              </a:solidFill>
              <a:latin typeface="Muli"/>
              <a:ea typeface="Muli"/>
              <a:cs typeface="Muli"/>
              <a:sym typeface="Muli"/>
            </a:endParaRPr>
          </a:p>
          <a:p>
            <a:pPr indent="0" lvl="0" marL="0" rtl="0" algn="l">
              <a:spcBef>
                <a:spcPts val="600"/>
              </a:spcBef>
              <a:spcAft>
                <a:spcPts val="0"/>
              </a:spcAft>
              <a:buClr>
                <a:schemeClr val="dk1"/>
              </a:buClr>
              <a:buSzPts val="1100"/>
              <a:buFont typeface="Arial"/>
              <a:buNone/>
            </a:pPr>
            <a:r>
              <a:t/>
            </a:r>
            <a:endParaRPr sz="1100">
              <a:solidFill>
                <a:srgbClr val="C6DAEC"/>
              </a:solidFill>
              <a:latin typeface="Muli"/>
              <a:ea typeface="Muli"/>
              <a:cs typeface="Muli"/>
              <a:sym typeface="Muli"/>
            </a:endParaRPr>
          </a:p>
          <a:p>
            <a:pPr indent="0" lvl="0" marL="0" rtl="0" algn="l">
              <a:spcBef>
                <a:spcPts val="600"/>
              </a:spcBef>
              <a:spcAft>
                <a:spcPts val="0"/>
              </a:spcAft>
              <a:buNone/>
            </a:pPr>
            <a:r>
              <a:t/>
            </a:r>
            <a:endParaRPr sz="1100">
              <a:solidFill>
                <a:srgbClr val="C6DAEC"/>
              </a:solidFill>
              <a:latin typeface="Muli"/>
              <a:ea typeface="Muli"/>
              <a:cs typeface="Muli"/>
              <a:sym typeface="Muli"/>
            </a:endParaRPr>
          </a:p>
        </p:txBody>
      </p:sp>
      <p:sp>
        <p:nvSpPr>
          <p:cNvPr id="373" name="Google Shape;373;p15"/>
          <p:cNvSpPr/>
          <p:nvPr/>
        </p:nvSpPr>
        <p:spPr>
          <a:xfrm>
            <a:off x="717318" y="516434"/>
            <a:ext cx="280263" cy="244924"/>
          </a:xfrm>
          <a:custGeom>
            <a:rect b="b" l="l" r="r" t="t"/>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1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79" name="Google Shape;379;p16"/>
          <p:cNvSpPr txBox="1"/>
          <p:nvPr/>
        </p:nvSpPr>
        <p:spPr>
          <a:xfrm>
            <a:off x="1443800" y="514725"/>
            <a:ext cx="6747300" cy="4270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2400">
                <a:solidFill>
                  <a:srgbClr val="00E1C6"/>
                </a:solidFill>
                <a:latin typeface="Muli"/>
                <a:ea typeface="Muli"/>
                <a:cs typeface="Muli"/>
                <a:sym typeface="Muli"/>
              </a:rPr>
              <a:t>New Kid on the block!</a:t>
            </a:r>
            <a:endParaRPr sz="2400">
              <a:solidFill>
                <a:srgbClr val="00E1C6"/>
              </a:solidFill>
              <a:latin typeface="Muli"/>
              <a:ea typeface="Muli"/>
              <a:cs typeface="Muli"/>
              <a:sym typeface="Muli"/>
            </a:endParaRPr>
          </a:p>
          <a:p>
            <a:pPr indent="-342900" lvl="0" marL="457200" rtl="0" algn="l">
              <a:spcBef>
                <a:spcPts val="0"/>
              </a:spcBef>
              <a:spcAft>
                <a:spcPts val="0"/>
              </a:spcAft>
              <a:buClr>
                <a:srgbClr val="C6DAEC"/>
              </a:buClr>
              <a:buSzPts val="1800"/>
              <a:buChar char="●"/>
            </a:pPr>
            <a:r>
              <a:rPr b="1" lang="en" sz="1800" u="sng">
                <a:solidFill>
                  <a:srgbClr val="4A86E8"/>
                </a:solidFill>
                <a:hlinkClick r:id="rId3"/>
              </a:rPr>
              <a:t>TestCafe</a:t>
            </a:r>
            <a:r>
              <a:rPr lang="en" sz="1800">
                <a:solidFill>
                  <a:srgbClr val="C6DAEC"/>
                </a:solidFill>
              </a:rPr>
              <a:t> - open source </a:t>
            </a:r>
            <a:r>
              <a:rPr lang="en">
                <a:solidFill>
                  <a:srgbClr val="FF5000"/>
                </a:solidFill>
              </a:rPr>
              <a:t>https://devexpress.github.io/testcafe/</a:t>
            </a:r>
            <a:endParaRPr sz="1800">
              <a:solidFill>
                <a:srgbClr val="FF5000"/>
              </a:solidFill>
            </a:endParaRPr>
          </a:p>
          <a:p>
            <a:pPr indent="-342900" lvl="0" marL="457200" rtl="0" algn="l">
              <a:spcBef>
                <a:spcPts val="0"/>
              </a:spcBef>
              <a:spcAft>
                <a:spcPts val="0"/>
              </a:spcAft>
              <a:buClr>
                <a:srgbClr val="C6DAEC"/>
              </a:buClr>
              <a:buSzPts val="1800"/>
              <a:buChar char="●"/>
            </a:pPr>
            <a:r>
              <a:rPr lang="en" sz="1800">
                <a:solidFill>
                  <a:srgbClr val="C6DAEC"/>
                </a:solidFill>
                <a:latin typeface="Muli"/>
                <a:ea typeface="Muli"/>
                <a:cs typeface="Muli"/>
                <a:sym typeface="Muli"/>
              </a:rPr>
              <a:t>An </a:t>
            </a:r>
            <a:r>
              <a:rPr lang="en" sz="1800">
                <a:solidFill>
                  <a:srgbClr val="00E1C6"/>
                </a:solidFill>
                <a:latin typeface="Muli"/>
                <a:ea typeface="Muli"/>
                <a:cs typeface="Muli"/>
                <a:sym typeface="Muli"/>
              </a:rPr>
              <a:t>all-in-one</a:t>
            </a:r>
            <a:r>
              <a:rPr lang="en" sz="1800">
                <a:solidFill>
                  <a:srgbClr val="C6DAEC"/>
                </a:solidFill>
                <a:latin typeface="Muli"/>
                <a:ea typeface="Muli"/>
                <a:cs typeface="Muli"/>
                <a:sym typeface="Muli"/>
              </a:rPr>
              <a:t> solution that </a:t>
            </a:r>
            <a:r>
              <a:rPr lang="en" sz="1800">
                <a:solidFill>
                  <a:srgbClr val="C6DAEC"/>
                </a:solidFill>
              </a:rPr>
              <a:t>solves the issues mentioned </a:t>
            </a:r>
            <a:endParaRPr sz="1800">
              <a:solidFill>
                <a:srgbClr val="C6DAEC"/>
              </a:solidFill>
            </a:endParaRPr>
          </a:p>
          <a:p>
            <a:pPr indent="-342900" lvl="0" marL="457200" rtl="0" algn="l">
              <a:spcBef>
                <a:spcPts val="0"/>
              </a:spcBef>
              <a:spcAft>
                <a:spcPts val="0"/>
              </a:spcAft>
              <a:buClr>
                <a:srgbClr val="C6DAEC"/>
              </a:buClr>
              <a:buSzPts val="1800"/>
              <a:buChar char="●"/>
            </a:pPr>
            <a:r>
              <a:rPr lang="en" sz="1800">
                <a:solidFill>
                  <a:srgbClr val="C6DAEC"/>
                </a:solidFill>
              </a:rPr>
              <a:t>TestCafe is a mature </a:t>
            </a:r>
            <a:r>
              <a:rPr lang="en" sz="1800">
                <a:solidFill>
                  <a:srgbClr val="00E1C6"/>
                </a:solidFill>
              </a:rPr>
              <a:t>Javascript</a:t>
            </a:r>
            <a:r>
              <a:rPr lang="en" sz="1800">
                <a:solidFill>
                  <a:srgbClr val="C6DAEC"/>
                </a:solidFill>
              </a:rPr>
              <a:t> framework built from scratch which is built on Node.js.</a:t>
            </a:r>
            <a:endParaRPr sz="1800">
              <a:solidFill>
                <a:srgbClr val="C6DAEC"/>
              </a:solidFill>
            </a:endParaRPr>
          </a:p>
          <a:p>
            <a:pPr indent="-342900" lvl="0" marL="457200" rtl="0" algn="l">
              <a:spcBef>
                <a:spcPts val="0"/>
              </a:spcBef>
              <a:spcAft>
                <a:spcPts val="0"/>
              </a:spcAft>
              <a:buClr>
                <a:srgbClr val="C6DAEC"/>
              </a:buClr>
              <a:buSzPts val="1800"/>
              <a:buChar char="●"/>
            </a:pPr>
            <a:r>
              <a:rPr lang="en" sz="1800">
                <a:solidFill>
                  <a:srgbClr val="C6DAEC"/>
                </a:solidFill>
              </a:rPr>
              <a:t>TestCafe can run on Mac, Windows, Linux and </a:t>
            </a:r>
            <a:r>
              <a:rPr lang="en" sz="1800">
                <a:solidFill>
                  <a:srgbClr val="4EC9B0"/>
                </a:solidFill>
              </a:rPr>
              <a:t>detect</a:t>
            </a:r>
            <a:r>
              <a:rPr lang="en" sz="1800">
                <a:solidFill>
                  <a:srgbClr val="C6DAEC"/>
                </a:solidFill>
              </a:rPr>
              <a:t> all browsers (Chrome, FF, Safari, IE) installed on machine.</a:t>
            </a:r>
            <a:endParaRPr sz="1800">
              <a:solidFill>
                <a:srgbClr val="C6DAEC"/>
              </a:solidFill>
            </a:endParaRPr>
          </a:p>
          <a:p>
            <a:pPr indent="-342900" lvl="0" marL="457200" rtl="0" algn="l">
              <a:spcBef>
                <a:spcPts val="0"/>
              </a:spcBef>
              <a:spcAft>
                <a:spcPts val="0"/>
              </a:spcAft>
              <a:buClr>
                <a:srgbClr val="C6DAEC"/>
              </a:buClr>
              <a:buSzPts val="1800"/>
              <a:buChar char="●"/>
            </a:pPr>
            <a:r>
              <a:rPr lang="en" sz="1800">
                <a:solidFill>
                  <a:srgbClr val="C6DAEC"/>
                </a:solidFill>
              </a:rPr>
              <a:t>The fundamental difference between Selenium and TestCafe is that Selenium runs the code in the browser process itself, whereas TestCafe uses a Proxy in between which performs URL rewriting, and injects the test scripts into the browser. Since these proxies manage all storage/cookies for the tests, you get a clean and isolated test environment which is difficult to achieve in Selenium. </a:t>
            </a:r>
            <a:endParaRPr sz="1800">
              <a:solidFill>
                <a:srgbClr val="C6DAEC"/>
              </a:solidFill>
              <a:latin typeface="Muli"/>
              <a:ea typeface="Muli"/>
              <a:cs typeface="Muli"/>
              <a:sym typeface="Muli"/>
            </a:endParaRPr>
          </a:p>
          <a:p>
            <a:pPr indent="0" lvl="0" marL="0" rtl="0" algn="l">
              <a:spcBef>
                <a:spcPts val="600"/>
              </a:spcBef>
              <a:spcAft>
                <a:spcPts val="0"/>
              </a:spcAft>
              <a:buClr>
                <a:schemeClr val="dk1"/>
              </a:buClr>
              <a:buSzPts val="1100"/>
              <a:buFont typeface="Arial"/>
              <a:buNone/>
            </a:pPr>
            <a:r>
              <a:t/>
            </a:r>
            <a:endParaRPr sz="1100">
              <a:solidFill>
                <a:srgbClr val="C6DAEC"/>
              </a:solidFill>
              <a:latin typeface="Muli"/>
              <a:ea typeface="Muli"/>
              <a:cs typeface="Muli"/>
              <a:sym typeface="Muli"/>
            </a:endParaRPr>
          </a:p>
          <a:p>
            <a:pPr indent="0" lvl="0" marL="0" rtl="0" algn="l">
              <a:spcBef>
                <a:spcPts val="600"/>
              </a:spcBef>
              <a:spcAft>
                <a:spcPts val="0"/>
              </a:spcAft>
              <a:buNone/>
            </a:pPr>
            <a:r>
              <a:t/>
            </a:r>
            <a:endParaRPr sz="1100">
              <a:solidFill>
                <a:srgbClr val="C6DAEC"/>
              </a:solidFill>
              <a:latin typeface="Muli"/>
              <a:ea typeface="Muli"/>
              <a:cs typeface="Muli"/>
              <a:sym typeface="Muli"/>
            </a:endParaRPr>
          </a:p>
        </p:txBody>
      </p:sp>
      <p:pic>
        <p:nvPicPr>
          <p:cNvPr id="380" name="Google Shape;380;p16"/>
          <p:cNvPicPr preferRelativeResize="0"/>
          <p:nvPr/>
        </p:nvPicPr>
        <p:blipFill>
          <a:blip r:embed="rId4">
            <a:alphaModFix/>
          </a:blip>
          <a:stretch>
            <a:fillRect/>
          </a:stretch>
        </p:blipFill>
        <p:spPr>
          <a:xfrm>
            <a:off x="4910500" y="363963"/>
            <a:ext cx="3280600" cy="664325"/>
          </a:xfrm>
          <a:prstGeom prst="rect">
            <a:avLst/>
          </a:prstGeom>
          <a:noFill/>
          <a:ln>
            <a:noFill/>
          </a:ln>
        </p:spPr>
      </p:pic>
      <p:sp>
        <p:nvSpPr>
          <p:cNvPr id="381" name="Google Shape;381;p16"/>
          <p:cNvSpPr txBox="1"/>
          <p:nvPr/>
        </p:nvSpPr>
        <p:spPr>
          <a:xfrm>
            <a:off x="0" y="0"/>
            <a:ext cx="1491900" cy="115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C6DAEC"/>
              </a:solidFill>
              <a:latin typeface="Muli"/>
              <a:ea typeface="Muli"/>
              <a:cs typeface="Muli"/>
              <a:sym typeface="Muli"/>
            </a:endParaRPr>
          </a:p>
          <a:p>
            <a:pPr indent="0" lvl="0" marL="0" rtl="0" algn="l">
              <a:lnSpc>
                <a:spcPct val="115000"/>
              </a:lnSpc>
              <a:spcBef>
                <a:spcPts val="0"/>
              </a:spcBef>
              <a:spcAft>
                <a:spcPts val="0"/>
              </a:spcAft>
              <a:buNone/>
            </a:pPr>
            <a:r>
              <a:rPr lang="en">
                <a:solidFill>
                  <a:srgbClr val="C6DAEC"/>
                </a:solidFill>
                <a:latin typeface="Muli"/>
                <a:ea typeface="Muli"/>
                <a:cs typeface="Muli"/>
                <a:sym typeface="Muli"/>
              </a:rPr>
              <a:t>           </a:t>
            </a:r>
            <a:r>
              <a:rPr lang="en" sz="3600">
                <a:solidFill>
                  <a:srgbClr val="C6DAEC"/>
                </a:solidFill>
                <a:latin typeface="Muli"/>
                <a:ea typeface="Muli"/>
                <a:cs typeface="Muli"/>
                <a:sym typeface="Muli"/>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17"/>
          <p:cNvSpPr txBox="1"/>
          <p:nvPr>
            <p:ph idx="4294967295" type="title"/>
          </p:nvPr>
        </p:nvSpPr>
        <p:spPr>
          <a:xfrm>
            <a:off x="1925050" y="173750"/>
            <a:ext cx="62091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Muli"/>
                <a:ea typeface="Muli"/>
                <a:cs typeface="Muli"/>
                <a:sym typeface="Muli"/>
              </a:rPr>
              <a:t>TestCafe features</a:t>
            </a:r>
            <a:r>
              <a:rPr lang="en" sz="3000"/>
              <a:t> </a:t>
            </a:r>
            <a:r>
              <a:rPr lang="en" sz="1150" u="sng">
                <a:solidFill>
                  <a:srgbClr val="FF5000"/>
                </a:solidFill>
                <a:latin typeface="Arial"/>
                <a:ea typeface="Arial"/>
                <a:cs typeface="Arial"/>
                <a:sym typeface="Arial"/>
                <a:hlinkClick r:id="rId3"/>
              </a:rPr>
              <a:t>https://devexpress.github.io/testcafe/</a:t>
            </a:r>
            <a:endParaRPr sz="3000"/>
          </a:p>
        </p:txBody>
      </p:sp>
      <p:sp>
        <p:nvSpPr>
          <p:cNvPr id="387" name="Google Shape;387;p1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88" name="Google Shape;388;p17"/>
          <p:cNvSpPr txBox="1"/>
          <p:nvPr/>
        </p:nvSpPr>
        <p:spPr>
          <a:xfrm>
            <a:off x="1453450" y="708200"/>
            <a:ext cx="6680700" cy="4383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C6DAEC"/>
              </a:buClr>
              <a:buSzPts val="1400"/>
              <a:buChar char="●"/>
            </a:pPr>
            <a:r>
              <a:rPr lang="en">
                <a:solidFill>
                  <a:srgbClr val="C6DAEC"/>
                </a:solidFill>
              </a:rPr>
              <a:t>One line install and boiler plate configurations (npm install -g TestCafe)</a:t>
            </a:r>
            <a:endParaRPr>
              <a:solidFill>
                <a:srgbClr val="C6DAEC"/>
              </a:solidFill>
            </a:endParaRPr>
          </a:p>
          <a:p>
            <a:pPr indent="-317500" lvl="0" marL="457200" rtl="0" algn="l">
              <a:lnSpc>
                <a:spcPct val="115000"/>
              </a:lnSpc>
              <a:spcBef>
                <a:spcPts val="0"/>
              </a:spcBef>
              <a:spcAft>
                <a:spcPts val="0"/>
              </a:spcAft>
              <a:buClr>
                <a:srgbClr val="C6DAEC"/>
              </a:buClr>
              <a:buSzPts val="1400"/>
              <a:buChar char="●"/>
            </a:pPr>
            <a:r>
              <a:rPr lang="en">
                <a:solidFill>
                  <a:srgbClr val="C6DAEC"/>
                </a:solidFill>
              </a:rPr>
              <a:t>Can detect all the browsers installed on your machine including legacy IE and run the tests on them without having to install/configure something.</a:t>
            </a:r>
            <a:endParaRPr>
              <a:solidFill>
                <a:srgbClr val="C6DAEC"/>
              </a:solidFill>
            </a:endParaRPr>
          </a:p>
          <a:p>
            <a:pPr indent="-317500" lvl="0" marL="457200" rtl="0" algn="l">
              <a:lnSpc>
                <a:spcPct val="115000"/>
              </a:lnSpc>
              <a:spcBef>
                <a:spcPts val="0"/>
              </a:spcBef>
              <a:spcAft>
                <a:spcPts val="0"/>
              </a:spcAft>
              <a:buClr>
                <a:srgbClr val="C6DAEC"/>
              </a:buClr>
              <a:buSzPts val="1400"/>
              <a:buChar char="●"/>
            </a:pPr>
            <a:r>
              <a:rPr lang="en">
                <a:solidFill>
                  <a:srgbClr val="C6DAEC"/>
                </a:solidFill>
              </a:rPr>
              <a:t>It can run tests in headless mode in both in Chrome and Firefox</a:t>
            </a:r>
            <a:endParaRPr>
              <a:solidFill>
                <a:srgbClr val="C6DAEC"/>
              </a:solidFill>
            </a:endParaRPr>
          </a:p>
          <a:p>
            <a:pPr indent="-317500" lvl="0" marL="457200" rtl="0" algn="l">
              <a:lnSpc>
                <a:spcPct val="115000"/>
              </a:lnSpc>
              <a:spcBef>
                <a:spcPts val="0"/>
              </a:spcBef>
              <a:spcAft>
                <a:spcPts val="0"/>
              </a:spcAft>
              <a:buClr>
                <a:srgbClr val="C6DAEC"/>
              </a:buClr>
              <a:buSzPts val="1400"/>
              <a:buChar char="●"/>
            </a:pPr>
            <a:r>
              <a:rPr lang="en">
                <a:solidFill>
                  <a:srgbClr val="C6DAEC"/>
                </a:solidFill>
              </a:rPr>
              <a:t>Can run tests in parallel and on different browsers without complex configurations (eg: TestCafe -c 4 chrome,firefox,safari test/test.js)</a:t>
            </a:r>
            <a:endParaRPr>
              <a:solidFill>
                <a:srgbClr val="C6DAEC"/>
              </a:solidFill>
            </a:endParaRPr>
          </a:p>
          <a:p>
            <a:pPr indent="-317500" lvl="0" marL="457200" rtl="0" algn="l">
              <a:lnSpc>
                <a:spcPct val="115000"/>
              </a:lnSpc>
              <a:spcBef>
                <a:spcPts val="0"/>
              </a:spcBef>
              <a:spcAft>
                <a:spcPts val="0"/>
              </a:spcAft>
              <a:buClr>
                <a:srgbClr val="C6DAEC"/>
              </a:buClr>
              <a:buSzPts val="1400"/>
              <a:buChar char="●"/>
            </a:pPr>
            <a:r>
              <a:rPr lang="en">
                <a:solidFill>
                  <a:srgbClr val="C6DAEC"/>
                </a:solidFill>
              </a:rPr>
              <a:t>Can run tests on </a:t>
            </a:r>
            <a:r>
              <a:rPr lang="en">
                <a:solidFill>
                  <a:srgbClr val="DCDCAA"/>
                </a:solidFill>
              </a:rPr>
              <a:t>remote</a:t>
            </a:r>
            <a:r>
              <a:rPr lang="en">
                <a:solidFill>
                  <a:srgbClr val="C6DAEC"/>
                </a:solidFill>
              </a:rPr>
              <a:t> desktops, </a:t>
            </a:r>
            <a:r>
              <a:rPr lang="en">
                <a:solidFill>
                  <a:srgbClr val="4EC9B0"/>
                </a:solidFill>
              </a:rPr>
              <a:t>mobiles</a:t>
            </a:r>
            <a:r>
              <a:rPr lang="en">
                <a:solidFill>
                  <a:srgbClr val="C6DAEC"/>
                </a:solidFill>
              </a:rPr>
              <a:t> and cloud-based browsers.</a:t>
            </a:r>
            <a:endParaRPr u="sng">
              <a:solidFill>
                <a:srgbClr val="C6DAEC"/>
              </a:solidFill>
              <a:hlinkClick r:id="rId4"/>
            </a:endParaRPr>
          </a:p>
          <a:p>
            <a:pPr indent="-317500" lvl="0" marL="457200" rtl="0" algn="l">
              <a:lnSpc>
                <a:spcPct val="115000"/>
              </a:lnSpc>
              <a:spcBef>
                <a:spcPts val="0"/>
              </a:spcBef>
              <a:spcAft>
                <a:spcPts val="0"/>
              </a:spcAft>
              <a:buClr>
                <a:srgbClr val="C6DAEC"/>
              </a:buClr>
              <a:buSzPts val="1400"/>
              <a:buChar char="●"/>
            </a:pPr>
            <a:r>
              <a:rPr lang="en">
                <a:solidFill>
                  <a:srgbClr val="C6DAEC"/>
                </a:solidFill>
              </a:rPr>
              <a:t>It can run tests on Chrome </a:t>
            </a:r>
            <a:r>
              <a:rPr lang="en">
                <a:solidFill>
                  <a:srgbClr val="569CD6"/>
                </a:solidFill>
              </a:rPr>
              <a:t>device emulation</a:t>
            </a:r>
            <a:r>
              <a:rPr lang="en">
                <a:solidFill>
                  <a:srgbClr val="C6DAEC"/>
                </a:solidFill>
              </a:rPr>
              <a:t> (eg: TestCafe "chrome:emulation:device=iphone 6" tests/ios.js)</a:t>
            </a:r>
            <a:endParaRPr>
              <a:solidFill>
                <a:srgbClr val="C6DAEC"/>
              </a:solidFill>
            </a:endParaRPr>
          </a:p>
          <a:p>
            <a:pPr indent="-317500" lvl="0" marL="457200" rtl="0" algn="l">
              <a:lnSpc>
                <a:spcPct val="115000"/>
              </a:lnSpc>
              <a:spcBef>
                <a:spcPts val="0"/>
              </a:spcBef>
              <a:spcAft>
                <a:spcPts val="0"/>
              </a:spcAft>
              <a:buClr>
                <a:srgbClr val="C6DAEC"/>
              </a:buClr>
              <a:buSzPts val="1400"/>
              <a:buChar char="●"/>
            </a:pPr>
            <a:r>
              <a:rPr lang="en">
                <a:solidFill>
                  <a:srgbClr val="C6DAEC"/>
                </a:solidFill>
              </a:rPr>
              <a:t>Automatic Waiting Mechanisms and </a:t>
            </a:r>
            <a:r>
              <a:rPr lang="en" u="sng">
                <a:solidFill>
                  <a:srgbClr val="C6DAEC"/>
                </a:solidFill>
                <a:hlinkClick r:id="rId5"/>
              </a:rPr>
              <a:t>Smart Assertion Query Mechanism</a:t>
            </a:r>
            <a:r>
              <a:rPr lang="en">
                <a:solidFill>
                  <a:srgbClr val="C6DAEC"/>
                </a:solidFill>
              </a:rPr>
              <a:t> which helps to create more stable and faster running tests.</a:t>
            </a:r>
            <a:endParaRPr>
              <a:solidFill>
                <a:srgbClr val="C6DAEC"/>
              </a:solidFill>
            </a:endParaRPr>
          </a:p>
        </p:txBody>
      </p:sp>
      <p:sp>
        <p:nvSpPr>
          <p:cNvPr id="389" name="Google Shape;389;p17"/>
          <p:cNvSpPr/>
          <p:nvPr/>
        </p:nvSpPr>
        <p:spPr>
          <a:xfrm>
            <a:off x="747449" y="466202"/>
            <a:ext cx="204520" cy="354335"/>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18"/>
          <p:cNvSpPr txBox="1"/>
          <p:nvPr>
            <p:ph idx="4294967295" type="title"/>
          </p:nvPr>
        </p:nvSpPr>
        <p:spPr>
          <a:xfrm>
            <a:off x="1925050" y="173750"/>
            <a:ext cx="62091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Muli"/>
                <a:ea typeface="Muli"/>
                <a:cs typeface="Muli"/>
                <a:sym typeface="Muli"/>
              </a:rPr>
              <a:t>TestCafe features</a:t>
            </a:r>
            <a:r>
              <a:rPr lang="en" sz="3000"/>
              <a:t> </a:t>
            </a:r>
            <a:r>
              <a:rPr lang="en" sz="1150">
                <a:latin typeface="Arial"/>
                <a:ea typeface="Arial"/>
                <a:cs typeface="Arial"/>
                <a:sym typeface="Arial"/>
              </a:rPr>
              <a:t>continue</a:t>
            </a:r>
            <a:endParaRPr sz="3000"/>
          </a:p>
        </p:txBody>
      </p:sp>
      <p:sp>
        <p:nvSpPr>
          <p:cNvPr id="395" name="Google Shape;395;p1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6" name="Google Shape;396;p18"/>
          <p:cNvSpPr txBox="1"/>
          <p:nvPr/>
        </p:nvSpPr>
        <p:spPr>
          <a:xfrm>
            <a:off x="1453450" y="737075"/>
            <a:ext cx="6680700" cy="3584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C6DAEC"/>
              </a:buClr>
              <a:buSzPts val="1400"/>
              <a:buChar char="●"/>
            </a:pPr>
            <a:r>
              <a:rPr lang="en">
                <a:solidFill>
                  <a:srgbClr val="C6DAEC"/>
                </a:solidFill>
              </a:rPr>
              <a:t>Functional style </a:t>
            </a:r>
            <a:r>
              <a:rPr lang="en">
                <a:solidFill>
                  <a:srgbClr val="4EC9B0"/>
                </a:solidFill>
              </a:rPr>
              <a:t>selectors</a:t>
            </a:r>
            <a:r>
              <a:rPr lang="en">
                <a:solidFill>
                  <a:srgbClr val="C6DAEC"/>
                </a:solidFill>
              </a:rPr>
              <a:t> (Selector(‘label’).withText(‘foo’), Selector(‘li’).filter(‘.someClass’)) </a:t>
            </a:r>
            <a:endParaRPr u="sng">
              <a:solidFill>
                <a:srgbClr val="C6DAEC"/>
              </a:solidFill>
              <a:hlinkClick r:id="rId3"/>
            </a:endParaRPr>
          </a:p>
          <a:p>
            <a:pPr indent="-317500" lvl="0" marL="457200" rtl="0" algn="l">
              <a:lnSpc>
                <a:spcPct val="115000"/>
              </a:lnSpc>
              <a:spcBef>
                <a:spcPts val="0"/>
              </a:spcBef>
              <a:spcAft>
                <a:spcPts val="0"/>
              </a:spcAft>
              <a:buClr>
                <a:srgbClr val="C6DAEC"/>
              </a:buClr>
              <a:buSzPts val="1400"/>
              <a:buChar char="●"/>
            </a:pPr>
            <a:r>
              <a:rPr lang="en">
                <a:solidFill>
                  <a:srgbClr val="C6DAEC"/>
                </a:solidFill>
              </a:rPr>
              <a:t>The ability to use framework specific selectors eg: </a:t>
            </a:r>
            <a:r>
              <a:rPr lang="en">
                <a:solidFill>
                  <a:srgbClr val="DCDCAA"/>
                </a:solidFill>
              </a:rPr>
              <a:t>React</a:t>
            </a:r>
            <a:r>
              <a:rPr lang="en">
                <a:solidFill>
                  <a:srgbClr val="C6DAEC"/>
                </a:solidFill>
              </a:rPr>
              <a:t>, Angular</a:t>
            </a:r>
            <a:endParaRPr>
              <a:solidFill>
                <a:srgbClr val="C6DAEC"/>
              </a:solidFill>
            </a:endParaRPr>
          </a:p>
          <a:p>
            <a:pPr indent="-317500" lvl="0" marL="457200" rtl="0" algn="l">
              <a:lnSpc>
                <a:spcPct val="115000"/>
              </a:lnSpc>
              <a:spcBef>
                <a:spcPts val="0"/>
              </a:spcBef>
              <a:spcAft>
                <a:spcPts val="0"/>
              </a:spcAft>
              <a:buClr>
                <a:srgbClr val="C6DAEC"/>
              </a:buClr>
              <a:buSzPts val="1400"/>
              <a:buChar char="●"/>
            </a:pPr>
            <a:r>
              <a:rPr lang="en">
                <a:solidFill>
                  <a:srgbClr val="C6DAEC"/>
                </a:solidFill>
              </a:rPr>
              <a:t>Ability to intercept HTTP responses. Ability to Mock HTTP Responses</a:t>
            </a:r>
            <a:endParaRPr>
              <a:solidFill>
                <a:srgbClr val="C6DAEC"/>
              </a:solidFill>
            </a:endParaRPr>
          </a:p>
          <a:p>
            <a:pPr indent="-317500" lvl="0" marL="457200" rtl="0" algn="l">
              <a:lnSpc>
                <a:spcPct val="115000"/>
              </a:lnSpc>
              <a:spcBef>
                <a:spcPts val="0"/>
              </a:spcBef>
              <a:spcAft>
                <a:spcPts val="0"/>
              </a:spcAft>
              <a:buClr>
                <a:srgbClr val="C6DAEC"/>
              </a:buClr>
              <a:buSzPts val="1400"/>
              <a:buChar char="●"/>
            </a:pPr>
            <a:r>
              <a:rPr lang="en">
                <a:solidFill>
                  <a:srgbClr val="C6DAEC"/>
                </a:solidFill>
              </a:rPr>
              <a:t>Observes JS errors (fails the test if there’s a script error if you would like)</a:t>
            </a:r>
            <a:endParaRPr>
              <a:solidFill>
                <a:srgbClr val="C6DAEC"/>
              </a:solidFill>
            </a:endParaRPr>
          </a:p>
          <a:p>
            <a:pPr indent="-317500" lvl="0" marL="457200" rtl="0" algn="l">
              <a:lnSpc>
                <a:spcPct val="115000"/>
              </a:lnSpc>
              <a:spcBef>
                <a:spcPts val="0"/>
              </a:spcBef>
              <a:spcAft>
                <a:spcPts val="0"/>
              </a:spcAft>
              <a:buClr>
                <a:srgbClr val="C6DAEC"/>
              </a:buClr>
              <a:buSzPts val="1400"/>
              <a:buChar char="●"/>
            </a:pPr>
            <a:r>
              <a:rPr lang="en">
                <a:solidFill>
                  <a:srgbClr val="C6DAEC"/>
                </a:solidFill>
              </a:rPr>
              <a:t>Easy integrations with CI tools </a:t>
            </a:r>
            <a:r>
              <a:rPr lang="en">
                <a:solidFill>
                  <a:srgbClr val="C6DAEC"/>
                </a:solidFill>
              </a:rPr>
              <a:t>like Jenkins, TeamCity</a:t>
            </a:r>
            <a:r>
              <a:rPr lang="en">
                <a:solidFill>
                  <a:srgbClr val="C6DAEC"/>
                </a:solidFill>
              </a:rPr>
              <a:t>.</a:t>
            </a:r>
            <a:endParaRPr u="sng">
              <a:solidFill>
                <a:srgbClr val="C6DAEC"/>
              </a:solidFill>
              <a:hlinkClick r:id="rId4"/>
            </a:endParaRPr>
          </a:p>
          <a:p>
            <a:pPr indent="-317500" lvl="0" marL="457200" rtl="0" algn="l">
              <a:lnSpc>
                <a:spcPct val="115000"/>
              </a:lnSpc>
              <a:spcBef>
                <a:spcPts val="0"/>
              </a:spcBef>
              <a:spcAft>
                <a:spcPts val="0"/>
              </a:spcAft>
              <a:buClr>
                <a:srgbClr val="C6DAEC"/>
              </a:buClr>
              <a:buSzPts val="1400"/>
              <a:buChar char="●"/>
            </a:pPr>
            <a:r>
              <a:rPr lang="en">
                <a:solidFill>
                  <a:srgbClr val="C6DAEC"/>
                </a:solidFill>
              </a:rPr>
              <a:t>Easy debugging in VS Code, </a:t>
            </a:r>
            <a:r>
              <a:rPr lang="en">
                <a:solidFill>
                  <a:srgbClr val="C6DAEC"/>
                </a:solidFill>
              </a:rPr>
              <a:t>WebStorm, </a:t>
            </a:r>
            <a:r>
              <a:rPr lang="en">
                <a:solidFill>
                  <a:srgbClr val="C6DAEC"/>
                </a:solidFill>
              </a:rPr>
              <a:t>Chrome DevTools. </a:t>
            </a:r>
            <a:endParaRPr>
              <a:solidFill>
                <a:srgbClr val="C6DAEC"/>
              </a:solidFill>
            </a:endParaRPr>
          </a:p>
          <a:p>
            <a:pPr indent="-317500" lvl="0" marL="457200" rtl="0" algn="l">
              <a:lnSpc>
                <a:spcPct val="115000"/>
              </a:lnSpc>
              <a:spcBef>
                <a:spcPts val="0"/>
              </a:spcBef>
              <a:spcAft>
                <a:spcPts val="0"/>
              </a:spcAft>
              <a:buClr>
                <a:srgbClr val="C6DAEC"/>
              </a:buClr>
              <a:buSzPts val="1400"/>
              <a:buChar char="●"/>
            </a:pPr>
            <a:r>
              <a:rPr lang="en">
                <a:solidFill>
                  <a:srgbClr val="C6DAEC"/>
                </a:solidFill>
              </a:rPr>
              <a:t>Save screenshots on failure.</a:t>
            </a:r>
            <a:endParaRPr>
              <a:solidFill>
                <a:srgbClr val="C6DAEC"/>
              </a:solidFill>
            </a:endParaRPr>
          </a:p>
          <a:p>
            <a:pPr indent="-317500" lvl="0" marL="457200" rtl="0" algn="l">
              <a:lnSpc>
                <a:spcPct val="115000"/>
              </a:lnSpc>
              <a:spcBef>
                <a:spcPts val="0"/>
              </a:spcBef>
              <a:spcAft>
                <a:spcPts val="0"/>
              </a:spcAft>
              <a:buClr>
                <a:srgbClr val="C6DAEC"/>
              </a:buClr>
              <a:buSzPts val="1400"/>
              <a:buChar char="●"/>
            </a:pPr>
            <a:r>
              <a:rPr lang="en">
                <a:solidFill>
                  <a:srgbClr val="C6DAEC"/>
                </a:solidFill>
              </a:rPr>
              <a:t>Record test runs (requires ffmpeg).</a:t>
            </a:r>
            <a:endParaRPr>
              <a:solidFill>
                <a:srgbClr val="C6DAEC"/>
              </a:solidFill>
            </a:endParaRPr>
          </a:p>
          <a:p>
            <a:pPr indent="-317500" lvl="0" marL="457200" rtl="0" algn="l">
              <a:lnSpc>
                <a:spcPct val="115000"/>
              </a:lnSpc>
              <a:spcBef>
                <a:spcPts val="0"/>
              </a:spcBef>
              <a:spcAft>
                <a:spcPts val="0"/>
              </a:spcAft>
              <a:buClr>
                <a:srgbClr val="C6DAEC"/>
              </a:buClr>
              <a:buSzPts val="1400"/>
              <a:buChar char="●"/>
            </a:pPr>
            <a:r>
              <a:rPr lang="en">
                <a:solidFill>
                  <a:srgbClr val="C6DAEC"/>
                </a:solidFill>
              </a:rPr>
              <a:t>Excellent Documentation and Example codes.</a:t>
            </a:r>
            <a:endParaRPr>
              <a:solidFill>
                <a:srgbClr val="C6DAEC"/>
              </a:solidFill>
            </a:endParaRPr>
          </a:p>
          <a:p>
            <a:pPr indent="-317500" lvl="0" marL="457200" rtl="0" algn="l">
              <a:lnSpc>
                <a:spcPct val="115000"/>
              </a:lnSpc>
              <a:spcBef>
                <a:spcPts val="0"/>
              </a:spcBef>
              <a:spcAft>
                <a:spcPts val="0"/>
              </a:spcAft>
              <a:buClr>
                <a:srgbClr val="C6DAEC"/>
              </a:buClr>
              <a:buSzPts val="1400"/>
              <a:buChar char="●"/>
            </a:pPr>
            <a:r>
              <a:rPr lang="en">
                <a:solidFill>
                  <a:srgbClr val="C6DAEC"/>
                </a:solidFill>
              </a:rPr>
              <a:t>Companion with </a:t>
            </a:r>
            <a:r>
              <a:rPr lang="en">
                <a:solidFill>
                  <a:srgbClr val="4EC9B0"/>
                </a:solidFill>
              </a:rPr>
              <a:t>TestCafé Studio</a:t>
            </a:r>
            <a:r>
              <a:rPr lang="en">
                <a:solidFill>
                  <a:srgbClr val="C6DAEC"/>
                </a:solidFill>
              </a:rPr>
              <a:t> (in BETA) - A Cross-Platform IDE that can  record test steps, convert to JS test scripts, run / edit / debug tests.</a:t>
            </a:r>
            <a:endParaRPr>
              <a:solidFill>
                <a:srgbClr val="C6DAEC"/>
              </a:solidFill>
            </a:endParaRPr>
          </a:p>
          <a:p>
            <a:pPr indent="0" lvl="0" marL="457200" rtl="0" algn="l">
              <a:lnSpc>
                <a:spcPct val="115000"/>
              </a:lnSpc>
              <a:spcBef>
                <a:spcPts val="0"/>
              </a:spcBef>
              <a:spcAft>
                <a:spcPts val="0"/>
              </a:spcAft>
              <a:buNone/>
            </a:pPr>
            <a:r>
              <a:t/>
            </a:r>
            <a:endParaRPr>
              <a:solidFill>
                <a:srgbClr val="C6DAEC"/>
              </a:solidFill>
            </a:endParaRPr>
          </a:p>
        </p:txBody>
      </p:sp>
      <p:grpSp>
        <p:nvGrpSpPr>
          <p:cNvPr id="397" name="Google Shape;397;p18"/>
          <p:cNvGrpSpPr/>
          <p:nvPr/>
        </p:nvGrpSpPr>
        <p:grpSpPr>
          <a:xfrm>
            <a:off x="695299" y="518539"/>
            <a:ext cx="318996" cy="307211"/>
            <a:chOff x="2583325" y="2972875"/>
            <a:chExt cx="462850" cy="445750"/>
          </a:xfrm>
        </p:grpSpPr>
        <p:sp>
          <p:nvSpPr>
            <p:cNvPr id="398" name="Google Shape;398;p18"/>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19"/>
          <p:cNvSpPr txBox="1"/>
          <p:nvPr>
            <p:ph idx="4294967295" type="title"/>
          </p:nvPr>
        </p:nvSpPr>
        <p:spPr>
          <a:xfrm>
            <a:off x="1925050" y="173750"/>
            <a:ext cx="6209100" cy="60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Muli"/>
                <a:ea typeface="Muli"/>
                <a:cs typeface="Muli"/>
                <a:sym typeface="Muli"/>
              </a:rPr>
              <a:t>TestCafe </a:t>
            </a:r>
            <a:r>
              <a:rPr lang="en" sz="1400">
                <a:solidFill>
                  <a:srgbClr val="00E1C6"/>
                </a:solidFill>
                <a:latin typeface="Muli"/>
                <a:ea typeface="Muli"/>
                <a:cs typeface="Muli"/>
                <a:sym typeface="Muli"/>
              </a:rPr>
              <a:t>Built-In Waiting Mechanisms</a:t>
            </a:r>
            <a:endParaRPr sz="3000">
              <a:solidFill>
                <a:srgbClr val="00E1C6"/>
              </a:solidFill>
              <a:latin typeface="Muli"/>
              <a:ea typeface="Muli"/>
              <a:cs typeface="Muli"/>
              <a:sym typeface="Muli"/>
            </a:endParaRPr>
          </a:p>
        </p:txBody>
      </p:sp>
      <p:sp>
        <p:nvSpPr>
          <p:cNvPr id="405" name="Google Shape;405;p1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06" name="Google Shape;406;p19"/>
          <p:cNvSpPr txBox="1"/>
          <p:nvPr/>
        </p:nvSpPr>
        <p:spPr>
          <a:xfrm>
            <a:off x="1453450" y="737075"/>
            <a:ext cx="6808800" cy="4048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C6DAEC"/>
              </a:buClr>
              <a:buSzPts val="1400"/>
              <a:buChar char="●"/>
            </a:pPr>
            <a:r>
              <a:rPr lang="en">
                <a:solidFill>
                  <a:srgbClr val="C6DAEC"/>
                </a:solidFill>
              </a:rPr>
              <a:t>TestCafe has built-in automatic waiting mechanisms, so that it does not need dedicated API to wait for page elements to appear or redirects to happen.</a:t>
            </a:r>
            <a:endParaRPr>
              <a:solidFill>
                <a:srgbClr val="C6DAEC"/>
              </a:solidFill>
            </a:endParaRPr>
          </a:p>
          <a:p>
            <a:pPr indent="-317500" lvl="0" marL="457200" rtl="0" algn="l">
              <a:spcBef>
                <a:spcPts val="0"/>
              </a:spcBef>
              <a:spcAft>
                <a:spcPts val="0"/>
              </a:spcAft>
              <a:buClr>
                <a:srgbClr val="C6DAEC"/>
              </a:buClr>
              <a:buSzPts val="1400"/>
              <a:buChar char="●"/>
            </a:pPr>
            <a:r>
              <a:rPr lang="en">
                <a:solidFill>
                  <a:srgbClr val="C6DAEC"/>
                </a:solidFill>
              </a:rPr>
              <a:t>Built-in Waiting mechanisms work with </a:t>
            </a:r>
            <a:r>
              <a:rPr lang="en" u="sng">
                <a:solidFill>
                  <a:srgbClr val="19BBD5"/>
                </a:solidFill>
                <a:hlinkClick r:id="rId3"/>
              </a:rPr>
              <a:t>test actions</a:t>
            </a:r>
            <a:r>
              <a:rPr lang="en">
                <a:solidFill>
                  <a:srgbClr val="C6DAEC"/>
                </a:solidFill>
              </a:rPr>
              <a:t>, </a:t>
            </a:r>
            <a:r>
              <a:rPr lang="en" u="sng">
                <a:solidFill>
                  <a:srgbClr val="19BBD5"/>
                </a:solidFill>
                <a:hlinkClick r:id="rId4"/>
              </a:rPr>
              <a:t>assertions</a:t>
            </a:r>
            <a:r>
              <a:rPr lang="en">
                <a:solidFill>
                  <a:srgbClr val="C6DAEC"/>
                </a:solidFill>
              </a:rPr>
              <a:t>, </a:t>
            </a:r>
            <a:r>
              <a:rPr lang="en" u="sng">
                <a:solidFill>
                  <a:srgbClr val="19BBD5"/>
                </a:solidFill>
                <a:hlinkClick r:id="rId5"/>
              </a:rPr>
              <a:t>selectors</a:t>
            </a:r>
            <a:r>
              <a:rPr lang="en">
                <a:solidFill>
                  <a:srgbClr val="C6DAEC"/>
                </a:solidFill>
              </a:rPr>
              <a:t> and navigation.</a:t>
            </a:r>
            <a:endParaRPr>
              <a:solidFill>
                <a:srgbClr val="C6DAEC"/>
              </a:solidFill>
            </a:endParaRPr>
          </a:p>
          <a:p>
            <a:pPr indent="0" lvl="0" marL="0" rtl="0" algn="l">
              <a:lnSpc>
                <a:spcPct val="115000"/>
              </a:lnSpc>
              <a:spcBef>
                <a:spcPts val="0"/>
              </a:spcBef>
              <a:spcAft>
                <a:spcPts val="0"/>
              </a:spcAft>
              <a:buNone/>
            </a:pPr>
            <a:r>
              <a:t/>
            </a:r>
            <a:endParaRPr>
              <a:solidFill>
                <a:srgbClr val="C6DAEC"/>
              </a:solidFill>
            </a:endParaRPr>
          </a:p>
          <a:p>
            <a:pPr indent="-317500" lvl="0" marL="457200" rtl="0" algn="l">
              <a:spcBef>
                <a:spcPts val="0"/>
              </a:spcBef>
              <a:spcAft>
                <a:spcPts val="0"/>
              </a:spcAft>
              <a:buClr>
                <a:srgbClr val="C6DAEC"/>
              </a:buClr>
              <a:buSzPts val="1400"/>
              <a:buChar char="●"/>
            </a:pPr>
            <a:r>
              <a:rPr lang="en">
                <a:solidFill>
                  <a:srgbClr val="C6DAEC"/>
                </a:solidFill>
              </a:rPr>
              <a:t>TestCafe automatically waits for the target element to become visible when an action is executed. TestCafe tries to evaluate the specified selector multiple times within the </a:t>
            </a:r>
            <a:r>
              <a:rPr lang="en">
                <a:solidFill>
                  <a:srgbClr val="C6DAEC"/>
                </a:solidFill>
                <a:uFill>
                  <a:noFill/>
                </a:uFill>
                <a:hlinkClick r:id="rId6"/>
              </a:rPr>
              <a:t>timeout</a:t>
            </a:r>
            <a:r>
              <a:rPr lang="en">
                <a:solidFill>
                  <a:srgbClr val="C6DAEC"/>
                </a:solidFill>
              </a:rPr>
              <a:t>. If the element does not appear, the test will fail.</a:t>
            </a:r>
            <a:endParaRPr>
              <a:solidFill>
                <a:srgbClr val="C6DAEC"/>
              </a:solidFill>
            </a:endParaRPr>
          </a:p>
          <a:p>
            <a:pPr indent="-317500" lvl="0" marL="457200" rtl="0" algn="l">
              <a:spcBef>
                <a:spcPts val="0"/>
              </a:spcBef>
              <a:spcAft>
                <a:spcPts val="0"/>
              </a:spcAft>
              <a:buClr>
                <a:srgbClr val="C6DAEC"/>
              </a:buClr>
              <a:buSzPts val="1400"/>
              <a:buChar char="●"/>
            </a:pPr>
            <a:r>
              <a:rPr lang="en">
                <a:solidFill>
                  <a:srgbClr val="C6DAEC"/>
                </a:solidFill>
              </a:rPr>
              <a:t>When evaluating a selector, TestCafe automatically waits for the element to appear in the DOM. TestCafe keeps trying to evaluate the selector until the element appears in the DOM or the </a:t>
            </a:r>
            <a:r>
              <a:rPr lang="en">
                <a:solidFill>
                  <a:srgbClr val="C6DAEC"/>
                </a:solidFill>
                <a:uFill>
                  <a:noFill/>
                </a:uFill>
                <a:hlinkClick r:id="rId7"/>
              </a:rPr>
              <a:t>timeout</a:t>
            </a:r>
            <a:r>
              <a:rPr lang="en">
                <a:solidFill>
                  <a:srgbClr val="C6DAEC"/>
                </a:solidFill>
              </a:rPr>
              <a:t> passes.</a:t>
            </a:r>
            <a:endParaRPr>
              <a:solidFill>
                <a:srgbClr val="C6DAEC"/>
              </a:solidFill>
            </a:endParaRPr>
          </a:p>
          <a:p>
            <a:pPr indent="-317500" lvl="0" marL="457200" rtl="0" algn="l">
              <a:spcBef>
                <a:spcPts val="0"/>
              </a:spcBef>
              <a:spcAft>
                <a:spcPts val="0"/>
              </a:spcAft>
              <a:buClr>
                <a:srgbClr val="C6DAEC"/>
              </a:buClr>
              <a:buSzPts val="1400"/>
              <a:buChar char="●"/>
            </a:pPr>
            <a:r>
              <a:rPr lang="en">
                <a:solidFill>
                  <a:srgbClr val="C6DAEC"/>
                </a:solidFill>
              </a:rPr>
              <a:t>TestCafe assertions feature the </a:t>
            </a:r>
            <a:r>
              <a:rPr lang="en">
                <a:solidFill>
                  <a:srgbClr val="19BBD5"/>
                </a:solidFill>
                <a:uFill>
                  <a:noFill/>
                </a:uFill>
                <a:hlinkClick r:id="rId8"/>
              </a:rPr>
              <a:t>Smart Assertion Query Mechanism</a:t>
            </a:r>
            <a:r>
              <a:rPr lang="en">
                <a:solidFill>
                  <a:srgbClr val="C6DAEC"/>
                </a:solidFill>
              </a:rPr>
              <a:t>. This mechanism is activated when you pass a </a:t>
            </a:r>
            <a:r>
              <a:rPr lang="en">
                <a:solidFill>
                  <a:srgbClr val="C6DAEC"/>
                </a:solidFill>
                <a:uFill>
                  <a:noFill/>
                </a:uFill>
                <a:hlinkClick r:id="rId9"/>
              </a:rPr>
              <a:t>selector property</a:t>
            </a:r>
            <a:r>
              <a:rPr lang="en">
                <a:solidFill>
                  <a:srgbClr val="C6DAEC"/>
                </a:solidFill>
              </a:rPr>
              <a:t> or a </a:t>
            </a:r>
            <a:r>
              <a:rPr lang="en">
                <a:solidFill>
                  <a:srgbClr val="C6DAEC"/>
                </a:solidFill>
                <a:uFill>
                  <a:noFill/>
                </a:uFill>
                <a:hlinkClick r:id="rId10"/>
              </a:rPr>
              <a:t>client function</a:t>
            </a:r>
            <a:r>
              <a:rPr lang="en">
                <a:solidFill>
                  <a:srgbClr val="C6DAEC"/>
                </a:solidFill>
              </a:rPr>
              <a:t> as an actual value. In this instance, TestCafe keeps recalculating the actual value until it matches the expected value or the </a:t>
            </a:r>
            <a:r>
              <a:rPr lang="en">
                <a:solidFill>
                  <a:srgbClr val="C6DAEC"/>
                </a:solidFill>
                <a:uFill>
                  <a:noFill/>
                </a:uFill>
                <a:hlinkClick r:id="rId11"/>
              </a:rPr>
              <a:t>assertion timeout</a:t>
            </a:r>
            <a:r>
              <a:rPr lang="en">
                <a:solidFill>
                  <a:srgbClr val="C6DAEC"/>
                </a:solidFill>
              </a:rPr>
              <a:t> passes.</a:t>
            </a:r>
            <a:endParaRPr sz="1050">
              <a:solidFill>
                <a:srgbClr val="C6DAEC"/>
              </a:solidFill>
              <a:latin typeface="Roboto"/>
              <a:ea typeface="Roboto"/>
              <a:cs typeface="Roboto"/>
              <a:sym typeface="Roboto"/>
            </a:endParaRPr>
          </a:p>
          <a:p>
            <a:pPr indent="0" lvl="0" marL="0" rtl="0" algn="l">
              <a:lnSpc>
                <a:spcPct val="115000"/>
              </a:lnSpc>
              <a:spcBef>
                <a:spcPts val="0"/>
              </a:spcBef>
              <a:spcAft>
                <a:spcPts val="0"/>
              </a:spcAft>
              <a:buNone/>
            </a:pPr>
            <a:r>
              <a:t/>
            </a:r>
            <a:endParaRPr sz="1050">
              <a:solidFill>
                <a:srgbClr val="111111"/>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C6DAEC"/>
              </a:solidFill>
            </a:endParaRPr>
          </a:p>
        </p:txBody>
      </p:sp>
      <p:grpSp>
        <p:nvGrpSpPr>
          <p:cNvPr id="407" name="Google Shape;407;p19"/>
          <p:cNvGrpSpPr/>
          <p:nvPr/>
        </p:nvGrpSpPr>
        <p:grpSpPr>
          <a:xfrm>
            <a:off x="695299" y="518539"/>
            <a:ext cx="318996" cy="307211"/>
            <a:chOff x="2583325" y="2972875"/>
            <a:chExt cx="462850" cy="445750"/>
          </a:xfrm>
        </p:grpSpPr>
        <p:sp>
          <p:nvSpPr>
            <p:cNvPr id="408" name="Google Shape;408;p19"/>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