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ggingface/transformers" TargetMode="External"/><Relationship Id="rId2" Type="http://schemas.openxmlformats.org/officeDocument/2006/relationships/hyperlink" Target="https://arxiv.org/pdf/1810.04805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drive/1XyT_7IFkxS93BmDYB8ZCAQyxM1OqCTY2#scrollTo=VGkg8_UgIxBs" TargetMode="External"/><Relationship Id="rId5" Type="http://schemas.openxmlformats.org/officeDocument/2006/relationships/hyperlink" Target="https://github.com/trangtv57/QAZalo" TargetMode="External"/><Relationship Id="rId4" Type="http://schemas.openxmlformats.org/officeDocument/2006/relationships/hyperlink" Target="https://github.com/ngoanpv/zaloqa201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Zalo Question Answering Challenger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Researcher: Bùi Duy Khải</a:t>
            </a:r>
          </a:p>
          <a:p>
            <a:pPr algn="r"/>
            <a:r>
              <a:rPr lang="en-US" dirty="0" smtClean="0"/>
              <a:t>Advisor: Trần trọng Hiệp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47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Tham 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arxiv.org/pdf/1810.04805.pdf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github.com/huggingface/transformers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github.com/ngoanpv/zaloqa2019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github.com/trangtv57/QAZalo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Colab </a:t>
            </a:r>
            <a:r>
              <a:rPr lang="en-US" dirty="0">
                <a:hlinkClick r:id="rId6"/>
              </a:rPr>
              <a:t>https://colab.research.google.com/drive/1XyT_7IFkxS93BmDYB8ZCAQyxM1OqCTY2#scrollTo=VGkg8_UgIxBs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8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Nội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Tổng quan về bài toán</a:t>
            </a:r>
          </a:p>
          <a:p>
            <a:r>
              <a:rPr lang="en-US" dirty="0" smtClean="0"/>
              <a:t>Các phương pháp</a:t>
            </a:r>
          </a:p>
          <a:p>
            <a:r>
              <a:rPr lang="en-US" dirty="0" smtClean="0"/>
              <a:t>Giải pháp</a:t>
            </a:r>
          </a:p>
          <a:p>
            <a:r>
              <a:rPr lang="en-US" dirty="0" smtClean="0"/>
              <a:t>Kết quả</a:t>
            </a:r>
          </a:p>
          <a:p>
            <a:r>
              <a:rPr lang="en-US" dirty="0" smtClean="0"/>
              <a:t>Ứng 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29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Nhiệm vụ SQuAD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29216"/>
            <a:ext cx="8946541" cy="4195481"/>
          </a:xfrm>
        </p:spPr>
        <p:txBody>
          <a:bodyPr/>
          <a:lstStyle/>
          <a:p>
            <a:r>
              <a:rPr lang="en-US" b="1" dirty="0"/>
              <a:t>S</a:t>
            </a:r>
            <a:r>
              <a:rPr lang="en-US" dirty="0"/>
              <a:t>tanford </a:t>
            </a:r>
            <a:r>
              <a:rPr lang="en-US" b="1" dirty="0"/>
              <a:t>Qu</a:t>
            </a:r>
            <a:r>
              <a:rPr lang="en-US" dirty="0"/>
              <a:t>estion </a:t>
            </a:r>
            <a:r>
              <a:rPr lang="en-US" b="1" dirty="0"/>
              <a:t>A</a:t>
            </a:r>
            <a:r>
              <a:rPr lang="en-US" dirty="0"/>
              <a:t>nswering </a:t>
            </a:r>
            <a:r>
              <a:rPr lang="en-US" b="1" dirty="0" smtClean="0"/>
              <a:t>D</a:t>
            </a:r>
            <a:r>
              <a:rPr lang="en-US" dirty="0" smtClean="0"/>
              <a:t>ataset </a:t>
            </a:r>
            <a:r>
              <a:rPr lang="vi-VN" dirty="0" smtClean="0"/>
              <a:t>(SQuAD</a:t>
            </a:r>
            <a:r>
              <a:rPr lang="vi-VN" dirty="0"/>
              <a:t>) là một tập dữ liệu đọc hiểu, bao gồm các câu hỏi do cộng đồng đặt ra trên một tập hợp các bài báo </a:t>
            </a:r>
            <a:r>
              <a:rPr lang="vi-VN" dirty="0" smtClean="0"/>
              <a:t>Wikipedia</a:t>
            </a:r>
            <a:r>
              <a:rPr lang="en-US" dirty="0" smtClean="0"/>
              <a:t>.</a:t>
            </a:r>
          </a:p>
          <a:p>
            <a:r>
              <a:rPr lang="en-US" dirty="0" smtClean="0">
                <a:latin typeface="Century" panose="02040604050505020304" pitchFamily="18" charset="0"/>
              </a:rPr>
              <a:t>Nhiệm vụ là phải tìm ra vị trí của đáp án trong đoạn văn cho mỗi câu hỏi </a:t>
            </a:r>
            <a:endParaRPr lang="en-US" dirty="0">
              <a:latin typeface="Century" panose="020406040505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95" y="3493856"/>
            <a:ext cx="7568565" cy="207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5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Bài toán Zalo</a:t>
            </a:r>
            <a:r>
              <a:rPr lang="en-US" dirty="0"/>
              <a:t> QA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45842"/>
            <a:ext cx="8946541" cy="4195481"/>
          </a:xfrm>
        </p:spPr>
        <p:txBody>
          <a:bodyPr/>
          <a:lstStyle/>
          <a:p>
            <a:r>
              <a:rPr lang="en-US" dirty="0" smtClean="0"/>
              <a:t>Cho một câu hỏi và tập các đoạn văn bản ngữ cảnh và xác định trong đoạn văn bản có câu trả lời hay không</a:t>
            </a:r>
          </a:p>
          <a:p>
            <a:r>
              <a:rPr lang="en-US" dirty="0" smtClean="0"/>
              <a:t>Sử dụng F1-score đánh giá kết quả</a:t>
            </a:r>
          </a:p>
          <a:p>
            <a:r>
              <a:rPr lang="en-US" dirty="0" smtClean="0"/>
              <a:t>Về dữ liệu</a:t>
            </a:r>
          </a:p>
          <a:p>
            <a:pPr lvl="1"/>
            <a:r>
              <a:rPr lang="en-US" dirty="0" smtClean="0"/>
              <a:t>Train: </a:t>
            </a:r>
            <a:r>
              <a:rPr lang="en-US" dirty="0"/>
              <a:t>18108 cặp văn bản câu </a:t>
            </a:r>
            <a:r>
              <a:rPr lang="en-US" dirty="0" smtClean="0"/>
              <a:t>hỏi</a:t>
            </a:r>
          </a:p>
          <a:p>
            <a:pPr lvl="1"/>
            <a:r>
              <a:rPr lang="en-US" dirty="0" smtClean="0"/>
              <a:t>Test: </a:t>
            </a:r>
            <a:r>
              <a:rPr lang="en-US" dirty="0"/>
              <a:t>2678 cặp văn bản câu hỏi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774" y="3336093"/>
            <a:ext cx="5294601" cy="252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6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Các phương 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InferSent, Bidaf dựa trên các embedding Glove, Fastext, Word2vec:</a:t>
            </a:r>
          </a:p>
          <a:p>
            <a:pPr marL="0" indent="0">
              <a:buNone/>
            </a:pPr>
            <a:r>
              <a:rPr lang="en-US" b="1" dirty="0" smtClean="0"/>
              <a:t>Kết quả thấp, không có pre-train cho tiếng Việt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Fine tuning BERT: đang là một trong những phương pháp tốt nhất cho các nhiệm vụ NLP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Giải 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770286"/>
            <a:ext cx="8946541" cy="4195481"/>
          </a:xfrm>
        </p:spPr>
        <p:txBody>
          <a:bodyPr/>
          <a:lstStyle/>
          <a:p>
            <a:r>
              <a:rPr lang="en-US" dirty="0" smtClean="0"/>
              <a:t>Bài toán tương tự với nhiệm vụ Next Sentence Predict hay là Sequence Classification</a:t>
            </a:r>
          </a:p>
          <a:p>
            <a:r>
              <a:rPr lang="en-US" dirty="0" smtClean="0"/>
              <a:t>Đầu vào của mô hình: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input: [CLS] + [tokens of question] + [SEP] + [tokens of context] + [SEP]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label: 0 hoặc 1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231" y="4054012"/>
            <a:ext cx="74009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4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Giải 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720409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Đầu ra của lớp embedding:</a:t>
            </a:r>
          </a:p>
          <a:p>
            <a:pPr lvl="1"/>
            <a:r>
              <a:rPr lang="en-US" dirty="0" smtClean="0"/>
              <a:t>Ma trận embedded của các token đầu vào</a:t>
            </a:r>
          </a:p>
          <a:p>
            <a:pPr lvl="1"/>
            <a:r>
              <a:rPr lang="en-US" dirty="0" smtClean="0"/>
              <a:t>Vector pooled_output (có cùng kích thước, là vector embeded của token [CLS] sau khi đi qua một lớp linear với activation tanh)</a:t>
            </a:r>
          </a:p>
          <a:p>
            <a:r>
              <a:rPr lang="en-US" dirty="0" smtClean="0"/>
              <a:t>Sử dụng pooled_output làm đầu vào để phân loại, CrossEntropyLoss</a:t>
            </a:r>
          </a:p>
          <a:p>
            <a:r>
              <a:rPr lang="en-US" dirty="0" smtClean="0"/>
              <a:t>Cấu hình chi tiết:</a:t>
            </a:r>
          </a:p>
          <a:p>
            <a:pPr lvl="1"/>
            <a:r>
              <a:rPr lang="en-US" dirty="0" smtClean="0"/>
              <a:t>max_sequence_length = 512</a:t>
            </a:r>
          </a:p>
          <a:p>
            <a:pPr lvl="1"/>
            <a:r>
              <a:rPr lang="en-US" dirty="0" smtClean="0"/>
              <a:t>batch_size =16</a:t>
            </a:r>
          </a:p>
          <a:p>
            <a:pPr lvl="1"/>
            <a:r>
              <a:rPr lang="en-US" dirty="0" smtClean="0"/>
              <a:t>Pretrained </a:t>
            </a:r>
            <a:r>
              <a:rPr lang="en-US" i="1" dirty="0" smtClean="0"/>
              <a:t>bert-base-multilingual-cased </a:t>
            </a:r>
            <a:r>
              <a:rPr lang="en-US" dirty="0" smtClean="0"/>
              <a:t>fine tune SQUaD2 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earning_rate 1e-5</a:t>
            </a:r>
          </a:p>
          <a:p>
            <a:pPr lvl="1"/>
            <a:r>
              <a:rPr lang="en-US" dirty="0" smtClean="0"/>
              <a:t>epoch = 10, early stoping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5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Kết quả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944688"/>
            <a:ext cx="8946541" cy="4195481"/>
          </a:xfrm>
        </p:spPr>
        <p:txBody>
          <a:bodyPr>
            <a:normAutofit fontScale="62500" lnSpcReduction="20000"/>
          </a:bodyPr>
          <a:lstStyle/>
          <a:p>
            <a:r>
              <a:rPr lang="en-US" sz="2900" dirty="0" smtClean="0"/>
              <a:t>Chia tập train thành 2 tập với tỉ lệ train 85%, valid 15%</a:t>
            </a:r>
          </a:p>
          <a:p>
            <a:r>
              <a:rPr lang="en-US" sz="2900" dirty="0" smtClean="0"/>
              <a:t>Kết quả :</a:t>
            </a:r>
          </a:p>
          <a:p>
            <a:r>
              <a:rPr lang="en-US" sz="2900" dirty="0" smtClean="0"/>
              <a:t>Kết quả của top 1 solution: 0.8255</a:t>
            </a:r>
            <a:endParaRPr lang="en-US" sz="2900" dirty="0"/>
          </a:p>
          <a:p>
            <a:r>
              <a:rPr lang="en-US" sz="2900" dirty="0" smtClean="0"/>
              <a:t>Hướng cải tiến:</a:t>
            </a:r>
          </a:p>
          <a:p>
            <a:pPr lvl="1"/>
            <a:r>
              <a:rPr lang="en-US" sz="2900" dirty="0" smtClean="0"/>
              <a:t>Thêm dữ liệu</a:t>
            </a:r>
          </a:p>
          <a:p>
            <a:pPr lvl="1"/>
            <a:r>
              <a:rPr lang="en-US" sz="2900" dirty="0" smtClean="0"/>
              <a:t>Sử dụng các pretrain khác (RoBerta, ALBert, ..)</a:t>
            </a:r>
          </a:p>
          <a:p>
            <a:pPr lvl="1"/>
            <a:r>
              <a:rPr lang="en-US" sz="2900" dirty="0" smtClean="0"/>
              <a:t>Thay thế đầu vào cho bộ phân lớp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564" y="2414692"/>
            <a:ext cx="33718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64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Ứng 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Ứng dụng cho các hệ thống hỏi đáp</a:t>
            </a:r>
          </a:p>
          <a:p>
            <a:r>
              <a:rPr lang="en-US" dirty="0" smtClean="0"/>
              <a:t>Ứng dụng cho các nhiệm vụ phân loại văn bản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17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152</TotalTime>
  <Words>333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</vt:lpstr>
      <vt:lpstr>Century Gothic</vt:lpstr>
      <vt:lpstr>Times New Roman</vt:lpstr>
      <vt:lpstr>Wingdings 3</vt:lpstr>
      <vt:lpstr>Ion</vt:lpstr>
      <vt:lpstr>Zalo Question Answering Challenger</vt:lpstr>
      <vt:lpstr>Nội dung</vt:lpstr>
      <vt:lpstr>Nhiệm vụ SQuAD</vt:lpstr>
      <vt:lpstr>Bài toán Zalo QA </vt:lpstr>
      <vt:lpstr>Các phương pháp</vt:lpstr>
      <vt:lpstr>Giải pháp</vt:lpstr>
      <vt:lpstr>Giải pháp</vt:lpstr>
      <vt:lpstr>Kết quả</vt:lpstr>
      <vt:lpstr>Ứng dụng</vt:lpstr>
      <vt:lpstr>Tham khảo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Zalo Question Answering Challenger</dc:title>
  <dc:creator>Khải Bùi</dc:creator>
  <cp:lastModifiedBy>Khải Bùi</cp:lastModifiedBy>
  <cp:revision>20</cp:revision>
  <dcterms:created xsi:type="dcterms:W3CDTF">2020-08-24T15:05:30Z</dcterms:created>
  <dcterms:modified xsi:type="dcterms:W3CDTF">2020-08-24T17:37:45Z</dcterms:modified>
</cp:coreProperties>
</file>