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Muli Bold" charset="0"/>
      <p:regular r:id="rId17"/>
    </p:embeddedFont>
    <p:embeddedFont>
      <p:font typeface="Noto Sans Bold" charset="0"/>
      <p:regular r:id="rId18"/>
    </p:embeddedFont>
    <p:embeddedFont>
      <p:font typeface="Calibri" pitchFamily="34" charset="0"/>
      <p:regular r:id="rId19"/>
      <p:bold r:id="rId20"/>
      <p:italic r:id="rId21"/>
      <p:boldItalic r:id="rId22"/>
    </p:embeddedFont>
    <p:embeddedFont>
      <p:font typeface="Muli" charset="0"/>
      <p:regular r:id="rId23"/>
    </p:embeddedFont>
    <p:embeddedFont>
      <p:font typeface="Bungee"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8" d="100"/>
          <a:sy n="58" d="100"/>
        </p:scale>
        <p:origin x="-46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18.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6.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6.svg"/><Relationship Id="rId3" Type="http://schemas.openxmlformats.org/officeDocument/2006/relationships/image" Target="../media/image32.svg"/><Relationship Id="rId7" Type="http://schemas.openxmlformats.org/officeDocument/2006/relationships/image" Target="../media/image12.svg"/><Relationship Id="rId12"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8.svg"/><Relationship Id="rId5" Type="http://schemas.openxmlformats.org/officeDocument/2006/relationships/image" Target="../media/image30.svg"/><Relationship Id="rId10"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34.sv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3151895" y="-2798170"/>
            <a:ext cx="6248234" cy="7653739"/>
          </a:xfrm>
          <a:custGeom>
            <a:avLst/>
            <a:gdLst/>
            <a:ahLst/>
            <a:cxnLst/>
            <a:rect l="l" t="t" r="r" b="b"/>
            <a:pathLst>
              <a:path w="6248234" h="7653739">
                <a:moveTo>
                  <a:pt x="0" y="0"/>
                </a:moveTo>
                <a:lnTo>
                  <a:pt x="6248235" y="0"/>
                </a:lnTo>
                <a:lnTo>
                  <a:pt x="6248235" y="7653740"/>
                </a:lnTo>
                <a:lnTo>
                  <a:pt x="0" y="765374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324510" y="7166643"/>
            <a:ext cx="5653126" cy="4183313"/>
          </a:xfrm>
          <a:custGeom>
            <a:avLst/>
            <a:gdLst/>
            <a:ahLst/>
            <a:cxnLst/>
            <a:rect l="l" t="t" r="r" b="b"/>
            <a:pathLst>
              <a:path w="5653126" h="4183313">
                <a:moveTo>
                  <a:pt x="0" y="0"/>
                </a:moveTo>
                <a:lnTo>
                  <a:pt x="5653126" y="0"/>
                </a:lnTo>
                <a:lnTo>
                  <a:pt x="5653126" y="4183314"/>
                </a:lnTo>
                <a:lnTo>
                  <a:pt x="0" y="418331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5" name="Group 5"/>
          <p:cNvGrpSpPr/>
          <p:nvPr/>
        </p:nvGrpSpPr>
        <p:grpSpPr>
          <a:xfrm>
            <a:off x="1086373" y="2724598"/>
            <a:ext cx="16172927" cy="4261943"/>
            <a:chOff x="0" y="0"/>
            <a:chExt cx="21563902" cy="5682590"/>
          </a:xfrm>
        </p:grpSpPr>
        <p:grpSp>
          <p:nvGrpSpPr>
            <p:cNvPr id="6" name="Group 6"/>
            <p:cNvGrpSpPr/>
            <p:nvPr/>
          </p:nvGrpSpPr>
          <p:grpSpPr>
            <a:xfrm>
              <a:off x="0" y="0"/>
              <a:ext cx="21563902" cy="5682590"/>
              <a:chOff x="0" y="0"/>
              <a:chExt cx="5470842" cy="1441694"/>
            </a:xfrm>
          </p:grpSpPr>
          <p:sp>
            <p:nvSpPr>
              <p:cNvPr id="7" name="Freeform 7"/>
              <p:cNvSpPr/>
              <p:nvPr/>
            </p:nvSpPr>
            <p:spPr>
              <a:xfrm>
                <a:off x="0" y="0"/>
                <a:ext cx="5470842" cy="1441694"/>
              </a:xfrm>
              <a:custGeom>
                <a:avLst/>
                <a:gdLst/>
                <a:ahLst/>
                <a:cxnLst/>
                <a:rect l="l" t="t" r="r" b="b"/>
                <a:pathLst>
                  <a:path w="5470842" h="1441694">
                    <a:moveTo>
                      <a:pt x="5346382" y="1441694"/>
                    </a:moveTo>
                    <a:lnTo>
                      <a:pt x="124460" y="1441694"/>
                    </a:lnTo>
                    <a:cubicBezTo>
                      <a:pt x="55880" y="1441694"/>
                      <a:pt x="0" y="1385814"/>
                      <a:pt x="0" y="1317234"/>
                    </a:cubicBezTo>
                    <a:lnTo>
                      <a:pt x="0" y="124460"/>
                    </a:lnTo>
                    <a:cubicBezTo>
                      <a:pt x="0" y="55880"/>
                      <a:pt x="55880" y="0"/>
                      <a:pt x="124460" y="0"/>
                    </a:cubicBezTo>
                    <a:lnTo>
                      <a:pt x="5346382" y="0"/>
                    </a:lnTo>
                    <a:cubicBezTo>
                      <a:pt x="5414962" y="0"/>
                      <a:pt x="5470842" y="55880"/>
                      <a:pt x="5470842" y="124460"/>
                    </a:cubicBezTo>
                    <a:lnTo>
                      <a:pt x="5470842" y="1317234"/>
                    </a:lnTo>
                    <a:cubicBezTo>
                      <a:pt x="5470842" y="1385814"/>
                      <a:pt x="5414962" y="1441694"/>
                      <a:pt x="5346382" y="1441694"/>
                    </a:cubicBezTo>
                    <a:close/>
                  </a:path>
                </a:pathLst>
              </a:custGeom>
              <a:solidFill>
                <a:srgbClr val="FFFFFF"/>
              </a:solidFill>
            </p:spPr>
          </p:sp>
        </p:grpSp>
        <p:sp>
          <p:nvSpPr>
            <p:cNvPr id="8" name="TextBox 8"/>
            <p:cNvSpPr txBox="1"/>
            <p:nvPr/>
          </p:nvSpPr>
          <p:spPr>
            <a:xfrm>
              <a:off x="839764" y="860309"/>
              <a:ext cx="19884375" cy="3666698"/>
            </a:xfrm>
            <a:prstGeom prst="rect">
              <a:avLst/>
            </a:prstGeom>
          </p:spPr>
          <p:txBody>
            <a:bodyPr lIns="0" tIns="0" rIns="0" bIns="0" rtlCol="0" anchor="t">
              <a:spAutoFit/>
            </a:bodyPr>
            <a:lstStyle/>
            <a:p>
              <a:pPr algn="ctr">
                <a:lnSpc>
                  <a:spcPts val="10780"/>
                </a:lnSpc>
              </a:pPr>
              <a:r>
                <a:rPr lang="en-US" sz="7700" spc="269">
                  <a:solidFill>
                    <a:srgbClr val="3E88BD"/>
                  </a:solidFill>
                  <a:latin typeface="Bungee"/>
                  <a:ea typeface="Bungee"/>
                  <a:cs typeface="Bungee"/>
                  <a:sym typeface="Bungee"/>
                </a:rPr>
                <a:t>Quản lý của hàng bán trang sức đá quý</a:t>
              </a:r>
            </a:p>
          </p:txBody>
        </p:sp>
      </p:grpSp>
      <p:sp>
        <p:nvSpPr>
          <p:cNvPr id="9" name="Freeform 9"/>
          <p:cNvSpPr/>
          <p:nvPr/>
        </p:nvSpPr>
        <p:spPr>
          <a:xfrm rot="-9488799">
            <a:off x="16213180" y="3149451"/>
            <a:ext cx="778497" cy="6587284"/>
          </a:xfrm>
          <a:custGeom>
            <a:avLst/>
            <a:gdLst/>
            <a:ahLst/>
            <a:cxnLst/>
            <a:rect l="l" t="t" r="r" b="b"/>
            <a:pathLst>
              <a:path w="778497" h="6587284">
                <a:moveTo>
                  <a:pt x="0" y="0"/>
                </a:moveTo>
                <a:lnTo>
                  <a:pt x="778497" y="0"/>
                </a:lnTo>
                <a:lnTo>
                  <a:pt x="778497" y="6587283"/>
                </a:lnTo>
                <a:lnTo>
                  <a:pt x="0" y="6587283"/>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0" name="TextBox 10"/>
          <p:cNvSpPr txBox="1"/>
          <p:nvPr/>
        </p:nvSpPr>
        <p:spPr>
          <a:xfrm>
            <a:off x="4235840" y="6385942"/>
            <a:ext cx="9816319" cy="481330"/>
          </a:xfrm>
          <a:prstGeom prst="rect">
            <a:avLst/>
          </a:prstGeom>
        </p:spPr>
        <p:txBody>
          <a:bodyPr lIns="0" tIns="0" rIns="0" bIns="0" rtlCol="0" anchor="t">
            <a:spAutoFit/>
          </a:bodyPr>
          <a:lstStyle/>
          <a:p>
            <a:pPr algn="ctr">
              <a:lnSpc>
                <a:spcPts val="3919"/>
              </a:lnSpc>
            </a:pPr>
            <a:r>
              <a:rPr lang="en-US" sz="2799" b="1">
                <a:solidFill>
                  <a:srgbClr val="3E88BD"/>
                </a:solidFill>
                <a:latin typeface="Noto Sans Bold"/>
                <a:ea typeface="Noto Sans Bold"/>
                <a:cs typeface="Noto Sans Bold"/>
                <a:sym typeface="Noto Sans Bold"/>
              </a:rPr>
              <a:t>Lê Quốc Khải - 0022410568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0629D"/>
        </a:solidFill>
        <a:effectLst/>
      </p:bgPr>
    </p:bg>
    <p:spTree>
      <p:nvGrpSpPr>
        <p:cNvPr id="1" name=""/>
        <p:cNvGrpSpPr/>
        <p:nvPr/>
      </p:nvGrpSpPr>
      <p:grpSpPr>
        <a:xfrm>
          <a:off x="0" y="0"/>
          <a:ext cx="0" cy="0"/>
          <a:chOff x="0" y="0"/>
          <a:chExt cx="0" cy="0"/>
        </a:xfrm>
      </p:grpSpPr>
      <p:sp>
        <p:nvSpPr>
          <p:cNvPr id="2" name="Freeform 2"/>
          <p:cNvSpPr/>
          <p:nvPr/>
        </p:nvSpPr>
        <p:spPr>
          <a:xfrm flipV="1">
            <a:off x="0" y="9626045"/>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2794112">
            <a:off x="-578449" y="7070421"/>
            <a:ext cx="834223" cy="7058809"/>
          </a:xfrm>
          <a:custGeom>
            <a:avLst/>
            <a:gdLst/>
            <a:ahLst/>
            <a:cxnLst/>
            <a:rect l="l" t="t" r="r" b="b"/>
            <a:pathLst>
              <a:path w="834223" h="7058809">
                <a:moveTo>
                  <a:pt x="0" y="0"/>
                </a:moveTo>
                <a:lnTo>
                  <a:pt x="834223" y="0"/>
                </a:lnTo>
                <a:lnTo>
                  <a:pt x="834223" y="7058809"/>
                </a:lnTo>
                <a:lnTo>
                  <a:pt x="0" y="705880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1087798" y="1339868"/>
            <a:ext cx="2147265" cy="2147265"/>
          </a:xfrm>
          <a:custGeom>
            <a:avLst/>
            <a:gdLst/>
            <a:ahLst/>
            <a:cxnLst/>
            <a:rect l="l" t="t" r="r" b="b"/>
            <a:pathLst>
              <a:path w="2147265" h="2147265">
                <a:moveTo>
                  <a:pt x="0" y="0"/>
                </a:moveTo>
                <a:lnTo>
                  <a:pt x="2147265" y="0"/>
                </a:lnTo>
                <a:lnTo>
                  <a:pt x="2147265" y="2147265"/>
                </a:lnTo>
                <a:lnTo>
                  <a:pt x="0" y="2147265"/>
                </a:lnTo>
                <a:lnTo>
                  <a:pt x="0" y="0"/>
                </a:lnTo>
                <a:close/>
              </a:path>
            </a:pathLst>
          </a:custGeom>
          <a:blipFill>
            <a:blip r:embed="rId6"/>
            <a:stretch>
              <a:fillRect/>
            </a:stretch>
          </a:blipFill>
        </p:spPr>
      </p:sp>
      <p:sp>
        <p:nvSpPr>
          <p:cNvPr id="5" name="Freeform 5"/>
          <p:cNvSpPr/>
          <p:nvPr/>
        </p:nvSpPr>
        <p:spPr>
          <a:xfrm>
            <a:off x="13957989" y="1028700"/>
            <a:ext cx="2147265" cy="2147265"/>
          </a:xfrm>
          <a:custGeom>
            <a:avLst/>
            <a:gdLst/>
            <a:ahLst/>
            <a:cxnLst/>
            <a:rect l="l" t="t" r="r" b="b"/>
            <a:pathLst>
              <a:path w="2147265" h="2147265">
                <a:moveTo>
                  <a:pt x="0" y="0"/>
                </a:moveTo>
                <a:lnTo>
                  <a:pt x="2147266" y="0"/>
                </a:lnTo>
                <a:lnTo>
                  <a:pt x="2147266" y="2147265"/>
                </a:lnTo>
                <a:lnTo>
                  <a:pt x="0" y="2147265"/>
                </a:lnTo>
                <a:lnTo>
                  <a:pt x="0" y="0"/>
                </a:lnTo>
                <a:close/>
              </a:path>
            </a:pathLst>
          </a:custGeom>
          <a:blipFill>
            <a:blip r:embed="rId7"/>
            <a:stretch>
              <a:fillRect/>
            </a:stretch>
          </a:blipFill>
        </p:spPr>
      </p:sp>
      <p:sp>
        <p:nvSpPr>
          <p:cNvPr id="6" name="Freeform 6"/>
          <p:cNvSpPr/>
          <p:nvPr/>
        </p:nvSpPr>
        <p:spPr>
          <a:xfrm>
            <a:off x="11783538" y="3866026"/>
            <a:ext cx="2417604" cy="2198870"/>
          </a:xfrm>
          <a:custGeom>
            <a:avLst/>
            <a:gdLst/>
            <a:ahLst/>
            <a:cxnLst/>
            <a:rect l="l" t="t" r="r" b="b"/>
            <a:pathLst>
              <a:path w="2417604" h="2198870">
                <a:moveTo>
                  <a:pt x="0" y="0"/>
                </a:moveTo>
                <a:lnTo>
                  <a:pt x="2417604" y="0"/>
                </a:lnTo>
                <a:lnTo>
                  <a:pt x="2417604" y="2198871"/>
                </a:lnTo>
                <a:lnTo>
                  <a:pt x="0" y="2198871"/>
                </a:lnTo>
                <a:lnTo>
                  <a:pt x="0" y="0"/>
                </a:lnTo>
                <a:close/>
              </a:path>
            </a:pathLst>
          </a:custGeom>
          <a:blipFill>
            <a:blip r:embed="rId8"/>
            <a:stretch>
              <a:fillRect l="-38568" r="-35894"/>
            </a:stretch>
          </a:blipFill>
        </p:spPr>
      </p:sp>
      <p:sp>
        <p:nvSpPr>
          <p:cNvPr id="7" name="Freeform 7"/>
          <p:cNvSpPr/>
          <p:nvPr/>
        </p:nvSpPr>
        <p:spPr>
          <a:xfrm>
            <a:off x="11252198" y="6443791"/>
            <a:ext cx="2309577" cy="2309577"/>
          </a:xfrm>
          <a:custGeom>
            <a:avLst/>
            <a:gdLst/>
            <a:ahLst/>
            <a:cxnLst/>
            <a:rect l="l" t="t" r="r" b="b"/>
            <a:pathLst>
              <a:path w="2309577" h="2309577">
                <a:moveTo>
                  <a:pt x="0" y="0"/>
                </a:moveTo>
                <a:lnTo>
                  <a:pt x="2309578" y="0"/>
                </a:lnTo>
                <a:lnTo>
                  <a:pt x="2309578" y="2309577"/>
                </a:lnTo>
                <a:lnTo>
                  <a:pt x="0" y="2309577"/>
                </a:lnTo>
                <a:lnTo>
                  <a:pt x="0" y="0"/>
                </a:lnTo>
                <a:close/>
              </a:path>
            </a:pathLst>
          </a:custGeom>
          <a:blipFill>
            <a:blip r:embed="rId9"/>
            <a:stretch>
              <a:fillRect/>
            </a:stretch>
          </a:blipFill>
        </p:spPr>
      </p:sp>
      <p:sp>
        <p:nvSpPr>
          <p:cNvPr id="8" name="Freeform 8"/>
          <p:cNvSpPr/>
          <p:nvPr/>
        </p:nvSpPr>
        <p:spPr>
          <a:xfrm>
            <a:off x="14835573" y="4051086"/>
            <a:ext cx="2606867" cy="2776315"/>
          </a:xfrm>
          <a:custGeom>
            <a:avLst/>
            <a:gdLst/>
            <a:ahLst/>
            <a:cxnLst/>
            <a:rect l="l" t="t" r="r" b="b"/>
            <a:pathLst>
              <a:path w="2606867" h="2776315">
                <a:moveTo>
                  <a:pt x="0" y="0"/>
                </a:moveTo>
                <a:lnTo>
                  <a:pt x="2606867" y="0"/>
                </a:lnTo>
                <a:lnTo>
                  <a:pt x="2606867" y="2776315"/>
                </a:lnTo>
                <a:lnTo>
                  <a:pt x="0" y="2776315"/>
                </a:lnTo>
                <a:lnTo>
                  <a:pt x="0" y="0"/>
                </a:lnTo>
                <a:close/>
              </a:path>
            </a:pathLst>
          </a:custGeom>
          <a:blipFill>
            <a:blip r:embed="rId10"/>
            <a:stretch>
              <a:fillRect l="-46107" t="-10559" r="-46536" b="-10031"/>
            </a:stretch>
          </a:blipFill>
        </p:spPr>
      </p:sp>
      <p:sp>
        <p:nvSpPr>
          <p:cNvPr id="9" name="Freeform 9"/>
          <p:cNvSpPr/>
          <p:nvPr/>
        </p:nvSpPr>
        <p:spPr>
          <a:xfrm>
            <a:off x="14201142" y="7141418"/>
            <a:ext cx="2886998" cy="2170610"/>
          </a:xfrm>
          <a:custGeom>
            <a:avLst/>
            <a:gdLst/>
            <a:ahLst/>
            <a:cxnLst/>
            <a:rect l="l" t="t" r="r" b="b"/>
            <a:pathLst>
              <a:path w="2886998" h="2170610">
                <a:moveTo>
                  <a:pt x="0" y="0"/>
                </a:moveTo>
                <a:lnTo>
                  <a:pt x="2886998" y="0"/>
                </a:lnTo>
                <a:lnTo>
                  <a:pt x="2886998" y="2170610"/>
                </a:lnTo>
                <a:lnTo>
                  <a:pt x="0" y="2170610"/>
                </a:lnTo>
                <a:lnTo>
                  <a:pt x="0" y="0"/>
                </a:lnTo>
                <a:close/>
              </a:path>
            </a:pathLst>
          </a:custGeom>
          <a:blipFill>
            <a:blip r:embed="rId11"/>
            <a:stretch>
              <a:fillRect l="-28005" t="-13626" r="-27777" b="-12994"/>
            </a:stretch>
          </a:blipFill>
        </p:spPr>
      </p:sp>
      <p:sp>
        <p:nvSpPr>
          <p:cNvPr id="10" name="TextBox 10"/>
          <p:cNvSpPr txBox="1"/>
          <p:nvPr/>
        </p:nvSpPr>
        <p:spPr>
          <a:xfrm>
            <a:off x="-925114" y="190500"/>
            <a:ext cx="14883104" cy="838200"/>
          </a:xfrm>
          <a:prstGeom prst="rect">
            <a:avLst/>
          </a:prstGeom>
        </p:spPr>
        <p:txBody>
          <a:bodyPr lIns="0" tIns="0" rIns="0" bIns="0" rtlCol="0" anchor="t">
            <a:spAutoFit/>
          </a:bodyPr>
          <a:lstStyle/>
          <a:p>
            <a:pPr algn="ctr">
              <a:lnSpc>
                <a:spcPts val="5880"/>
              </a:lnSpc>
            </a:pPr>
            <a:r>
              <a:rPr lang="en-US" sz="4900">
                <a:solidFill>
                  <a:srgbClr val="FFFFFF"/>
                </a:solidFill>
                <a:latin typeface="Bungee"/>
                <a:ea typeface="Bungee"/>
                <a:cs typeface="Bungee"/>
                <a:sym typeface="Bungee"/>
              </a:rPr>
              <a:t>3# Công cụ và công nghệ sử dụng</a:t>
            </a:r>
          </a:p>
        </p:txBody>
      </p:sp>
      <p:sp>
        <p:nvSpPr>
          <p:cNvPr id="11" name="TextBox 11"/>
          <p:cNvSpPr txBox="1"/>
          <p:nvPr/>
        </p:nvSpPr>
        <p:spPr>
          <a:xfrm>
            <a:off x="737036" y="1403926"/>
            <a:ext cx="4071231" cy="5732145"/>
          </a:xfrm>
          <a:prstGeom prst="rect">
            <a:avLst/>
          </a:prstGeom>
        </p:spPr>
        <p:txBody>
          <a:bodyPr lIns="0" tIns="0" rIns="0" bIns="0" rtlCol="0" anchor="t">
            <a:spAutoFit/>
          </a:bodyPr>
          <a:lstStyle/>
          <a:p>
            <a:pPr algn="just">
              <a:lnSpc>
                <a:spcPts val="4199"/>
              </a:lnSpc>
              <a:spcBef>
                <a:spcPct val="0"/>
              </a:spcBef>
            </a:pPr>
            <a:r>
              <a:rPr lang="en-US" sz="2799" b="1">
                <a:solidFill>
                  <a:srgbClr val="FFFFFF"/>
                </a:solidFill>
                <a:latin typeface="Muli Bold"/>
                <a:ea typeface="Muli Bold"/>
                <a:cs typeface="Muli Bold"/>
                <a:sym typeface="Muli Bold"/>
              </a:rPr>
              <a:t>- Công cụ:</a:t>
            </a:r>
          </a:p>
          <a:p>
            <a:pPr algn="just">
              <a:lnSpc>
                <a:spcPts val="4199"/>
              </a:lnSpc>
              <a:spcBef>
                <a:spcPct val="0"/>
              </a:spcBef>
            </a:pPr>
            <a:r>
              <a:rPr lang="en-US" sz="2799" b="1">
                <a:solidFill>
                  <a:srgbClr val="FFFFFF"/>
                </a:solidFill>
                <a:latin typeface="Muli Bold"/>
                <a:ea typeface="Muli Bold"/>
                <a:cs typeface="Muli Bold"/>
                <a:sym typeface="Muli Bold"/>
              </a:rPr>
              <a:t>+Visual Studio Code</a:t>
            </a:r>
          </a:p>
          <a:p>
            <a:pPr algn="just">
              <a:lnSpc>
                <a:spcPts val="4199"/>
              </a:lnSpc>
              <a:spcBef>
                <a:spcPct val="0"/>
              </a:spcBef>
            </a:pPr>
            <a:r>
              <a:rPr lang="en-US" sz="2799" b="1">
                <a:solidFill>
                  <a:srgbClr val="FFFFFF"/>
                </a:solidFill>
                <a:latin typeface="Muli Bold"/>
                <a:ea typeface="Muli Bold"/>
                <a:cs typeface="Muli Bold"/>
                <a:sym typeface="Muli Bold"/>
              </a:rPr>
              <a:t>+Intellij ide</a:t>
            </a:r>
          </a:p>
          <a:p>
            <a:pPr algn="just">
              <a:lnSpc>
                <a:spcPts val="4199"/>
              </a:lnSpc>
              <a:spcBef>
                <a:spcPct val="0"/>
              </a:spcBef>
            </a:pPr>
            <a:r>
              <a:rPr lang="en-US" sz="2799" b="1">
                <a:solidFill>
                  <a:srgbClr val="FFFFFF"/>
                </a:solidFill>
                <a:latin typeface="Muli Bold"/>
                <a:ea typeface="Muli Bold"/>
                <a:cs typeface="Muli Bold"/>
                <a:sym typeface="Muli Bold"/>
              </a:rPr>
              <a:t>+PgAdmin4</a:t>
            </a:r>
          </a:p>
          <a:p>
            <a:pPr algn="just">
              <a:lnSpc>
                <a:spcPts val="4199"/>
              </a:lnSpc>
              <a:spcBef>
                <a:spcPct val="0"/>
              </a:spcBef>
            </a:pPr>
            <a:r>
              <a:rPr lang="en-US" sz="2799" b="1">
                <a:solidFill>
                  <a:srgbClr val="FFFFFF"/>
                </a:solidFill>
                <a:latin typeface="Muli Bold"/>
                <a:ea typeface="Muli Bold"/>
                <a:cs typeface="Muli Bold"/>
                <a:sym typeface="Muli Bold"/>
              </a:rPr>
              <a:t>+Postman</a:t>
            </a:r>
          </a:p>
          <a:p>
            <a:pPr algn="just">
              <a:lnSpc>
                <a:spcPts val="4199"/>
              </a:lnSpc>
              <a:spcBef>
                <a:spcPct val="0"/>
              </a:spcBef>
            </a:pPr>
            <a:r>
              <a:rPr lang="en-US" sz="2799" b="1">
                <a:solidFill>
                  <a:srgbClr val="FFFFFF"/>
                </a:solidFill>
                <a:latin typeface="Muli Bold"/>
                <a:ea typeface="Muli Bold"/>
                <a:cs typeface="Muli Bold"/>
                <a:sym typeface="Muli Bold"/>
              </a:rPr>
              <a:t>– Công nghệ:</a:t>
            </a:r>
          </a:p>
          <a:p>
            <a:pPr algn="just">
              <a:lnSpc>
                <a:spcPts val="4199"/>
              </a:lnSpc>
              <a:spcBef>
                <a:spcPct val="0"/>
              </a:spcBef>
            </a:pPr>
            <a:r>
              <a:rPr lang="en-US" sz="2799" b="1">
                <a:solidFill>
                  <a:srgbClr val="FFFFFF"/>
                </a:solidFill>
                <a:latin typeface="Muli Bold"/>
                <a:ea typeface="Muli Bold"/>
                <a:cs typeface="Muli Bold"/>
                <a:sym typeface="Muli Bold"/>
              </a:rPr>
              <a:t>+ String Boot</a:t>
            </a:r>
          </a:p>
          <a:p>
            <a:pPr algn="just">
              <a:lnSpc>
                <a:spcPts val="4199"/>
              </a:lnSpc>
              <a:spcBef>
                <a:spcPct val="0"/>
              </a:spcBef>
            </a:pPr>
            <a:r>
              <a:rPr lang="en-US" sz="2799" b="1">
                <a:solidFill>
                  <a:srgbClr val="FFFFFF"/>
                </a:solidFill>
                <a:latin typeface="Muli Bold"/>
                <a:ea typeface="Muli Bold"/>
                <a:cs typeface="Muli Bold"/>
                <a:sym typeface="Muli Bold"/>
              </a:rPr>
              <a:t>+ Reactjs</a:t>
            </a:r>
          </a:p>
          <a:p>
            <a:pPr algn="just">
              <a:lnSpc>
                <a:spcPts val="4199"/>
              </a:lnSpc>
              <a:spcBef>
                <a:spcPct val="0"/>
              </a:spcBef>
            </a:pPr>
            <a:r>
              <a:rPr lang="en-US" sz="2799" b="1">
                <a:solidFill>
                  <a:srgbClr val="FFFFFF"/>
                </a:solidFill>
                <a:latin typeface="Muli Bold"/>
                <a:ea typeface="Muli Bold"/>
                <a:cs typeface="Muli Bold"/>
                <a:sym typeface="Muli Bold"/>
              </a:rPr>
              <a:t>+ ChatGPT</a:t>
            </a:r>
          </a:p>
          <a:p>
            <a:pPr algn="just">
              <a:lnSpc>
                <a:spcPts val="4199"/>
              </a:lnSpc>
              <a:spcBef>
                <a:spcPct val="0"/>
              </a:spcBef>
            </a:pPr>
            <a:endParaRPr lang="en-US" sz="2799" b="1">
              <a:solidFill>
                <a:srgbClr val="FFFFFF"/>
              </a:solidFill>
              <a:latin typeface="Muli Bold"/>
              <a:ea typeface="Muli Bold"/>
              <a:cs typeface="Muli Bold"/>
              <a:sym typeface="Muli Bold"/>
            </a:endParaRPr>
          </a:p>
          <a:p>
            <a:pPr algn="just">
              <a:lnSpc>
                <a:spcPts val="4199"/>
              </a:lnSpc>
              <a:spcBef>
                <a:spcPct val="0"/>
              </a:spcBef>
            </a:pPr>
            <a:endParaRPr lang="en-US" sz="2799" b="1">
              <a:solidFill>
                <a:srgbClr val="FFFFFF"/>
              </a:solidFill>
              <a:latin typeface="Muli Bold"/>
              <a:ea typeface="Muli Bold"/>
              <a:cs typeface="Muli Bold"/>
              <a:sym typeface="Muli Bo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37052" y="3310239"/>
            <a:ext cx="9413897" cy="3295048"/>
          </a:xfrm>
          <a:prstGeom prst="rect">
            <a:avLst/>
          </a:prstGeom>
        </p:spPr>
        <p:txBody>
          <a:bodyPr lIns="0" tIns="0" rIns="0" bIns="0" rtlCol="0" anchor="t">
            <a:spAutoFit/>
          </a:bodyPr>
          <a:lstStyle/>
          <a:p>
            <a:pPr algn="l">
              <a:lnSpc>
                <a:spcPts val="26920"/>
              </a:lnSpc>
            </a:pPr>
            <a:r>
              <a:rPr lang="en-US" sz="19228" b="1">
                <a:solidFill>
                  <a:srgbClr val="000000"/>
                </a:solidFill>
                <a:latin typeface="Noto Sans Bold"/>
                <a:ea typeface="Noto Sans Bold"/>
                <a:cs typeface="Noto Sans Bold"/>
                <a:sym typeface="Noto Sans Bold"/>
              </a:rPr>
              <a:t>4.Demo </a:t>
            </a:r>
          </a:p>
        </p:txBody>
      </p:sp>
      <p:sp>
        <p:nvSpPr>
          <p:cNvPr id="3" name="Freeform 3"/>
          <p:cNvSpPr/>
          <p:nvPr/>
        </p:nvSpPr>
        <p:spPr>
          <a:xfrm>
            <a:off x="14901532" y="7833079"/>
            <a:ext cx="4507922" cy="3335862"/>
          </a:xfrm>
          <a:custGeom>
            <a:avLst/>
            <a:gdLst/>
            <a:ahLst/>
            <a:cxnLst/>
            <a:rect l="l" t="t" r="r" b="b"/>
            <a:pathLst>
              <a:path w="4507922" h="3335862">
                <a:moveTo>
                  <a:pt x="0" y="0"/>
                </a:moveTo>
                <a:lnTo>
                  <a:pt x="4507921" y="0"/>
                </a:lnTo>
                <a:lnTo>
                  <a:pt x="4507921" y="3335862"/>
                </a:lnTo>
                <a:lnTo>
                  <a:pt x="0" y="33358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1599447" y="-278846"/>
            <a:ext cx="5821486" cy="4265562"/>
          </a:xfrm>
          <a:custGeom>
            <a:avLst/>
            <a:gdLst/>
            <a:ahLst/>
            <a:cxnLst/>
            <a:rect l="l" t="t" r="r" b="b"/>
            <a:pathLst>
              <a:path w="5821486" h="4265562">
                <a:moveTo>
                  <a:pt x="0" y="0"/>
                </a:moveTo>
                <a:lnTo>
                  <a:pt x="5821486" y="0"/>
                </a:lnTo>
                <a:lnTo>
                  <a:pt x="5821486" y="4265562"/>
                </a:lnTo>
                <a:lnTo>
                  <a:pt x="0" y="426556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741122">
            <a:off x="-1080712" y="-36189"/>
            <a:ext cx="5228691" cy="4173446"/>
          </a:xfrm>
          <a:custGeom>
            <a:avLst/>
            <a:gdLst/>
            <a:ahLst/>
            <a:cxnLst/>
            <a:rect l="l" t="t" r="r" b="b"/>
            <a:pathLst>
              <a:path w="5228691" h="4173446">
                <a:moveTo>
                  <a:pt x="0" y="0"/>
                </a:moveTo>
                <a:lnTo>
                  <a:pt x="5228691" y="0"/>
                </a:lnTo>
                <a:lnTo>
                  <a:pt x="5228691" y="4173447"/>
                </a:lnTo>
                <a:lnTo>
                  <a:pt x="0" y="417344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488963" y="2711446"/>
            <a:ext cx="17310074" cy="4492633"/>
          </a:xfrm>
          <a:prstGeom prst="rect">
            <a:avLst/>
          </a:prstGeom>
        </p:spPr>
        <p:txBody>
          <a:bodyPr lIns="0" tIns="0" rIns="0" bIns="0" rtlCol="0" anchor="t">
            <a:spAutoFit/>
          </a:bodyPr>
          <a:lstStyle/>
          <a:p>
            <a:pPr algn="ctr">
              <a:lnSpc>
                <a:spcPts val="16899"/>
              </a:lnSpc>
            </a:pPr>
            <a:r>
              <a:rPr lang="en-US" sz="12999">
                <a:solidFill>
                  <a:srgbClr val="3E88BD"/>
                </a:solidFill>
                <a:latin typeface="Bungee"/>
                <a:ea typeface="Bungee"/>
                <a:cs typeface="Bungee"/>
                <a:sym typeface="Bungee"/>
              </a:rPr>
              <a:t>5. Kết luận và hướng phát triển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ADBF3"/>
        </a:solidFill>
        <a:effectLst/>
      </p:bgPr>
    </p:bg>
    <p:spTree>
      <p:nvGrpSpPr>
        <p:cNvPr id="1" name=""/>
        <p:cNvGrpSpPr/>
        <p:nvPr/>
      </p:nvGrpSpPr>
      <p:grpSpPr>
        <a:xfrm>
          <a:off x="0" y="0"/>
          <a:ext cx="0" cy="0"/>
          <a:chOff x="0" y="0"/>
          <a:chExt cx="0" cy="0"/>
        </a:xfrm>
      </p:grpSpPr>
      <p:grpSp>
        <p:nvGrpSpPr>
          <p:cNvPr id="2" name="Group 2"/>
          <p:cNvGrpSpPr/>
          <p:nvPr/>
        </p:nvGrpSpPr>
        <p:grpSpPr>
          <a:xfrm>
            <a:off x="449205" y="632505"/>
            <a:ext cx="17378183" cy="9197772"/>
            <a:chOff x="0" y="0"/>
            <a:chExt cx="5259761" cy="2783840"/>
          </a:xfrm>
        </p:grpSpPr>
        <p:sp>
          <p:nvSpPr>
            <p:cNvPr id="3" name="Freeform 3"/>
            <p:cNvSpPr/>
            <p:nvPr/>
          </p:nvSpPr>
          <p:spPr>
            <a:xfrm>
              <a:off x="0" y="0"/>
              <a:ext cx="5259761" cy="2783840"/>
            </a:xfrm>
            <a:custGeom>
              <a:avLst/>
              <a:gdLst/>
              <a:ahLst/>
              <a:cxnLst/>
              <a:rect l="l" t="t" r="r" b="b"/>
              <a:pathLst>
                <a:path w="5259761" h="2783840">
                  <a:moveTo>
                    <a:pt x="5135301" y="2783840"/>
                  </a:moveTo>
                  <a:lnTo>
                    <a:pt x="124460" y="2783840"/>
                  </a:lnTo>
                  <a:cubicBezTo>
                    <a:pt x="55880" y="2783840"/>
                    <a:pt x="0" y="2727960"/>
                    <a:pt x="0" y="2659380"/>
                  </a:cubicBezTo>
                  <a:lnTo>
                    <a:pt x="0" y="124460"/>
                  </a:lnTo>
                  <a:cubicBezTo>
                    <a:pt x="0" y="55880"/>
                    <a:pt x="55880" y="0"/>
                    <a:pt x="124460" y="0"/>
                  </a:cubicBezTo>
                  <a:lnTo>
                    <a:pt x="5135301" y="0"/>
                  </a:lnTo>
                  <a:cubicBezTo>
                    <a:pt x="5203881" y="0"/>
                    <a:pt x="5259761" y="55880"/>
                    <a:pt x="5259761" y="124460"/>
                  </a:cubicBezTo>
                  <a:lnTo>
                    <a:pt x="5259761" y="2659380"/>
                  </a:lnTo>
                  <a:cubicBezTo>
                    <a:pt x="5259761" y="2727960"/>
                    <a:pt x="5203881" y="2783840"/>
                    <a:pt x="5135301" y="2783840"/>
                  </a:cubicBezTo>
                  <a:close/>
                </a:path>
              </a:pathLst>
            </a:custGeom>
            <a:solidFill>
              <a:srgbClr val="FFFFFF"/>
            </a:solidFill>
          </p:spPr>
        </p:sp>
      </p:grpSp>
      <p:sp>
        <p:nvSpPr>
          <p:cNvPr id="4" name="Freeform 4"/>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923657" y="774528"/>
            <a:ext cx="15270171" cy="880745"/>
          </a:xfrm>
          <a:prstGeom prst="rect">
            <a:avLst/>
          </a:prstGeom>
        </p:spPr>
        <p:txBody>
          <a:bodyPr lIns="0" tIns="0" rIns="0" bIns="0" rtlCol="0" anchor="t">
            <a:spAutoFit/>
          </a:bodyPr>
          <a:lstStyle/>
          <a:p>
            <a:pPr algn="l">
              <a:lnSpc>
                <a:spcPts val="6370"/>
              </a:lnSpc>
            </a:pPr>
            <a:r>
              <a:rPr lang="en-US" sz="4900">
                <a:solidFill>
                  <a:srgbClr val="3E88BD"/>
                </a:solidFill>
                <a:latin typeface="Bungee"/>
                <a:ea typeface="Bungee"/>
                <a:cs typeface="Bungee"/>
                <a:sym typeface="Bungee"/>
              </a:rPr>
              <a:t>5# Kết luận</a:t>
            </a:r>
          </a:p>
        </p:txBody>
      </p:sp>
      <p:sp>
        <p:nvSpPr>
          <p:cNvPr id="6" name="TextBox 6"/>
          <p:cNvSpPr txBox="1"/>
          <p:nvPr/>
        </p:nvSpPr>
        <p:spPr>
          <a:xfrm>
            <a:off x="907758" y="1881370"/>
            <a:ext cx="16351542" cy="3182859"/>
          </a:xfrm>
          <a:prstGeom prst="rect">
            <a:avLst/>
          </a:prstGeom>
        </p:spPr>
        <p:txBody>
          <a:bodyPr lIns="0" tIns="0" rIns="0" bIns="0" rtlCol="0" anchor="t">
            <a:spAutoFit/>
          </a:bodyPr>
          <a:lstStyle/>
          <a:p>
            <a:pPr marL="0" lvl="0" indent="0" algn="just">
              <a:lnSpc>
                <a:spcPts val="4199"/>
              </a:lnSpc>
              <a:spcBef>
                <a:spcPct val="0"/>
              </a:spcBef>
            </a:pPr>
            <a:r>
              <a:rPr lang="en-US" sz="2799" b="1" dirty="0" err="1">
                <a:solidFill>
                  <a:srgbClr val="10629D"/>
                </a:solidFill>
                <a:latin typeface="Muli Bold"/>
                <a:ea typeface="Muli Bold"/>
                <a:cs typeface="Muli Bold"/>
                <a:sym typeface="Muli Bold"/>
              </a:rPr>
              <a:t>Đề</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tài</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Quản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lý</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cửa</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hàng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bán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trang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sức</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đá</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quý</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đã</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góp</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phần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giải</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quyết</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những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khó</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khăn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trong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việc</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quản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lý</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thủ</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công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như</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mất</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thời</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gian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dễ</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sai</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sót</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và</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thiếu</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tính</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hệ</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thống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Với</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việc</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áp</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dụng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công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nghệ</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hiện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đại</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như</a:t>
            </a:r>
            <a:r>
              <a:rPr lang="en-US" sz="2799" b="1" u="none" strike="noStrike" dirty="0">
                <a:solidFill>
                  <a:srgbClr val="10629D"/>
                </a:solidFill>
                <a:latin typeface="Muli Bold"/>
                <a:ea typeface="Muli Bold"/>
                <a:cs typeface="Muli Bold"/>
                <a:sym typeface="Muli Bold"/>
              </a:rPr>
              <a:t> React </a:t>
            </a:r>
            <a:r>
              <a:rPr lang="en-US" sz="2799" b="1" u="none" strike="noStrike" dirty="0" err="1">
                <a:solidFill>
                  <a:srgbClr val="10629D"/>
                </a:solidFill>
                <a:latin typeface="Muli Bold"/>
                <a:ea typeface="Muli Bold"/>
                <a:cs typeface="Muli Bold"/>
                <a:sym typeface="Muli Bold"/>
              </a:rPr>
              <a:t>cho</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giao</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diện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người</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dùng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và</a:t>
            </a:r>
            <a:r>
              <a:rPr lang="en-US" sz="2799" b="1" u="none" strike="noStrike" dirty="0">
                <a:solidFill>
                  <a:srgbClr val="10629D"/>
                </a:solidFill>
                <a:latin typeface="Muli Bold"/>
                <a:ea typeface="Muli Bold"/>
                <a:cs typeface="Muli Bold"/>
                <a:sym typeface="Muli Bold"/>
              </a:rPr>
              <a:t> Spring Boot </a:t>
            </a:r>
            <a:r>
              <a:rPr lang="en-US" sz="2799" b="1" u="none" strike="noStrike" dirty="0" err="1">
                <a:solidFill>
                  <a:srgbClr val="10629D"/>
                </a:solidFill>
                <a:latin typeface="Muli Bold"/>
                <a:ea typeface="Muli Bold"/>
                <a:cs typeface="Muli Bold"/>
                <a:sym typeface="Muli Bold"/>
              </a:rPr>
              <a:t>cho</a:t>
            </a:r>
            <a:r>
              <a:rPr lang="en-US" sz="2799" b="1" u="none" strike="noStrike" dirty="0">
                <a:solidFill>
                  <a:srgbClr val="10629D"/>
                </a:solidFill>
                <a:latin typeface="Muli Bold"/>
                <a:ea typeface="Muli Bold"/>
                <a:cs typeface="Muli Bold"/>
                <a:sym typeface="Muli Bold"/>
              </a:rPr>
              <a:t> backend, </a:t>
            </a:r>
            <a:r>
              <a:rPr lang="en-US" sz="2799" b="1" u="none" strike="noStrike" dirty="0" err="1">
                <a:solidFill>
                  <a:srgbClr val="10629D"/>
                </a:solidFill>
                <a:latin typeface="Muli Bold"/>
                <a:ea typeface="Muli Bold"/>
                <a:cs typeface="Muli Bold"/>
                <a:sym typeface="Muli Bold"/>
              </a:rPr>
              <a:t>hệ</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thống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cho</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phép</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quản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lý</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sản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phẩm</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khách</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hàng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đơn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hàng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và</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tài</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khoản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một</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cách</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hiệu</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quả</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chính</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xác</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và</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tiện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lợi</a:t>
            </a:r>
            <a:r>
              <a:rPr lang="en-US" sz="2799" b="1" u="none" strike="noStrike" dirty="0">
                <a:solidFill>
                  <a:srgbClr val="10629D"/>
                </a:solidFill>
                <a:latin typeface="Muli Bold"/>
                <a:ea typeface="Muli Bold"/>
                <a:cs typeface="Muli Bold"/>
                <a:sym typeface="Muli Bold"/>
              </a:rPr>
              <a:t>. Qua </a:t>
            </a:r>
            <a:r>
              <a:rPr lang="en-US" sz="2799" b="1" u="none" strike="noStrike" dirty="0" err="1">
                <a:solidFill>
                  <a:srgbClr val="10629D"/>
                </a:solidFill>
                <a:latin typeface="Muli Bold"/>
                <a:ea typeface="Muli Bold"/>
                <a:cs typeface="Muli Bold"/>
                <a:sym typeface="Muli Bold"/>
              </a:rPr>
              <a:t>quá</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trình</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xây</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dựng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em</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đã</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tích</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lũy</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thêm</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nhiều</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kiến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thức</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và</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kinh</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nghiệm</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thực</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tiễn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về</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lập</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trình</a:t>
            </a:r>
            <a:r>
              <a:rPr lang="en-US" sz="2799" b="1" u="none" strike="noStrike" dirty="0">
                <a:solidFill>
                  <a:srgbClr val="10629D"/>
                </a:solidFill>
                <a:latin typeface="Muli Bold"/>
                <a:ea typeface="Muli Bold"/>
                <a:cs typeface="Muli Bold"/>
                <a:sym typeface="Muli Bold"/>
              </a:rPr>
              <a:t> web, </a:t>
            </a:r>
            <a:r>
              <a:rPr lang="en-US" sz="2799" b="1" u="none" strike="noStrike" dirty="0" err="1">
                <a:solidFill>
                  <a:srgbClr val="10629D"/>
                </a:solidFill>
                <a:latin typeface="Muli Bold"/>
                <a:ea typeface="Muli Bold"/>
                <a:cs typeface="Muli Bold"/>
                <a:sym typeface="Muli Bold"/>
              </a:rPr>
              <a:t>quản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lý</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dữ</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liệu</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và</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thiết</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kế</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phần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mềm</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theo</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hướng</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hiện</a:t>
            </a:r>
            <a:r>
              <a:rPr lang="en-US" sz="2799" b="1" u="none" strike="noStrike" dirty="0">
                <a:solidFill>
                  <a:srgbClr val="10629D"/>
                </a:solidFill>
                <a:latin typeface="Muli Bold"/>
                <a:ea typeface="Muli Bold"/>
                <a:cs typeface="Muli Bold"/>
                <a:sym typeface="Muli Bold"/>
              </a:rPr>
              <a:t> </a:t>
            </a:r>
            <a:r>
              <a:rPr lang="en-US" sz="2799" b="1" u="none" strike="noStrike" dirty="0" err="1">
                <a:solidFill>
                  <a:srgbClr val="10629D"/>
                </a:solidFill>
                <a:latin typeface="Muli Bold"/>
                <a:ea typeface="Muli Bold"/>
                <a:cs typeface="Muli Bold"/>
                <a:sym typeface="Muli Bold"/>
              </a:rPr>
              <a:t>đại</a:t>
            </a:r>
            <a:r>
              <a:rPr lang="en-US" sz="2799" b="1" u="none" strike="noStrike" dirty="0">
                <a:solidFill>
                  <a:srgbClr val="10629D"/>
                </a:solidFill>
                <a:latin typeface="Muli Bold"/>
                <a:ea typeface="Muli Bold"/>
                <a:cs typeface="Muli Bold"/>
                <a:sym typeface="Muli Bold"/>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ADBF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449205" y="632505"/>
            <a:ext cx="17378183" cy="9197772"/>
            <a:chOff x="0" y="0"/>
            <a:chExt cx="5259761" cy="2783840"/>
          </a:xfrm>
        </p:grpSpPr>
        <p:sp>
          <p:nvSpPr>
            <p:cNvPr id="4" name="Freeform 4"/>
            <p:cNvSpPr/>
            <p:nvPr/>
          </p:nvSpPr>
          <p:spPr>
            <a:xfrm>
              <a:off x="0" y="0"/>
              <a:ext cx="5259761" cy="2783840"/>
            </a:xfrm>
            <a:custGeom>
              <a:avLst/>
              <a:gdLst/>
              <a:ahLst/>
              <a:cxnLst/>
              <a:rect l="l" t="t" r="r" b="b"/>
              <a:pathLst>
                <a:path w="5259761" h="2783840">
                  <a:moveTo>
                    <a:pt x="5135301" y="2783840"/>
                  </a:moveTo>
                  <a:lnTo>
                    <a:pt x="124460" y="2783840"/>
                  </a:lnTo>
                  <a:cubicBezTo>
                    <a:pt x="55880" y="2783840"/>
                    <a:pt x="0" y="2727960"/>
                    <a:pt x="0" y="2659380"/>
                  </a:cubicBezTo>
                  <a:lnTo>
                    <a:pt x="0" y="124460"/>
                  </a:lnTo>
                  <a:cubicBezTo>
                    <a:pt x="0" y="55880"/>
                    <a:pt x="55880" y="0"/>
                    <a:pt x="124460" y="0"/>
                  </a:cubicBezTo>
                  <a:lnTo>
                    <a:pt x="5135301" y="0"/>
                  </a:lnTo>
                  <a:cubicBezTo>
                    <a:pt x="5203881" y="0"/>
                    <a:pt x="5259761" y="55880"/>
                    <a:pt x="5259761" y="124460"/>
                  </a:cubicBezTo>
                  <a:lnTo>
                    <a:pt x="5259761" y="2659380"/>
                  </a:lnTo>
                  <a:cubicBezTo>
                    <a:pt x="5259761" y="2727960"/>
                    <a:pt x="5203881" y="2783840"/>
                    <a:pt x="5135301" y="2783840"/>
                  </a:cubicBezTo>
                  <a:close/>
                </a:path>
              </a:pathLst>
            </a:custGeom>
            <a:solidFill>
              <a:srgbClr val="FFFFFF"/>
            </a:solidFill>
          </p:spPr>
        </p:sp>
      </p:grpSp>
      <p:sp>
        <p:nvSpPr>
          <p:cNvPr id="5" name="TextBox 5"/>
          <p:cNvSpPr txBox="1"/>
          <p:nvPr/>
        </p:nvSpPr>
        <p:spPr>
          <a:xfrm>
            <a:off x="907758" y="765181"/>
            <a:ext cx="15270171" cy="880744"/>
          </a:xfrm>
          <a:prstGeom prst="rect">
            <a:avLst/>
          </a:prstGeom>
        </p:spPr>
        <p:txBody>
          <a:bodyPr lIns="0" tIns="0" rIns="0" bIns="0" rtlCol="0" anchor="t">
            <a:spAutoFit/>
          </a:bodyPr>
          <a:lstStyle/>
          <a:p>
            <a:pPr algn="l">
              <a:lnSpc>
                <a:spcPts val="6370"/>
              </a:lnSpc>
            </a:pPr>
            <a:r>
              <a:rPr lang="en-US" sz="4900">
                <a:solidFill>
                  <a:srgbClr val="3E88BD"/>
                </a:solidFill>
                <a:latin typeface="Bungee"/>
                <a:ea typeface="Bungee"/>
                <a:cs typeface="Bungee"/>
                <a:sym typeface="Bungee"/>
              </a:rPr>
              <a:t>5# hướng phát triển</a:t>
            </a:r>
          </a:p>
        </p:txBody>
      </p:sp>
      <p:sp>
        <p:nvSpPr>
          <p:cNvPr id="6" name="TextBox 6"/>
          <p:cNvSpPr txBox="1"/>
          <p:nvPr/>
        </p:nvSpPr>
        <p:spPr>
          <a:xfrm>
            <a:off x="907758" y="1881370"/>
            <a:ext cx="16351542" cy="4684395"/>
          </a:xfrm>
          <a:prstGeom prst="rect">
            <a:avLst/>
          </a:prstGeom>
        </p:spPr>
        <p:txBody>
          <a:bodyPr lIns="0" tIns="0" rIns="0" bIns="0" rtlCol="0" anchor="t">
            <a:spAutoFit/>
          </a:bodyPr>
          <a:lstStyle/>
          <a:p>
            <a:pPr marL="0" lvl="0" indent="0" algn="just">
              <a:lnSpc>
                <a:spcPts val="4199"/>
              </a:lnSpc>
              <a:spcBef>
                <a:spcPct val="0"/>
              </a:spcBef>
            </a:pPr>
            <a:r>
              <a:rPr lang="en-US" sz="2799" b="1">
                <a:solidFill>
                  <a:srgbClr val="10629D"/>
                </a:solidFill>
                <a:latin typeface="Muli Bold"/>
                <a:ea typeface="Muli Bold"/>
                <a:cs typeface="Muli Bold"/>
                <a:sym typeface="Muli Bold"/>
              </a:rPr>
              <a:t>Trong</a:t>
            </a:r>
            <a:r>
              <a:rPr lang="en-US" sz="2799" b="1" u="none" strike="noStrike">
                <a:solidFill>
                  <a:srgbClr val="10629D"/>
                </a:solidFill>
                <a:latin typeface="Muli Bold"/>
                <a:ea typeface="Muli Bold"/>
                <a:cs typeface="Muli Bold"/>
                <a:sym typeface="Muli Bold"/>
              </a:rPr>
              <a:t> tương lai, hệ thống quản lý cửa hàng trang sức đá quý có thể được mở rộng và nâng cấp với nhiều tính năng hiện đại và tiện ích hơn. Cụ thể, có thể tích hợp chức năng bán hàng trực tuyến giúp khách hàng dễ dàng đặt mua sản phẩm từ xa, đồng thời kết hợp các cổng thanh toán điện tử như Momo, ZaloPay, hoặc thẻ ngân hàng để tăng sự tiện lợi. Hệ thống cũng có thể bổ sung chức năng thống kê – báo cáo doanh thu, lãi/lỗ theo ngày, tháng, năm giúp ban quản lý đưa ra quyết định kinh doanh hiệu quả. Ngoài ra, việc phát triển ứng dụng di động (mobile app) và tích hợp AI để gợi ý sản phẩm theo sở thích người dùng cũng là những hướng đi tiềm năng nhằm nâng cao trải nghiệm người dùng và tăng tính cạnh tranh cho cửa hàng trong thời đại chuyển đổi số hiện nay.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35591" y="3829050"/>
            <a:ext cx="13609953" cy="2476500"/>
          </a:xfrm>
          <a:prstGeom prst="rect">
            <a:avLst/>
          </a:prstGeom>
        </p:spPr>
        <p:txBody>
          <a:bodyPr lIns="0" tIns="0" rIns="0" bIns="0" rtlCol="0" anchor="t">
            <a:spAutoFit/>
          </a:bodyPr>
          <a:lstStyle/>
          <a:p>
            <a:pPr algn="ctr">
              <a:lnSpc>
                <a:spcPts val="9224"/>
              </a:lnSpc>
            </a:pPr>
            <a:r>
              <a:rPr lang="en-US" sz="7686" dirty="0" err="1">
                <a:solidFill>
                  <a:srgbClr val="3E88BD"/>
                </a:solidFill>
                <a:latin typeface="Bungee"/>
                <a:ea typeface="Bungee"/>
                <a:cs typeface="Bungee"/>
                <a:sym typeface="Bungee"/>
              </a:rPr>
              <a:t>Xin</a:t>
            </a:r>
            <a:r>
              <a:rPr lang="en-US" sz="7686" dirty="0">
                <a:solidFill>
                  <a:srgbClr val="3E88BD"/>
                </a:solidFill>
                <a:latin typeface="Bungee"/>
                <a:ea typeface="Bungee"/>
                <a:cs typeface="Bungee"/>
                <a:sym typeface="Bungee"/>
              </a:rPr>
              <a:t> </a:t>
            </a:r>
            <a:r>
              <a:rPr lang="en-US" sz="7686" dirty="0" err="1">
                <a:solidFill>
                  <a:srgbClr val="3E88BD"/>
                </a:solidFill>
                <a:latin typeface="Bungee"/>
                <a:ea typeface="Bungee"/>
                <a:cs typeface="Bungee"/>
                <a:sym typeface="Bungee"/>
              </a:rPr>
              <a:t>Cảm</a:t>
            </a:r>
            <a:r>
              <a:rPr lang="en-US" sz="7686" dirty="0">
                <a:solidFill>
                  <a:srgbClr val="3E88BD"/>
                </a:solidFill>
                <a:latin typeface="Bungee"/>
                <a:ea typeface="Bungee"/>
                <a:cs typeface="Bungee"/>
                <a:sym typeface="Bungee"/>
              </a:rPr>
              <a:t> </a:t>
            </a:r>
            <a:r>
              <a:rPr lang="en-US" sz="7686" dirty="0" err="1">
                <a:solidFill>
                  <a:srgbClr val="3E88BD"/>
                </a:solidFill>
                <a:latin typeface="Bungee"/>
                <a:ea typeface="Bungee"/>
                <a:cs typeface="Bungee"/>
                <a:sym typeface="Bungee"/>
              </a:rPr>
              <a:t>ơn</a:t>
            </a:r>
            <a:r>
              <a:rPr lang="en-US" sz="7686" dirty="0">
                <a:solidFill>
                  <a:srgbClr val="3E88BD"/>
                </a:solidFill>
                <a:latin typeface="Bungee"/>
                <a:ea typeface="Bungee"/>
                <a:cs typeface="Bungee"/>
                <a:sym typeface="Bungee"/>
              </a:rPr>
              <a:t> </a:t>
            </a:r>
            <a:r>
              <a:rPr lang="en-US" sz="7686" dirty="0" err="1">
                <a:solidFill>
                  <a:srgbClr val="3E88BD"/>
                </a:solidFill>
                <a:latin typeface="Bungee"/>
                <a:ea typeface="Bungee"/>
                <a:cs typeface="Bungee"/>
                <a:sym typeface="Bungee"/>
              </a:rPr>
              <a:t>thầy</a:t>
            </a:r>
            <a:r>
              <a:rPr lang="en-US" sz="7686" dirty="0">
                <a:solidFill>
                  <a:srgbClr val="3E88BD"/>
                </a:solidFill>
                <a:latin typeface="Bungee"/>
                <a:ea typeface="Bungee"/>
                <a:cs typeface="Bungee"/>
                <a:sym typeface="Bungee"/>
              </a:rPr>
              <a:t> </a:t>
            </a:r>
            <a:r>
              <a:rPr lang="en-US" sz="7686" dirty="0" err="1">
                <a:solidFill>
                  <a:srgbClr val="3E88BD"/>
                </a:solidFill>
                <a:latin typeface="Bungee"/>
                <a:ea typeface="Bungee"/>
                <a:cs typeface="Bungee"/>
                <a:sym typeface="Bungee"/>
              </a:rPr>
              <a:t>và</a:t>
            </a:r>
            <a:r>
              <a:rPr lang="en-US" sz="7686" dirty="0">
                <a:solidFill>
                  <a:srgbClr val="3E88BD"/>
                </a:solidFill>
                <a:latin typeface="Bungee"/>
                <a:ea typeface="Bungee"/>
                <a:cs typeface="Bungee"/>
                <a:sym typeface="Bungee"/>
              </a:rPr>
              <a:t> </a:t>
            </a:r>
            <a:r>
              <a:rPr lang="en-US" sz="7686" dirty="0" err="1">
                <a:solidFill>
                  <a:srgbClr val="3E88BD"/>
                </a:solidFill>
                <a:latin typeface="Bungee"/>
                <a:ea typeface="Bungee"/>
                <a:cs typeface="Bungee"/>
                <a:sym typeface="Bungee"/>
              </a:rPr>
              <a:t>các</a:t>
            </a:r>
            <a:r>
              <a:rPr lang="en-US" sz="7686" dirty="0">
                <a:solidFill>
                  <a:srgbClr val="3E88BD"/>
                </a:solidFill>
                <a:latin typeface="Bungee"/>
                <a:ea typeface="Bungee"/>
                <a:cs typeface="Bungee"/>
                <a:sym typeface="Bungee"/>
              </a:rPr>
              <a:t> </a:t>
            </a:r>
            <a:r>
              <a:rPr lang="en-US" sz="7686" dirty="0" err="1">
                <a:solidFill>
                  <a:srgbClr val="3E88BD"/>
                </a:solidFill>
                <a:latin typeface="Bungee"/>
                <a:ea typeface="Bungee"/>
                <a:cs typeface="Bungee"/>
                <a:sym typeface="Bungee"/>
              </a:rPr>
              <a:t>bạn</a:t>
            </a:r>
            <a:r>
              <a:rPr lang="en-US" sz="7686" dirty="0">
                <a:solidFill>
                  <a:srgbClr val="3E88BD"/>
                </a:solidFill>
                <a:latin typeface="Bungee"/>
                <a:ea typeface="Bungee"/>
                <a:cs typeface="Bungee"/>
                <a:sym typeface="Bungee"/>
              </a:rPr>
              <a:t> </a:t>
            </a:r>
            <a:r>
              <a:rPr lang="en-US" sz="7686" dirty="0" err="1">
                <a:solidFill>
                  <a:srgbClr val="3E88BD"/>
                </a:solidFill>
                <a:latin typeface="Bungee"/>
                <a:ea typeface="Bungee"/>
                <a:cs typeface="Bungee"/>
                <a:sym typeface="Bungee"/>
              </a:rPr>
              <a:t>đã</a:t>
            </a:r>
            <a:r>
              <a:rPr lang="en-US" sz="7686" dirty="0">
                <a:solidFill>
                  <a:srgbClr val="3E88BD"/>
                </a:solidFill>
                <a:latin typeface="Bungee"/>
                <a:ea typeface="Bungee"/>
                <a:cs typeface="Bungee"/>
                <a:sym typeface="Bungee"/>
              </a:rPr>
              <a:t> </a:t>
            </a:r>
            <a:r>
              <a:rPr lang="en-US" sz="7686" dirty="0" err="1">
                <a:solidFill>
                  <a:srgbClr val="3E88BD"/>
                </a:solidFill>
                <a:latin typeface="Bungee"/>
                <a:ea typeface="Bungee"/>
                <a:cs typeface="Bungee"/>
                <a:sym typeface="Bungee"/>
              </a:rPr>
              <a:t>lắng</a:t>
            </a:r>
            <a:r>
              <a:rPr lang="en-US" sz="7686" dirty="0">
                <a:solidFill>
                  <a:srgbClr val="3E88BD"/>
                </a:solidFill>
                <a:latin typeface="Bungee"/>
                <a:ea typeface="Bungee"/>
                <a:cs typeface="Bungee"/>
                <a:sym typeface="Bungee"/>
              </a:rPr>
              <a:t> </a:t>
            </a:r>
            <a:r>
              <a:rPr lang="en-US" sz="7686" dirty="0" err="1">
                <a:solidFill>
                  <a:srgbClr val="3E88BD"/>
                </a:solidFill>
                <a:latin typeface="Bungee"/>
                <a:ea typeface="Bungee"/>
                <a:cs typeface="Bungee"/>
                <a:sym typeface="Bungee"/>
              </a:rPr>
              <a:t>nghe</a:t>
            </a:r>
            <a:endParaRPr lang="en-US" sz="7686" dirty="0">
              <a:solidFill>
                <a:srgbClr val="3E88BD"/>
              </a:solidFill>
              <a:latin typeface="Bungee"/>
              <a:ea typeface="Bungee"/>
              <a:cs typeface="Bungee"/>
              <a:sym typeface="Bungee"/>
            </a:endParaRPr>
          </a:p>
        </p:txBody>
      </p:sp>
      <p:sp>
        <p:nvSpPr>
          <p:cNvPr id="3" name="Freeform 3"/>
          <p:cNvSpPr/>
          <p:nvPr/>
        </p:nvSpPr>
        <p:spPr>
          <a:xfrm>
            <a:off x="-990600" y="190500"/>
            <a:ext cx="4330919" cy="5305134"/>
          </a:xfrm>
          <a:custGeom>
            <a:avLst/>
            <a:gdLst/>
            <a:ahLst/>
            <a:cxnLst/>
            <a:rect l="l" t="t" r="r" b="b"/>
            <a:pathLst>
              <a:path w="4330919" h="5305134">
                <a:moveTo>
                  <a:pt x="0" y="0"/>
                </a:moveTo>
                <a:lnTo>
                  <a:pt x="4330919" y="0"/>
                </a:lnTo>
                <a:lnTo>
                  <a:pt x="4330919" y="5305134"/>
                </a:lnTo>
                <a:lnTo>
                  <a:pt x="0" y="530513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4901532" y="7833079"/>
            <a:ext cx="4507922" cy="3335862"/>
          </a:xfrm>
          <a:custGeom>
            <a:avLst/>
            <a:gdLst/>
            <a:ahLst/>
            <a:cxnLst/>
            <a:rect l="l" t="t" r="r" b="b"/>
            <a:pathLst>
              <a:path w="4507922" h="3335862">
                <a:moveTo>
                  <a:pt x="0" y="0"/>
                </a:moveTo>
                <a:lnTo>
                  <a:pt x="4507921" y="0"/>
                </a:lnTo>
                <a:lnTo>
                  <a:pt x="4507921" y="3335862"/>
                </a:lnTo>
                <a:lnTo>
                  <a:pt x="0" y="333586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3860894">
            <a:off x="716456" y="6616234"/>
            <a:ext cx="624488" cy="5284132"/>
          </a:xfrm>
          <a:custGeom>
            <a:avLst/>
            <a:gdLst/>
            <a:ahLst/>
            <a:cxnLst/>
            <a:rect l="l" t="t" r="r" b="b"/>
            <a:pathLst>
              <a:path w="624488" h="5284132">
                <a:moveTo>
                  <a:pt x="0" y="0"/>
                </a:moveTo>
                <a:lnTo>
                  <a:pt x="624488" y="0"/>
                </a:lnTo>
                <a:lnTo>
                  <a:pt x="624488" y="5284132"/>
                </a:lnTo>
                <a:lnTo>
                  <a:pt x="0" y="528413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5297243" y="-851351"/>
            <a:ext cx="4782085" cy="2851862"/>
          </a:xfrm>
          <a:custGeom>
            <a:avLst/>
            <a:gdLst/>
            <a:ahLst/>
            <a:cxnLst/>
            <a:rect l="l" t="t" r="r" b="b"/>
            <a:pathLst>
              <a:path w="4782085" h="2851862">
                <a:moveTo>
                  <a:pt x="0" y="0"/>
                </a:moveTo>
                <a:lnTo>
                  <a:pt x="4782085" y="0"/>
                </a:lnTo>
                <a:lnTo>
                  <a:pt x="4782085" y="2851862"/>
                </a:lnTo>
                <a:lnTo>
                  <a:pt x="0" y="28518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Freeform 7"/>
          <p:cNvSpPr/>
          <p:nvPr/>
        </p:nvSpPr>
        <p:spPr>
          <a:xfrm>
            <a:off x="5615123" y="6785859"/>
            <a:ext cx="5228691" cy="4173446"/>
          </a:xfrm>
          <a:custGeom>
            <a:avLst/>
            <a:gdLst/>
            <a:ahLst/>
            <a:cxnLst/>
            <a:rect l="l" t="t" r="r" b="b"/>
            <a:pathLst>
              <a:path w="5228691" h="4173446">
                <a:moveTo>
                  <a:pt x="0" y="0"/>
                </a:moveTo>
                <a:lnTo>
                  <a:pt x="5228691" y="0"/>
                </a:lnTo>
                <a:lnTo>
                  <a:pt x="5228691" y="4173447"/>
                </a:lnTo>
                <a:lnTo>
                  <a:pt x="0" y="4173447"/>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sp>
        <p:nvSpPr>
          <p:cNvPr id="8" name="Freeform 8"/>
          <p:cNvSpPr/>
          <p:nvPr/>
        </p:nvSpPr>
        <p:spPr>
          <a:xfrm>
            <a:off x="13202056" y="-652056"/>
            <a:ext cx="5821486" cy="4265562"/>
          </a:xfrm>
          <a:custGeom>
            <a:avLst/>
            <a:gdLst/>
            <a:ahLst/>
            <a:cxnLst/>
            <a:rect l="l" t="t" r="r" b="b"/>
            <a:pathLst>
              <a:path w="5821486" h="4265562">
                <a:moveTo>
                  <a:pt x="0" y="0"/>
                </a:moveTo>
                <a:lnTo>
                  <a:pt x="5821487" y="0"/>
                </a:lnTo>
                <a:lnTo>
                  <a:pt x="5821487" y="4265562"/>
                </a:lnTo>
                <a:lnTo>
                  <a:pt x="0" y="4265562"/>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E88BD"/>
        </a:solidFill>
        <a:effectLst/>
      </p:bgPr>
    </p:bg>
    <p:spTree>
      <p:nvGrpSpPr>
        <p:cNvPr id="1" name=""/>
        <p:cNvGrpSpPr/>
        <p:nvPr/>
      </p:nvGrpSpPr>
      <p:grpSpPr>
        <a:xfrm>
          <a:off x="0" y="0"/>
          <a:ext cx="0" cy="0"/>
          <a:chOff x="0" y="0"/>
          <a:chExt cx="0" cy="0"/>
        </a:xfrm>
      </p:grpSpPr>
      <p:sp>
        <p:nvSpPr>
          <p:cNvPr id="2" name="Freeform 2"/>
          <p:cNvSpPr/>
          <p:nvPr/>
        </p:nvSpPr>
        <p:spPr>
          <a:xfrm flipV="1">
            <a:off x="0" y="-2300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760091" y="1485727"/>
            <a:ext cx="3166566" cy="5389312"/>
            <a:chOff x="0" y="0"/>
            <a:chExt cx="1071159" cy="1823051"/>
          </a:xfrm>
        </p:grpSpPr>
        <p:sp>
          <p:nvSpPr>
            <p:cNvPr id="4" name="Freeform 4"/>
            <p:cNvSpPr/>
            <p:nvPr/>
          </p:nvSpPr>
          <p:spPr>
            <a:xfrm>
              <a:off x="0" y="0"/>
              <a:ext cx="1071160" cy="1823052"/>
            </a:xfrm>
            <a:custGeom>
              <a:avLst/>
              <a:gdLst/>
              <a:ahLst/>
              <a:cxnLst/>
              <a:rect l="l" t="t" r="r" b="b"/>
              <a:pathLst>
                <a:path w="1071160" h="1823052">
                  <a:moveTo>
                    <a:pt x="946699" y="1823051"/>
                  </a:moveTo>
                  <a:lnTo>
                    <a:pt x="124460" y="1823051"/>
                  </a:lnTo>
                  <a:cubicBezTo>
                    <a:pt x="55880" y="1823051"/>
                    <a:pt x="0" y="1767171"/>
                    <a:pt x="0" y="1698591"/>
                  </a:cubicBezTo>
                  <a:lnTo>
                    <a:pt x="0" y="124460"/>
                  </a:lnTo>
                  <a:cubicBezTo>
                    <a:pt x="0" y="55880"/>
                    <a:pt x="55880" y="0"/>
                    <a:pt x="124460" y="0"/>
                  </a:cubicBezTo>
                  <a:lnTo>
                    <a:pt x="946700" y="0"/>
                  </a:lnTo>
                  <a:cubicBezTo>
                    <a:pt x="1015280" y="0"/>
                    <a:pt x="1071160" y="55880"/>
                    <a:pt x="1071160" y="124460"/>
                  </a:cubicBezTo>
                  <a:lnTo>
                    <a:pt x="1071160" y="1698591"/>
                  </a:lnTo>
                  <a:cubicBezTo>
                    <a:pt x="1071160" y="1767171"/>
                    <a:pt x="1015280" y="1823052"/>
                    <a:pt x="946700" y="1823052"/>
                  </a:cubicBezTo>
                  <a:close/>
                </a:path>
              </a:pathLst>
            </a:custGeom>
            <a:solidFill>
              <a:srgbClr val="FFFFFF"/>
            </a:solidFill>
          </p:spPr>
        </p:sp>
      </p:grpSp>
      <p:grpSp>
        <p:nvGrpSpPr>
          <p:cNvPr id="5" name="Group 5"/>
          <p:cNvGrpSpPr/>
          <p:nvPr/>
        </p:nvGrpSpPr>
        <p:grpSpPr>
          <a:xfrm>
            <a:off x="4194135" y="4236732"/>
            <a:ext cx="3166566" cy="5389312"/>
            <a:chOff x="0" y="0"/>
            <a:chExt cx="1071159" cy="1823051"/>
          </a:xfrm>
        </p:grpSpPr>
        <p:sp>
          <p:nvSpPr>
            <p:cNvPr id="6" name="Freeform 6"/>
            <p:cNvSpPr/>
            <p:nvPr/>
          </p:nvSpPr>
          <p:spPr>
            <a:xfrm>
              <a:off x="0" y="0"/>
              <a:ext cx="1071160" cy="1823052"/>
            </a:xfrm>
            <a:custGeom>
              <a:avLst/>
              <a:gdLst/>
              <a:ahLst/>
              <a:cxnLst/>
              <a:rect l="l" t="t" r="r" b="b"/>
              <a:pathLst>
                <a:path w="1071160" h="1823052">
                  <a:moveTo>
                    <a:pt x="946699" y="1823051"/>
                  </a:moveTo>
                  <a:lnTo>
                    <a:pt x="124460" y="1823051"/>
                  </a:lnTo>
                  <a:cubicBezTo>
                    <a:pt x="55880" y="1823051"/>
                    <a:pt x="0" y="1767171"/>
                    <a:pt x="0" y="1698591"/>
                  </a:cubicBezTo>
                  <a:lnTo>
                    <a:pt x="0" y="124460"/>
                  </a:lnTo>
                  <a:cubicBezTo>
                    <a:pt x="0" y="55880"/>
                    <a:pt x="55880" y="0"/>
                    <a:pt x="124460" y="0"/>
                  </a:cubicBezTo>
                  <a:lnTo>
                    <a:pt x="946700" y="0"/>
                  </a:lnTo>
                  <a:cubicBezTo>
                    <a:pt x="1015280" y="0"/>
                    <a:pt x="1071160" y="55880"/>
                    <a:pt x="1071160" y="124460"/>
                  </a:cubicBezTo>
                  <a:lnTo>
                    <a:pt x="1071160" y="1698591"/>
                  </a:lnTo>
                  <a:cubicBezTo>
                    <a:pt x="1071160" y="1767171"/>
                    <a:pt x="1015280" y="1823052"/>
                    <a:pt x="946700" y="1823052"/>
                  </a:cubicBezTo>
                  <a:close/>
                </a:path>
              </a:pathLst>
            </a:custGeom>
            <a:solidFill>
              <a:srgbClr val="FFFFFF"/>
            </a:solidFill>
          </p:spPr>
        </p:sp>
      </p:grpSp>
      <p:grpSp>
        <p:nvGrpSpPr>
          <p:cNvPr id="7" name="Group 7"/>
          <p:cNvGrpSpPr/>
          <p:nvPr/>
        </p:nvGrpSpPr>
        <p:grpSpPr>
          <a:xfrm>
            <a:off x="7627401" y="1485727"/>
            <a:ext cx="3166566" cy="5389312"/>
            <a:chOff x="0" y="0"/>
            <a:chExt cx="1071159" cy="1823051"/>
          </a:xfrm>
        </p:grpSpPr>
        <p:sp>
          <p:nvSpPr>
            <p:cNvPr id="8" name="Freeform 8"/>
            <p:cNvSpPr/>
            <p:nvPr/>
          </p:nvSpPr>
          <p:spPr>
            <a:xfrm>
              <a:off x="0" y="0"/>
              <a:ext cx="1071160" cy="1823052"/>
            </a:xfrm>
            <a:custGeom>
              <a:avLst/>
              <a:gdLst/>
              <a:ahLst/>
              <a:cxnLst/>
              <a:rect l="l" t="t" r="r" b="b"/>
              <a:pathLst>
                <a:path w="1071160" h="1823052">
                  <a:moveTo>
                    <a:pt x="946699" y="1823051"/>
                  </a:moveTo>
                  <a:lnTo>
                    <a:pt x="124460" y="1823051"/>
                  </a:lnTo>
                  <a:cubicBezTo>
                    <a:pt x="55880" y="1823051"/>
                    <a:pt x="0" y="1767171"/>
                    <a:pt x="0" y="1698591"/>
                  </a:cubicBezTo>
                  <a:lnTo>
                    <a:pt x="0" y="124460"/>
                  </a:lnTo>
                  <a:cubicBezTo>
                    <a:pt x="0" y="55880"/>
                    <a:pt x="55880" y="0"/>
                    <a:pt x="124460" y="0"/>
                  </a:cubicBezTo>
                  <a:lnTo>
                    <a:pt x="946700" y="0"/>
                  </a:lnTo>
                  <a:cubicBezTo>
                    <a:pt x="1015280" y="0"/>
                    <a:pt x="1071160" y="55880"/>
                    <a:pt x="1071160" y="124460"/>
                  </a:cubicBezTo>
                  <a:lnTo>
                    <a:pt x="1071160" y="1698591"/>
                  </a:lnTo>
                  <a:cubicBezTo>
                    <a:pt x="1071160" y="1767171"/>
                    <a:pt x="1015280" y="1823052"/>
                    <a:pt x="946700" y="1823052"/>
                  </a:cubicBezTo>
                  <a:close/>
                </a:path>
              </a:pathLst>
            </a:custGeom>
            <a:solidFill>
              <a:srgbClr val="FFFFFF"/>
            </a:solidFill>
          </p:spPr>
        </p:sp>
      </p:grpSp>
      <p:grpSp>
        <p:nvGrpSpPr>
          <p:cNvPr id="9" name="Group 9"/>
          <p:cNvGrpSpPr/>
          <p:nvPr/>
        </p:nvGrpSpPr>
        <p:grpSpPr>
          <a:xfrm>
            <a:off x="11060668" y="4236732"/>
            <a:ext cx="3166566" cy="5389312"/>
            <a:chOff x="0" y="0"/>
            <a:chExt cx="1071159" cy="1823051"/>
          </a:xfrm>
        </p:grpSpPr>
        <p:sp>
          <p:nvSpPr>
            <p:cNvPr id="10" name="Freeform 10"/>
            <p:cNvSpPr/>
            <p:nvPr/>
          </p:nvSpPr>
          <p:spPr>
            <a:xfrm>
              <a:off x="0" y="0"/>
              <a:ext cx="1071160" cy="1823052"/>
            </a:xfrm>
            <a:custGeom>
              <a:avLst/>
              <a:gdLst/>
              <a:ahLst/>
              <a:cxnLst/>
              <a:rect l="l" t="t" r="r" b="b"/>
              <a:pathLst>
                <a:path w="1071160" h="1823052">
                  <a:moveTo>
                    <a:pt x="946699" y="1823051"/>
                  </a:moveTo>
                  <a:lnTo>
                    <a:pt x="124460" y="1823051"/>
                  </a:lnTo>
                  <a:cubicBezTo>
                    <a:pt x="55880" y="1823051"/>
                    <a:pt x="0" y="1767171"/>
                    <a:pt x="0" y="1698591"/>
                  </a:cubicBezTo>
                  <a:lnTo>
                    <a:pt x="0" y="124460"/>
                  </a:lnTo>
                  <a:cubicBezTo>
                    <a:pt x="0" y="55880"/>
                    <a:pt x="55880" y="0"/>
                    <a:pt x="124460" y="0"/>
                  </a:cubicBezTo>
                  <a:lnTo>
                    <a:pt x="946700" y="0"/>
                  </a:lnTo>
                  <a:cubicBezTo>
                    <a:pt x="1015280" y="0"/>
                    <a:pt x="1071160" y="55880"/>
                    <a:pt x="1071160" y="124460"/>
                  </a:cubicBezTo>
                  <a:lnTo>
                    <a:pt x="1071160" y="1698591"/>
                  </a:lnTo>
                  <a:cubicBezTo>
                    <a:pt x="1071160" y="1767171"/>
                    <a:pt x="1015280" y="1823052"/>
                    <a:pt x="946700" y="1823052"/>
                  </a:cubicBezTo>
                  <a:close/>
                </a:path>
              </a:pathLst>
            </a:custGeom>
            <a:solidFill>
              <a:srgbClr val="FFFFFF"/>
            </a:solidFill>
          </p:spPr>
        </p:sp>
      </p:grpSp>
      <p:sp>
        <p:nvSpPr>
          <p:cNvPr id="11" name="TextBox 11"/>
          <p:cNvSpPr txBox="1"/>
          <p:nvPr/>
        </p:nvSpPr>
        <p:spPr>
          <a:xfrm>
            <a:off x="1010687" y="3873228"/>
            <a:ext cx="2658330" cy="965835"/>
          </a:xfrm>
          <a:prstGeom prst="rect">
            <a:avLst/>
          </a:prstGeom>
        </p:spPr>
        <p:txBody>
          <a:bodyPr lIns="0" tIns="0" rIns="0" bIns="0" rtlCol="0" anchor="t">
            <a:spAutoFit/>
          </a:bodyPr>
          <a:lstStyle/>
          <a:p>
            <a:pPr algn="ctr">
              <a:lnSpc>
                <a:spcPts val="3974"/>
              </a:lnSpc>
            </a:pPr>
            <a:r>
              <a:rPr lang="en-US" sz="2649">
                <a:solidFill>
                  <a:srgbClr val="000000"/>
                </a:solidFill>
                <a:latin typeface="Muli"/>
                <a:ea typeface="Muli"/>
                <a:cs typeface="Muli"/>
                <a:sym typeface="Muli"/>
              </a:rPr>
              <a:t>Giới thiệu về </a:t>
            </a:r>
          </a:p>
          <a:p>
            <a:pPr algn="ctr">
              <a:lnSpc>
                <a:spcPts val="3974"/>
              </a:lnSpc>
            </a:pPr>
            <a:r>
              <a:rPr lang="en-US" sz="2649">
                <a:solidFill>
                  <a:srgbClr val="000000"/>
                </a:solidFill>
                <a:latin typeface="Muli"/>
                <a:ea typeface="Muli"/>
                <a:cs typeface="Muli"/>
                <a:sym typeface="Muli"/>
              </a:rPr>
              <a:t>đề tài</a:t>
            </a:r>
          </a:p>
        </p:txBody>
      </p:sp>
      <p:sp>
        <p:nvSpPr>
          <p:cNvPr id="12" name="TextBox 12"/>
          <p:cNvSpPr txBox="1"/>
          <p:nvPr/>
        </p:nvSpPr>
        <p:spPr>
          <a:xfrm>
            <a:off x="1010687" y="2567919"/>
            <a:ext cx="2658330" cy="609599"/>
          </a:xfrm>
          <a:prstGeom prst="rect">
            <a:avLst/>
          </a:prstGeom>
        </p:spPr>
        <p:txBody>
          <a:bodyPr lIns="0" tIns="0" rIns="0" bIns="0" rtlCol="0" anchor="t">
            <a:spAutoFit/>
          </a:bodyPr>
          <a:lstStyle/>
          <a:p>
            <a:pPr algn="ctr">
              <a:lnSpc>
                <a:spcPts val="4500"/>
              </a:lnSpc>
            </a:pPr>
            <a:r>
              <a:rPr lang="en-US" sz="3000">
                <a:solidFill>
                  <a:srgbClr val="3E88BD"/>
                </a:solidFill>
                <a:latin typeface="Bungee"/>
                <a:ea typeface="Bungee"/>
                <a:cs typeface="Bungee"/>
                <a:sym typeface="Bungee"/>
              </a:rPr>
              <a:t>Nội dung#1</a:t>
            </a:r>
          </a:p>
        </p:txBody>
      </p:sp>
      <p:sp>
        <p:nvSpPr>
          <p:cNvPr id="13" name="TextBox 13"/>
          <p:cNvSpPr txBox="1"/>
          <p:nvPr/>
        </p:nvSpPr>
        <p:spPr>
          <a:xfrm>
            <a:off x="4451774" y="6410371"/>
            <a:ext cx="2658330" cy="965835"/>
          </a:xfrm>
          <a:prstGeom prst="rect">
            <a:avLst/>
          </a:prstGeom>
        </p:spPr>
        <p:txBody>
          <a:bodyPr lIns="0" tIns="0" rIns="0" bIns="0" rtlCol="0" anchor="t">
            <a:spAutoFit/>
          </a:bodyPr>
          <a:lstStyle/>
          <a:p>
            <a:pPr algn="ctr">
              <a:lnSpc>
                <a:spcPts val="3974"/>
              </a:lnSpc>
            </a:pPr>
            <a:r>
              <a:rPr lang="en-US" sz="2649">
                <a:solidFill>
                  <a:srgbClr val="000000"/>
                </a:solidFill>
                <a:latin typeface="Muli"/>
                <a:ea typeface="Muli"/>
                <a:cs typeface="Muli"/>
                <a:sym typeface="Muli"/>
              </a:rPr>
              <a:t>Phân tích thiết kế hệ thống </a:t>
            </a:r>
          </a:p>
        </p:txBody>
      </p:sp>
      <p:sp>
        <p:nvSpPr>
          <p:cNvPr id="14" name="TextBox 14"/>
          <p:cNvSpPr txBox="1"/>
          <p:nvPr/>
        </p:nvSpPr>
        <p:spPr>
          <a:xfrm>
            <a:off x="4451774" y="5105063"/>
            <a:ext cx="2658330" cy="609599"/>
          </a:xfrm>
          <a:prstGeom prst="rect">
            <a:avLst/>
          </a:prstGeom>
        </p:spPr>
        <p:txBody>
          <a:bodyPr lIns="0" tIns="0" rIns="0" bIns="0" rtlCol="0" anchor="t">
            <a:spAutoFit/>
          </a:bodyPr>
          <a:lstStyle/>
          <a:p>
            <a:pPr algn="ctr">
              <a:lnSpc>
                <a:spcPts val="4500"/>
              </a:lnSpc>
            </a:pPr>
            <a:r>
              <a:rPr lang="en-US" sz="3000">
                <a:solidFill>
                  <a:srgbClr val="3E88BD"/>
                </a:solidFill>
                <a:latin typeface="Bungee"/>
                <a:ea typeface="Bungee"/>
                <a:cs typeface="Bungee"/>
                <a:sym typeface="Bungee"/>
              </a:rPr>
              <a:t>Nội dung#2</a:t>
            </a:r>
          </a:p>
        </p:txBody>
      </p:sp>
      <p:sp>
        <p:nvSpPr>
          <p:cNvPr id="15" name="TextBox 15"/>
          <p:cNvSpPr txBox="1"/>
          <p:nvPr/>
        </p:nvSpPr>
        <p:spPr>
          <a:xfrm>
            <a:off x="7881519" y="3659365"/>
            <a:ext cx="2658330" cy="965835"/>
          </a:xfrm>
          <a:prstGeom prst="rect">
            <a:avLst/>
          </a:prstGeom>
        </p:spPr>
        <p:txBody>
          <a:bodyPr lIns="0" tIns="0" rIns="0" bIns="0" rtlCol="0" anchor="t">
            <a:spAutoFit/>
          </a:bodyPr>
          <a:lstStyle/>
          <a:p>
            <a:pPr algn="ctr">
              <a:lnSpc>
                <a:spcPts val="3974"/>
              </a:lnSpc>
            </a:pPr>
            <a:r>
              <a:rPr lang="en-US" sz="2649">
                <a:solidFill>
                  <a:srgbClr val="000000"/>
                </a:solidFill>
                <a:latin typeface="Muli"/>
                <a:ea typeface="Muli"/>
                <a:cs typeface="Muli"/>
                <a:sym typeface="Muli"/>
              </a:rPr>
              <a:t>Công cụ và công nghệ sử dụng</a:t>
            </a:r>
          </a:p>
        </p:txBody>
      </p:sp>
      <p:sp>
        <p:nvSpPr>
          <p:cNvPr id="16" name="TextBox 16"/>
          <p:cNvSpPr txBox="1"/>
          <p:nvPr/>
        </p:nvSpPr>
        <p:spPr>
          <a:xfrm>
            <a:off x="7881519" y="2354057"/>
            <a:ext cx="2658330" cy="609599"/>
          </a:xfrm>
          <a:prstGeom prst="rect">
            <a:avLst/>
          </a:prstGeom>
        </p:spPr>
        <p:txBody>
          <a:bodyPr lIns="0" tIns="0" rIns="0" bIns="0" rtlCol="0" anchor="t">
            <a:spAutoFit/>
          </a:bodyPr>
          <a:lstStyle/>
          <a:p>
            <a:pPr algn="ctr">
              <a:lnSpc>
                <a:spcPts val="4500"/>
              </a:lnSpc>
            </a:pPr>
            <a:r>
              <a:rPr lang="en-US" sz="3000">
                <a:solidFill>
                  <a:srgbClr val="3E88BD"/>
                </a:solidFill>
                <a:latin typeface="Bungee"/>
                <a:ea typeface="Bungee"/>
                <a:cs typeface="Bungee"/>
                <a:sym typeface="Bungee"/>
              </a:rPr>
              <a:t>Nội dung #3</a:t>
            </a:r>
          </a:p>
        </p:txBody>
      </p:sp>
      <p:sp>
        <p:nvSpPr>
          <p:cNvPr id="17" name="TextBox 17"/>
          <p:cNvSpPr txBox="1"/>
          <p:nvPr/>
        </p:nvSpPr>
        <p:spPr>
          <a:xfrm>
            <a:off x="11314786" y="6697676"/>
            <a:ext cx="2658330" cy="470535"/>
          </a:xfrm>
          <a:prstGeom prst="rect">
            <a:avLst/>
          </a:prstGeom>
        </p:spPr>
        <p:txBody>
          <a:bodyPr lIns="0" tIns="0" rIns="0" bIns="0" rtlCol="0" anchor="t">
            <a:spAutoFit/>
          </a:bodyPr>
          <a:lstStyle/>
          <a:p>
            <a:pPr algn="ctr">
              <a:lnSpc>
                <a:spcPts val="3974"/>
              </a:lnSpc>
            </a:pPr>
            <a:r>
              <a:rPr lang="en-US" sz="2649">
                <a:solidFill>
                  <a:srgbClr val="000000"/>
                </a:solidFill>
                <a:latin typeface="Muli"/>
                <a:ea typeface="Muli"/>
                <a:cs typeface="Muli"/>
                <a:sym typeface="Muli"/>
              </a:rPr>
              <a:t>Demo </a:t>
            </a:r>
          </a:p>
        </p:txBody>
      </p:sp>
      <p:sp>
        <p:nvSpPr>
          <p:cNvPr id="18" name="TextBox 18"/>
          <p:cNvSpPr txBox="1"/>
          <p:nvPr/>
        </p:nvSpPr>
        <p:spPr>
          <a:xfrm>
            <a:off x="11314786" y="5392368"/>
            <a:ext cx="2658330" cy="609599"/>
          </a:xfrm>
          <a:prstGeom prst="rect">
            <a:avLst/>
          </a:prstGeom>
        </p:spPr>
        <p:txBody>
          <a:bodyPr lIns="0" tIns="0" rIns="0" bIns="0" rtlCol="0" anchor="t">
            <a:spAutoFit/>
          </a:bodyPr>
          <a:lstStyle/>
          <a:p>
            <a:pPr algn="ctr">
              <a:lnSpc>
                <a:spcPts val="4500"/>
              </a:lnSpc>
            </a:pPr>
            <a:r>
              <a:rPr lang="en-US" sz="3000">
                <a:solidFill>
                  <a:srgbClr val="3E88BD"/>
                </a:solidFill>
                <a:latin typeface="Bungee"/>
                <a:ea typeface="Bungee"/>
                <a:cs typeface="Bungee"/>
                <a:sym typeface="Bungee"/>
              </a:rPr>
              <a:t>Nội dung #4</a:t>
            </a:r>
          </a:p>
        </p:txBody>
      </p:sp>
      <p:sp>
        <p:nvSpPr>
          <p:cNvPr id="19" name="TextBox 19"/>
          <p:cNvSpPr txBox="1"/>
          <p:nvPr/>
        </p:nvSpPr>
        <p:spPr>
          <a:xfrm>
            <a:off x="1669138" y="2649"/>
            <a:ext cx="15082316" cy="1190625"/>
          </a:xfrm>
          <a:prstGeom prst="rect">
            <a:avLst/>
          </a:prstGeom>
        </p:spPr>
        <p:txBody>
          <a:bodyPr lIns="0" tIns="0" rIns="0" bIns="0" rtlCol="0" anchor="t">
            <a:spAutoFit/>
          </a:bodyPr>
          <a:lstStyle/>
          <a:p>
            <a:pPr algn="ctr">
              <a:lnSpc>
                <a:spcPts val="8399"/>
              </a:lnSpc>
            </a:pPr>
            <a:r>
              <a:rPr lang="en-US" sz="6999">
                <a:solidFill>
                  <a:srgbClr val="FFFFFF"/>
                </a:solidFill>
                <a:latin typeface="Bungee"/>
                <a:ea typeface="Bungee"/>
                <a:cs typeface="Bungee"/>
                <a:sym typeface="Bungee"/>
              </a:rPr>
              <a:t>Nội dung</a:t>
            </a:r>
          </a:p>
        </p:txBody>
      </p:sp>
      <p:grpSp>
        <p:nvGrpSpPr>
          <p:cNvPr id="20" name="Group 20"/>
          <p:cNvGrpSpPr/>
          <p:nvPr/>
        </p:nvGrpSpPr>
        <p:grpSpPr>
          <a:xfrm>
            <a:off x="14493934" y="1502421"/>
            <a:ext cx="3166566" cy="5389312"/>
            <a:chOff x="0" y="0"/>
            <a:chExt cx="1071159" cy="1823051"/>
          </a:xfrm>
        </p:grpSpPr>
        <p:sp>
          <p:nvSpPr>
            <p:cNvPr id="21" name="Freeform 21"/>
            <p:cNvSpPr/>
            <p:nvPr/>
          </p:nvSpPr>
          <p:spPr>
            <a:xfrm>
              <a:off x="0" y="0"/>
              <a:ext cx="1071160" cy="1823052"/>
            </a:xfrm>
            <a:custGeom>
              <a:avLst/>
              <a:gdLst/>
              <a:ahLst/>
              <a:cxnLst/>
              <a:rect l="l" t="t" r="r" b="b"/>
              <a:pathLst>
                <a:path w="1071160" h="1823052">
                  <a:moveTo>
                    <a:pt x="946699" y="1823051"/>
                  </a:moveTo>
                  <a:lnTo>
                    <a:pt x="124460" y="1823051"/>
                  </a:lnTo>
                  <a:cubicBezTo>
                    <a:pt x="55880" y="1823051"/>
                    <a:pt x="0" y="1767171"/>
                    <a:pt x="0" y="1698591"/>
                  </a:cubicBezTo>
                  <a:lnTo>
                    <a:pt x="0" y="124460"/>
                  </a:lnTo>
                  <a:cubicBezTo>
                    <a:pt x="0" y="55880"/>
                    <a:pt x="55880" y="0"/>
                    <a:pt x="124460" y="0"/>
                  </a:cubicBezTo>
                  <a:lnTo>
                    <a:pt x="946700" y="0"/>
                  </a:lnTo>
                  <a:cubicBezTo>
                    <a:pt x="1015280" y="0"/>
                    <a:pt x="1071160" y="55880"/>
                    <a:pt x="1071160" y="124460"/>
                  </a:cubicBezTo>
                  <a:lnTo>
                    <a:pt x="1071160" y="1698591"/>
                  </a:lnTo>
                  <a:cubicBezTo>
                    <a:pt x="1071160" y="1767171"/>
                    <a:pt x="1015280" y="1823052"/>
                    <a:pt x="946700" y="1823052"/>
                  </a:cubicBezTo>
                  <a:close/>
                </a:path>
              </a:pathLst>
            </a:custGeom>
            <a:solidFill>
              <a:srgbClr val="FFFFFF"/>
            </a:solidFill>
          </p:spPr>
        </p:sp>
      </p:grpSp>
      <p:sp>
        <p:nvSpPr>
          <p:cNvPr id="22" name="TextBox 22"/>
          <p:cNvSpPr txBox="1"/>
          <p:nvPr/>
        </p:nvSpPr>
        <p:spPr>
          <a:xfrm>
            <a:off x="14748052" y="3963365"/>
            <a:ext cx="2658330" cy="965835"/>
          </a:xfrm>
          <a:prstGeom prst="rect">
            <a:avLst/>
          </a:prstGeom>
        </p:spPr>
        <p:txBody>
          <a:bodyPr lIns="0" tIns="0" rIns="0" bIns="0" rtlCol="0" anchor="t">
            <a:spAutoFit/>
          </a:bodyPr>
          <a:lstStyle/>
          <a:p>
            <a:pPr algn="ctr">
              <a:lnSpc>
                <a:spcPts val="3974"/>
              </a:lnSpc>
            </a:pPr>
            <a:r>
              <a:rPr lang="en-US" sz="2649">
                <a:solidFill>
                  <a:srgbClr val="000000"/>
                </a:solidFill>
                <a:latin typeface="Muli"/>
                <a:ea typeface="Muli"/>
                <a:cs typeface="Muli"/>
                <a:sym typeface="Muli"/>
              </a:rPr>
              <a:t>Kết luận và hướng phát triển</a:t>
            </a:r>
          </a:p>
        </p:txBody>
      </p:sp>
      <p:sp>
        <p:nvSpPr>
          <p:cNvPr id="23" name="TextBox 23"/>
          <p:cNvSpPr txBox="1"/>
          <p:nvPr/>
        </p:nvSpPr>
        <p:spPr>
          <a:xfrm>
            <a:off x="14748052" y="2658057"/>
            <a:ext cx="2658330" cy="609599"/>
          </a:xfrm>
          <a:prstGeom prst="rect">
            <a:avLst/>
          </a:prstGeom>
        </p:spPr>
        <p:txBody>
          <a:bodyPr lIns="0" tIns="0" rIns="0" bIns="0" rtlCol="0" anchor="t">
            <a:spAutoFit/>
          </a:bodyPr>
          <a:lstStyle/>
          <a:p>
            <a:pPr algn="ctr">
              <a:lnSpc>
                <a:spcPts val="4500"/>
              </a:lnSpc>
            </a:pPr>
            <a:r>
              <a:rPr lang="en-US" sz="3000">
                <a:solidFill>
                  <a:srgbClr val="3E88BD"/>
                </a:solidFill>
                <a:latin typeface="Bungee"/>
                <a:ea typeface="Bungee"/>
                <a:cs typeface="Bungee"/>
                <a:sym typeface="Bungee"/>
              </a:rPr>
              <a:t>Nội dung #5</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DBF3"/>
        </a:solidFill>
        <a:effectLst/>
      </p:bgPr>
    </p:bg>
    <p:spTree>
      <p:nvGrpSpPr>
        <p:cNvPr id="1" name=""/>
        <p:cNvGrpSpPr/>
        <p:nvPr/>
      </p:nvGrpSpPr>
      <p:grpSpPr>
        <a:xfrm>
          <a:off x="0" y="0"/>
          <a:ext cx="0" cy="0"/>
          <a:chOff x="0" y="0"/>
          <a:chExt cx="0" cy="0"/>
        </a:xfrm>
      </p:grpSpPr>
      <p:sp>
        <p:nvSpPr>
          <p:cNvPr id="2" name="TextBox 2"/>
          <p:cNvSpPr txBox="1"/>
          <p:nvPr/>
        </p:nvSpPr>
        <p:spPr>
          <a:xfrm>
            <a:off x="3120474" y="2069452"/>
            <a:ext cx="12047052" cy="5929020"/>
          </a:xfrm>
          <a:prstGeom prst="rect">
            <a:avLst/>
          </a:prstGeom>
        </p:spPr>
        <p:txBody>
          <a:bodyPr lIns="0" tIns="0" rIns="0" bIns="0" rtlCol="0" anchor="t">
            <a:spAutoFit/>
          </a:bodyPr>
          <a:lstStyle/>
          <a:p>
            <a:pPr marL="2437663" lvl="1" indent="-1218832" algn="ctr">
              <a:lnSpc>
                <a:spcPts val="15806"/>
              </a:lnSpc>
              <a:buAutoNum type="arabicPeriod"/>
            </a:pPr>
            <a:r>
              <a:rPr lang="en-US" sz="11290" b="1">
                <a:solidFill>
                  <a:srgbClr val="FFFFFF"/>
                </a:solidFill>
                <a:latin typeface="Noto Sans Bold"/>
                <a:ea typeface="Noto Sans Bold"/>
                <a:cs typeface="Noto Sans Bold"/>
                <a:sym typeface="Noto Sans Bold"/>
              </a:rPr>
              <a:t>Giới thiệu về </a:t>
            </a:r>
          </a:p>
          <a:p>
            <a:pPr algn="ctr">
              <a:lnSpc>
                <a:spcPts val="15806"/>
              </a:lnSpc>
            </a:pPr>
            <a:r>
              <a:rPr lang="en-US" sz="11290" b="1">
                <a:solidFill>
                  <a:srgbClr val="FFFFFF"/>
                </a:solidFill>
                <a:latin typeface="Noto Sans Bold"/>
                <a:ea typeface="Noto Sans Bold"/>
                <a:cs typeface="Noto Sans Bold"/>
                <a:sym typeface="Noto Sans Bold"/>
              </a:rPr>
              <a:t>đề tài</a:t>
            </a:r>
          </a:p>
          <a:p>
            <a:pPr algn="ctr">
              <a:lnSpc>
                <a:spcPts val="15806"/>
              </a:lnSpc>
            </a:pPr>
            <a:endParaRPr lang="en-US" sz="11290" b="1">
              <a:solidFill>
                <a:srgbClr val="FFFFFF"/>
              </a:solidFill>
              <a:latin typeface="Noto Sans Bold"/>
              <a:ea typeface="Noto Sans Bold"/>
              <a:cs typeface="Noto Sans Bold"/>
              <a:sym typeface="Noto Sans Bold"/>
            </a:endParaRPr>
          </a:p>
        </p:txBody>
      </p:sp>
      <p:sp>
        <p:nvSpPr>
          <p:cNvPr id="3" name="Freeform 3"/>
          <p:cNvSpPr/>
          <p:nvPr/>
        </p:nvSpPr>
        <p:spPr>
          <a:xfrm rot="3860894">
            <a:off x="2611976" y="5572155"/>
            <a:ext cx="739886" cy="6260571"/>
          </a:xfrm>
          <a:custGeom>
            <a:avLst/>
            <a:gdLst/>
            <a:ahLst/>
            <a:cxnLst/>
            <a:rect l="l" t="t" r="r" b="b"/>
            <a:pathLst>
              <a:path w="739886" h="6260571">
                <a:moveTo>
                  <a:pt x="0" y="0"/>
                </a:moveTo>
                <a:lnTo>
                  <a:pt x="739886" y="0"/>
                </a:lnTo>
                <a:lnTo>
                  <a:pt x="739886" y="6260571"/>
                </a:lnTo>
                <a:lnTo>
                  <a:pt x="0" y="626057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4052160" y="7013857"/>
            <a:ext cx="5653126" cy="4183313"/>
          </a:xfrm>
          <a:custGeom>
            <a:avLst/>
            <a:gdLst/>
            <a:ahLst/>
            <a:cxnLst/>
            <a:rect l="l" t="t" r="r" b="b"/>
            <a:pathLst>
              <a:path w="5653126" h="4183313">
                <a:moveTo>
                  <a:pt x="0" y="0"/>
                </a:moveTo>
                <a:lnTo>
                  <a:pt x="5653125" y="0"/>
                </a:lnTo>
                <a:lnTo>
                  <a:pt x="5653125" y="4183313"/>
                </a:lnTo>
                <a:lnTo>
                  <a:pt x="0" y="418331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E88BD"/>
        </a:solidFill>
        <a:effectLst/>
      </p:bgPr>
    </p:bg>
    <p:spTree>
      <p:nvGrpSpPr>
        <p:cNvPr id="1" name=""/>
        <p:cNvGrpSpPr/>
        <p:nvPr/>
      </p:nvGrpSpPr>
      <p:grpSpPr>
        <a:xfrm>
          <a:off x="0" y="0"/>
          <a:ext cx="0" cy="0"/>
          <a:chOff x="0" y="0"/>
          <a:chExt cx="0" cy="0"/>
        </a:xfrm>
      </p:grpSpPr>
      <p:sp>
        <p:nvSpPr>
          <p:cNvPr id="2" name="Freeform 2"/>
          <p:cNvSpPr/>
          <p:nvPr/>
        </p:nvSpPr>
        <p:spPr>
          <a:xfrm>
            <a:off x="-1770246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0" y="7532397"/>
            <a:ext cx="8180633" cy="5994173"/>
          </a:xfrm>
          <a:custGeom>
            <a:avLst/>
            <a:gdLst/>
            <a:ahLst/>
            <a:cxnLst/>
            <a:rect l="l" t="t" r="r" b="b"/>
            <a:pathLst>
              <a:path w="8180633" h="5994173">
                <a:moveTo>
                  <a:pt x="0" y="0"/>
                </a:moveTo>
                <a:lnTo>
                  <a:pt x="8180633" y="0"/>
                </a:lnTo>
                <a:lnTo>
                  <a:pt x="8180633" y="5994173"/>
                </a:lnTo>
                <a:lnTo>
                  <a:pt x="0" y="599417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1028700" y="1430285"/>
            <a:ext cx="16474791" cy="5303477"/>
          </a:xfrm>
          <a:prstGeom prst="rect">
            <a:avLst/>
          </a:prstGeom>
        </p:spPr>
        <p:txBody>
          <a:bodyPr lIns="0" tIns="0" rIns="0" bIns="0" rtlCol="0" anchor="t">
            <a:spAutoFit/>
          </a:bodyPr>
          <a:lstStyle/>
          <a:p>
            <a:pPr algn="just">
              <a:lnSpc>
                <a:spcPts val="4201"/>
              </a:lnSpc>
            </a:pPr>
            <a:r>
              <a:rPr lang="en-US" sz="2801" b="1">
                <a:solidFill>
                  <a:srgbClr val="FFFFFF"/>
                </a:solidFill>
                <a:latin typeface="Muli Bold"/>
                <a:ea typeface="Muli Bold"/>
                <a:cs typeface="Muli Bold"/>
                <a:sym typeface="Muli Bold"/>
              </a:rPr>
              <a:t>Trong thời đại công nghệ số phát triển mạnh mẽ, việc ứng dụng hệ thống phần mềm vào hoạt động kinh doanh ngày càng trở nên cần thiết, đặc biệt là đối với các lĩnh vực có giá trị cao như kinh doanh trang sức đá quý. Nhận thấy rằng nhiều cửa hàng trang sức hiện nay vẫn còn quản lý sản phẩm, đơn hàng và thông tin khách hàng một cách thủ công hoặc thiếu hệ thống đồng bộ, em quyết định chọn đề tài “Xây dựng hệ thống quản lý cửa hàng bán trang sức đá quý”. Đề tài này không chỉ xuất phát từ nhu cầu thực tiễn trong việc tối ưu hóa hoạt động kinh doanh, mà còn giúp em có cơ hội áp dụng tổng hợp các kiến thức đã học về lập trình web, cơ sở dữ liệu, bảo mật và phân quyền người dùng. Ngoài ra, hệ thống còn có tính ứng dụng cao, dễ dàng triển khai thực tế . Chính vì vậy, đây là một đề tài vừa thiết thực, vừa có tính học thuật và mang lại nhiều giá trị trong quá trình học tập cũng như định hướng phát triển nghề nghiệp của em trong tương lai.</a:t>
            </a:r>
          </a:p>
        </p:txBody>
      </p:sp>
      <p:sp>
        <p:nvSpPr>
          <p:cNvPr id="5" name="TextBox 5"/>
          <p:cNvSpPr txBox="1"/>
          <p:nvPr/>
        </p:nvSpPr>
        <p:spPr>
          <a:xfrm>
            <a:off x="1028700" y="294587"/>
            <a:ext cx="13954413" cy="2271395"/>
          </a:xfrm>
          <a:prstGeom prst="rect">
            <a:avLst/>
          </a:prstGeom>
        </p:spPr>
        <p:txBody>
          <a:bodyPr lIns="0" tIns="0" rIns="0" bIns="0" rtlCol="0" anchor="t">
            <a:spAutoFit/>
          </a:bodyPr>
          <a:lstStyle/>
          <a:p>
            <a:pPr algn="l">
              <a:lnSpc>
                <a:spcPts val="8680"/>
              </a:lnSpc>
            </a:pPr>
            <a:r>
              <a:rPr lang="en-US" sz="6200" dirty="0" err="1" smtClean="0">
                <a:solidFill>
                  <a:schemeClr val="bg1"/>
                </a:solidFill>
                <a:latin typeface="Bungee"/>
                <a:ea typeface="Bungee"/>
                <a:cs typeface="Bungee"/>
                <a:sym typeface="Bungee"/>
              </a:rPr>
              <a:t>lý</a:t>
            </a:r>
            <a:r>
              <a:rPr lang="en-US" sz="6200" dirty="0" smtClean="0">
                <a:solidFill>
                  <a:schemeClr val="bg1"/>
                </a:solidFill>
                <a:latin typeface="Bungee"/>
                <a:ea typeface="Bungee"/>
                <a:cs typeface="Bungee"/>
                <a:sym typeface="Bungee"/>
              </a:rPr>
              <a:t> </a:t>
            </a:r>
            <a:r>
              <a:rPr lang="en-US" sz="6200" dirty="0">
                <a:solidFill>
                  <a:schemeClr val="bg1"/>
                </a:solidFill>
                <a:latin typeface="Bungee"/>
                <a:ea typeface="Bungee"/>
                <a:cs typeface="Bungee"/>
                <a:sym typeface="Bungee"/>
              </a:rPr>
              <a:t>do </a:t>
            </a:r>
            <a:r>
              <a:rPr lang="en-US" sz="6200" dirty="0" err="1">
                <a:solidFill>
                  <a:schemeClr val="bg1"/>
                </a:solidFill>
                <a:latin typeface="Bungee"/>
                <a:ea typeface="Bungee"/>
                <a:cs typeface="Bungee"/>
                <a:sym typeface="Bungee"/>
              </a:rPr>
              <a:t>chọn</a:t>
            </a:r>
            <a:r>
              <a:rPr lang="en-US" sz="6200" dirty="0">
                <a:solidFill>
                  <a:schemeClr val="bg1"/>
                </a:solidFill>
                <a:latin typeface="Bungee"/>
                <a:ea typeface="Bungee"/>
                <a:cs typeface="Bungee"/>
                <a:sym typeface="Bungee"/>
              </a:rPr>
              <a:t> </a:t>
            </a:r>
            <a:r>
              <a:rPr lang="en-US" sz="6200" dirty="0" err="1">
                <a:solidFill>
                  <a:schemeClr val="bg1"/>
                </a:solidFill>
                <a:latin typeface="Bungee"/>
                <a:ea typeface="Bungee"/>
                <a:cs typeface="Bungee"/>
                <a:sym typeface="Bungee"/>
              </a:rPr>
              <a:t>đề</a:t>
            </a:r>
            <a:r>
              <a:rPr lang="en-US" sz="6200" dirty="0">
                <a:solidFill>
                  <a:schemeClr val="bg1"/>
                </a:solidFill>
                <a:latin typeface="Bungee"/>
                <a:ea typeface="Bungee"/>
                <a:cs typeface="Bungee"/>
                <a:sym typeface="Bungee"/>
              </a:rPr>
              <a:t> </a:t>
            </a:r>
            <a:r>
              <a:rPr lang="en-US" sz="6200" dirty="0" err="1">
                <a:solidFill>
                  <a:schemeClr val="bg1"/>
                </a:solidFill>
                <a:latin typeface="Bungee"/>
                <a:ea typeface="Bungee"/>
                <a:cs typeface="Bungee"/>
                <a:sym typeface="Bungee"/>
              </a:rPr>
              <a:t>tài</a:t>
            </a:r>
            <a:endParaRPr lang="en-US" sz="6200" dirty="0">
              <a:solidFill>
                <a:schemeClr val="bg1"/>
              </a:solidFill>
              <a:latin typeface="Bungee"/>
              <a:ea typeface="Bungee"/>
              <a:cs typeface="Bungee"/>
              <a:sym typeface="Bungee"/>
            </a:endParaRPr>
          </a:p>
          <a:p>
            <a:pPr algn="l">
              <a:lnSpc>
                <a:spcPts val="8680"/>
              </a:lnSpc>
            </a:pPr>
            <a:endParaRPr lang="en-US" sz="6200" dirty="0">
              <a:solidFill>
                <a:schemeClr val="bg1"/>
              </a:solidFill>
              <a:latin typeface="Bungee"/>
              <a:ea typeface="Bungee"/>
              <a:cs typeface="Bungee"/>
              <a:sym typeface="Bunge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E88BD"/>
        </a:solidFill>
        <a:effectLst/>
      </p:bgPr>
    </p:bg>
    <p:spTree>
      <p:nvGrpSpPr>
        <p:cNvPr id="1" name=""/>
        <p:cNvGrpSpPr/>
        <p:nvPr/>
      </p:nvGrpSpPr>
      <p:grpSpPr>
        <a:xfrm>
          <a:off x="0" y="0"/>
          <a:ext cx="0" cy="0"/>
          <a:chOff x="0" y="0"/>
          <a:chExt cx="0" cy="0"/>
        </a:xfrm>
      </p:grpSpPr>
      <p:sp>
        <p:nvSpPr>
          <p:cNvPr id="2" name="Freeform 2"/>
          <p:cNvSpPr/>
          <p:nvPr/>
        </p:nvSpPr>
        <p:spPr>
          <a:xfrm flipV="1">
            <a:off x="-15240" y="880110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433052" y="723900"/>
            <a:ext cx="10543406" cy="798295"/>
          </a:xfrm>
          <a:prstGeom prst="rect">
            <a:avLst/>
          </a:prstGeom>
        </p:spPr>
        <p:txBody>
          <a:bodyPr lIns="0" tIns="0" rIns="0" bIns="0" rtlCol="0" anchor="t">
            <a:spAutoFit/>
          </a:bodyPr>
          <a:lstStyle/>
          <a:p>
            <a:pPr algn="l">
              <a:lnSpc>
                <a:spcPts val="5879"/>
              </a:lnSpc>
            </a:pPr>
            <a:r>
              <a:rPr lang="en-US" sz="6000" dirty="0" err="1" smtClean="0">
                <a:solidFill>
                  <a:schemeClr val="bg1"/>
                </a:solidFill>
                <a:latin typeface="Bungee"/>
                <a:ea typeface="Bungee"/>
                <a:cs typeface="Bungee"/>
                <a:sym typeface="Bungee"/>
              </a:rPr>
              <a:t>mục</a:t>
            </a:r>
            <a:r>
              <a:rPr lang="en-US" sz="6000" dirty="0" smtClean="0">
                <a:solidFill>
                  <a:schemeClr val="bg1"/>
                </a:solidFill>
                <a:latin typeface="Bungee"/>
                <a:ea typeface="Bungee"/>
                <a:cs typeface="Bungee"/>
                <a:sym typeface="Bungee"/>
              </a:rPr>
              <a:t> </a:t>
            </a:r>
            <a:r>
              <a:rPr lang="en-US" sz="6000" dirty="0" err="1">
                <a:solidFill>
                  <a:schemeClr val="bg1"/>
                </a:solidFill>
                <a:latin typeface="Bungee"/>
                <a:ea typeface="Bungee"/>
                <a:cs typeface="Bungee"/>
                <a:sym typeface="Bungee"/>
              </a:rPr>
              <a:t>tiêu</a:t>
            </a:r>
            <a:r>
              <a:rPr lang="en-US" sz="6000" dirty="0">
                <a:solidFill>
                  <a:schemeClr val="bg1"/>
                </a:solidFill>
                <a:latin typeface="Bungee"/>
                <a:ea typeface="Bungee"/>
                <a:cs typeface="Bungee"/>
                <a:sym typeface="Bungee"/>
              </a:rPr>
              <a:t> </a:t>
            </a:r>
            <a:r>
              <a:rPr lang="en-US" sz="6000" dirty="0" err="1">
                <a:solidFill>
                  <a:schemeClr val="bg1"/>
                </a:solidFill>
                <a:latin typeface="Bungee"/>
                <a:ea typeface="Bungee"/>
                <a:cs typeface="Bungee"/>
                <a:sym typeface="Bungee"/>
              </a:rPr>
              <a:t>của</a:t>
            </a:r>
            <a:r>
              <a:rPr lang="en-US" sz="6000" dirty="0">
                <a:solidFill>
                  <a:schemeClr val="bg1"/>
                </a:solidFill>
                <a:latin typeface="Bungee"/>
                <a:ea typeface="Bungee"/>
                <a:cs typeface="Bungee"/>
                <a:sym typeface="Bungee"/>
              </a:rPr>
              <a:t> </a:t>
            </a:r>
            <a:r>
              <a:rPr lang="en-US" sz="6000" dirty="0" err="1">
                <a:solidFill>
                  <a:schemeClr val="bg1"/>
                </a:solidFill>
                <a:latin typeface="Bungee"/>
                <a:ea typeface="Bungee"/>
                <a:cs typeface="Bungee"/>
                <a:sym typeface="Bungee"/>
              </a:rPr>
              <a:t>đề</a:t>
            </a:r>
            <a:r>
              <a:rPr lang="en-US" sz="6000" dirty="0">
                <a:solidFill>
                  <a:schemeClr val="bg1"/>
                </a:solidFill>
                <a:latin typeface="Bungee"/>
                <a:ea typeface="Bungee"/>
                <a:cs typeface="Bungee"/>
                <a:sym typeface="Bungee"/>
              </a:rPr>
              <a:t> </a:t>
            </a:r>
            <a:r>
              <a:rPr lang="en-US" sz="6000" dirty="0" err="1">
                <a:solidFill>
                  <a:schemeClr val="bg1"/>
                </a:solidFill>
                <a:latin typeface="Bungee"/>
                <a:ea typeface="Bungee"/>
                <a:cs typeface="Bungee"/>
                <a:sym typeface="Bungee"/>
              </a:rPr>
              <a:t>tài</a:t>
            </a:r>
            <a:endParaRPr lang="en-US" sz="6000" dirty="0">
              <a:solidFill>
                <a:schemeClr val="bg1"/>
              </a:solidFill>
              <a:latin typeface="Bungee"/>
              <a:ea typeface="Bungee"/>
              <a:cs typeface="Bungee"/>
              <a:sym typeface="Bungee"/>
            </a:endParaRPr>
          </a:p>
        </p:txBody>
      </p:sp>
      <p:sp>
        <p:nvSpPr>
          <p:cNvPr id="4" name="TextBox 4"/>
          <p:cNvSpPr txBox="1"/>
          <p:nvPr/>
        </p:nvSpPr>
        <p:spPr>
          <a:xfrm>
            <a:off x="433052" y="1859940"/>
            <a:ext cx="16826248" cy="4684395"/>
          </a:xfrm>
          <a:prstGeom prst="rect">
            <a:avLst/>
          </a:prstGeom>
        </p:spPr>
        <p:txBody>
          <a:bodyPr lIns="0" tIns="0" rIns="0" bIns="0" rtlCol="0" anchor="t">
            <a:spAutoFit/>
          </a:bodyPr>
          <a:lstStyle/>
          <a:p>
            <a:pPr algn="just">
              <a:lnSpc>
                <a:spcPts val="4199"/>
              </a:lnSpc>
              <a:spcBef>
                <a:spcPct val="0"/>
              </a:spcBef>
            </a:pPr>
            <a:r>
              <a:rPr lang="en-US" sz="2799" b="1" dirty="0" err="1">
                <a:solidFill>
                  <a:srgbClr val="FFFFFF"/>
                </a:solidFill>
                <a:latin typeface="Muli Bold"/>
                <a:ea typeface="Muli Bold"/>
                <a:cs typeface="Muli Bold"/>
                <a:sym typeface="Muli Bold"/>
              </a:rPr>
              <a:t>Mục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tiêu</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của</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đề</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tài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là</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xây</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dựng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một</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hệ</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thống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phần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mềm</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quản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lý</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cửa</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hàng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trang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sức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đá</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quý</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với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giao</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diện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thân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thiện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dễ</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sử</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dụng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đáp</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ứng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đầy</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đủ</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các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chức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năng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quản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lý</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như</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quản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lý</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sản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phẩm</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tên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loại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đá</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chất</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liệu</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giá</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hình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ảnh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quản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lý</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tài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khoản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người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dùng</a:t>
            </a:r>
            <a:r>
              <a:rPr lang="en-US" sz="2799" b="1" dirty="0">
                <a:solidFill>
                  <a:srgbClr val="FFFFFF"/>
                </a:solidFill>
                <a:latin typeface="Muli Bold"/>
                <a:ea typeface="Muli Bold"/>
                <a:cs typeface="Muli Bold"/>
                <a:sym typeface="Muli Bold"/>
              </a:rPr>
              <a:t> (admin, </a:t>
            </a:r>
            <a:r>
              <a:rPr lang="en-US" sz="2799" b="1" dirty="0" err="1">
                <a:solidFill>
                  <a:srgbClr val="FFFFFF"/>
                </a:solidFill>
                <a:latin typeface="Muli Bold"/>
                <a:ea typeface="Muli Bold"/>
                <a:cs typeface="Muli Bold"/>
                <a:sym typeface="Muli Bold"/>
              </a:rPr>
              <a:t>nhân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viên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khách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hàng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quản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lý</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đơn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hàng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và</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thông</a:t>
            </a:r>
            <a:r>
              <a:rPr lang="en-US" sz="2799" b="1" dirty="0">
                <a:solidFill>
                  <a:srgbClr val="FFFFFF"/>
                </a:solidFill>
                <a:latin typeface="Muli Bold"/>
                <a:ea typeface="Muli Bold"/>
                <a:cs typeface="Muli Bold"/>
                <a:sym typeface="Muli Bold"/>
              </a:rPr>
              <a:t> tin </a:t>
            </a:r>
            <a:r>
              <a:rPr lang="en-US" sz="2799" b="1" dirty="0" err="1">
                <a:solidFill>
                  <a:srgbClr val="FFFFFF"/>
                </a:solidFill>
                <a:latin typeface="Muli Bold"/>
                <a:ea typeface="Muli Bold"/>
                <a:cs typeface="Muli Bold"/>
                <a:sym typeface="Muli Bold"/>
              </a:rPr>
              <a:t>khách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hàng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Hệ</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thống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phải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đảm</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bảo</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tính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chính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xác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bảo</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mật</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thông</a:t>
            </a:r>
            <a:r>
              <a:rPr lang="en-US" sz="2799" b="1" dirty="0">
                <a:solidFill>
                  <a:srgbClr val="FFFFFF"/>
                </a:solidFill>
                <a:latin typeface="Muli Bold"/>
                <a:ea typeface="Muli Bold"/>
                <a:cs typeface="Muli Bold"/>
                <a:sym typeface="Muli Bold"/>
              </a:rPr>
              <a:t> tin </a:t>
            </a:r>
            <a:r>
              <a:rPr lang="en-US" sz="2799" b="1" dirty="0" err="1">
                <a:solidFill>
                  <a:srgbClr val="FFFFFF"/>
                </a:solidFill>
                <a:latin typeface="Muli Bold"/>
                <a:ea typeface="Muli Bold"/>
                <a:cs typeface="Muli Bold"/>
                <a:sym typeface="Muli Bold"/>
              </a:rPr>
              <a:t>người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dùng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phân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quyền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rõ</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ràng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giữa</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các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vai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trò</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đồng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thời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hỗ</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trợ</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tìm</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kiếm</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lọc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dữ</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liệu</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và</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thống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kê</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cơ</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bản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giúp</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người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quản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lý</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đưa</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ra</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quyết</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định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nhanh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chóng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Ngoài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ra</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mục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tiêu</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còn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hướng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tới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việc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xây</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dựng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hệ</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thống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có</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khả</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năng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mở</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rộng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dễ</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dàng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tích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hợp</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với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các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tính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năng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nâng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cao</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trong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tương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lai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như</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thanh</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toán</a:t>
            </a:r>
            <a:r>
              <a:rPr lang="en-US" sz="2799" b="1" dirty="0">
                <a:solidFill>
                  <a:srgbClr val="FFFFFF"/>
                </a:solidFill>
                <a:latin typeface="Muli Bold"/>
                <a:ea typeface="Muli Bold"/>
                <a:cs typeface="Muli Bold"/>
                <a:sym typeface="Muli Bold"/>
              </a:rPr>
              <a:t> online, </a:t>
            </a:r>
            <a:r>
              <a:rPr lang="en-US" sz="2799" b="1" dirty="0" err="1">
                <a:solidFill>
                  <a:srgbClr val="FFFFFF"/>
                </a:solidFill>
                <a:latin typeface="Muli Bold"/>
                <a:ea typeface="Muli Bold"/>
                <a:cs typeface="Muli Bold"/>
                <a:sym typeface="Muli Bold"/>
              </a:rPr>
              <a:t>theo</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dõi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tồn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kho</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hoặc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kết</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nối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với</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các</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nền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tảng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bán</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hàng</a:t>
            </a:r>
            <a:r>
              <a:rPr lang="en-US" sz="2799" b="1" dirty="0">
                <a:solidFill>
                  <a:srgbClr val="FFFFFF"/>
                </a:solidFill>
                <a:latin typeface="Muli Bold"/>
                <a:ea typeface="Muli Bold"/>
                <a:cs typeface="Muli Bold"/>
                <a:sym typeface="Muli Bold"/>
              </a:rPr>
              <a:t> </a:t>
            </a:r>
            <a:r>
              <a:rPr lang="en-US" sz="2799" b="1" dirty="0" err="1">
                <a:solidFill>
                  <a:srgbClr val="FFFFFF"/>
                </a:solidFill>
                <a:latin typeface="Muli Bold"/>
                <a:ea typeface="Muli Bold"/>
                <a:cs typeface="Muli Bold"/>
                <a:sym typeface="Muli Bold"/>
              </a:rPr>
              <a:t>khác</a:t>
            </a:r>
            <a:r>
              <a:rPr lang="en-US" sz="2799" b="1" dirty="0">
                <a:solidFill>
                  <a:srgbClr val="FFFFFF"/>
                </a:solidFill>
                <a:latin typeface="Muli Bold"/>
                <a:ea typeface="Muli Bold"/>
                <a:cs typeface="Muli Bold"/>
                <a:sym typeface="Muli Bold"/>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ADBF3"/>
        </a:solidFill>
        <a:effectLst/>
      </p:bgPr>
    </p:bg>
    <p:spTree>
      <p:nvGrpSpPr>
        <p:cNvPr id="1" name=""/>
        <p:cNvGrpSpPr/>
        <p:nvPr/>
      </p:nvGrpSpPr>
      <p:grpSpPr>
        <a:xfrm>
          <a:off x="0" y="0"/>
          <a:ext cx="0" cy="0"/>
          <a:chOff x="0" y="0"/>
          <a:chExt cx="0" cy="0"/>
        </a:xfrm>
      </p:grpSpPr>
      <p:sp>
        <p:nvSpPr>
          <p:cNvPr id="2" name="TextBox 2"/>
          <p:cNvSpPr txBox="1"/>
          <p:nvPr/>
        </p:nvSpPr>
        <p:spPr>
          <a:xfrm>
            <a:off x="2199511" y="3208257"/>
            <a:ext cx="13888978" cy="4333964"/>
          </a:xfrm>
          <a:prstGeom prst="rect">
            <a:avLst/>
          </a:prstGeom>
        </p:spPr>
        <p:txBody>
          <a:bodyPr lIns="0" tIns="0" rIns="0" bIns="0" rtlCol="0" anchor="t">
            <a:spAutoFit/>
          </a:bodyPr>
          <a:lstStyle/>
          <a:p>
            <a:pPr algn="ctr">
              <a:lnSpc>
                <a:spcPts val="17446"/>
              </a:lnSpc>
            </a:pPr>
            <a:r>
              <a:rPr lang="en-US" sz="12461" b="1">
                <a:solidFill>
                  <a:srgbClr val="FFFFFF"/>
                </a:solidFill>
                <a:latin typeface="Noto Sans Bold"/>
                <a:ea typeface="Noto Sans Bold"/>
                <a:cs typeface="Noto Sans Bold"/>
                <a:sym typeface="Noto Sans Bold"/>
              </a:rPr>
              <a:t>2. Phân tích thiết kế hệ thống </a:t>
            </a:r>
          </a:p>
        </p:txBody>
      </p:sp>
      <p:sp>
        <p:nvSpPr>
          <p:cNvPr id="3" name="Freeform 3"/>
          <p:cNvSpPr/>
          <p:nvPr/>
        </p:nvSpPr>
        <p:spPr>
          <a:xfrm>
            <a:off x="13202056" y="-652056"/>
            <a:ext cx="5821486" cy="4265562"/>
          </a:xfrm>
          <a:custGeom>
            <a:avLst/>
            <a:gdLst/>
            <a:ahLst/>
            <a:cxnLst/>
            <a:rect l="l" t="t" r="r" b="b"/>
            <a:pathLst>
              <a:path w="5821486" h="4265562">
                <a:moveTo>
                  <a:pt x="0" y="0"/>
                </a:moveTo>
                <a:lnTo>
                  <a:pt x="5821487" y="0"/>
                </a:lnTo>
                <a:lnTo>
                  <a:pt x="5821487" y="4265562"/>
                </a:lnTo>
                <a:lnTo>
                  <a:pt x="0" y="426556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921829">
            <a:off x="-268431" y="251954"/>
            <a:ext cx="5228691" cy="4173446"/>
          </a:xfrm>
          <a:custGeom>
            <a:avLst/>
            <a:gdLst/>
            <a:ahLst/>
            <a:cxnLst/>
            <a:rect l="l" t="t" r="r" b="b"/>
            <a:pathLst>
              <a:path w="5228691" h="4173446">
                <a:moveTo>
                  <a:pt x="0" y="0"/>
                </a:moveTo>
                <a:lnTo>
                  <a:pt x="5228692" y="0"/>
                </a:lnTo>
                <a:lnTo>
                  <a:pt x="5228692" y="4173446"/>
                </a:lnTo>
                <a:lnTo>
                  <a:pt x="0" y="417344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ADBF3"/>
        </a:solidFill>
        <a:effectLst/>
      </p:bgPr>
    </p:bg>
    <p:spTree>
      <p:nvGrpSpPr>
        <p:cNvPr id="1" name=""/>
        <p:cNvGrpSpPr/>
        <p:nvPr/>
      </p:nvGrpSpPr>
      <p:grpSpPr>
        <a:xfrm>
          <a:off x="0" y="0"/>
          <a:ext cx="0" cy="0"/>
          <a:chOff x="0" y="0"/>
          <a:chExt cx="0" cy="0"/>
        </a:xfrm>
      </p:grpSpPr>
      <p:sp>
        <p:nvSpPr>
          <p:cNvPr id="2" name="Freeform 2"/>
          <p:cNvSpPr/>
          <p:nvPr/>
        </p:nvSpPr>
        <p:spPr>
          <a:xfrm flipV="1">
            <a:off x="0" y="-8618403"/>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520630" y="1945940"/>
            <a:ext cx="10414910" cy="7993443"/>
          </a:xfrm>
          <a:custGeom>
            <a:avLst/>
            <a:gdLst/>
            <a:ahLst/>
            <a:cxnLst/>
            <a:rect l="l" t="t" r="r" b="b"/>
            <a:pathLst>
              <a:path w="10414910" h="7993443">
                <a:moveTo>
                  <a:pt x="0" y="0"/>
                </a:moveTo>
                <a:lnTo>
                  <a:pt x="10414910" y="0"/>
                </a:lnTo>
                <a:lnTo>
                  <a:pt x="10414910" y="7993443"/>
                </a:lnTo>
                <a:lnTo>
                  <a:pt x="0" y="7993443"/>
                </a:lnTo>
                <a:lnTo>
                  <a:pt x="0" y="0"/>
                </a:lnTo>
                <a:close/>
              </a:path>
            </a:pathLst>
          </a:custGeom>
          <a:blipFill>
            <a:blip r:embed="rId4"/>
            <a:stretch>
              <a:fillRect/>
            </a:stretch>
          </a:blipFill>
        </p:spPr>
      </p:sp>
      <p:sp>
        <p:nvSpPr>
          <p:cNvPr id="4" name="TextBox 4"/>
          <p:cNvSpPr txBox="1"/>
          <p:nvPr/>
        </p:nvSpPr>
        <p:spPr>
          <a:xfrm>
            <a:off x="318014" y="1535247"/>
            <a:ext cx="4633511" cy="1937385"/>
          </a:xfrm>
          <a:prstGeom prst="rect">
            <a:avLst/>
          </a:prstGeom>
        </p:spPr>
        <p:txBody>
          <a:bodyPr lIns="0" tIns="0" rIns="0" bIns="0" rtlCol="0" anchor="t">
            <a:spAutoFit/>
          </a:bodyPr>
          <a:lstStyle/>
          <a:p>
            <a:pPr algn="just">
              <a:lnSpc>
                <a:spcPts val="7200"/>
              </a:lnSpc>
            </a:pPr>
            <a:r>
              <a:rPr lang="en-US" sz="4800" b="1">
                <a:solidFill>
                  <a:srgbClr val="FFFFFF"/>
                </a:solidFill>
                <a:latin typeface="Muli Bold"/>
                <a:ea typeface="Muli Bold"/>
                <a:cs typeface="Muli Bold"/>
                <a:sym typeface="Muli Bold"/>
              </a:rPr>
              <a:t>Sơ đồ Use Case</a:t>
            </a:r>
          </a:p>
          <a:p>
            <a:pPr algn="just">
              <a:lnSpc>
                <a:spcPts val="4499"/>
              </a:lnSpc>
              <a:spcBef>
                <a:spcPct val="0"/>
              </a:spcBef>
            </a:pPr>
            <a:endParaRPr lang="en-US" sz="4800" b="1">
              <a:solidFill>
                <a:srgbClr val="FFFFFF"/>
              </a:solidFill>
              <a:latin typeface="Muli Bold"/>
              <a:ea typeface="Muli Bold"/>
              <a:cs typeface="Muli Bold"/>
              <a:sym typeface="Muli Bold"/>
            </a:endParaRPr>
          </a:p>
          <a:p>
            <a:pPr algn="just">
              <a:lnSpc>
                <a:spcPts val="3749"/>
              </a:lnSpc>
              <a:spcBef>
                <a:spcPct val="0"/>
              </a:spcBef>
            </a:pPr>
            <a:endParaRPr lang="en-US" sz="4800" b="1">
              <a:solidFill>
                <a:srgbClr val="FFFFFF"/>
              </a:solidFill>
              <a:latin typeface="Muli Bold"/>
              <a:ea typeface="Muli Bold"/>
              <a:cs typeface="Muli Bold"/>
              <a:sym typeface="Muli Bold"/>
            </a:endParaRPr>
          </a:p>
        </p:txBody>
      </p:sp>
      <p:sp>
        <p:nvSpPr>
          <p:cNvPr id="5" name="TextBox 5"/>
          <p:cNvSpPr txBox="1"/>
          <p:nvPr/>
        </p:nvSpPr>
        <p:spPr>
          <a:xfrm>
            <a:off x="433052" y="190500"/>
            <a:ext cx="11553270" cy="838200"/>
          </a:xfrm>
          <a:prstGeom prst="rect">
            <a:avLst/>
          </a:prstGeom>
        </p:spPr>
        <p:txBody>
          <a:bodyPr lIns="0" tIns="0" rIns="0" bIns="0" rtlCol="0" anchor="t">
            <a:spAutoFit/>
          </a:bodyPr>
          <a:lstStyle/>
          <a:p>
            <a:pPr algn="l">
              <a:lnSpc>
                <a:spcPts val="5879"/>
              </a:lnSpc>
            </a:pPr>
            <a:r>
              <a:rPr lang="en-US" sz="4899">
                <a:solidFill>
                  <a:srgbClr val="3E88BD"/>
                </a:solidFill>
                <a:latin typeface="Bungee"/>
                <a:ea typeface="Bungee"/>
                <a:cs typeface="Bungee"/>
                <a:sym typeface="Bungee"/>
              </a:rPr>
              <a:t>2# Phân tích thiết kế hệ thống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ADBF3"/>
        </a:solidFill>
        <a:effectLst/>
      </p:bgPr>
    </p:bg>
    <p:spTree>
      <p:nvGrpSpPr>
        <p:cNvPr id="1" name=""/>
        <p:cNvGrpSpPr/>
        <p:nvPr/>
      </p:nvGrpSpPr>
      <p:grpSpPr>
        <a:xfrm>
          <a:off x="0" y="0"/>
          <a:ext cx="0" cy="0"/>
          <a:chOff x="0" y="0"/>
          <a:chExt cx="0" cy="0"/>
        </a:xfrm>
      </p:grpSpPr>
      <p:sp>
        <p:nvSpPr>
          <p:cNvPr id="2" name="Freeform 2"/>
          <p:cNvSpPr/>
          <p:nvPr/>
        </p:nvSpPr>
        <p:spPr>
          <a:xfrm flipV="1">
            <a:off x="0" y="-8618403"/>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917201" y="1938212"/>
            <a:ext cx="8830352" cy="8090810"/>
          </a:xfrm>
          <a:custGeom>
            <a:avLst/>
            <a:gdLst/>
            <a:ahLst/>
            <a:cxnLst/>
            <a:rect l="l" t="t" r="r" b="b"/>
            <a:pathLst>
              <a:path w="8830352" h="8090810">
                <a:moveTo>
                  <a:pt x="0" y="0"/>
                </a:moveTo>
                <a:lnTo>
                  <a:pt x="8830352" y="0"/>
                </a:lnTo>
                <a:lnTo>
                  <a:pt x="8830352" y="8090810"/>
                </a:lnTo>
                <a:lnTo>
                  <a:pt x="0" y="8090810"/>
                </a:lnTo>
                <a:lnTo>
                  <a:pt x="0" y="0"/>
                </a:lnTo>
                <a:close/>
              </a:path>
            </a:pathLst>
          </a:custGeom>
          <a:blipFill>
            <a:blip r:embed="rId4"/>
            <a:stretch>
              <a:fillRect/>
            </a:stretch>
          </a:blipFill>
        </p:spPr>
      </p:sp>
      <p:sp>
        <p:nvSpPr>
          <p:cNvPr id="4" name="TextBox 4"/>
          <p:cNvSpPr txBox="1"/>
          <p:nvPr/>
        </p:nvSpPr>
        <p:spPr>
          <a:xfrm>
            <a:off x="318014" y="1535247"/>
            <a:ext cx="6126353" cy="2059305"/>
          </a:xfrm>
          <a:prstGeom prst="rect">
            <a:avLst/>
          </a:prstGeom>
        </p:spPr>
        <p:txBody>
          <a:bodyPr lIns="0" tIns="0" rIns="0" bIns="0" rtlCol="0" anchor="t">
            <a:spAutoFit/>
          </a:bodyPr>
          <a:lstStyle/>
          <a:p>
            <a:pPr marL="0" lvl="0" indent="0" algn="l">
              <a:lnSpc>
                <a:spcPts val="7200"/>
              </a:lnSpc>
              <a:spcBef>
                <a:spcPct val="0"/>
              </a:spcBef>
            </a:pPr>
            <a:r>
              <a:rPr lang="en-US" sz="4800" b="1">
                <a:solidFill>
                  <a:srgbClr val="FFFFFF"/>
                </a:solidFill>
                <a:latin typeface="Muli Bold"/>
                <a:ea typeface="Muli Bold"/>
                <a:cs typeface="Muli Bold"/>
                <a:sym typeface="Muli Bold"/>
              </a:rPr>
              <a:t>Sơ đồ Diagram</a:t>
            </a:r>
          </a:p>
          <a:p>
            <a:pPr marL="0" lvl="0" indent="0" algn="l">
              <a:lnSpc>
                <a:spcPts val="4649"/>
              </a:lnSpc>
              <a:spcBef>
                <a:spcPct val="0"/>
              </a:spcBef>
            </a:pPr>
            <a:endParaRPr lang="en-US" sz="4800" b="1">
              <a:solidFill>
                <a:srgbClr val="FFFFFF"/>
              </a:solidFill>
              <a:latin typeface="Muli Bold"/>
              <a:ea typeface="Muli Bold"/>
              <a:cs typeface="Muli Bold"/>
              <a:sym typeface="Muli Bold"/>
            </a:endParaRPr>
          </a:p>
          <a:p>
            <a:pPr marL="0" lvl="0" indent="0" algn="l">
              <a:lnSpc>
                <a:spcPts val="4649"/>
              </a:lnSpc>
              <a:spcBef>
                <a:spcPct val="0"/>
              </a:spcBef>
            </a:pPr>
            <a:endParaRPr lang="en-US" sz="4800" b="1">
              <a:solidFill>
                <a:srgbClr val="FFFFFF"/>
              </a:solidFill>
              <a:latin typeface="Muli Bold"/>
              <a:ea typeface="Muli Bold"/>
              <a:cs typeface="Muli Bold"/>
              <a:sym typeface="Muli Bold"/>
            </a:endParaRPr>
          </a:p>
        </p:txBody>
      </p:sp>
      <p:sp>
        <p:nvSpPr>
          <p:cNvPr id="5" name="TextBox 5"/>
          <p:cNvSpPr txBox="1"/>
          <p:nvPr/>
        </p:nvSpPr>
        <p:spPr>
          <a:xfrm>
            <a:off x="433052" y="190500"/>
            <a:ext cx="11553270" cy="838200"/>
          </a:xfrm>
          <a:prstGeom prst="rect">
            <a:avLst/>
          </a:prstGeom>
        </p:spPr>
        <p:txBody>
          <a:bodyPr lIns="0" tIns="0" rIns="0" bIns="0" rtlCol="0" anchor="t">
            <a:spAutoFit/>
          </a:bodyPr>
          <a:lstStyle/>
          <a:p>
            <a:pPr algn="l">
              <a:lnSpc>
                <a:spcPts val="5879"/>
              </a:lnSpc>
            </a:pPr>
            <a:r>
              <a:rPr lang="en-US" sz="4899">
                <a:solidFill>
                  <a:srgbClr val="3E88BD"/>
                </a:solidFill>
                <a:latin typeface="Bungee"/>
                <a:ea typeface="Bungee"/>
                <a:cs typeface="Bungee"/>
                <a:sym typeface="Bungee"/>
              </a:rPr>
              <a:t>2# Phân tích thiết kế hệ thống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629D"/>
        </a:solidFill>
        <a:effectLst/>
      </p:bgPr>
    </p:bg>
    <p:spTree>
      <p:nvGrpSpPr>
        <p:cNvPr id="1" name=""/>
        <p:cNvGrpSpPr/>
        <p:nvPr/>
      </p:nvGrpSpPr>
      <p:grpSpPr>
        <a:xfrm>
          <a:off x="0" y="0"/>
          <a:ext cx="0" cy="0"/>
          <a:chOff x="0" y="0"/>
          <a:chExt cx="0" cy="0"/>
        </a:xfrm>
      </p:grpSpPr>
      <p:sp>
        <p:nvSpPr>
          <p:cNvPr id="2" name="TextBox 2"/>
          <p:cNvSpPr txBox="1"/>
          <p:nvPr/>
        </p:nvSpPr>
        <p:spPr>
          <a:xfrm>
            <a:off x="2016149" y="2952763"/>
            <a:ext cx="14255702" cy="4162400"/>
          </a:xfrm>
          <a:prstGeom prst="rect">
            <a:avLst/>
          </a:prstGeom>
        </p:spPr>
        <p:txBody>
          <a:bodyPr lIns="0" tIns="0" rIns="0" bIns="0" rtlCol="0" anchor="t">
            <a:spAutoFit/>
          </a:bodyPr>
          <a:lstStyle/>
          <a:p>
            <a:pPr marL="0" lvl="0" indent="0" algn="ctr">
              <a:lnSpc>
                <a:spcPts val="16796"/>
              </a:lnSpc>
              <a:spcBef>
                <a:spcPct val="0"/>
              </a:spcBef>
            </a:pPr>
            <a:r>
              <a:rPr lang="en-US" sz="11997" b="1">
                <a:solidFill>
                  <a:srgbClr val="FFFFFF"/>
                </a:solidFill>
                <a:latin typeface="Noto Sans Bold"/>
                <a:ea typeface="Noto Sans Bold"/>
                <a:cs typeface="Noto Sans Bold"/>
                <a:sym typeface="Noto Sans Bold"/>
              </a:rPr>
              <a:t>3. Công cụ và công nghệ sử dụng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895</Words>
  <Application>Microsoft Office PowerPoint</Application>
  <PresentationFormat>Custom</PresentationFormat>
  <Paragraphs>43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Muli Bold</vt:lpstr>
      <vt:lpstr>Noto Sans Bold</vt:lpstr>
      <vt:lpstr>Calibri</vt:lpstr>
      <vt:lpstr>Muli</vt:lpstr>
      <vt:lpstr>Bungee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Bảng kế hoạch Bảng theo dõi Nhật ký Tài chính Trưởng thành Cốt lõi Xanh dương Xanh pastel</dc:title>
  <dc:creator>QUOC KHAI</dc:creator>
  <cp:lastModifiedBy>QUOC KHAI</cp:lastModifiedBy>
  <cp:revision>2</cp:revision>
  <dcterms:created xsi:type="dcterms:W3CDTF">2006-08-16T00:00:00Z</dcterms:created>
  <dcterms:modified xsi:type="dcterms:W3CDTF">2025-05-23T16:10:51Z</dcterms:modified>
  <dc:identifier>DAGj75cyoBI</dc:identifier>
</cp:coreProperties>
</file>