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96" r:id="rId8"/>
    <p:sldId id="257" r:id="rId9"/>
    <p:sldId id="297" r:id="rId10"/>
    <p:sldId id="298" r:id="rId11"/>
    <p:sldId id="261" r:id="rId12"/>
    <p:sldId id="306" r:id="rId13"/>
    <p:sldId id="311" r:id="rId14"/>
    <p:sldId id="307" r:id="rId15"/>
    <p:sldId id="308" r:id="rId16"/>
    <p:sldId id="309" r:id="rId17"/>
    <p:sldId id="310" r:id="rId18"/>
    <p:sldId id="301" r:id="rId19"/>
    <p:sldId id="302" r:id="rId20"/>
    <p:sldId id="303" r:id="rId21"/>
    <p:sldId id="304" r:id="rId22"/>
  </p:sldIdLst>
  <p:sldSz cx="9144000" cy="5143500" type="screen16x9"/>
  <p:notesSz cx="6858000" cy="9144000"/>
  <p:embeddedFontLst>
    <p:embeddedFont>
      <p:font typeface="Reem Kufi"/>
      <p:regular r:id="rId27"/>
    </p:embeddedFont>
    <p:embeddedFont>
      <p:font typeface="Lexend"/>
      <p:regular r:id="rId28"/>
    </p:embeddedFont>
    <p:embeddedFont>
      <p:font typeface="Lexend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h pham" initials="v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3BD8EC5-BF8C-4DDF-90D6-A0AB12B406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 panose="02000503000000000000"/>
              <a:ea typeface="Anaheim" panose="02000503000000000000"/>
              <a:cs typeface="Anaheim" panose="02000503000000000000"/>
              <a:sym typeface="Anaheim" panose="02000503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01300" y="1106650"/>
            <a:ext cx="6350100" cy="20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45950" y="3347650"/>
            <a:ext cx="46686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479" y="-146400"/>
            <a:ext cx="9273129" cy="5289900"/>
            <a:chOff x="-70479" y="-146400"/>
            <a:chExt cx="9273129" cy="52899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4" name="Google Shape;14;p2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5" name="Google Shape;15;p2"/>
            <p:cNvCxnSpPr/>
            <p:nvPr/>
          </p:nvCxnSpPr>
          <p:spPr>
            <a:xfrm flipH="1">
              <a:off x="-70479" y="0"/>
              <a:ext cx="1457700" cy="145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6" name="Google Shape;16;p2"/>
            <p:cNvCxnSpPr/>
            <p:nvPr/>
          </p:nvCxnSpPr>
          <p:spPr>
            <a:xfrm flipH="1">
              <a:off x="7742125" y="3703150"/>
              <a:ext cx="1437900" cy="14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_1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7" name="Google Shape;107;p14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grpSp>
          <p:nvGrpSpPr>
            <p:cNvPr id="108" name="Google Shape;108;p14"/>
            <p:cNvGrpSpPr/>
            <p:nvPr/>
          </p:nvGrpSpPr>
          <p:grpSpPr>
            <a:xfrm>
              <a:off x="-58650" y="-146400"/>
              <a:ext cx="9261300" cy="5289900"/>
              <a:chOff x="-58650" y="-146400"/>
              <a:chExt cx="9261300" cy="5289900"/>
            </a:xfrm>
          </p:grpSpPr>
          <p:cxnSp>
            <p:nvCxnSpPr>
              <p:cNvPr id="109" name="Google Shape;109;p14"/>
              <p:cNvCxnSpPr/>
              <p:nvPr/>
            </p:nvCxnSpPr>
            <p:spPr>
              <a:xfrm>
                <a:off x="8827800" y="-146400"/>
                <a:ext cx="0" cy="528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8575" dist="19050" dir="3060000" algn="bl" rotWithShape="0">
                  <a:srgbClr val="434343">
                    <a:alpha val="50000"/>
                  </a:srgbClr>
                </a:outerShdw>
              </a:effectLst>
            </p:spPr>
          </p:cxnSp>
          <p:cxnSp>
            <p:nvCxnSpPr>
              <p:cNvPr id="110" name="Google Shape;110;p14"/>
              <p:cNvCxnSpPr/>
              <p:nvPr/>
            </p:nvCxnSpPr>
            <p:spPr>
              <a:xfrm>
                <a:off x="8511600" y="-146400"/>
                <a:ext cx="0" cy="528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8575" dist="19050" dir="3060000" algn="bl" rotWithShape="0">
                  <a:srgbClr val="434343">
                    <a:alpha val="50000"/>
                  </a:srgbClr>
                </a:outerShdw>
              </a:effectLst>
            </p:spPr>
          </p:cxnSp>
          <p:cxnSp>
            <p:nvCxnSpPr>
              <p:cNvPr id="111" name="Google Shape;111;p14"/>
              <p:cNvCxnSpPr/>
              <p:nvPr/>
            </p:nvCxnSpPr>
            <p:spPr>
              <a:xfrm>
                <a:off x="-58650" y="316200"/>
                <a:ext cx="9261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8575" dist="19050" dir="3060000" algn="bl" rotWithShape="0">
                  <a:srgbClr val="434343">
                    <a:alpha val="50000"/>
                  </a:srgbClr>
                </a:outerShdw>
              </a:effectLst>
            </p:spPr>
          </p:cxnSp>
        </p:grpSp>
        <p:cxnSp>
          <p:nvCxnSpPr>
            <p:cNvPr id="112" name="Google Shape;112;p14"/>
            <p:cNvCxnSpPr/>
            <p:nvPr/>
          </p:nvCxnSpPr>
          <p:spPr>
            <a:xfrm flipH="1">
              <a:off x="7742125" y="3703150"/>
              <a:ext cx="1437900" cy="144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1"/>
          <p:cNvGrpSpPr/>
          <p:nvPr/>
        </p:nvGrpSpPr>
        <p:grpSpPr>
          <a:xfrm>
            <a:off x="7670500" y="-146400"/>
            <a:ext cx="1572300" cy="5289900"/>
            <a:chOff x="7670500" y="-146400"/>
            <a:chExt cx="1572300" cy="5289900"/>
          </a:xfrm>
        </p:grpSpPr>
        <p:cxnSp>
          <p:nvCxnSpPr>
            <p:cNvPr id="185" name="Google Shape;185;p21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86" name="Google Shape;186;p21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87" name="Google Shape;187;p21"/>
            <p:cNvCxnSpPr/>
            <p:nvPr/>
          </p:nvCxnSpPr>
          <p:spPr>
            <a:xfrm>
              <a:off x="7670500" y="-68325"/>
              <a:ext cx="1572300" cy="15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2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90" name="Google Shape;190;p22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2" name="Google Shape;192;p22"/>
            <p:cNvCxnSpPr/>
            <p:nvPr/>
          </p:nvCxnSpPr>
          <p:spPr>
            <a:xfrm>
              <a:off x="8195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3" name="Google Shape;193;p22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4" name="Google Shape;194;p22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5" name="Google Shape;195;p22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380200" y="2772400"/>
            <a:ext cx="4383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3" name="Google Shape;23;p3"/>
            <p:cNvCxnSpPr/>
            <p:nvPr/>
          </p:nvCxnSpPr>
          <p:spPr>
            <a:xfrm>
              <a:off x="8195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4" name="Google Shape;24;p3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5" name="Google Shape;25;p3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6" name="Google Shape;26;p3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27" name="Google Shape;27;p3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572000" y="2806275"/>
            <a:ext cx="32082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713225" y="2806276"/>
            <a:ext cx="3208200" cy="10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713225" y="2414225"/>
            <a:ext cx="3208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572001" y="2414225"/>
            <a:ext cx="3208200" cy="4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" name="Google Shape;40;p5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41" name="Google Shape;41;p5"/>
            <p:cNvCxnSpPr/>
            <p:nvPr/>
          </p:nvCxnSpPr>
          <p:spPr>
            <a:xfrm flipH="1">
              <a:off x="7742121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42" name="Google Shape;42;p5"/>
            <p:cNvCxnSpPr/>
            <p:nvPr/>
          </p:nvCxnSpPr>
          <p:spPr>
            <a:xfrm>
              <a:off x="-58650" y="48273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43" name="Google Shape;43;p5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811975" y="1965400"/>
            <a:ext cx="4294800" cy="1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11975" y="1254084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8575" dist="19050" dir="3060000" algn="bl" rotWithShape="0">
              <a:srgbClr val="434343">
                <a:alpha val="50000"/>
              </a:srgbClr>
            </a:outerShdw>
          </a:effectLst>
        </p:spPr>
      </p:sp>
      <p:grpSp>
        <p:nvGrpSpPr>
          <p:cNvPr id="54" name="Google Shape;54;p7"/>
          <p:cNvGrpSpPr/>
          <p:nvPr/>
        </p:nvGrpSpPr>
        <p:grpSpPr>
          <a:xfrm>
            <a:off x="-70425" y="-146400"/>
            <a:ext cx="8898225" cy="5289900"/>
            <a:chOff x="-70425" y="-146400"/>
            <a:chExt cx="8898225" cy="5289900"/>
          </a:xfrm>
        </p:grpSpPr>
        <p:cxnSp>
          <p:nvCxnSpPr>
            <p:cNvPr id="55" name="Google Shape;55;p7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6" name="Google Shape;56;p7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7" name="Google Shape;57;p7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58" name="Google Shape;58;p7"/>
            <p:cNvCxnSpPr/>
            <p:nvPr/>
          </p:nvCxnSpPr>
          <p:spPr>
            <a:xfrm flipH="1">
              <a:off x="-70425" y="-85575"/>
              <a:ext cx="1539000" cy="153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61" name="Google Shape;61;p8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2" name="Google Shape;62;p8"/>
            <p:cNvCxnSpPr/>
            <p:nvPr/>
          </p:nvCxnSpPr>
          <p:spPr>
            <a:xfrm>
              <a:off x="85116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3" name="Google Shape;63;p8"/>
            <p:cNvCxnSpPr/>
            <p:nvPr/>
          </p:nvCxnSpPr>
          <p:spPr>
            <a:xfrm>
              <a:off x="8195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4" name="Google Shape;64;p8"/>
            <p:cNvCxnSpPr/>
            <p:nvPr/>
          </p:nvCxnSpPr>
          <p:spPr>
            <a:xfrm>
              <a:off x="6324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5" name="Google Shape;65;p8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6" name="Google Shape;66;p8"/>
            <p:cNvCxnSpPr/>
            <p:nvPr/>
          </p:nvCxnSpPr>
          <p:spPr>
            <a:xfrm>
              <a:off x="-12029" y="3765900"/>
              <a:ext cx="1377300" cy="137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67" name="Google Shape;67;p8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2" name="Google Shape;72;p9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73" name="Google Shape;73;p9"/>
            <p:cNvCxnSpPr/>
            <p:nvPr/>
          </p:nvCxnSpPr>
          <p:spPr>
            <a:xfrm>
              <a:off x="3162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74" name="Google Shape;74;p9"/>
            <p:cNvCxnSpPr/>
            <p:nvPr/>
          </p:nvCxnSpPr>
          <p:spPr>
            <a:xfrm>
              <a:off x="-58650" y="48273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title" idx="2" hasCustomPrompt="1"/>
          </p:nvPr>
        </p:nvSpPr>
        <p:spPr>
          <a:xfrm>
            <a:off x="832250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832250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3531525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3531525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6" hasCustomPrompt="1"/>
          </p:nvPr>
        </p:nvSpPr>
        <p:spPr>
          <a:xfrm>
            <a:off x="6230800" y="1514036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7" hasCustomPrompt="1"/>
          </p:nvPr>
        </p:nvSpPr>
        <p:spPr>
          <a:xfrm>
            <a:off x="6230800" y="3259977"/>
            <a:ext cx="734700" cy="51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719975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subTitle" idx="8"/>
          </p:nvPr>
        </p:nvSpPr>
        <p:spPr>
          <a:xfrm>
            <a:off x="3419250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subTitle" idx="9"/>
          </p:nvPr>
        </p:nvSpPr>
        <p:spPr>
          <a:xfrm>
            <a:off x="6118525" y="2102884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ubTitle" idx="13"/>
          </p:nvPr>
        </p:nvSpPr>
        <p:spPr>
          <a:xfrm>
            <a:off x="719975" y="3848738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00" name="Google Shape;100;p13"/>
          <p:cNvSpPr txBox="1">
            <a:spLocks noGrp="1"/>
          </p:cNvSpPr>
          <p:nvPr>
            <p:ph type="subTitle" idx="14"/>
          </p:nvPr>
        </p:nvSpPr>
        <p:spPr>
          <a:xfrm>
            <a:off x="3419250" y="3848738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01" name="Google Shape;101;p13"/>
          <p:cNvSpPr txBox="1">
            <a:spLocks noGrp="1"/>
          </p:cNvSpPr>
          <p:nvPr>
            <p:ph type="subTitle" idx="15"/>
          </p:nvPr>
        </p:nvSpPr>
        <p:spPr>
          <a:xfrm>
            <a:off x="6118525" y="3848735"/>
            <a:ext cx="1822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eem Kufi"/>
              <a:buNone/>
              <a:defRPr sz="1800" b="1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grpSp>
        <p:nvGrpSpPr>
          <p:cNvPr id="102" name="Google Shape;102;p13"/>
          <p:cNvGrpSpPr/>
          <p:nvPr/>
        </p:nvGrpSpPr>
        <p:grpSpPr>
          <a:xfrm>
            <a:off x="-58650" y="-146400"/>
            <a:ext cx="9261300" cy="5289900"/>
            <a:chOff x="-58650" y="-146400"/>
            <a:chExt cx="9261300" cy="5289900"/>
          </a:xfrm>
        </p:grpSpPr>
        <p:cxnSp>
          <p:nvCxnSpPr>
            <p:cNvPr id="103" name="Google Shape;103;p13"/>
            <p:cNvCxnSpPr/>
            <p:nvPr/>
          </p:nvCxnSpPr>
          <p:spPr>
            <a:xfrm>
              <a:off x="8827800" y="-146400"/>
              <a:ext cx="0" cy="528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  <p:cxnSp>
          <p:nvCxnSpPr>
            <p:cNvPr id="104" name="Google Shape;104;p13"/>
            <p:cNvCxnSpPr/>
            <p:nvPr/>
          </p:nvCxnSpPr>
          <p:spPr>
            <a:xfrm>
              <a:off x="-58650" y="316200"/>
              <a:ext cx="926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8575" dist="19050" dir="3060000" algn="bl" rotWithShape="0">
                <a:srgbClr val="434343">
                  <a:alpha val="50000"/>
                </a:srgbClr>
              </a:outerShdw>
            </a:effectLst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●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○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■"/>
              <a:defRPr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ctrTitle"/>
          </p:nvPr>
        </p:nvSpPr>
        <p:spPr>
          <a:xfrm>
            <a:off x="1" y="1652198"/>
            <a:ext cx="9143999" cy="1288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XÂY </a:t>
            </a:r>
            <a:r>
              <a:rPr lang="en-US" sz="3200" b="1" dirty="0">
                <a:latin typeface="Reem Kufi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DỰNG </a:t>
            </a:r>
            <a:r>
              <a:rPr lang="en-US" sz="3200" b="1" dirty="0">
                <a:latin typeface="Reem Kufi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HỆ </a:t>
            </a:r>
            <a:r>
              <a:rPr lang="en-US" sz="3200" b="1" dirty="0">
                <a:latin typeface="Reem Kufi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THỐNG </a:t>
            </a:r>
            <a:br>
              <a:rPr lang="vi-VN" sz="3200" b="1" dirty="0">
                <a:latin typeface="Reem Kufi"/>
                <a:ea typeface="Times New Roman" panose="02020603050405020304" pitchFamily="18" charset="0"/>
              </a:rPr>
            </a:b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QUẢN LÝ </a:t>
            </a:r>
            <a:r>
              <a:rPr lang="en-US" sz="3200" b="1" dirty="0">
                <a:latin typeface="Reem Kufi"/>
                <a:ea typeface="Times New Roman" panose="02020603050405020304" pitchFamily="18" charset="0"/>
              </a:rPr>
              <a:t> </a:t>
            </a:r>
            <a:r>
              <a:rPr lang="vi-VN" sz="3200" b="1" dirty="0">
                <a:latin typeface="Reem Kufi"/>
                <a:ea typeface="Times New Roman" panose="02020603050405020304" pitchFamily="18" charset="0"/>
              </a:rPr>
              <a:t>NHÀ HÀNG</a:t>
            </a:r>
            <a:endParaRPr lang="en-US" sz="3200" dirty="0"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"/>
          </p:nvPr>
        </p:nvSpPr>
        <p:spPr>
          <a:xfrm>
            <a:off x="783032" y="3298908"/>
            <a:ext cx="2922355" cy="68280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Giảng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hướng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b="1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TS. Nguyễn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Bảo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Ân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Google Shape;59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63585"/>
            <a:ext cx="1658319" cy="12886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8;p26"/>
          <p:cNvSpPr txBox="1"/>
          <p:nvPr/>
        </p:nvSpPr>
        <p:spPr>
          <a:xfrm>
            <a:off x="5246176" y="3136159"/>
            <a:ext cx="3742841" cy="143627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None/>
              <a:defRPr sz="16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None/>
              <a:defRPr sz="18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Sinh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600" b="1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Phạm Phước Vinh  - 110121144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Cao </a:t>
            </a:r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Khải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Minh   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- 110121145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Trần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Quốc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Ninh 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- 110121079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1600" dirty="0">
                <a:latin typeface="Lexend" charset="0"/>
                <a:ea typeface="Calibri" panose="020F0502020204030204" pitchFamily="34" charset="0"/>
                <a:cs typeface="Calibri" panose="020F0502020204030204" pitchFamily="34" charset="0"/>
              </a:rPr>
              <a:t> : DA21TTC – DA21TTA</a:t>
            </a:r>
            <a:endParaRPr lang="en-US" sz="1600" dirty="0"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44209" y="353943"/>
            <a:ext cx="46727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eem Kufi"/>
                <a:ea typeface="Calibri" panose="020F0502020204030204" pitchFamily="34" charset="0"/>
                <a:cs typeface="Calibri" panose="020F0502020204030204" pitchFamily="34" charset="0"/>
              </a:rPr>
              <a:t>TRƯỜNG ĐẠI HỌC TRÀ VINH</a:t>
            </a:r>
            <a:br>
              <a:rPr lang="en-US" sz="2000" b="1" dirty="0">
                <a:latin typeface="Reem Kufi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Reem Kufi"/>
                <a:ea typeface="Calibri" panose="020F0502020204030204" pitchFamily="34" charset="0"/>
                <a:cs typeface="Calibri" panose="020F0502020204030204" pitchFamily="34" charset="0"/>
              </a:rPr>
              <a:t>KHOA KỸ THUẬT  &amp;  CÔNG NGHỆ</a:t>
            </a:r>
            <a:endParaRPr lang="en-US" sz="2000" b="1" dirty="0">
              <a:latin typeface="Reem Kuf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80200" y="2772400"/>
            <a:ext cx="4383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Các bước tiến hành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4" y="641902"/>
            <a:ext cx="532450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Jira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717" y="1214602"/>
            <a:ext cx="6882566" cy="36217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4" y="641902"/>
            <a:ext cx="46172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figma</a:t>
            </a:r>
            <a:endParaRPr dirty="0"/>
          </a:p>
        </p:txBody>
      </p:sp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3" y="1214602"/>
            <a:ext cx="3624295" cy="17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34" y="1214602"/>
            <a:ext cx="3624295" cy="17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4" y="3122226"/>
            <a:ext cx="3624294" cy="178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34" y="3122225"/>
            <a:ext cx="3624296" cy="178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4" y="641902"/>
            <a:ext cx="532450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SQL Server </a:t>
            </a:r>
            <a:r>
              <a:rPr lang="en-US" dirty="0" err="1"/>
              <a:t>với</a:t>
            </a:r>
            <a:r>
              <a:rPr lang="en-US" dirty="0"/>
              <a:t> Docker 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21" y="1343025"/>
            <a:ext cx="5989358" cy="34586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4" y="641902"/>
            <a:ext cx="46172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868" y="1214602"/>
            <a:ext cx="6672263" cy="37432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4" y="641902"/>
            <a:ext cx="461727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90" y="1328902"/>
            <a:ext cx="6336620" cy="356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80200" y="2772399"/>
            <a:ext cx="4383600" cy="1334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Kết luận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3;p27"/>
          <p:cNvSpPr txBox="1"/>
          <p:nvPr/>
        </p:nvSpPr>
        <p:spPr>
          <a:xfrm>
            <a:off x="788269" y="385153"/>
            <a:ext cx="4047202" cy="66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88269" y="1046134"/>
            <a:ext cx="7325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Lexend" charset="0"/>
              </a:rPr>
              <a:t>- </a:t>
            </a:r>
            <a:r>
              <a:rPr lang="en-US" sz="1800" dirty="0" err="1">
                <a:latin typeface="Lexend" charset="0"/>
              </a:rPr>
              <a:t>Ứng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dụng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mô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hình</a:t>
            </a:r>
            <a:r>
              <a:rPr lang="en-US" sz="1800" dirty="0">
                <a:latin typeface="Lexend" charset="0"/>
              </a:rPr>
              <a:t> Agile </a:t>
            </a:r>
            <a:r>
              <a:rPr lang="en-US" sz="1800" dirty="0" err="1">
                <a:latin typeface="Lexend" charset="0"/>
              </a:rPr>
              <a:t>vào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quy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trình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xây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dựng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và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phát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triển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ứng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dụng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quản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lý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nhà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hàng</a:t>
            </a:r>
            <a:r>
              <a:rPr lang="en-US" sz="1800" dirty="0">
                <a:latin typeface="Lexend" charset="0"/>
              </a:rPr>
              <a:t>.</a:t>
            </a:r>
            <a:endParaRPr lang="en-US" sz="1800" dirty="0">
              <a:latin typeface="Lexend" charset="0"/>
            </a:endParaRPr>
          </a:p>
          <a:p>
            <a:pPr algn="just"/>
            <a:endParaRPr lang="en-US" sz="1800" dirty="0">
              <a:latin typeface="Lexend" charset="0"/>
            </a:endParaRPr>
          </a:p>
          <a:p>
            <a:pPr algn="just"/>
            <a:r>
              <a:rPr lang="en-US" sz="1800" dirty="0">
                <a:latin typeface="Lexend" charset="0"/>
              </a:rPr>
              <a:t>- </a:t>
            </a:r>
            <a:r>
              <a:rPr lang="en-US" sz="1800" dirty="0" err="1">
                <a:latin typeface="Lexend" charset="0"/>
              </a:rPr>
              <a:t>Sử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dụng</a:t>
            </a:r>
            <a:r>
              <a:rPr lang="en-US" sz="1800" dirty="0">
                <a:latin typeface="Lexend" charset="0"/>
              </a:rPr>
              <a:t> Jira </a:t>
            </a:r>
            <a:r>
              <a:rPr lang="en-US" sz="1800" dirty="0" err="1">
                <a:latin typeface="Lexend" charset="0"/>
              </a:rPr>
              <a:t>trong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quản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lý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phát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triển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dự</a:t>
            </a:r>
            <a:r>
              <a:rPr lang="en-US" sz="1800" dirty="0">
                <a:latin typeface="Lexend" charset="0"/>
              </a:rPr>
              <a:t> </a:t>
            </a:r>
            <a:r>
              <a:rPr lang="en-US" sz="1800" dirty="0" err="1">
                <a:latin typeface="Lexend" charset="0"/>
              </a:rPr>
              <a:t>án</a:t>
            </a:r>
            <a:r>
              <a:rPr lang="en-US" sz="1800" dirty="0">
                <a:latin typeface="Lexend" charset="0"/>
              </a:rPr>
              <a:t>.</a:t>
            </a:r>
            <a:endParaRPr lang="en-US" sz="1800" dirty="0">
              <a:latin typeface="Lexend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80200" y="2772399"/>
            <a:ext cx="4383600" cy="1334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0;p29"/>
          <p:cNvSpPr txBox="1">
            <a:spLocks noGrp="1"/>
          </p:cNvSpPr>
          <p:nvPr>
            <p:ph type="title"/>
          </p:nvPr>
        </p:nvSpPr>
        <p:spPr>
          <a:xfrm>
            <a:off x="1651174" y="1400800"/>
            <a:ext cx="6562928" cy="2744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xend" charset="0"/>
              </a:rPr>
              <a:t>THANK YOU WATCHING!</a:t>
            </a:r>
            <a:endParaRPr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exe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549518" y="4645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Nội dung báo cáo</a:t>
            </a:r>
            <a:endParaRPr dirty="0"/>
          </a:p>
        </p:txBody>
      </p:sp>
      <p:sp>
        <p:nvSpPr>
          <p:cNvPr id="223" name="Google Shape;223;p28"/>
          <p:cNvSpPr txBox="1">
            <a:spLocks noGrp="1"/>
          </p:cNvSpPr>
          <p:nvPr>
            <p:ph type="title" idx="2"/>
          </p:nvPr>
        </p:nvSpPr>
        <p:spPr>
          <a:xfrm>
            <a:off x="2025950" y="1260326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  <p:sp>
        <p:nvSpPr>
          <p:cNvPr id="224" name="Google Shape;224;p28"/>
          <p:cNvSpPr txBox="1">
            <a:spLocks noGrp="1"/>
          </p:cNvSpPr>
          <p:nvPr>
            <p:ph type="title" idx="3"/>
          </p:nvPr>
        </p:nvSpPr>
        <p:spPr>
          <a:xfrm>
            <a:off x="2024329" y="3585433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title" idx="4"/>
          </p:nvPr>
        </p:nvSpPr>
        <p:spPr>
          <a:xfrm>
            <a:off x="2024329" y="2019559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 idx="5"/>
          </p:nvPr>
        </p:nvSpPr>
        <p:spPr>
          <a:xfrm>
            <a:off x="2024329" y="4367022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6"/>
          </p:nvPr>
        </p:nvSpPr>
        <p:spPr>
          <a:xfrm>
            <a:off x="2024329" y="2803844"/>
            <a:ext cx="734700" cy="5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2870281" y="1260326"/>
            <a:ext cx="4680155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endParaRPr sz="2400" dirty="0"/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8"/>
          </p:nvPr>
        </p:nvSpPr>
        <p:spPr>
          <a:xfrm>
            <a:off x="2870281" y="1995619"/>
            <a:ext cx="445765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hoạch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mềm</a:t>
            </a:r>
            <a:endParaRPr sz="2400" dirty="0"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13"/>
          </p:nvPr>
        </p:nvSpPr>
        <p:spPr>
          <a:xfrm>
            <a:off x="2870281" y="2819511"/>
            <a:ext cx="3812492" cy="5009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endParaRPr sz="2400" dirty="0"/>
          </a:p>
        </p:txBody>
      </p:sp>
      <p:sp>
        <p:nvSpPr>
          <p:cNvPr id="233" name="Google Shape;233;p28"/>
          <p:cNvSpPr txBox="1">
            <a:spLocks noGrp="1"/>
          </p:cNvSpPr>
          <p:nvPr>
            <p:ph type="subTitle" idx="14"/>
          </p:nvPr>
        </p:nvSpPr>
        <p:spPr>
          <a:xfrm>
            <a:off x="2870281" y="3589690"/>
            <a:ext cx="18228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endParaRPr sz="2400"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5"/>
          </p:nvPr>
        </p:nvSpPr>
        <p:spPr>
          <a:xfrm>
            <a:off x="2870281" y="4367022"/>
            <a:ext cx="18228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Demo</a:t>
            </a:r>
            <a:endParaRPr sz="2400" dirty="0"/>
          </a:p>
        </p:txBody>
      </p:sp>
      <p:cxnSp>
        <p:nvCxnSpPr>
          <p:cNvPr id="235" name="Google Shape;235;p28"/>
          <p:cNvCxnSpPr/>
          <p:nvPr/>
        </p:nvCxnSpPr>
        <p:spPr>
          <a:xfrm>
            <a:off x="7670500" y="-68325"/>
            <a:ext cx="1572300" cy="157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8575" dist="19050" dir="3060000" algn="bl" rotWithShape="0">
              <a:srgbClr val="434343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80200" y="2772400"/>
            <a:ext cx="4383600" cy="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Tổng quan về đề tài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subTitle" idx="1"/>
          </p:nvPr>
        </p:nvSpPr>
        <p:spPr>
          <a:xfrm>
            <a:off x="811975" y="1144859"/>
            <a:ext cx="4294800" cy="4195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-VN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Ứng dụng quản lý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nhà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hàng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giúp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việc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quản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lý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kinh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doanh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trở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nên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dễ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dàng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hơn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gồm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một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số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lợi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ích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như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sau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vi-VN" sz="1800" dirty="0">
              <a:latin typeface="Lexend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00"/>
            </a:pP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vi-VN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Tăng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tính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tự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động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hóa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trong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nhà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hàng</a:t>
            </a:r>
            <a:endParaRPr lang="vi-VN" sz="1800" dirty="0">
              <a:latin typeface="Lexend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00"/>
            </a:pP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- 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Giảm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thời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gian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tính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toán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hóa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đơn</a:t>
            </a:r>
            <a:endParaRPr lang="vi-VN" sz="1800" dirty="0">
              <a:latin typeface="Lexend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00"/>
            </a:pP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Lưu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trữ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và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tổng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hợp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hóa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đơn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dễ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dàng</a:t>
            </a:r>
            <a:endParaRPr lang="vi-VN" sz="1800" dirty="0">
              <a:latin typeface="Lexend" charset="0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00"/>
            </a:pP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-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Quản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lý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danh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mục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món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ăn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nhân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viên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bàn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dirty="0" err="1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ăn</a:t>
            </a:r>
            <a:r>
              <a:rPr lang="en-US" sz="1800" dirty="0">
                <a:latin typeface="Lexend" charset="0"/>
                <a:ea typeface="Arial" panose="020B0604020202020204"/>
                <a:cs typeface="Arial" panose="020B0604020202020204"/>
                <a:sym typeface="Arial" panose="020B0604020202020204"/>
              </a:rPr>
              <a:t>, …. </a:t>
            </a:r>
            <a:endParaRPr lang="vi-VN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exend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title"/>
          </p:nvPr>
        </p:nvSpPr>
        <p:spPr>
          <a:xfrm>
            <a:off x="811975" y="641902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813" y="1583830"/>
            <a:ext cx="3295992" cy="2208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title"/>
          </p:nvPr>
        </p:nvSpPr>
        <p:spPr>
          <a:xfrm>
            <a:off x="2380200" y="2772399"/>
            <a:ext cx="4383600" cy="1334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Kế hoạch phát trển phần mềm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title" idx="2"/>
          </p:nvPr>
        </p:nvSpPr>
        <p:spPr>
          <a:xfrm>
            <a:off x="2526500" y="1794900"/>
            <a:ext cx="1332600" cy="8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720000" y="2949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Bảng kế hoạch Scrum</a:t>
            </a:r>
            <a:endParaRPr dirty="0"/>
          </a:p>
        </p:txBody>
      </p:sp>
      <p:sp>
        <p:nvSpPr>
          <p:cNvPr id="215" name="Google Shape;215;p27"/>
          <p:cNvSpPr txBox="1"/>
          <p:nvPr/>
        </p:nvSpPr>
        <p:spPr>
          <a:xfrm>
            <a:off x="720000" y="1225537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6573" y="1297153"/>
          <a:ext cx="7470854" cy="2036064"/>
        </p:xfrm>
        <a:graphic>
          <a:graphicData uri="http://schemas.openxmlformats.org/drawingml/2006/table">
            <a:tbl>
              <a:tblPr firstRow="1" firstCol="1" bandRow="1">
                <a:tableStyleId>{23BD8EC5-BF8C-4DDF-90D6-A0AB12B40651}</a:tableStyleId>
              </a:tblPr>
              <a:tblGrid>
                <a:gridCol w="656946"/>
                <a:gridCol w="2165430"/>
                <a:gridCol w="798467"/>
                <a:gridCol w="911845"/>
                <a:gridCol w="861396"/>
                <a:gridCol w="962293"/>
                <a:gridCol w="1114477"/>
              </a:tblGrid>
              <a:tr h="7152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ID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Issue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</a:rPr>
                        <a:t>Person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</a:rPr>
                        <a:t>Sprint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>
                          <a:effectLst/>
                        </a:rPr>
                        <a:t>Est Story Points</a:t>
                      </a:r>
                      <a:endParaRPr lang="en-US" sz="13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dirty="0">
                          <a:effectLst/>
                        </a:rPr>
                        <a:t>Start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b="1" dirty="0">
                          <a:effectLst/>
                        </a:rPr>
                        <a:t>End</a:t>
                      </a:r>
                      <a:endParaRPr lang="en-US" sz="13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1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Thiết kế CSDL viết các trigger và proc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Sprint 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Thiết kế giao diện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Tạo lớp DataProvider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Vinh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4/5/2024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84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Thiết kế patem Singleton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4/5/2024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5/5/2024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" name="Google Shape;213;p27"/>
          <p:cNvSpPr txBox="1"/>
          <p:nvPr/>
        </p:nvSpPr>
        <p:spPr>
          <a:xfrm>
            <a:off x="836573" y="86626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1800" dirty="0"/>
              <a:t>Sprint 1:</a:t>
            </a:r>
            <a:endParaRPr lang="en-US" sz="1800" dirty="0"/>
          </a:p>
        </p:txBody>
      </p:sp>
      <p:sp>
        <p:nvSpPr>
          <p:cNvPr id="4" name="Google Shape;213;p27"/>
          <p:cNvSpPr txBox="1"/>
          <p:nvPr/>
        </p:nvSpPr>
        <p:spPr>
          <a:xfrm>
            <a:off x="836572" y="34883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1800" dirty="0"/>
              <a:t>Sprint 2: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36572" y="3926237"/>
          <a:ext cx="7470854" cy="853788"/>
        </p:xfrm>
        <a:graphic>
          <a:graphicData uri="http://schemas.openxmlformats.org/drawingml/2006/table">
            <a:tbl>
              <a:tblPr firstRow="1" firstCol="1" bandRow="1">
                <a:tableStyleId>{23BD8EC5-BF8C-4DDF-90D6-A0AB12B40651}</a:tableStyleId>
              </a:tblPr>
              <a:tblGrid>
                <a:gridCol w="656947"/>
                <a:gridCol w="2165429"/>
                <a:gridCol w="798467"/>
                <a:gridCol w="911845"/>
                <a:gridCol w="797663"/>
                <a:gridCol w="1026026"/>
                <a:gridCol w="1114477"/>
              </a:tblGrid>
              <a:tr h="324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Thiết kế giao diện đăng nhập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5/5/2024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6/5/2024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Xử lý logic đăng nhập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6/5/2024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7/5/2024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20000" y="1255163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" name="Google Shape;213;p27"/>
          <p:cNvSpPr txBox="1"/>
          <p:nvPr/>
        </p:nvSpPr>
        <p:spPr>
          <a:xfrm>
            <a:off x="720000" y="467615"/>
            <a:ext cx="1589247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1800" dirty="0"/>
              <a:t>Sprint 3:</a:t>
            </a:r>
            <a:endParaRPr lang="en-US" sz="1800" dirty="0"/>
          </a:p>
        </p:txBody>
      </p:sp>
      <p:sp>
        <p:nvSpPr>
          <p:cNvPr id="7" name="Google Shape;213;p27"/>
          <p:cNvSpPr txBox="1"/>
          <p:nvPr/>
        </p:nvSpPr>
        <p:spPr>
          <a:xfrm>
            <a:off x="720000" y="2945738"/>
            <a:ext cx="11552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1800" dirty="0"/>
              <a:t>Sprint 4:</a:t>
            </a:r>
            <a:endParaRPr lang="en-US" sz="1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29158" y="894041"/>
          <a:ext cx="7594842" cy="1701925"/>
        </p:xfrm>
        <a:graphic>
          <a:graphicData uri="http://schemas.openxmlformats.org/drawingml/2006/table">
            <a:tbl>
              <a:tblPr firstRow="1" firstCol="1" bandRow="1">
                <a:tableStyleId>{23BD8EC5-BF8C-4DDF-90D6-A0AB12B40651}</a:tableStyleId>
              </a:tblPr>
              <a:tblGrid>
                <a:gridCol w="667849"/>
                <a:gridCol w="2201368"/>
                <a:gridCol w="811718"/>
                <a:gridCol w="926978"/>
                <a:gridCol w="810901"/>
                <a:gridCol w="1043055"/>
                <a:gridCol w="1132973"/>
              </a:tblGrid>
              <a:tr h="28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Hiển thị các bàn ăn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7/5/2024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8/5/2024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11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hóa đơn theo bàn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8/5/2024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9/5/2024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Hiển thị tổng tiền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9/5/2024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10/5/2024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9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Thêm bớt món cho hóa đơn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10/5/2024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11/5/2024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54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Thanh toán hóa đơn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3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11/5/2024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12/5/2024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74579" y="3365385"/>
          <a:ext cx="7594842" cy="792480"/>
        </p:xfrm>
        <a:graphic>
          <a:graphicData uri="http://schemas.openxmlformats.org/drawingml/2006/table">
            <a:tbl>
              <a:tblPr firstRow="1" firstCol="1" bandRow="1">
                <a:tableStyleId>{23BD8EC5-BF8C-4DDF-90D6-A0AB12B40651}</a:tableStyleId>
              </a:tblPr>
              <a:tblGrid>
                <a:gridCol w="667849"/>
                <a:gridCol w="2201368"/>
                <a:gridCol w="811719"/>
                <a:gridCol w="926978"/>
                <a:gridCol w="810901"/>
                <a:gridCol w="1043054"/>
                <a:gridCol w="113297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Thiết kế giao diện thông tin tài khoản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12/5/2024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IS13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Xử lý cập nhật thay đổi thông tin, xử lý đăng nhập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14/5/2024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/>
        </p:nvSpPr>
        <p:spPr>
          <a:xfrm>
            <a:off x="720000" y="1255163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" name="Google Shape;213;p27"/>
          <p:cNvSpPr txBox="1"/>
          <p:nvPr/>
        </p:nvSpPr>
        <p:spPr>
          <a:xfrm>
            <a:off x="720000" y="698969"/>
            <a:ext cx="1589247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em Kufi"/>
              <a:buNone/>
              <a:defRPr sz="3000" b="1" i="0" u="none" strike="noStrike" cap="none">
                <a:solidFill>
                  <a:schemeClr val="dk1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>
            <a:r>
              <a:rPr lang="en-US" sz="1800" dirty="0"/>
              <a:t>Sprint 5:</a:t>
            </a:r>
            <a:endParaRPr lang="en-US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6935" y="1192898"/>
          <a:ext cx="7507065" cy="3397719"/>
        </p:xfrm>
        <a:graphic>
          <a:graphicData uri="http://schemas.openxmlformats.org/drawingml/2006/table">
            <a:tbl>
              <a:tblPr firstRow="1" firstCol="1" bandRow="1">
                <a:tableStyleId>{23BD8EC5-BF8C-4DDF-90D6-A0AB12B40651}</a:tableStyleId>
              </a:tblPr>
              <a:tblGrid>
                <a:gridCol w="660131"/>
                <a:gridCol w="2175926"/>
                <a:gridCol w="802337"/>
                <a:gridCol w="916265"/>
                <a:gridCol w="801529"/>
                <a:gridCol w="1030999"/>
                <a:gridCol w="1119878"/>
              </a:tblGrid>
              <a:tr h="3491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Thiết kế giao diện Admin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14/5/2024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15/5/2024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danh thu thời gian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16/5/2024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16/5/2024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IS16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thức ăn, thêm, xóa, sửa, xem thức ăn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16/5/2024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18/5/2024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IS17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Xử lý tìm kiếm gần đúng theo tên thức ăn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18/5/2024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19/5/2024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IS18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danh mục, thêm, xóa, sửa, xem danh mục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19/5/2024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21/5/2024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IS19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các bàn ăn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Ninh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21/5/2024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22/5/2024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IS20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Hiển thị danh sách tài khoản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Minh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22/5/2024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2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IS21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Xử lý thêm, xóa, sửa, xem tài khoản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Vinh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Sprint 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>
                          <a:effectLst/>
                        </a:rPr>
                        <a:t>23/5/2024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300" dirty="0">
                          <a:effectLst/>
                        </a:rPr>
                        <a:t>25/5/2024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# (CSharp) - Windows Forms Best Practices - LearningKoal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8" y="2637293"/>
            <a:ext cx="2323778" cy="23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tlassian Jira and Jira Plugins - FLG JI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239" y="867685"/>
            <a:ext cx="3216624" cy="126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Comprar una suscrip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57" y="839481"/>
            <a:ext cx="2389806" cy="196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Docker là gì? | A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686" y="2969976"/>
            <a:ext cx="3761971" cy="1794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UBC GitHub Instructor Guide | Learning Technology Hu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845" y="2745781"/>
            <a:ext cx="3408903" cy="191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13;p27"/>
          <p:cNvSpPr txBox="1">
            <a:spLocks noGrp="1"/>
          </p:cNvSpPr>
          <p:nvPr>
            <p:ph type="title"/>
          </p:nvPr>
        </p:nvSpPr>
        <p:spPr>
          <a:xfrm>
            <a:off x="720000" y="2949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Các công nghệ sử dụng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 Formal Business Plan by Slidesgo">
  <a:themeElements>
    <a:clrScheme name="Simple Light">
      <a:dk1>
        <a:srgbClr val="191919"/>
      </a:dk1>
      <a:lt1>
        <a:srgbClr val="EBEBEB"/>
      </a:lt1>
      <a:dk2>
        <a:srgbClr val="FFFFFF"/>
      </a:dk2>
      <a:lt2>
        <a:srgbClr val="DDDDD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2473</Words>
  <Application>WPS Presentation</Application>
  <PresentationFormat>On-screen Show (16:9)</PresentationFormat>
  <Paragraphs>403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Arial</vt:lpstr>
      <vt:lpstr>Reem Kufi</vt:lpstr>
      <vt:lpstr>Lexend</vt:lpstr>
      <vt:lpstr>Times New Roman</vt:lpstr>
      <vt:lpstr>Lexend</vt:lpstr>
      <vt:lpstr>Calibri</vt:lpstr>
      <vt:lpstr>Anaheim</vt:lpstr>
      <vt:lpstr>Microsoft YaHei</vt:lpstr>
      <vt:lpstr>Arial Unicode MS</vt:lpstr>
      <vt:lpstr>White Formal Business Plan by Slidesgo</vt:lpstr>
      <vt:lpstr>XÂY  DỰNG  HỆ  THỐNG  QUẢN LÝ  NHÀ HÀNG</vt:lpstr>
      <vt:lpstr>03</vt:lpstr>
      <vt:lpstr>01</vt:lpstr>
      <vt:lpstr>Đặt tả nhu cầu ứng dụng</vt:lpstr>
      <vt:lpstr>02</vt:lpstr>
      <vt:lpstr>Bảng kế hoạch Scrum</vt:lpstr>
      <vt:lpstr>PowerPoint 演示文稿</vt:lpstr>
      <vt:lpstr>PowerPoint 演示文稿</vt:lpstr>
      <vt:lpstr>Các công nghệ sử dụng</vt:lpstr>
      <vt:lpstr>03</vt:lpstr>
      <vt:lpstr>Tạo kế hoạch trên Jira </vt:lpstr>
      <vt:lpstr>Thiết kế giao diện với figma</vt:lpstr>
      <vt:lpstr>Triển khai SQL Server với Docker </vt:lpstr>
      <vt:lpstr>Thiết kế cơ sở dữ liệu</vt:lpstr>
      <vt:lpstr>Xây dựng ứng dụng</vt:lpstr>
      <vt:lpstr>04</vt:lpstr>
      <vt:lpstr>PowerPoint 演示文稿</vt:lpstr>
      <vt:lpstr>05</vt:lpstr>
      <vt:lpstr>THANK YOU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ASUSS</dc:creator>
  <cp:lastModifiedBy>LENOVO</cp:lastModifiedBy>
  <cp:revision>12</cp:revision>
  <dcterms:created xsi:type="dcterms:W3CDTF">2024-06-17T04:48:02Z</dcterms:created>
  <dcterms:modified xsi:type="dcterms:W3CDTF">2024-06-17T04:48:45Z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4998BC3ABC0643F68EA6781F7655546B_13</vt:lpwstr>
  </property>
  <property fmtid="{D5CDD505-2E9C-101B-9397-08002B2CF9AE}" pid="3" name="KSOProductBuildVer">
    <vt:lpwstr>1033-12.2.0.17119</vt:lpwstr>
  </property>
</Properties>
</file>