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9" r:id="rId4"/>
    <p:sldId id="260" r:id="rId5"/>
    <p:sldId id="258" r:id="rId6"/>
    <p:sldId id="266" r:id="rId7"/>
    <p:sldId id="267" r:id="rId8"/>
    <p:sldId id="261" r:id="rId9"/>
    <p:sldId id="268" r:id="rId10"/>
    <p:sldId id="269" r:id="rId11"/>
    <p:sldId id="263" r:id="rId12"/>
    <p:sldId id="264"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23-Oct-25</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11683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23-Oct-25</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024893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23-Oct-25</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953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23-Oct-25</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62278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23-Oct-25</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043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23-Oct-25</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882768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23-Oct-25</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933197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23-Oct-25</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80314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23-Oct-25</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727785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23-Oct-25</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498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23-Oct-25</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8740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23-Oct-25</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255136040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pdf/2005.11401" TargetMode="External"/><Relationship Id="rId2" Type="http://schemas.openxmlformats.org/officeDocument/2006/relationships/hyperlink" Target="https://viblo.asia/p/tim-hieu-ve-retrieval-augmented-generation-rag-Ny0VGRd7LPA"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HKUDS/RAG-Anything" TargetMode="External"/><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hyperlink" Target="https://chandat.net/kien-thuc/token-va-tokenization-trong-ai-khai-niem-vai-tro-va-ung-dung/#:~:text=Tokens%20l%C3%A0%20c%C3%A1c%20%C4%91%C6%A1n%20v%E1%BB%8B%20nh%E1%BB%8F%20nh%E1%BA%A5t%20m%C3%A0,nh%E1%BB%8F%20c%E1%BB%A7a%20%E1%BA%A3nh%2C%20th%C6%B0%E1%BB%9Dng%20%C4%91%C6%B0%E1%BB%A3c%20g%E1%BB%8Di%20l%C3%A0%20patche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2EC32AE-E4F8-4BC6-BEF2-B48BDD157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FB34CA-11A0-3D32-5CAF-0F12CACD5D0F}"/>
              </a:ext>
            </a:extLst>
          </p:cNvPr>
          <p:cNvSpPr>
            <a:spLocks noGrp="1"/>
          </p:cNvSpPr>
          <p:nvPr>
            <p:ph type="ctrTitle"/>
          </p:nvPr>
        </p:nvSpPr>
        <p:spPr>
          <a:xfrm>
            <a:off x="7760863" y="1079500"/>
            <a:ext cx="3882286" cy="2138400"/>
          </a:xfrm>
        </p:spPr>
        <p:txBody>
          <a:bodyPr>
            <a:normAutofit fontScale="90000"/>
          </a:bodyPr>
          <a:lstStyle/>
          <a:p>
            <a:r>
              <a:rPr lang="en-US" sz="7200" dirty="0" err="1"/>
              <a:t>Langchain</a:t>
            </a:r>
            <a:endParaRPr lang="en-US" dirty="0"/>
          </a:p>
        </p:txBody>
      </p:sp>
      <p:pic>
        <p:nvPicPr>
          <p:cNvPr id="4" name="Picture 3">
            <a:extLst>
              <a:ext uri="{FF2B5EF4-FFF2-40B4-BE49-F238E27FC236}">
                <a16:creationId xmlns:a16="http://schemas.microsoft.com/office/drawing/2014/main" id="{E3A5BD32-1D4E-ED91-D85C-8390B5AAA281}"/>
              </a:ext>
            </a:extLst>
          </p:cNvPr>
          <p:cNvPicPr>
            <a:picLocks noChangeAspect="1"/>
          </p:cNvPicPr>
          <p:nvPr/>
        </p:nvPicPr>
        <p:blipFill>
          <a:blip r:embed="rId2"/>
          <a:srcRect t="4909"/>
          <a:stretch>
            <a:fillRect/>
          </a:stretch>
        </p:blipFill>
        <p:spPr>
          <a:xfrm>
            <a:off x="20" y="10"/>
            <a:ext cx="7211993" cy="6857990"/>
          </a:xfrm>
          <a:prstGeom prst="rect">
            <a:avLst/>
          </a:prstGeom>
        </p:spPr>
      </p:pic>
      <p:cxnSp>
        <p:nvCxnSpPr>
          <p:cNvPr id="10" name="Straight Connector 9">
            <a:extLst>
              <a:ext uri="{FF2B5EF4-FFF2-40B4-BE49-F238E27FC236}">
                <a16:creationId xmlns:a16="http://schemas.microsoft.com/office/drawing/2014/main" id="{5211C822-2379-4749-95C7-3CDA93294E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2006"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379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9F320B1-833E-EFB3-A1DE-ABE0AD0EF11C}"/>
              </a:ext>
            </a:extLst>
          </p:cNvPr>
          <p:cNvSpPr txBox="1"/>
          <p:nvPr/>
        </p:nvSpPr>
        <p:spPr>
          <a:xfrm>
            <a:off x="554800" y="423382"/>
            <a:ext cx="3870382" cy="1569660"/>
          </a:xfrm>
          <a:prstGeom prst="rect">
            <a:avLst/>
          </a:prstGeom>
        </p:spPr>
        <p:txBody>
          <a:bodyPr vert="horz" wrap="square" lIns="91440" tIns="45720" rIns="91440" bIns="45720" rtlCol="0" anchor="b" anchorCtr="0">
            <a:normAutofit/>
          </a:bodyPr>
          <a:lstStyle/>
          <a:p>
            <a:pPr algn="ctr">
              <a:spcBef>
                <a:spcPct val="0"/>
              </a:spcBef>
              <a:spcAft>
                <a:spcPts val="600"/>
              </a:spcAft>
            </a:pPr>
            <a:r>
              <a:rPr lang="en-US" sz="3200" kern="1200" cap="none" spc="0" baseline="0">
                <a:solidFill>
                  <a:schemeClr val="tx1"/>
                </a:solidFill>
                <a:latin typeface="+mj-lt"/>
                <a:ea typeface="+mj-ea"/>
                <a:cs typeface="+mj-cs"/>
              </a:rPr>
              <a:t>ĐƯA DỮ LIỆU NGOÀI VÀO AI (RAG CƠ BẢN)</a:t>
            </a:r>
          </a:p>
        </p:txBody>
      </p:sp>
      <p:sp>
        <p:nvSpPr>
          <p:cNvPr id="2" name="TextBox 1">
            <a:extLst>
              <a:ext uri="{FF2B5EF4-FFF2-40B4-BE49-F238E27FC236}">
                <a16:creationId xmlns:a16="http://schemas.microsoft.com/office/drawing/2014/main" id="{26DE564B-694D-D8CE-78D4-649C2E94F9DE}"/>
              </a:ext>
            </a:extLst>
          </p:cNvPr>
          <p:cNvSpPr txBox="1"/>
          <p:nvPr/>
        </p:nvSpPr>
        <p:spPr>
          <a:xfrm>
            <a:off x="538800" y="2163440"/>
            <a:ext cx="4308500" cy="3416900"/>
          </a:xfrm>
          <a:prstGeom prst="rect">
            <a:avLst/>
          </a:prstGeom>
        </p:spPr>
        <p:txBody>
          <a:bodyPr vert="horz" lIns="91440" tIns="45720" rIns="91440" bIns="45720" rtlCol="0">
            <a:normAutofit/>
          </a:bodyPr>
          <a:lstStyle/>
          <a:p>
            <a:pPr>
              <a:lnSpc>
                <a:spcPct val="140000"/>
              </a:lnSpc>
              <a:spcAft>
                <a:spcPts val="600"/>
              </a:spcAft>
            </a:pPr>
            <a:r>
              <a:rPr lang="en-US" sz="1700" spc="50" dirty="0" err="1">
                <a:solidFill>
                  <a:schemeClr val="tx1">
                    <a:alpha val="60000"/>
                  </a:schemeClr>
                </a:solidFill>
              </a:rPr>
              <a:t>Giống</a:t>
            </a:r>
            <a:r>
              <a:rPr lang="en-US" sz="1700" spc="50" dirty="0">
                <a:solidFill>
                  <a:schemeClr val="tx1">
                    <a:alpha val="60000"/>
                  </a:schemeClr>
                </a:solidFill>
              </a:rPr>
              <a:t> context injection, ở </a:t>
            </a:r>
            <a:r>
              <a:rPr lang="en-US" sz="1700" spc="50" dirty="0" err="1">
                <a:solidFill>
                  <a:schemeClr val="tx1">
                    <a:alpha val="60000"/>
                  </a:schemeClr>
                </a:solidFill>
              </a:rPr>
              <a:t>phần</a:t>
            </a:r>
            <a:r>
              <a:rPr lang="en-US" sz="1700" spc="50" dirty="0">
                <a:solidFill>
                  <a:schemeClr val="tx1">
                    <a:alpha val="60000"/>
                  </a:schemeClr>
                </a:solidFill>
              </a:rPr>
              <a:t> </a:t>
            </a:r>
            <a:r>
              <a:rPr lang="en-US" sz="1700" spc="50" dirty="0" err="1">
                <a:solidFill>
                  <a:schemeClr val="tx1">
                    <a:alpha val="60000"/>
                  </a:schemeClr>
                </a:solidFill>
              </a:rPr>
              <a:t>dữ</a:t>
            </a:r>
            <a:r>
              <a:rPr lang="en-US" sz="1700" spc="50" dirty="0">
                <a:solidFill>
                  <a:schemeClr val="tx1">
                    <a:alpha val="60000"/>
                  </a:schemeClr>
                </a:solidFill>
              </a:rPr>
              <a:t> </a:t>
            </a:r>
            <a:r>
              <a:rPr lang="en-US" sz="1700" spc="50" dirty="0" err="1">
                <a:solidFill>
                  <a:schemeClr val="tx1">
                    <a:alpha val="60000"/>
                  </a:schemeClr>
                </a:solidFill>
              </a:rPr>
              <a:t>liệu</a:t>
            </a:r>
            <a:r>
              <a:rPr lang="en-US" sz="1700" spc="50" dirty="0">
                <a:solidFill>
                  <a:schemeClr val="tx1">
                    <a:alpha val="60000"/>
                  </a:schemeClr>
                </a:solidFill>
              </a:rPr>
              <a:t> </a:t>
            </a:r>
            <a:r>
              <a:rPr lang="en-US" sz="1700" spc="50" dirty="0" err="1">
                <a:solidFill>
                  <a:schemeClr val="tx1">
                    <a:alpha val="60000"/>
                  </a:schemeClr>
                </a:solidFill>
              </a:rPr>
              <a:t>mình</a:t>
            </a:r>
            <a:r>
              <a:rPr lang="en-US" sz="1700" spc="50" dirty="0">
                <a:solidFill>
                  <a:schemeClr val="tx1">
                    <a:alpha val="60000"/>
                  </a:schemeClr>
                </a:solidFill>
              </a:rPr>
              <a:t> </a:t>
            </a:r>
            <a:r>
              <a:rPr lang="en-US" sz="1700" spc="50" dirty="0" err="1">
                <a:solidFill>
                  <a:schemeClr val="tx1">
                    <a:alpha val="60000"/>
                  </a:schemeClr>
                </a:solidFill>
              </a:rPr>
              <a:t>sẽ</a:t>
            </a:r>
            <a:r>
              <a:rPr lang="en-US" sz="1700" spc="50" dirty="0">
                <a:solidFill>
                  <a:schemeClr val="tx1">
                    <a:alpha val="60000"/>
                  </a:schemeClr>
                </a:solidFill>
              </a:rPr>
              <a:t> </a:t>
            </a:r>
            <a:r>
              <a:rPr lang="en-US" sz="1700" spc="50" dirty="0" err="1">
                <a:solidFill>
                  <a:schemeClr val="tx1">
                    <a:alpha val="60000"/>
                  </a:schemeClr>
                </a:solidFill>
              </a:rPr>
              <a:t>thực</a:t>
            </a:r>
            <a:r>
              <a:rPr lang="en-US" sz="1700" spc="50" dirty="0">
                <a:solidFill>
                  <a:schemeClr val="tx1">
                    <a:alpha val="60000"/>
                  </a:schemeClr>
                </a:solidFill>
              </a:rPr>
              <a:t> </a:t>
            </a:r>
            <a:r>
              <a:rPr lang="en-US" sz="1700" spc="50" dirty="0" err="1">
                <a:solidFill>
                  <a:schemeClr val="tx1">
                    <a:alpha val="60000"/>
                  </a:schemeClr>
                </a:solidFill>
              </a:rPr>
              <a:t>hiện</a:t>
            </a:r>
            <a:r>
              <a:rPr lang="en-US" sz="1700" spc="50" dirty="0">
                <a:solidFill>
                  <a:schemeClr val="tx1">
                    <a:alpha val="60000"/>
                  </a:schemeClr>
                </a:solidFill>
              </a:rPr>
              <a:t> </a:t>
            </a:r>
            <a:r>
              <a:rPr lang="en-US" sz="1700" spc="50" dirty="0" err="1">
                <a:solidFill>
                  <a:schemeClr val="tx1">
                    <a:alpha val="60000"/>
                  </a:schemeClr>
                </a:solidFill>
              </a:rPr>
              <a:t>lưu</a:t>
            </a:r>
            <a:r>
              <a:rPr lang="en-US" sz="1700" spc="50" dirty="0">
                <a:solidFill>
                  <a:schemeClr val="tx1">
                    <a:alpha val="60000"/>
                  </a:schemeClr>
                </a:solidFill>
              </a:rPr>
              <a:t> </a:t>
            </a:r>
            <a:r>
              <a:rPr lang="en-US" sz="1700" spc="50" dirty="0" err="1">
                <a:solidFill>
                  <a:schemeClr val="tx1">
                    <a:alpha val="60000"/>
                  </a:schemeClr>
                </a:solidFill>
              </a:rPr>
              <a:t>trữ</a:t>
            </a:r>
            <a:r>
              <a:rPr lang="en-US" sz="1700" spc="50" dirty="0">
                <a:solidFill>
                  <a:schemeClr val="tx1">
                    <a:alpha val="60000"/>
                  </a:schemeClr>
                </a:solidFill>
              </a:rPr>
              <a:t> </a:t>
            </a:r>
            <a:r>
              <a:rPr lang="en-US" sz="1700" spc="50" dirty="0" err="1">
                <a:solidFill>
                  <a:schemeClr val="tx1">
                    <a:alpha val="60000"/>
                  </a:schemeClr>
                </a:solidFill>
              </a:rPr>
              <a:t>bằng</a:t>
            </a:r>
            <a:r>
              <a:rPr lang="en-US" sz="1700" spc="50" dirty="0">
                <a:solidFill>
                  <a:schemeClr val="tx1">
                    <a:alpha val="60000"/>
                  </a:schemeClr>
                </a:solidFill>
              </a:rPr>
              <a:t> </a:t>
            </a:r>
            <a:r>
              <a:rPr lang="en-US" sz="1700" spc="50" dirty="0" err="1">
                <a:solidFill>
                  <a:schemeClr val="tx1">
                    <a:alpha val="60000"/>
                  </a:schemeClr>
                </a:solidFill>
              </a:rPr>
              <a:t>phương</a:t>
            </a:r>
            <a:r>
              <a:rPr lang="en-US" sz="1700" spc="50" dirty="0">
                <a:solidFill>
                  <a:schemeClr val="tx1">
                    <a:alpha val="60000"/>
                  </a:schemeClr>
                </a:solidFill>
              </a:rPr>
              <a:t> </a:t>
            </a:r>
            <a:r>
              <a:rPr lang="en-US" sz="1700" spc="50" dirty="0" err="1">
                <a:solidFill>
                  <a:schemeClr val="tx1">
                    <a:alpha val="60000"/>
                  </a:schemeClr>
                </a:solidFill>
              </a:rPr>
              <a:t>pháp</a:t>
            </a:r>
            <a:r>
              <a:rPr lang="en-US" sz="1700" spc="50" dirty="0">
                <a:solidFill>
                  <a:schemeClr val="tx1">
                    <a:alpha val="60000"/>
                  </a:schemeClr>
                </a:solidFill>
              </a:rPr>
              <a:t> </a:t>
            </a:r>
            <a:r>
              <a:rPr lang="en-US" sz="1700" spc="50" dirty="0" err="1">
                <a:solidFill>
                  <a:schemeClr val="tx1">
                    <a:alpha val="60000"/>
                  </a:schemeClr>
                </a:solidFill>
              </a:rPr>
              <a:t>tìm</a:t>
            </a:r>
            <a:r>
              <a:rPr lang="en-US" sz="1700" spc="50" dirty="0">
                <a:solidFill>
                  <a:schemeClr val="tx1">
                    <a:alpha val="60000"/>
                  </a:schemeClr>
                </a:solidFill>
              </a:rPr>
              <a:t> </a:t>
            </a:r>
            <a:r>
              <a:rPr lang="en-US" sz="1700" spc="50" dirty="0" err="1">
                <a:solidFill>
                  <a:schemeClr val="tx1">
                    <a:alpha val="60000"/>
                  </a:schemeClr>
                </a:solidFill>
              </a:rPr>
              <a:t>kiếm</a:t>
            </a:r>
            <a:r>
              <a:rPr lang="en-US" sz="1700" spc="50" dirty="0">
                <a:solidFill>
                  <a:schemeClr val="tx1">
                    <a:alpha val="60000"/>
                  </a:schemeClr>
                </a:solidFill>
              </a:rPr>
              <a:t> </a:t>
            </a:r>
            <a:r>
              <a:rPr lang="en-US" sz="1700" spc="50" dirty="0" err="1">
                <a:solidFill>
                  <a:schemeClr val="tx1">
                    <a:alpha val="60000"/>
                  </a:schemeClr>
                </a:solidFill>
              </a:rPr>
              <a:t>nhanh</a:t>
            </a:r>
            <a:r>
              <a:rPr lang="en-US" sz="1700" spc="50" dirty="0">
                <a:solidFill>
                  <a:schemeClr val="tx1">
                    <a:alpha val="60000"/>
                  </a:schemeClr>
                </a:solidFill>
              </a:rPr>
              <a:t> (</a:t>
            </a:r>
            <a:r>
              <a:rPr lang="en-US" sz="1700" spc="50" dirty="0" err="1">
                <a:solidFill>
                  <a:schemeClr val="tx1">
                    <a:alpha val="60000"/>
                  </a:schemeClr>
                </a:solidFill>
              </a:rPr>
              <a:t>như</a:t>
            </a:r>
            <a:r>
              <a:rPr lang="en-US" sz="1700" spc="50" dirty="0">
                <a:solidFill>
                  <a:schemeClr val="tx1">
                    <a:alpha val="60000"/>
                  </a:schemeClr>
                </a:solidFill>
              </a:rPr>
              <a:t> vector </a:t>
            </a:r>
            <a:r>
              <a:rPr lang="en-US" sz="1700" spc="50" dirty="0" err="1">
                <a:solidFill>
                  <a:schemeClr val="tx1">
                    <a:alpha val="60000"/>
                  </a:schemeClr>
                </a:solidFill>
              </a:rPr>
              <a:t>chẳng</a:t>
            </a:r>
            <a:r>
              <a:rPr lang="en-US" sz="1700" spc="50" dirty="0">
                <a:solidFill>
                  <a:schemeClr val="tx1">
                    <a:alpha val="60000"/>
                  </a:schemeClr>
                </a:solidFill>
              </a:rPr>
              <a:t> </a:t>
            </a:r>
            <a:r>
              <a:rPr lang="en-US" sz="1700" spc="50" dirty="0" err="1">
                <a:solidFill>
                  <a:schemeClr val="tx1">
                    <a:alpha val="60000"/>
                  </a:schemeClr>
                </a:solidFill>
              </a:rPr>
              <a:t>hạn</a:t>
            </a:r>
            <a:r>
              <a:rPr lang="en-US" sz="1700" spc="50" dirty="0">
                <a:solidFill>
                  <a:schemeClr val="tx1">
                    <a:alpha val="60000"/>
                  </a:schemeClr>
                </a:solidFill>
              </a:rPr>
              <a:t>), </a:t>
            </a:r>
            <a:r>
              <a:rPr lang="en-US" sz="1700" spc="50" dirty="0" err="1">
                <a:solidFill>
                  <a:schemeClr val="tx1">
                    <a:alpha val="60000"/>
                  </a:schemeClr>
                </a:solidFill>
              </a:rPr>
              <a:t>sau</a:t>
            </a:r>
            <a:r>
              <a:rPr lang="en-US" sz="1700" spc="50" dirty="0">
                <a:solidFill>
                  <a:schemeClr val="tx1">
                    <a:alpha val="60000"/>
                  </a:schemeClr>
                </a:solidFill>
              </a:rPr>
              <a:t> </a:t>
            </a:r>
            <a:r>
              <a:rPr lang="en-US" sz="1700" spc="50" dirty="0" err="1">
                <a:solidFill>
                  <a:schemeClr val="tx1">
                    <a:alpha val="60000"/>
                  </a:schemeClr>
                </a:solidFill>
              </a:rPr>
              <a:t>đó</a:t>
            </a:r>
            <a:r>
              <a:rPr lang="en-US" sz="1700" spc="50" dirty="0">
                <a:solidFill>
                  <a:schemeClr val="tx1">
                    <a:alpha val="60000"/>
                  </a:schemeClr>
                </a:solidFill>
              </a:rPr>
              <a:t> ở </a:t>
            </a:r>
            <a:r>
              <a:rPr lang="en-US" sz="1700" spc="50" dirty="0" err="1">
                <a:solidFill>
                  <a:schemeClr val="tx1">
                    <a:alpha val="60000"/>
                  </a:schemeClr>
                </a:solidFill>
              </a:rPr>
              <a:t>mỗi</a:t>
            </a:r>
            <a:r>
              <a:rPr lang="en-US" sz="1700" spc="50" dirty="0">
                <a:solidFill>
                  <a:schemeClr val="tx1">
                    <a:alpha val="60000"/>
                  </a:schemeClr>
                </a:solidFill>
              </a:rPr>
              <a:t> </a:t>
            </a:r>
            <a:r>
              <a:rPr lang="en-US" sz="1700" spc="50" dirty="0" err="1">
                <a:solidFill>
                  <a:schemeClr val="tx1">
                    <a:alpha val="60000"/>
                  </a:schemeClr>
                </a:solidFill>
              </a:rPr>
              <a:t>câu</a:t>
            </a:r>
            <a:r>
              <a:rPr lang="en-US" sz="1700" spc="50" dirty="0">
                <a:solidFill>
                  <a:schemeClr val="tx1">
                    <a:alpha val="60000"/>
                  </a:schemeClr>
                </a:solidFill>
              </a:rPr>
              <a:t> </a:t>
            </a:r>
            <a:r>
              <a:rPr lang="en-US" sz="1700" spc="50" dirty="0" err="1">
                <a:solidFill>
                  <a:schemeClr val="tx1">
                    <a:alpha val="60000"/>
                  </a:schemeClr>
                </a:solidFill>
              </a:rPr>
              <a:t>hỏi</a:t>
            </a:r>
            <a:r>
              <a:rPr lang="en-US" sz="1700" spc="50" dirty="0">
                <a:solidFill>
                  <a:schemeClr val="tx1">
                    <a:alpha val="60000"/>
                  </a:schemeClr>
                </a:solidFill>
              </a:rPr>
              <a:t> </a:t>
            </a:r>
            <a:r>
              <a:rPr lang="en-US" sz="1700" spc="50" dirty="0" err="1">
                <a:solidFill>
                  <a:schemeClr val="tx1">
                    <a:alpha val="60000"/>
                  </a:schemeClr>
                </a:solidFill>
              </a:rPr>
              <a:t>thì</a:t>
            </a:r>
            <a:r>
              <a:rPr lang="en-US" sz="1700" spc="50" dirty="0">
                <a:solidFill>
                  <a:schemeClr val="tx1">
                    <a:alpha val="60000"/>
                  </a:schemeClr>
                </a:solidFill>
              </a:rPr>
              <a:t> </a:t>
            </a:r>
            <a:r>
              <a:rPr lang="en-US" sz="1700" spc="50" dirty="0" err="1">
                <a:solidFill>
                  <a:schemeClr val="tx1">
                    <a:alpha val="60000"/>
                  </a:schemeClr>
                </a:solidFill>
              </a:rPr>
              <a:t>mã</a:t>
            </a:r>
            <a:r>
              <a:rPr lang="en-US" sz="1700" spc="50" dirty="0">
                <a:solidFill>
                  <a:schemeClr val="tx1">
                    <a:alpha val="60000"/>
                  </a:schemeClr>
                </a:solidFill>
              </a:rPr>
              <a:t> </a:t>
            </a:r>
            <a:r>
              <a:rPr lang="en-US" sz="1700" spc="50" dirty="0" err="1">
                <a:solidFill>
                  <a:schemeClr val="tx1">
                    <a:alpha val="60000"/>
                  </a:schemeClr>
                </a:solidFill>
              </a:rPr>
              <a:t>hóa</a:t>
            </a:r>
            <a:r>
              <a:rPr lang="en-US" sz="1700" spc="50" dirty="0">
                <a:solidFill>
                  <a:schemeClr val="tx1">
                    <a:alpha val="60000"/>
                  </a:schemeClr>
                </a:solidFill>
              </a:rPr>
              <a:t> </a:t>
            </a:r>
            <a:r>
              <a:rPr lang="en-US" sz="1700" spc="50" dirty="0" err="1">
                <a:solidFill>
                  <a:schemeClr val="tx1">
                    <a:alpha val="60000"/>
                  </a:schemeClr>
                </a:solidFill>
              </a:rPr>
              <a:t>tìm</a:t>
            </a:r>
            <a:r>
              <a:rPr lang="en-US" sz="1700" spc="50" dirty="0">
                <a:solidFill>
                  <a:schemeClr val="tx1">
                    <a:alpha val="60000"/>
                  </a:schemeClr>
                </a:solidFill>
              </a:rPr>
              <a:t> </a:t>
            </a:r>
            <a:r>
              <a:rPr lang="en-US" sz="1700" spc="50" dirty="0" err="1">
                <a:solidFill>
                  <a:schemeClr val="tx1">
                    <a:alpha val="60000"/>
                  </a:schemeClr>
                </a:solidFill>
              </a:rPr>
              <a:t>các</a:t>
            </a:r>
            <a:r>
              <a:rPr lang="en-US" sz="1700" spc="50" dirty="0">
                <a:solidFill>
                  <a:schemeClr val="tx1">
                    <a:alpha val="60000"/>
                  </a:schemeClr>
                </a:solidFill>
              </a:rPr>
              <a:t> </a:t>
            </a:r>
            <a:r>
              <a:rPr lang="en-US" sz="1700" spc="50" dirty="0" err="1">
                <a:solidFill>
                  <a:schemeClr val="tx1">
                    <a:alpha val="60000"/>
                  </a:schemeClr>
                </a:solidFill>
              </a:rPr>
              <a:t>thông</a:t>
            </a:r>
            <a:r>
              <a:rPr lang="en-US" sz="1700" spc="50" dirty="0">
                <a:solidFill>
                  <a:schemeClr val="tx1">
                    <a:alpha val="60000"/>
                  </a:schemeClr>
                </a:solidFill>
              </a:rPr>
              <a:t> tin </a:t>
            </a:r>
            <a:r>
              <a:rPr lang="en-US" sz="1700" spc="50" dirty="0" err="1">
                <a:solidFill>
                  <a:schemeClr val="tx1">
                    <a:alpha val="60000"/>
                  </a:schemeClr>
                </a:solidFill>
              </a:rPr>
              <a:t>liên</a:t>
            </a:r>
            <a:r>
              <a:rPr lang="en-US" sz="1700" spc="50" dirty="0">
                <a:solidFill>
                  <a:schemeClr val="tx1">
                    <a:alpha val="60000"/>
                  </a:schemeClr>
                </a:solidFill>
              </a:rPr>
              <a:t> </a:t>
            </a:r>
            <a:r>
              <a:rPr lang="en-US" sz="1700" spc="50" dirty="0" err="1">
                <a:solidFill>
                  <a:schemeClr val="tx1">
                    <a:alpha val="60000"/>
                  </a:schemeClr>
                </a:solidFill>
              </a:rPr>
              <a:t>quan</a:t>
            </a:r>
            <a:r>
              <a:rPr lang="en-US" sz="1700" spc="50" dirty="0">
                <a:solidFill>
                  <a:schemeClr val="tx1">
                    <a:alpha val="60000"/>
                  </a:schemeClr>
                </a:solidFill>
              </a:rPr>
              <a:t> </a:t>
            </a:r>
            <a:r>
              <a:rPr lang="en-US" sz="1700" spc="50" dirty="0" err="1">
                <a:solidFill>
                  <a:schemeClr val="tx1">
                    <a:alpha val="60000"/>
                  </a:schemeClr>
                </a:solidFill>
              </a:rPr>
              <a:t>cho</a:t>
            </a:r>
            <a:r>
              <a:rPr lang="en-US" sz="1700" spc="50" dirty="0">
                <a:solidFill>
                  <a:schemeClr val="tx1">
                    <a:alpha val="60000"/>
                  </a:schemeClr>
                </a:solidFill>
              </a:rPr>
              <a:t> </a:t>
            </a:r>
            <a:r>
              <a:rPr lang="en-US" sz="1700" spc="50" dirty="0" err="1">
                <a:solidFill>
                  <a:schemeClr val="tx1">
                    <a:alpha val="60000"/>
                  </a:schemeClr>
                </a:solidFill>
              </a:rPr>
              <a:t>câu</a:t>
            </a:r>
            <a:r>
              <a:rPr lang="en-US" sz="1700" spc="50" dirty="0">
                <a:solidFill>
                  <a:schemeClr val="tx1">
                    <a:alpha val="60000"/>
                  </a:schemeClr>
                </a:solidFill>
              </a:rPr>
              <a:t> </a:t>
            </a:r>
            <a:r>
              <a:rPr lang="en-US" sz="1700" spc="50" dirty="0" err="1">
                <a:solidFill>
                  <a:schemeClr val="tx1">
                    <a:alpha val="60000"/>
                  </a:schemeClr>
                </a:solidFill>
              </a:rPr>
              <a:t>đó</a:t>
            </a:r>
            <a:r>
              <a:rPr lang="en-US" sz="1700" spc="50" dirty="0">
                <a:solidFill>
                  <a:schemeClr val="tx1">
                    <a:alpha val="60000"/>
                  </a:schemeClr>
                </a:solidFill>
              </a:rPr>
              <a:t> </a:t>
            </a:r>
            <a:r>
              <a:rPr lang="en-US" sz="1700" spc="50" dirty="0" err="1">
                <a:solidFill>
                  <a:schemeClr val="tx1">
                    <a:alpha val="60000"/>
                  </a:schemeClr>
                </a:solidFill>
              </a:rPr>
              <a:t>rồi</a:t>
            </a:r>
            <a:r>
              <a:rPr lang="en-US" sz="1700" spc="50" dirty="0">
                <a:solidFill>
                  <a:schemeClr val="tx1">
                    <a:alpha val="60000"/>
                  </a:schemeClr>
                </a:solidFill>
              </a:rPr>
              <a:t> </a:t>
            </a:r>
            <a:r>
              <a:rPr lang="en-US" sz="1700" spc="50" dirty="0" err="1">
                <a:solidFill>
                  <a:schemeClr val="tx1">
                    <a:alpha val="60000"/>
                  </a:schemeClr>
                </a:solidFill>
              </a:rPr>
              <a:t>truyền</a:t>
            </a:r>
            <a:r>
              <a:rPr lang="en-US" sz="1700" spc="50" dirty="0">
                <a:solidFill>
                  <a:schemeClr val="tx1">
                    <a:alpha val="60000"/>
                  </a:schemeClr>
                </a:solidFill>
              </a:rPr>
              <a:t> </a:t>
            </a:r>
            <a:r>
              <a:rPr lang="en-US" sz="1700" spc="50" dirty="0" err="1">
                <a:solidFill>
                  <a:schemeClr val="tx1">
                    <a:alpha val="60000"/>
                  </a:schemeClr>
                </a:solidFill>
              </a:rPr>
              <a:t>vào</a:t>
            </a:r>
            <a:r>
              <a:rPr lang="en-US" sz="1700" spc="50" dirty="0">
                <a:solidFill>
                  <a:schemeClr val="tx1">
                    <a:alpha val="60000"/>
                  </a:schemeClr>
                </a:solidFill>
              </a:rPr>
              <a:t> </a:t>
            </a:r>
            <a:r>
              <a:rPr lang="en-US" sz="1700" spc="50" dirty="0" err="1">
                <a:solidFill>
                  <a:schemeClr val="tx1">
                    <a:alpha val="60000"/>
                  </a:schemeClr>
                </a:solidFill>
              </a:rPr>
              <a:t>cùng</a:t>
            </a:r>
            <a:r>
              <a:rPr lang="en-US" sz="1700" spc="50" dirty="0">
                <a:solidFill>
                  <a:schemeClr val="tx1">
                    <a:alpha val="60000"/>
                  </a:schemeClr>
                </a:solidFill>
              </a:rPr>
              <a:t> </a:t>
            </a:r>
            <a:r>
              <a:rPr lang="en-US" sz="1700" spc="50" dirty="0" err="1">
                <a:solidFill>
                  <a:schemeClr val="tx1">
                    <a:alpha val="60000"/>
                  </a:schemeClr>
                </a:solidFill>
              </a:rPr>
              <a:t>phản</a:t>
            </a:r>
            <a:r>
              <a:rPr lang="en-US" sz="1700" spc="50" dirty="0">
                <a:solidFill>
                  <a:schemeClr val="tx1">
                    <a:alpha val="60000"/>
                  </a:schemeClr>
                </a:solidFill>
              </a:rPr>
              <a:t> </a:t>
            </a:r>
            <a:r>
              <a:rPr lang="en-US" sz="1700" spc="50" dirty="0" err="1">
                <a:solidFill>
                  <a:schemeClr val="tx1">
                    <a:alpha val="60000"/>
                  </a:schemeClr>
                </a:solidFill>
              </a:rPr>
              <a:t>hồi</a:t>
            </a:r>
            <a:r>
              <a:rPr lang="en-US" sz="1700" spc="50" dirty="0">
                <a:solidFill>
                  <a:schemeClr val="tx1">
                    <a:alpha val="60000"/>
                  </a:schemeClr>
                </a:solidFill>
              </a:rPr>
              <a:t> </a:t>
            </a:r>
            <a:r>
              <a:rPr lang="en-US" sz="1700" spc="50" dirty="0" err="1">
                <a:solidFill>
                  <a:schemeClr val="tx1">
                    <a:alpha val="60000"/>
                  </a:schemeClr>
                </a:solidFill>
              </a:rPr>
              <a:t>cho</a:t>
            </a:r>
            <a:r>
              <a:rPr lang="en-US" sz="1700" spc="50" dirty="0">
                <a:solidFill>
                  <a:schemeClr val="tx1">
                    <a:alpha val="60000"/>
                  </a:schemeClr>
                </a:solidFill>
              </a:rPr>
              <a:t> LLM.</a:t>
            </a:r>
          </a:p>
        </p:txBody>
      </p:sp>
      <p:cxnSp>
        <p:nvCxnSpPr>
          <p:cNvPr id="3081" name="Straight Connector 3080">
            <a:extLst>
              <a:ext uri="{FF2B5EF4-FFF2-40B4-BE49-F238E27FC236}">
                <a16:creationId xmlns:a16="http://schemas.microsoft.com/office/drawing/2014/main" id="{D19D3D85-BD04-474B-9171-6EF20DA933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9987"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3074" name="Picture 2" descr="RAG 101: Ep 1 — Retrieval-Augmented Generation (RAG) Basics | by Chai ...">
            <a:extLst>
              <a:ext uri="{FF2B5EF4-FFF2-40B4-BE49-F238E27FC236}">
                <a16:creationId xmlns:a16="http://schemas.microsoft.com/office/drawing/2014/main" id="{BA17775B-53E7-C84B-D12D-3C237C7F42F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54770" y="540000"/>
            <a:ext cx="4687660" cy="2754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screenshot of a computer&#10;&#10;AI-generated content may be incorrect.">
            <a:extLst>
              <a:ext uri="{FF2B5EF4-FFF2-40B4-BE49-F238E27FC236}">
                <a16:creationId xmlns:a16="http://schemas.microsoft.com/office/drawing/2014/main" id="{FA26FEC2-AB27-FF78-D87E-83E2649C6387}"/>
              </a:ext>
            </a:extLst>
          </p:cNvPr>
          <p:cNvPicPr>
            <a:picLocks noChangeAspect="1"/>
          </p:cNvPicPr>
          <p:nvPr/>
        </p:nvPicPr>
        <p:blipFill>
          <a:blip r:embed="rId3"/>
          <a:stretch>
            <a:fillRect/>
          </a:stretch>
        </p:blipFill>
        <p:spPr>
          <a:xfrm>
            <a:off x="5544000" y="3871890"/>
            <a:ext cx="6109200" cy="2138219"/>
          </a:xfrm>
          <a:prstGeom prst="rect">
            <a:avLst/>
          </a:prstGeom>
        </p:spPr>
      </p:pic>
      <p:sp>
        <p:nvSpPr>
          <p:cNvPr id="10" name="TextBox 9">
            <a:extLst>
              <a:ext uri="{FF2B5EF4-FFF2-40B4-BE49-F238E27FC236}">
                <a16:creationId xmlns:a16="http://schemas.microsoft.com/office/drawing/2014/main" id="{C74ED01E-2B92-1291-5849-7B76581FD22E}"/>
              </a:ext>
            </a:extLst>
          </p:cNvPr>
          <p:cNvSpPr txBox="1"/>
          <p:nvPr/>
        </p:nvSpPr>
        <p:spPr>
          <a:xfrm>
            <a:off x="486645" y="5118675"/>
            <a:ext cx="4493342" cy="923330"/>
          </a:xfrm>
          <a:prstGeom prst="rect">
            <a:avLst/>
          </a:prstGeom>
          <a:noFill/>
        </p:spPr>
        <p:txBody>
          <a:bodyPr wrap="square" rtlCol="0">
            <a:spAutoFit/>
          </a:bodyPr>
          <a:lstStyle/>
          <a:p>
            <a:r>
              <a:rPr lang="vi-VN" dirty="0"/>
              <a:t>Giống context injection, model không học mà chỉ trả lời theo dữ liệu biết, cách này cũng đòi hỏi dữ liệu tốt.</a:t>
            </a:r>
            <a:endParaRPr lang="en-US" dirty="0"/>
          </a:p>
        </p:txBody>
      </p:sp>
    </p:spTree>
    <p:extLst>
      <p:ext uri="{BB962C8B-B14F-4D97-AF65-F5344CB8AC3E}">
        <p14:creationId xmlns:p14="http://schemas.microsoft.com/office/powerpoint/2010/main" val="4177291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2EC32AE-E4F8-4BC6-BEF2-B48BDD157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5EFE070-DE07-EA18-993D-5D8DBA5EB61B}"/>
              </a:ext>
            </a:extLst>
          </p:cNvPr>
          <p:cNvSpPr/>
          <p:nvPr/>
        </p:nvSpPr>
        <p:spPr>
          <a:xfrm>
            <a:off x="7760863" y="1079500"/>
            <a:ext cx="3882286" cy="2138400"/>
          </a:xfrm>
          <a:prstGeom prst="rect">
            <a:avLst/>
          </a:prstGeom>
        </p:spPr>
        <p:txBody>
          <a:bodyPr vert="horz" lIns="91440" tIns="45720" rIns="91440" bIns="45720" rtlCol="0" anchor="b" anchorCtr="0">
            <a:normAutofit/>
          </a:bodyPr>
          <a:lstStyle/>
          <a:p>
            <a:pPr algn="ctr">
              <a:spcBef>
                <a:spcPct val="0"/>
              </a:spcBef>
              <a:spcAft>
                <a:spcPts val="600"/>
              </a:spcAft>
            </a:pPr>
            <a:r>
              <a:rPr lang="en-US" sz="4800" b="0">
                <a:ln w="0"/>
                <a:effectLst>
                  <a:outerShdw blurRad="38100" dist="19050" dir="2700000" algn="tl" rotWithShape="0">
                    <a:schemeClr val="dk1">
                      <a:alpha val="40000"/>
                    </a:schemeClr>
                  </a:outerShdw>
                </a:effectLst>
                <a:latin typeface="+mj-lt"/>
                <a:ea typeface="+mj-ea"/>
                <a:cs typeface="+mj-cs"/>
              </a:rPr>
              <a:t>Vậy tại sao nên dùng</a:t>
            </a:r>
          </a:p>
        </p:txBody>
      </p:sp>
      <p:sp>
        <p:nvSpPr>
          <p:cNvPr id="5" name="TextBox 4">
            <a:extLst>
              <a:ext uri="{FF2B5EF4-FFF2-40B4-BE49-F238E27FC236}">
                <a16:creationId xmlns:a16="http://schemas.microsoft.com/office/drawing/2014/main" id="{46B9AF65-2492-A1C9-0A13-04B433754615}"/>
              </a:ext>
            </a:extLst>
          </p:cNvPr>
          <p:cNvSpPr txBox="1"/>
          <p:nvPr/>
        </p:nvSpPr>
        <p:spPr>
          <a:xfrm>
            <a:off x="8208006" y="4113213"/>
            <a:ext cx="2988000" cy="1655762"/>
          </a:xfrm>
          <a:prstGeom prst="rect">
            <a:avLst/>
          </a:prstGeom>
        </p:spPr>
        <p:txBody>
          <a:bodyPr vert="horz" lIns="91440" tIns="45720" rIns="91440" bIns="45720" rtlCol="0">
            <a:normAutofit/>
          </a:bodyPr>
          <a:lstStyle/>
          <a:p>
            <a:pPr algn="ctr">
              <a:lnSpc>
                <a:spcPct val="115000"/>
              </a:lnSpc>
              <a:spcBef>
                <a:spcPts val="1000"/>
              </a:spcBef>
              <a:spcAft>
                <a:spcPts val="600"/>
              </a:spcAft>
              <a:buClr>
                <a:schemeClr val="accent3"/>
              </a:buClr>
            </a:pPr>
            <a:r>
              <a:rPr lang="en-US" sz="1500" spc="50" dirty="0" err="1">
                <a:solidFill>
                  <a:schemeClr val="tx1">
                    <a:alpha val="60000"/>
                  </a:schemeClr>
                </a:solidFill>
              </a:rPr>
              <a:t>Và</a:t>
            </a:r>
            <a:r>
              <a:rPr lang="en-US" sz="1500" spc="50" dirty="0">
                <a:solidFill>
                  <a:schemeClr val="tx1">
                    <a:alpha val="60000"/>
                  </a:schemeClr>
                </a:solidFill>
              </a:rPr>
              <a:t> </a:t>
            </a:r>
            <a:r>
              <a:rPr lang="en-US" sz="1500" spc="50" dirty="0" err="1">
                <a:solidFill>
                  <a:schemeClr val="tx1">
                    <a:alpha val="60000"/>
                  </a:schemeClr>
                </a:solidFill>
              </a:rPr>
              <a:t>nếu</a:t>
            </a:r>
            <a:r>
              <a:rPr lang="en-US" sz="1500" spc="50" dirty="0">
                <a:solidFill>
                  <a:schemeClr val="tx1">
                    <a:alpha val="60000"/>
                  </a:schemeClr>
                </a:solidFill>
              </a:rPr>
              <a:t> </a:t>
            </a:r>
            <a:r>
              <a:rPr lang="en-US" sz="1500" spc="50" dirty="0" err="1">
                <a:solidFill>
                  <a:schemeClr val="tx1">
                    <a:alpha val="60000"/>
                  </a:schemeClr>
                </a:solidFill>
              </a:rPr>
              <a:t>dữ</a:t>
            </a:r>
            <a:r>
              <a:rPr lang="en-US" sz="1500" spc="50" dirty="0">
                <a:solidFill>
                  <a:schemeClr val="tx1">
                    <a:alpha val="60000"/>
                  </a:schemeClr>
                </a:solidFill>
              </a:rPr>
              <a:t> </a:t>
            </a:r>
            <a:r>
              <a:rPr lang="en-US" sz="1500" spc="50" dirty="0" err="1">
                <a:solidFill>
                  <a:schemeClr val="tx1">
                    <a:alpha val="60000"/>
                  </a:schemeClr>
                </a:solidFill>
              </a:rPr>
              <a:t>liệu</a:t>
            </a:r>
            <a:r>
              <a:rPr lang="en-US" sz="1500" spc="50" dirty="0">
                <a:solidFill>
                  <a:schemeClr val="tx1">
                    <a:alpha val="60000"/>
                  </a:schemeClr>
                </a:solidFill>
              </a:rPr>
              <a:t> </a:t>
            </a:r>
            <a:r>
              <a:rPr lang="en-US" sz="1500" spc="50" dirty="0" err="1">
                <a:solidFill>
                  <a:schemeClr val="tx1">
                    <a:alpha val="60000"/>
                  </a:schemeClr>
                </a:solidFill>
              </a:rPr>
              <a:t>được</a:t>
            </a:r>
            <a:r>
              <a:rPr lang="en-US" sz="1500" spc="50" dirty="0">
                <a:solidFill>
                  <a:schemeClr val="tx1">
                    <a:alpha val="60000"/>
                  </a:schemeClr>
                </a:solidFill>
              </a:rPr>
              <a:t> </a:t>
            </a:r>
            <a:r>
              <a:rPr lang="en-US" sz="1500" spc="50" dirty="0" err="1">
                <a:solidFill>
                  <a:schemeClr val="tx1">
                    <a:alpha val="60000"/>
                  </a:schemeClr>
                </a:solidFill>
              </a:rPr>
              <a:t>cập</a:t>
            </a:r>
            <a:r>
              <a:rPr lang="en-US" sz="1500" spc="50" dirty="0">
                <a:solidFill>
                  <a:schemeClr val="tx1">
                    <a:alpha val="60000"/>
                  </a:schemeClr>
                </a:solidFill>
              </a:rPr>
              <a:t> </a:t>
            </a:r>
            <a:r>
              <a:rPr lang="en-US" sz="1500" spc="50" dirty="0" err="1">
                <a:solidFill>
                  <a:schemeClr val="tx1">
                    <a:alpha val="60000"/>
                  </a:schemeClr>
                </a:solidFill>
              </a:rPr>
              <a:t>nhật</a:t>
            </a:r>
            <a:r>
              <a:rPr lang="en-US" sz="1500" spc="50" dirty="0">
                <a:solidFill>
                  <a:schemeClr val="tx1">
                    <a:alpha val="60000"/>
                  </a:schemeClr>
                </a:solidFill>
              </a:rPr>
              <a:t> </a:t>
            </a:r>
            <a:r>
              <a:rPr lang="en-US" sz="1500" spc="50" dirty="0" err="1">
                <a:solidFill>
                  <a:schemeClr val="tx1">
                    <a:alpha val="60000"/>
                  </a:schemeClr>
                </a:solidFill>
              </a:rPr>
              <a:t>liên</a:t>
            </a:r>
            <a:r>
              <a:rPr lang="en-US" sz="1500" spc="50" dirty="0">
                <a:solidFill>
                  <a:schemeClr val="tx1">
                    <a:alpha val="60000"/>
                  </a:schemeClr>
                </a:solidFill>
              </a:rPr>
              <a:t> </a:t>
            </a:r>
            <a:r>
              <a:rPr lang="en-US" sz="1500" spc="50" dirty="0" err="1">
                <a:solidFill>
                  <a:schemeClr val="tx1">
                    <a:alpha val="60000"/>
                  </a:schemeClr>
                </a:solidFill>
              </a:rPr>
              <a:t>tục</a:t>
            </a:r>
            <a:r>
              <a:rPr lang="en-US" sz="1500" spc="50" dirty="0">
                <a:solidFill>
                  <a:schemeClr val="tx1">
                    <a:alpha val="60000"/>
                  </a:schemeClr>
                </a:solidFill>
              </a:rPr>
              <a:t> </a:t>
            </a:r>
            <a:r>
              <a:rPr lang="en-US" sz="1500" spc="50" dirty="0" err="1">
                <a:solidFill>
                  <a:schemeClr val="tx1">
                    <a:alpha val="60000"/>
                  </a:schemeClr>
                </a:solidFill>
              </a:rPr>
              <a:t>thì</a:t>
            </a:r>
            <a:r>
              <a:rPr lang="en-US" sz="1500" spc="50" dirty="0">
                <a:solidFill>
                  <a:schemeClr val="tx1">
                    <a:alpha val="60000"/>
                  </a:schemeClr>
                </a:solidFill>
              </a:rPr>
              <a:t> RAG </a:t>
            </a:r>
            <a:r>
              <a:rPr lang="en-US" sz="1500" spc="50" dirty="0" err="1">
                <a:solidFill>
                  <a:schemeClr val="tx1">
                    <a:alpha val="60000"/>
                  </a:schemeClr>
                </a:solidFill>
              </a:rPr>
              <a:t>nó</a:t>
            </a:r>
            <a:r>
              <a:rPr lang="en-US" sz="1500" spc="50" dirty="0">
                <a:solidFill>
                  <a:schemeClr val="tx1">
                    <a:alpha val="60000"/>
                  </a:schemeClr>
                </a:solidFill>
              </a:rPr>
              <a:t> </a:t>
            </a:r>
            <a:r>
              <a:rPr lang="en-US" sz="1500" spc="50" dirty="0" err="1">
                <a:solidFill>
                  <a:schemeClr val="tx1">
                    <a:alpha val="60000"/>
                  </a:schemeClr>
                </a:solidFill>
              </a:rPr>
              <a:t>giúp</a:t>
            </a:r>
            <a:r>
              <a:rPr lang="en-US" sz="1500" spc="50" dirty="0">
                <a:solidFill>
                  <a:schemeClr val="tx1">
                    <a:alpha val="60000"/>
                  </a:schemeClr>
                </a:solidFill>
              </a:rPr>
              <a:t> </a:t>
            </a:r>
            <a:r>
              <a:rPr lang="en-US" sz="1500" spc="50" dirty="0" err="1">
                <a:solidFill>
                  <a:schemeClr val="tx1">
                    <a:alpha val="60000"/>
                  </a:schemeClr>
                </a:solidFill>
              </a:rPr>
              <a:t>cung</a:t>
            </a:r>
            <a:r>
              <a:rPr lang="en-US" sz="1500" spc="50" dirty="0">
                <a:solidFill>
                  <a:schemeClr val="tx1">
                    <a:alpha val="60000"/>
                  </a:schemeClr>
                </a:solidFill>
              </a:rPr>
              <a:t> </a:t>
            </a:r>
            <a:r>
              <a:rPr lang="en-US" sz="1500" spc="50" dirty="0" err="1">
                <a:solidFill>
                  <a:schemeClr val="tx1">
                    <a:alpha val="60000"/>
                  </a:schemeClr>
                </a:solidFill>
              </a:rPr>
              <a:t>cấp</a:t>
            </a:r>
            <a:r>
              <a:rPr lang="en-US" sz="1500" spc="50" dirty="0">
                <a:solidFill>
                  <a:schemeClr val="tx1">
                    <a:alpha val="60000"/>
                  </a:schemeClr>
                </a:solidFill>
              </a:rPr>
              <a:t> </a:t>
            </a:r>
            <a:r>
              <a:rPr lang="en-US" sz="1500" spc="50" dirty="0" err="1">
                <a:solidFill>
                  <a:schemeClr val="tx1">
                    <a:alpha val="60000"/>
                  </a:schemeClr>
                </a:solidFill>
              </a:rPr>
              <a:t>cho</a:t>
            </a:r>
            <a:r>
              <a:rPr lang="en-US" sz="1500" spc="50" dirty="0">
                <a:solidFill>
                  <a:schemeClr val="tx1">
                    <a:alpha val="60000"/>
                  </a:schemeClr>
                </a:solidFill>
              </a:rPr>
              <a:t> model </a:t>
            </a:r>
            <a:r>
              <a:rPr lang="en-US" sz="1500" spc="50" dirty="0" err="1">
                <a:solidFill>
                  <a:schemeClr val="tx1">
                    <a:alpha val="60000"/>
                  </a:schemeClr>
                </a:solidFill>
              </a:rPr>
              <a:t>các</a:t>
            </a:r>
            <a:r>
              <a:rPr lang="en-US" sz="1500" spc="50" dirty="0">
                <a:solidFill>
                  <a:schemeClr val="tx1">
                    <a:alpha val="60000"/>
                  </a:schemeClr>
                </a:solidFill>
              </a:rPr>
              <a:t> </a:t>
            </a:r>
            <a:r>
              <a:rPr lang="en-US" sz="1500" spc="50" dirty="0" err="1">
                <a:solidFill>
                  <a:schemeClr val="tx1">
                    <a:alpha val="60000"/>
                  </a:schemeClr>
                </a:solidFill>
              </a:rPr>
              <a:t>thông</a:t>
            </a:r>
            <a:r>
              <a:rPr lang="en-US" sz="1500" spc="50" dirty="0">
                <a:solidFill>
                  <a:schemeClr val="tx1">
                    <a:alpha val="60000"/>
                  </a:schemeClr>
                </a:solidFill>
              </a:rPr>
              <a:t> tin </a:t>
            </a:r>
            <a:r>
              <a:rPr lang="en-US" sz="1500" spc="50" dirty="0" err="1">
                <a:solidFill>
                  <a:schemeClr val="tx1">
                    <a:alpha val="60000"/>
                  </a:schemeClr>
                </a:solidFill>
              </a:rPr>
              <a:t>mới</a:t>
            </a:r>
            <a:r>
              <a:rPr lang="en-US" sz="1500" spc="50" dirty="0">
                <a:solidFill>
                  <a:schemeClr val="tx1">
                    <a:alpha val="60000"/>
                  </a:schemeClr>
                </a:solidFill>
              </a:rPr>
              <a:t>, </a:t>
            </a:r>
            <a:r>
              <a:rPr lang="en-US" sz="1500" spc="50" dirty="0" err="1">
                <a:solidFill>
                  <a:schemeClr val="tx1">
                    <a:alpha val="60000"/>
                  </a:schemeClr>
                </a:solidFill>
              </a:rPr>
              <a:t>và</a:t>
            </a:r>
            <a:r>
              <a:rPr lang="en-US" sz="1500" spc="50" dirty="0">
                <a:solidFill>
                  <a:schemeClr val="tx1">
                    <a:alpha val="60000"/>
                  </a:schemeClr>
                </a:solidFill>
              </a:rPr>
              <a:t> </a:t>
            </a:r>
            <a:r>
              <a:rPr lang="en-US" sz="1500" spc="50" dirty="0" err="1">
                <a:solidFill>
                  <a:schemeClr val="tx1">
                    <a:alpha val="60000"/>
                  </a:schemeClr>
                </a:solidFill>
              </a:rPr>
              <a:t>ràng</a:t>
            </a:r>
            <a:r>
              <a:rPr lang="en-US" sz="1500" spc="50" dirty="0">
                <a:solidFill>
                  <a:schemeClr val="tx1">
                    <a:alpha val="60000"/>
                  </a:schemeClr>
                </a:solidFill>
              </a:rPr>
              <a:t> </a:t>
            </a:r>
            <a:r>
              <a:rPr lang="en-US" sz="1500" spc="50" dirty="0" err="1">
                <a:solidFill>
                  <a:schemeClr val="tx1">
                    <a:alpha val="60000"/>
                  </a:schemeClr>
                </a:solidFill>
              </a:rPr>
              <a:t>buộc</a:t>
            </a:r>
            <a:r>
              <a:rPr lang="en-US" sz="1500" spc="50" dirty="0">
                <a:solidFill>
                  <a:schemeClr val="tx1">
                    <a:alpha val="60000"/>
                  </a:schemeClr>
                </a:solidFill>
              </a:rPr>
              <a:t> </a:t>
            </a:r>
            <a:r>
              <a:rPr lang="en-US" sz="1500" spc="50" dirty="0" err="1">
                <a:solidFill>
                  <a:schemeClr val="tx1">
                    <a:alpha val="60000"/>
                  </a:schemeClr>
                </a:solidFill>
              </a:rPr>
              <a:t>khá</a:t>
            </a:r>
            <a:r>
              <a:rPr lang="en-US" sz="1500" spc="50" dirty="0">
                <a:solidFill>
                  <a:schemeClr val="tx1">
                    <a:alpha val="60000"/>
                  </a:schemeClr>
                </a:solidFill>
              </a:rPr>
              <a:t> </a:t>
            </a:r>
            <a:r>
              <a:rPr lang="en-US" sz="1500" spc="50" dirty="0" err="1">
                <a:solidFill>
                  <a:schemeClr val="tx1">
                    <a:alpha val="60000"/>
                  </a:schemeClr>
                </a:solidFill>
              </a:rPr>
              <a:t>lớn</a:t>
            </a:r>
            <a:r>
              <a:rPr lang="en-US" sz="1500" spc="50" dirty="0">
                <a:solidFill>
                  <a:schemeClr val="tx1">
                    <a:alpha val="60000"/>
                  </a:schemeClr>
                </a:solidFill>
              </a:rPr>
              <a:t> </a:t>
            </a:r>
            <a:r>
              <a:rPr lang="en-US" sz="1500" spc="50" dirty="0" err="1">
                <a:solidFill>
                  <a:schemeClr val="tx1">
                    <a:alpha val="60000"/>
                  </a:schemeClr>
                </a:solidFill>
              </a:rPr>
              <a:t>của</a:t>
            </a:r>
            <a:r>
              <a:rPr lang="en-US" sz="1500" spc="50" dirty="0">
                <a:solidFill>
                  <a:schemeClr val="tx1">
                    <a:alpha val="60000"/>
                  </a:schemeClr>
                </a:solidFill>
              </a:rPr>
              <a:t> RAG </a:t>
            </a:r>
            <a:r>
              <a:rPr lang="en-US" sz="1500" spc="50" dirty="0" err="1">
                <a:solidFill>
                  <a:schemeClr val="tx1">
                    <a:alpha val="60000"/>
                  </a:schemeClr>
                </a:solidFill>
              </a:rPr>
              <a:t>là</a:t>
            </a:r>
            <a:r>
              <a:rPr lang="en-US" sz="1500" spc="50" dirty="0">
                <a:solidFill>
                  <a:schemeClr val="tx1">
                    <a:alpha val="60000"/>
                  </a:schemeClr>
                </a:solidFill>
              </a:rPr>
              <a:t> </a:t>
            </a:r>
            <a:r>
              <a:rPr lang="en-US" sz="1500" spc="50" dirty="0" err="1">
                <a:solidFill>
                  <a:schemeClr val="tx1">
                    <a:alpha val="60000"/>
                  </a:schemeClr>
                </a:solidFill>
              </a:rPr>
              <a:t>độ</a:t>
            </a:r>
            <a:r>
              <a:rPr lang="en-US" sz="1500" spc="50" dirty="0">
                <a:solidFill>
                  <a:schemeClr val="tx1">
                    <a:alpha val="60000"/>
                  </a:schemeClr>
                </a:solidFill>
              </a:rPr>
              <a:t> </a:t>
            </a:r>
            <a:r>
              <a:rPr lang="en-US" sz="1500" spc="50" dirty="0" err="1">
                <a:solidFill>
                  <a:schemeClr val="tx1">
                    <a:alpha val="60000"/>
                  </a:schemeClr>
                </a:solidFill>
              </a:rPr>
              <a:t>uy</a:t>
            </a:r>
            <a:r>
              <a:rPr lang="en-US" sz="1500" spc="50" dirty="0">
                <a:solidFill>
                  <a:schemeClr val="tx1">
                    <a:alpha val="60000"/>
                  </a:schemeClr>
                </a:solidFill>
              </a:rPr>
              <a:t> </a:t>
            </a:r>
            <a:r>
              <a:rPr lang="en-US" sz="1500" spc="50" dirty="0" err="1">
                <a:solidFill>
                  <a:schemeClr val="tx1">
                    <a:alpha val="60000"/>
                  </a:schemeClr>
                </a:solidFill>
              </a:rPr>
              <a:t>tín</a:t>
            </a:r>
            <a:r>
              <a:rPr lang="en-US" sz="1500" spc="50" dirty="0">
                <a:solidFill>
                  <a:schemeClr val="tx1">
                    <a:alpha val="60000"/>
                  </a:schemeClr>
                </a:solidFill>
              </a:rPr>
              <a:t> </a:t>
            </a:r>
            <a:r>
              <a:rPr lang="en-US" sz="1500" spc="50" dirty="0" err="1">
                <a:solidFill>
                  <a:schemeClr val="tx1">
                    <a:alpha val="60000"/>
                  </a:schemeClr>
                </a:solidFill>
              </a:rPr>
              <a:t>của</a:t>
            </a:r>
            <a:r>
              <a:rPr lang="en-US" sz="1500" spc="50" dirty="0">
                <a:solidFill>
                  <a:schemeClr val="tx1">
                    <a:alpha val="60000"/>
                  </a:schemeClr>
                </a:solidFill>
              </a:rPr>
              <a:t> </a:t>
            </a:r>
            <a:r>
              <a:rPr lang="en-US" sz="1500" spc="50" dirty="0" err="1">
                <a:solidFill>
                  <a:schemeClr val="tx1">
                    <a:alpha val="60000"/>
                  </a:schemeClr>
                </a:solidFill>
              </a:rPr>
              <a:t>tài</a:t>
            </a:r>
            <a:r>
              <a:rPr lang="en-US" sz="1500" spc="50" dirty="0">
                <a:solidFill>
                  <a:schemeClr val="tx1">
                    <a:alpha val="60000"/>
                  </a:schemeClr>
                </a:solidFill>
              </a:rPr>
              <a:t> </a:t>
            </a:r>
            <a:r>
              <a:rPr lang="en-US" sz="1500" spc="50" dirty="0" err="1">
                <a:solidFill>
                  <a:schemeClr val="tx1">
                    <a:alpha val="60000"/>
                  </a:schemeClr>
                </a:solidFill>
              </a:rPr>
              <a:t>liệu</a:t>
            </a:r>
            <a:r>
              <a:rPr lang="en-US" sz="1500" spc="50" dirty="0">
                <a:solidFill>
                  <a:schemeClr val="tx1">
                    <a:alpha val="60000"/>
                  </a:schemeClr>
                </a:solidFill>
              </a:rPr>
              <a:t> </a:t>
            </a:r>
            <a:r>
              <a:rPr lang="en-US" sz="1500" spc="50" dirty="0" err="1">
                <a:solidFill>
                  <a:schemeClr val="tx1">
                    <a:alpha val="60000"/>
                  </a:schemeClr>
                </a:solidFill>
              </a:rPr>
              <a:t>thu</a:t>
            </a:r>
            <a:r>
              <a:rPr lang="en-US" sz="1500" spc="50" dirty="0">
                <a:solidFill>
                  <a:schemeClr val="tx1">
                    <a:alpha val="60000"/>
                  </a:schemeClr>
                </a:solidFill>
              </a:rPr>
              <a:t> </a:t>
            </a:r>
            <a:r>
              <a:rPr lang="en-US" sz="1500" spc="50" dirty="0" err="1">
                <a:solidFill>
                  <a:schemeClr val="tx1">
                    <a:alpha val="60000"/>
                  </a:schemeClr>
                </a:solidFill>
              </a:rPr>
              <a:t>thập</a:t>
            </a:r>
            <a:r>
              <a:rPr lang="en-US" sz="1500" spc="50" dirty="0">
                <a:solidFill>
                  <a:schemeClr val="tx1">
                    <a:alpha val="60000"/>
                  </a:schemeClr>
                </a:solidFill>
              </a:rPr>
              <a:t> </a:t>
            </a:r>
            <a:r>
              <a:rPr lang="en-US" sz="1500" spc="50" dirty="0" err="1">
                <a:solidFill>
                  <a:schemeClr val="tx1">
                    <a:alpha val="60000"/>
                  </a:schemeClr>
                </a:solidFill>
              </a:rPr>
              <a:t>được</a:t>
            </a:r>
            <a:r>
              <a:rPr lang="en-US" sz="1500" spc="50" dirty="0">
                <a:solidFill>
                  <a:schemeClr val="tx1">
                    <a:alpha val="60000"/>
                  </a:schemeClr>
                </a:solidFill>
              </a:rPr>
              <a:t> </a:t>
            </a:r>
          </a:p>
        </p:txBody>
      </p:sp>
      <p:cxnSp>
        <p:nvCxnSpPr>
          <p:cNvPr id="39" name="Straight Connector 38">
            <a:extLst>
              <a:ext uri="{FF2B5EF4-FFF2-40B4-BE49-F238E27FC236}">
                <a16:creationId xmlns:a16="http://schemas.microsoft.com/office/drawing/2014/main" id="{5211C822-2379-4749-95C7-3CDA93294E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2006"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D9DF198-B6DD-7416-D68A-B00D53FDD654}"/>
              </a:ext>
            </a:extLst>
          </p:cNvPr>
          <p:cNvSpPr txBox="1"/>
          <p:nvPr/>
        </p:nvSpPr>
        <p:spPr>
          <a:xfrm>
            <a:off x="1499303" y="1821606"/>
            <a:ext cx="6032207" cy="2465259"/>
          </a:xfrm>
          <a:prstGeom prst="rect">
            <a:avLst/>
          </a:prstGeom>
        </p:spPr>
        <p:txBody>
          <a:bodyPr vert="horz" lIns="91440" tIns="45720" rIns="91440" bIns="45720" rtlCol="0">
            <a:normAutofit/>
          </a:bodyPr>
          <a:lstStyle/>
          <a:p>
            <a:pPr>
              <a:lnSpc>
                <a:spcPct val="150000"/>
              </a:lnSpc>
              <a:spcAft>
                <a:spcPts val="600"/>
              </a:spcAft>
            </a:pPr>
            <a:r>
              <a:rPr lang="en-US" sz="2000" spc="50" dirty="0" err="1">
                <a:solidFill>
                  <a:schemeClr val="tx1">
                    <a:alpha val="60000"/>
                  </a:schemeClr>
                </a:solidFill>
              </a:rPr>
              <a:t>Có</a:t>
            </a:r>
            <a:r>
              <a:rPr lang="en-US" sz="2000" spc="50" dirty="0">
                <a:solidFill>
                  <a:schemeClr val="tx1">
                    <a:alpha val="60000"/>
                  </a:schemeClr>
                </a:solidFill>
              </a:rPr>
              <a:t> </a:t>
            </a:r>
            <a:r>
              <a:rPr lang="en-US" sz="2000" spc="50" dirty="0" err="1">
                <a:solidFill>
                  <a:schemeClr val="tx1">
                    <a:alpha val="60000"/>
                  </a:schemeClr>
                </a:solidFill>
              </a:rPr>
              <a:t>một</a:t>
            </a:r>
            <a:r>
              <a:rPr lang="en-US" sz="2000" spc="50" dirty="0">
                <a:solidFill>
                  <a:schemeClr val="tx1">
                    <a:alpha val="60000"/>
                  </a:schemeClr>
                </a:solidFill>
              </a:rPr>
              <a:t> </a:t>
            </a:r>
            <a:r>
              <a:rPr lang="en-US" sz="2000" spc="50" dirty="0" err="1">
                <a:solidFill>
                  <a:schemeClr val="tx1">
                    <a:alpha val="60000"/>
                  </a:schemeClr>
                </a:solidFill>
              </a:rPr>
              <a:t>vấn</a:t>
            </a:r>
            <a:r>
              <a:rPr lang="en-US" sz="2000" spc="50" dirty="0">
                <a:solidFill>
                  <a:schemeClr val="tx1">
                    <a:alpha val="60000"/>
                  </a:schemeClr>
                </a:solidFill>
              </a:rPr>
              <a:t> </a:t>
            </a:r>
            <a:r>
              <a:rPr lang="en-US" sz="2000" spc="50" dirty="0" err="1">
                <a:solidFill>
                  <a:schemeClr val="tx1">
                    <a:alpha val="60000"/>
                  </a:schemeClr>
                </a:solidFill>
              </a:rPr>
              <a:t>đề</a:t>
            </a:r>
            <a:r>
              <a:rPr lang="en-US" sz="2000" spc="50" dirty="0">
                <a:solidFill>
                  <a:schemeClr val="tx1">
                    <a:alpha val="60000"/>
                  </a:schemeClr>
                </a:solidFill>
              </a:rPr>
              <a:t> </a:t>
            </a:r>
            <a:r>
              <a:rPr lang="en-US" sz="2000" spc="50" dirty="0" err="1">
                <a:solidFill>
                  <a:schemeClr val="tx1">
                    <a:alpha val="60000"/>
                  </a:schemeClr>
                </a:solidFill>
              </a:rPr>
              <a:t>trong</a:t>
            </a:r>
            <a:r>
              <a:rPr lang="en-US" sz="2000" spc="50" dirty="0">
                <a:solidFill>
                  <a:schemeClr val="tx1">
                    <a:alpha val="60000"/>
                  </a:schemeClr>
                </a:solidFill>
              </a:rPr>
              <a:t> </a:t>
            </a:r>
            <a:r>
              <a:rPr lang="en-US" sz="2000" spc="50" dirty="0" err="1">
                <a:solidFill>
                  <a:schemeClr val="tx1">
                    <a:alpha val="60000"/>
                  </a:schemeClr>
                </a:solidFill>
              </a:rPr>
              <a:t>việc</a:t>
            </a:r>
            <a:r>
              <a:rPr lang="en-US" sz="2000" spc="50" dirty="0">
                <a:solidFill>
                  <a:schemeClr val="tx1">
                    <a:alpha val="60000"/>
                  </a:schemeClr>
                </a:solidFill>
              </a:rPr>
              <a:t> </a:t>
            </a:r>
            <a:r>
              <a:rPr lang="en-US" sz="2000" spc="50" dirty="0" err="1">
                <a:solidFill>
                  <a:schemeClr val="tx1">
                    <a:alpha val="60000"/>
                  </a:schemeClr>
                </a:solidFill>
              </a:rPr>
              <a:t>tạo</a:t>
            </a:r>
            <a:r>
              <a:rPr lang="en-US" sz="2000" spc="50" dirty="0">
                <a:solidFill>
                  <a:schemeClr val="tx1">
                    <a:alpha val="60000"/>
                  </a:schemeClr>
                </a:solidFill>
              </a:rPr>
              <a:t> </a:t>
            </a:r>
            <a:r>
              <a:rPr lang="en-US" sz="2000" spc="50" dirty="0" err="1">
                <a:solidFill>
                  <a:schemeClr val="tx1">
                    <a:alpha val="60000"/>
                  </a:schemeClr>
                </a:solidFill>
              </a:rPr>
              <a:t>ra</a:t>
            </a:r>
            <a:r>
              <a:rPr lang="en-US" sz="2000" spc="50" dirty="0">
                <a:solidFill>
                  <a:schemeClr val="tx1">
                    <a:alpha val="60000"/>
                  </a:schemeClr>
                </a:solidFill>
              </a:rPr>
              <a:t> </a:t>
            </a:r>
            <a:r>
              <a:rPr lang="en-US" sz="2000" spc="50" dirty="0" err="1">
                <a:solidFill>
                  <a:schemeClr val="tx1">
                    <a:alpha val="60000"/>
                  </a:schemeClr>
                </a:solidFill>
              </a:rPr>
              <a:t>câu</a:t>
            </a:r>
            <a:r>
              <a:rPr lang="en-US" sz="2000" spc="50" dirty="0">
                <a:solidFill>
                  <a:schemeClr val="tx1">
                    <a:alpha val="60000"/>
                  </a:schemeClr>
                </a:solidFill>
              </a:rPr>
              <a:t> </a:t>
            </a:r>
            <a:r>
              <a:rPr lang="en-US" sz="2000" spc="50" dirty="0" err="1">
                <a:solidFill>
                  <a:schemeClr val="tx1">
                    <a:alpha val="60000"/>
                  </a:schemeClr>
                </a:solidFill>
              </a:rPr>
              <a:t>trả</a:t>
            </a:r>
            <a:r>
              <a:rPr lang="en-US" sz="2000" spc="50" dirty="0">
                <a:solidFill>
                  <a:schemeClr val="tx1">
                    <a:alpha val="60000"/>
                  </a:schemeClr>
                </a:solidFill>
              </a:rPr>
              <a:t> </a:t>
            </a:r>
            <a:r>
              <a:rPr lang="en-US" sz="2000" spc="50" dirty="0" err="1">
                <a:solidFill>
                  <a:schemeClr val="tx1">
                    <a:alpha val="60000"/>
                  </a:schemeClr>
                </a:solidFill>
              </a:rPr>
              <a:t>lời</a:t>
            </a:r>
            <a:r>
              <a:rPr lang="en-US" sz="2000" spc="50" dirty="0">
                <a:solidFill>
                  <a:schemeClr val="tx1">
                    <a:alpha val="60000"/>
                  </a:schemeClr>
                </a:solidFill>
              </a:rPr>
              <a:t> </a:t>
            </a:r>
            <a:r>
              <a:rPr lang="en-US" sz="2000" spc="50" dirty="0" err="1">
                <a:solidFill>
                  <a:schemeClr val="tx1">
                    <a:alpha val="60000"/>
                  </a:schemeClr>
                </a:solidFill>
              </a:rPr>
              <a:t>đó</a:t>
            </a:r>
            <a:r>
              <a:rPr lang="en-US" sz="2000" spc="50" dirty="0">
                <a:solidFill>
                  <a:schemeClr val="tx1">
                    <a:alpha val="60000"/>
                  </a:schemeClr>
                </a:solidFill>
              </a:rPr>
              <a:t> </a:t>
            </a:r>
            <a:r>
              <a:rPr lang="en-US" sz="2000" spc="50" dirty="0" err="1">
                <a:solidFill>
                  <a:schemeClr val="tx1">
                    <a:alpha val="60000"/>
                  </a:schemeClr>
                </a:solidFill>
              </a:rPr>
              <a:t>là</a:t>
            </a:r>
            <a:r>
              <a:rPr lang="en-US" sz="2000" spc="50" dirty="0">
                <a:solidFill>
                  <a:schemeClr val="tx1">
                    <a:alpha val="60000"/>
                  </a:schemeClr>
                </a:solidFill>
              </a:rPr>
              <a:t> </a:t>
            </a:r>
            <a:r>
              <a:rPr lang="en-US" sz="2000" spc="50" dirty="0" err="1">
                <a:solidFill>
                  <a:schemeClr val="tx1">
                    <a:alpha val="60000"/>
                  </a:schemeClr>
                </a:solidFill>
              </a:rPr>
              <a:t>thông</a:t>
            </a:r>
            <a:r>
              <a:rPr lang="en-US" sz="2000" spc="50" dirty="0">
                <a:solidFill>
                  <a:schemeClr val="tx1">
                    <a:alpha val="60000"/>
                  </a:schemeClr>
                </a:solidFill>
              </a:rPr>
              <a:t> tin </a:t>
            </a:r>
            <a:r>
              <a:rPr lang="en-US" sz="2000" spc="50" dirty="0" err="1">
                <a:solidFill>
                  <a:schemeClr val="tx1">
                    <a:alpha val="60000"/>
                  </a:schemeClr>
                </a:solidFill>
              </a:rPr>
              <a:t>nó</a:t>
            </a:r>
            <a:r>
              <a:rPr lang="en-US" sz="2000" spc="50" dirty="0">
                <a:solidFill>
                  <a:schemeClr val="tx1">
                    <a:alpha val="60000"/>
                  </a:schemeClr>
                </a:solidFill>
              </a:rPr>
              <a:t> </a:t>
            </a:r>
            <a:r>
              <a:rPr lang="en-US" sz="2000" spc="50" dirty="0" err="1">
                <a:solidFill>
                  <a:schemeClr val="tx1">
                    <a:alpha val="60000"/>
                  </a:schemeClr>
                </a:solidFill>
              </a:rPr>
              <a:t>có</a:t>
            </a:r>
            <a:r>
              <a:rPr lang="en-US" sz="2000" spc="50" dirty="0">
                <a:solidFill>
                  <a:schemeClr val="tx1">
                    <a:alpha val="60000"/>
                  </a:schemeClr>
                </a:solidFill>
              </a:rPr>
              <a:t> </a:t>
            </a:r>
            <a:r>
              <a:rPr lang="en-US" sz="2000" spc="50" dirty="0" err="1">
                <a:solidFill>
                  <a:schemeClr val="tx1">
                    <a:alpha val="60000"/>
                  </a:schemeClr>
                </a:solidFill>
              </a:rPr>
              <a:t>thể</a:t>
            </a:r>
            <a:r>
              <a:rPr lang="en-US" sz="2000" spc="50" dirty="0">
                <a:solidFill>
                  <a:schemeClr val="tx1">
                    <a:alpha val="60000"/>
                  </a:schemeClr>
                </a:solidFill>
              </a:rPr>
              <a:t> </a:t>
            </a:r>
            <a:r>
              <a:rPr lang="en-US" sz="2000" spc="50" dirty="0" err="1">
                <a:solidFill>
                  <a:schemeClr val="tx1">
                    <a:alpha val="60000"/>
                  </a:schemeClr>
                </a:solidFill>
              </a:rPr>
              <a:t>là</a:t>
            </a:r>
            <a:r>
              <a:rPr lang="en-US" sz="2000" spc="50" dirty="0">
                <a:solidFill>
                  <a:schemeClr val="tx1">
                    <a:alpha val="60000"/>
                  </a:schemeClr>
                </a:solidFill>
              </a:rPr>
              <a:t> </a:t>
            </a:r>
            <a:r>
              <a:rPr lang="vi-VN" sz="2000" spc="50" dirty="0">
                <a:solidFill>
                  <a:schemeClr val="tx1">
                    <a:alpha val="60000"/>
                  </a:schemeClr>
                </a:solidFill>
              </a:rPr>
              <a:t>giả. </a:t>
            </a:r>
            <a:r>
              <a:rPr lang="en-US" sz="2000" spc="50" dirty="0">
                <a:solidFill>
                  <a:schemeClr val="tx1">
                    <a:alpha val="60000"/>
                  </a:schemeClr>
                </a:solidFill>
              </a:rPr>
              <a:t>RAG </a:t>
            </a:r>
            <a:r>
              <a:rPr lang="en-US" sz="2000" spc="50" dirty="0" err="1">
                <a:solidFill>
                  <a:schemeClr val="tx1">
                    <a:alpha val="60000"/>
                  </a:schemeClr>
                </a:solidFill>
              </a:rPr>
              <a:t>xuất</a:t>
            </a:r>
            <a:r>
              <a:rPr lang="en-US" sz="2000" spc="50" dirty="0">
                <a:solidFill>
                  <a:schemeClr val="tx1">
                    <a:alpha val="60000"/>
                  </a:schemeClr>
                </a:solidFill>
              </a:rPr>
              <a:t> </a:t>
            </a:r>
            <a:r>
              <a:rPr lang="en-US" sz="2000" spc="50" dirty="0" err="1">
                <a:solidFill>
                  <a:schemeClr val="tx1">
                    <a:alpha val="60000"/>
                  </a:schemeClr>
                </a:solidFill>
              </a:rPr>
              <a:t>hiện</a:t>
            </a:r>
            <a:r>
              <a:rPr lang="en-US" sz="2000" spc="50" dirty="0">
                <a:solidFill>
                  <a:schemeClr val="tx1">
                    <a:alpha val="60000"/>
                  </a:schemeClr>
                </a:solidFill>
              </a:rPr>
              <a:t> </a:t>
            </a:r>
            <a:r>
              <a:rPr lang="en-US" sz="2000" spc="50" dirty="0" err="1">
                <a:solidFill>
                  <a:schemeClr val="tx1">
                    <a:alpha val="60000"/>
                  </a:schemeClr>
                </a:solidFill>
              </a:rPr>
              <a:t>và</a:t>
            </a:r>
            <a:r>
              <a:rPr lang="en-US" sz="2000" spc="50" dirty="0">
                <a:solidFill>
                  <a:schemeClr val="tx1">
                    <a:alpha val="60000"/>
                  </a:schemeClr>
                </a:solidFill>
              </a:rPr>
              <a:t> </a:t>
            </a:r>
            <a:r>
              <a:rPr lang="en-US" sz="2000" spc="50" dirty="0" err="1">
                <a:solidFill>
                  <a:schemeClr val="tx1">
                    <a:alpha val="60000"/>
                  </a:schemeClr>
                </a:solidFill>
              </a:rPr>
              <a:t>đảm</a:t>
            </a:r>
            <a:r>
              <a:rPr lang="en-US" sz="2000" spc="50" dirty="0">
                <a:solidFill>
                  <a:schemeClr val="tx1">
                    <a:alpha val="60000"/>
                  </a:schemeClr>
                </a:solidFill>
              </a:rPr>
              <a:t> </a:t>
            </a:r>
            <a:r>
              <a:rPr lang="en-US" sz="2000" spc="50" dirty="0" err="1">
                <a:solidFill>
                  <a:schemeClr val="tx1">
                    <a:alpha val="60000"/>
                  </a:schemeClr>
                </a:solidFill>
              </a:rPr>
              <a:t>bảo</a:t>
            </a:r>
            <a:r>
              <a:rPr lang="en-US" sz="2000" spc="50" dirty="0">
                <a:solidFill>
                  <a:schemeClr val="tx1">
                    <a:alpha val="60000"/>
                  </a:schemeClr>
                </a:solidFill>
              </a:rPr>
              <a:t> </a:t>
            </a:r>
            <a:r>
              <a:rPr lang="en-US" sz="2000" spc="50" dirty="0" err="1">
                <a:solidFill>
                  <a:schemeClr val="tx1">
                    <a:alpha val="60000"/>
                  </a:schemeClr>
                </a:solidFill>
              </a:rPr>
              <a:t>rằng</a:t>
            </a:r>
            <a:r>
              <a:rPr lang="en-US" sz="2000" spc="50" dirty="0">
                <a:solidFill>
                  <a:schemeClr val="tx1">
                    <a:alpha val="60000"/>
                  </a:schemeClr>
                </a:solidFill>
              </a:rPr>
              <a:t> </a:t>
            </a:r>
            <a:r>
              <a:rPr lang="en-US" sz="2000" spc="50" dirty="0" err="1">
                <a:solidFill>
                  <a:schemeClr val="tx1">
                    <a:alpha val="60000"/>
                  </a:schemeClr>
                </a:solidFill>
              </a:rPr>
              <a:t>các</a:t>
            </a:r>
            <a:r>
              <a:rPr lang="en-US" sz="2000" spc="50" dirty="0">
                <a:solidFill>
                  <a:schemeClr val="tx1">
                    <a:alpha val="60000"/>
                  </a:schemeClr>
                </a:solidFill>
              </a:rPr>
              <a:t> </a:t>
            </a:r>
            <a:r>
              <a:rPr lang="en-US" sz="2000" spc="50" dirty="0" err="1">
                <a:solidFill>
                  <a:schemeClr val="tx1">
                    <a:alpha val="60000"/>
                  </a:schemeClr>
                </a:solidFill>
              </a:rPr>
              <a:t>từ</a:t>
            </a:r>
            <a:r>
              <a:rPr lang="en-US" sz="2000" spc="50" dirty="0">
                <a:solidFill>
                  <a:schemeClr val="tx1">
                    <a:alpha val="60000"/>
                  </a:schemeClr>
                </a:solidFill>
              </a:rPr>
              <a:t> </a:t>
            </a:r>
            <a:r>
              <a:rPr lang="en-US" sz="2000" spc="50" dirty="0" err="1">
                <a:solidFill>
                  <a:schemeClr val="tx1">
                    <a:alpha val="60000"/>
                  </a:schemeClr>
                </a:solidFill>
              </a:rPr>
              <a:t>trong</a:t>
            </a:r>
            <a:r>
              <a:rPr lang="en-US" sz="2000" spc="50" dirty="0">
                <a:solidFill>
                  <a:schemeClr val="tx1">
                    <a:alpha val="60000"/>
                  </a:schemeClr>
                </a:solidFill>
              </a:rPr>
              <a:t> </a:t>
            </a:r>
            <a:r>
              <a:rPr lang="en-US" sz="2000" spc="50" dirty="0" err="1">
                <a:solidFill>
                  <a:schemeClr val="tx1">
                    <a:alpha val="60000"/>
                  </a:schemeClr>
                </a:solidFill>
              </a:rPr>
              <a:t>câu</a:t>
            </a:r>
            <a:r>
              <a:rPr lang="en-US" sz="2000" spc="50" dirty="0">
                <a:solidFill>
                  <a:schemeClr val="tx1">
                    <a:alpha val="60000"/>
                  </a:schemeClr>
                </a:solidFill>
              </a:rPr>
              <a:t> </a:t>
            </a:r>
            <a:r>
              <a:rPr lang="en-US" sz="2000" spc="50" dirty="0" err="1">
                <a:solidFill>
                  <a:schemeClr val="tx1">
                    <a:alpha val="60000"/>
                  </a:schemeClr>
                </a:solidFill>
              </a:rPr>
              <a:t>này</a:t>
            </a:r>
            <a:r>
              <a:rPr lang="en-US" sz="2000" spc="50" dirty="0">
                <a:solidFill>
                  <a:schemeClr val="tx1">
                    <a:alpha val="60000"/>
                  </a:schemeClr>
                </a:solidFill>
              </a:rPr>
              <a:t> </a:t>
            </a:r>
            <a:r>
              <a:rPr lang="en-US" sz="2000" spc="50" dirty="0" err="1">
                <a:solidFill>
                  <a:schemeClr val="tx1">
                    <a:alpha val="60000"/>
                  </a:schemeClr>
                </a:solidFill>
              </a:rPr>
              <a:t>phải</a:t>
            </a:r>
            <a:r>
              <a:rPr lang="en-US" sz="2000" spc="50" dirty="0">
                <a:solidFill>
                  <a:schemeClr val="tx1">
                    <a:alpha val="60000"/>
                  </a:schemeClr>
                </a:solidFill>
              </a:rPr>
              <a:t> </a:t>
            </a:r>
            <a:r>
              <a:rPr lang="en-US" sz="2000" spc="50" dirty="0" err="1">
                <a:solidFill>
                  <a:schemeClr val="tx1">
                    <a:alpha val="60000"/>
                  </a:schemeClr>
                </a:solidFill>
              </a:rPr>
              <a:t>đúng</a:t>
            </a:r>
            <a:r>
              <a:rPr lang="en-US" sz="2000" spc="50" dirty="0">
                <a:solidFill>
                  <a:schemeClr val="tx1">
                    <a:alpha val="60000"/>
                  </a:schemeClr>
                </a:solidFill>
              </a:rPr>
              <a:t> </a:t>
            </a:r>
            <a:r>
              <a:rPr lang="en-US" sz="2000" spc="50" dirty="0" err="1">
                <a:solidFill>
                  <a:schemeClr val="tx1">
                    <a:alpha val="60000"/>
                  </a:schemeClr>
                </a:solidFill>
              </a:rPr>
              <a:t>và</a:t>
            </a:r>
            <a:r>
              <a:rPr lang="en-US" sz="2000" spc="50" dirty="0">
                <a:solidFill>
                  <a:schemeClr val="tx1">
                    <a:alpha val="60000"/>
                  </a:schemeClr>
                </a:solidFill>
              </a:rPr>
              <a:t> </a:t>
            </a:r>
            <a:r>
              <a:rPr lang="en-US" sz="2000" spc="50" dirty="0" err="1">
                <a:solidFill>
                  <a:schemeClr val="tx1">
                    <a:alpha val="60000"/>
                  </a:schemeClr>
                </a:solidFill>
              </a:rPr>
              <a:t>phải</a:t>
            </a:r>
            <a:r>
              <a:rPr lang="en-US" sz="2000" spc="50" dirty="0">
                <a:solidFill>
                  <a:schemeClr val="tx1">
                    <a:alpha val="60000"/>
                  </a:schemeClr>
                </a:solidFill>
              </a:rPr>
              <a:t> </a:t>
            </a:r>
            <a:r>
              <a:rPr lang="en-US" sz="2000" spc="50" dirty="0" err="1">
                <a:solidFill>
                  <a:schemeClr val="tx1">
                    <a:alpha val="60000"/>
                  </a:schemeClr>
                </a:solidFill>
              </a:rPr>
              <a:t>xuất</a:t>
            </a:r>
            <a:r>
              <a:rPr lang="en-US" sz="2000" spc="50" dirty="0">
                <a:solidFill>
                  <a:schemeClr val="tx1">
                    <a:alpha val="60000"/>
                  </a:schemeClr>
                </a:solidFill>
              </a:rPr>
              <a:t> </a:t>
            </a:r>
            <a:r>
              <a:rPr lang="en-US" sz="2000" spc="50" dirty="0" err="1">
                <a:solidFill>
                  <a:schemeClr val="tx1">
                    <a:alpha val="60000"/>
                  </a:schemeClr>
                </a:solidFill>
              </a:rPr>
              <a:t>phát</a:t>
            </a:r>
            <a:r>
              <a:rPr lang="en-US" sz="2000" spc="50" dirty="0">
                <a:solidFill>
                  <a:schemeClr val="tx1">
                    <a:alpha val="60000"/>
                  </a:schemeClr>
                </a:solidFill>
              </a:rPr>
              <a:t> </a:t>
            </a:r>
            <a:r>
              <a:rPr lang="en-US" sz="2000" spc="50" dirty="0" err="1">
                <a:solidFill>
                  <a:schemeClr val="tx1">
                    <a:alpha val="60000"/>
                  </a:schemeClr>
                </a:solidFill>
              </a:rPr>
              <a:t>từ</a:t>
            </a:r>
            <a:r>
              <a:rPr lang="en-US" sz="2000" spc="50" dirty="0">
                <a:solidFill>
                  <a:schemeClr val="tx1">
                    <a:alpha val="60000"/>
                  </a:schemeClr>
                </a:solidFill>
              </a:rPr>
              <a:t> </a:t>
            </a:r>
            <a:r>
              <a:rPr lang="en-US" sz="2000" spc="50" dirty="0" err="1">
                <a:solidFill>
                  <a:schemeClr val="tx1">
                    <a:alpha val="60000"/>
                  </a:schemeClr>
                </a:solidFill>
              </a:rPr>
              <a:t>dữ</a:t>
            </a:r>
            <a:r>
              <a:rPr lang="en-US" sz="2000" spc="50" dirty="0">
                <a:solidFill>
                  <a:schemeClr val="tx1">
                    <a:alpha val="60000"/>
                  </a:schemeClr>
                </a:solidFill>
              </a:rPr>
              <a:t> </a:t>
            </a:r>
            <a:r>
              <a:rPr lang="en-US" sz="2000" spc="50" dirty="0" err="1">
                <a:solidFill>
                  <a:schemeClr val="tx1">
                    <a:alpha val="60000"/>
                  </a:schemeClr>
                </a:solidFill>
              </a:rPr>
              <a:t>liệu</a:t>
            </a:r>
            <a:r>
              <a:rPr lang="en-US" sz="2000" spc="50" dirty="0">
                <a:solidFill>
                  <a:schemeClr val="tx1">
                    <a:alpha val="60000"/>
                  </a:schemeClr>
                </a:solidFill>
              </a:rPr>
              <a:t> </a:t>
            </a:r>
            <a:r>
              <a:rPr lang="en-US" sz="2000" spc="50" dirty="0" err="1">
                <a:solidFill>
                  <a:schemeClr val="tx1">
                    <a:alpha val="60000"/>
                  </a:schemeClr>
                </a:solidFill>
              </a:rPr>
              <a:t>thật</a:t>
            </a:r>
            <a:r>
              <a:rPr lang="vi-VN" sz="2000" spc="50" dirty="0">
                <a:solidFill>
                  <a:schemeClr val="tx1">
                    <a:alpha val="60000"/>
                  </a:schemeClr>
                </a:solidFill>
              </a:rPr>
              <a:t> mà dùng kỹ thuật RAG lấy thông tin</a:t>
            </a:r>
            <a:r>
              <a:rPr lang="en-US" sz="2000" spc="50" dirty="0">
                <a:solidFill>
                  <a:schemeClr val="tx1">
                    <a:alpha val="60000"/>
                  </a:schemeClr>
                </a:solidFill>
              </a:rPr>
              <a:t>. </a:t>
            </a:r>
          </a:p>
        </p:txBody>
      </p:sp>
      <p:sp>
        <p:nvSpPr>
          <p:cNvPr id="7" name="TextBox 6">
            <a:extLst>
              <a:ext uri="{FF2B5EF4-FFF2-40B4-BE49-F238E27FC236}">
                <a16:creationId xmlns:a16="http://schemas.microsoft.com/office/drawing/2014/main" id="{401B1D98-768C-E9E6-BA57-20832685FD19}"/>
              </a:ext>
            </a:extLst>
          </p:cNvPr>
          <p:cNvSpPr txBox="1"/>
          <p:nvPr/>
        </p:nvSpPr>
        <p:spPr>
          <a:xfrm>
            <a:off x="717755" y="6108471"/>
            <a:ext cx="6096000" cy="369332"/>
          </a:xfrm>
          <a:prstGeom prst="rect">
            <a:avLst/>
          </a:prstGeom>
          <a:noFill/>
        </p:spPr>
        <p:txBody>
          <a:bodyPr wrap="square">
            <a:spAutoFit/>
          </a:bodyPr>
          <a:lstStyle/>
          <a:p>
            <a:r>
              <a:rPr lang="vi-VN" dirty="0">
                <a:hlinkClick r:id="rId2"/>
              </a:rPr>
              <a:t>Link: </a:t>
            </a:r>
            <a:r>
              <a:rPr lang="en-US" dirty="0" err="1">
                <a:hlinkClick r:id="rId2"/>
              </a:rPr>
              <a:t>Tìm</a:t>
            </a:r>
            <a:r>
              <a:rPr lang="en-US" dirty="0">
                <a:hlinkClick r:id="rId2"/>
              </a:rPr>
              <a:t> </a:t>
            </a:r>
            <a:r>
              <a:rPr lang="en-US" dirty="0" err="1">
                <a:hlinkClick r:id="rId2"/>
              </a:rPr>
              <a:t>hiểu</a:t>
            </a:r>
            <a:r>
              <a:rPr lang="en-US" dirty="0">
                <a:hlinkClick r:id="rId2"/>
              </a:rPr>
              <a:t> </a:t>
            </a:r>
            <a:r>
              <a:rPr lang="en-US" dirty="0" err="1">
                <a:hlinkClick r:id="rId2"/>
              </a:rPr>
              <a:t>về</a:t>
            </a:r>
            <a:r>
              <a:rPr lang="en-US" dirty="0">
                <a:hlinkClick r:id="rId2"/>
              </a:rPr>
              <a:t> Retrieval Augmented Generation (RAG)</a:t>
            </a:r>
            <a:endParaRPr lang="en-US" dirty="0"/>
          </a:p>
        </p:txBody>
      </p:sp>
      <p:sp>
        <p:nvSpPr>
          <p:cNvPr id="13" name="TextBox 12">
            <a:extLst>
              <a:ext uri="{FF2B5EF4-FFF2-40B4-BE49-F238E27FC236}">
                <a16:creationId xmlns:a16="http://schemas.microsoft.com/office/drawing/2014/main" id="{A19B7B7B-933D-0E1E-1C3F-07257FBAFDF9}"/>
              </a:ext>
            </a:extLst>
          </p:cNvPr>
          <p:cNvSpPr txBox="1"/>
          <p:nvPr/>
        </p:nvSpPr>
        <p:spPr>
          <a:xfrm>
            <a:off x="717755" y="5728274"/>
            <a:ext cx="6096000" cy="369332"/>
          </a:xfrm>
          <a:prstGeom prst="rect">
            <a:avLst/>
          </a:prstGeom>
          <a:noFill/>
        </p:spPr>
        <p:txBody>
          <a:bodyPr wrap="square">
            <a:spAutoFit/>
          </a:bodyPr>
          <a:lstStyle/>
          <a:p>
            <a:r>
              <a:rPr lang="en-US" dirty="0">
                <a:hlinkClick r:id="rId3"/>
              </a:rPr>
              <a:t>Paper: arxiv.org/pdf/2005.11401</a:t>
            </a:r>
            <a:endParaRPr lang="en-US" dirty="0"/>
          </a:p>
        </p:txBody>
      </p:sp>
    </p:spTree>
    <p:extLst>
      <p:ext uri="{BB962C8B-B14F-4D97-AF65-F5344CB8AC3E}">
        <p14:creationId xmlns:p14="http://schemas.microsoft.com/office/powerpoint/2010/main" val="3106224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2EC32AE-E4F8-4BC6-BEF2-B48BDD157D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a:extLst>
              <a:ext uri="{FF2B5EF4-FFF2-40B4-BE49-F238E27FC236}">
                <a16:creationId xmlns:a16="http://schemas.microsoft.com/office/drawing/2014/main" id="{5211C822-2379-4749-95C7-3CDA93294E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2006"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AC3824C-CE22-FDD9-DF8F-686FBAE904F8}"/>
              </a:ext>
            </a:extLst>
          </p:cNvPr>
          <p:cNvPicPr>
            <a:picLocks noChangeAspect="1"/>
          </p:cNvPicPr>
          <p:nvPr/>
        </p:nvPicPr>
        <p:blipFill>
          <a:blip r:embed="rId2"/>
          <a:stretch>
            <a:fillRect/>
          </a:stretch>
        </p:blipFill>
        <p:spPr>
          <a:xfrm>
            <a:off x="2377092" y="1208813"/>
            <a:ext cx="7283270" cy="5294481"/>
          </a:xfrm>
          <a:prstGeom prst="rect">
            <a:avLst/>
          </a:prstGeom>
        </p:spPr>
      </p:pic>
      <p:sp>
        <p:nvSpPr>
          <p:cNvPr id="5" name="TextBox 4">
            <a:extLst>
              <a:ext uri="{FF2B5EF4-FFF2-40B4-BE49-F238E27FC236}">
                <a16:creationId xmlns:a16="http://schemas.microsoft.com/office/drawing/2014/main" id="{F07DF7FC-A10A-102E-5C30-01615288F3A6}"/>
              </a:ext>
            </a:extLst>
          </p:cNvPr>
          <p:cNvSpPr txBox="1"/>
          <p:nvPr/>
        </p:nvSpPr>
        <p:spPr>
          <a:xfrm>
            <a:off x="2487562" y="281241"/>
            <a:ext cx="6096000" cy="646331"/>
          </a:xfrm>
          <a:prstGeom prst="rect">
            <a:avLst/>
          </a:prstGeom>
          <a:noFill/>
        </p:spPr>
        <p:txBody>
          <a:bodyPr wrap="square">
            <a:spAutoFit/>
          </a:bodyPr>
          <a:lstStyle/>
          <a:p>
            <a:r>
              <a:rPr lang="en-US" dirty="0">
                <a:hlinkClick r:id="rId3"/>
              </a:rPr>
              <a:t>Link: HKUDS/RAG-Anything: "RAG-Anything: All-in-One RAG Framework"</a:t>
            </a:r>
            <a:endParaRPr lang="en-US" dirty="0"/>
          </a:p>
        </p:txBody>
      </p:sp>
      <p:sp>
        <p:nvSpPr>
          <p:cNvPr id="6" name="TextBox 5">
            <a:extLst>
              <a:ext uri="{FF2B5EF4-FFF2-40B4-BE49-F238E27FC236}">
                <a16:creationId xmlns:a16="http://schemas.microsoft.com/office/drawing/2014/main" id="{A92B13BB-2FD1-6D17-38A0-1039D0836A9D}"/>
              </a:ext>
            </a:extLst>
          </p:cNvPr>
          <p:cNvSpPr txBox="1"/>
          <p:nvPr/>
        </p:nvSpPr>
        <p:spPr>
          <a:xfrm>
            <a:off x="270218" y="1293964"/>
            <a:ext cx="4522839" cy="646331"/>
          </a:xfrm>
          <a:prstGeom prst="rect">
            <a:avLst/>
          </a:prstGeom>
          <a:noFill/>
        </p:spPr>
        <p:txBody>
          <a:bodyPr wrap="square" rtlCol="0">
            <a:spAutoFit/>
          </a:bodyPr>
          <a:lstStyle/>
          <a:p>
            <a:r>
              <a:rPr lang="en-US" dirty="0"/>
              <a:t>23/10/2025 – </a:t>
            </a:r>
            <a:r>
              <a:rPr lang="vi-VN" dirty="0"/>
              <a:t>Hiện tại đang là framework về RAG tốt nhất</a:t>
            </a:r>
            <a:endParaRPr lang="en-US" dirty="0"/>
          </a:p>
        </p:txBody>
      </p:sp>
    </p:spTree>
    <p:extLst>
      <p:ext uri="{BB962C8B-B14F-4D97-AF65-F5344CB8AC3E}">
        <p14:creationId xmlns:p14="http://schemas.microsoft.com/office/powerpoint/2010/main" val="991132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428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B54576-A806-C579-7408-6E6D72C8B869}"/>
              </a:ext>
            </a:extLst>
          </p:cNvPr>
          <p:cNvSpPr/>
          <p:nvPr/>
        </p:nvSpPr>
        <p:spPr>
          <a:xfrm>
            <a:off x="2748000" y="427220"/>
            <a:ext cx="6696000" cy="1077218"/>
          </a:xfrm>
          <a:prstGeom prst="rect">
            <a:avLst/>
          </a:prstGeom>
        </p:spPr>
        <p:txBody>
          <a:bodyPr vert="horz" wrap="square" lIns="91440" tIns="45720" rIns="91440" bIns="45720" rtlCol="0" anchor="b" anchorCtr="0">
            <a:normAutofit/>
          </a:bodyPr>
          <a:lstStyle/>
          <a:p>
            <a:pPr algn="ctr">
              <a:spcBef>
                <a:spcPct val="0"/>
              </a:spcBef>
              <a:spcAft>
                <a:spcPts val="600"/>
              </a:spcAft>
            </a:pPr>
            <a:r>
              <a:rPr lang="en-US" sz="3200" kern="1200" cap="none" spc="0" baseline="0">
                <a:solidFill>
                  <a:schemeClr val="tx1"/>
                </a:solidFill>
                <a:latin typeface="+mj-lt"/>
                <a:ea typeface="+mj-ea"/>
                <a:cs typeface="+mj-cs"/>
              </a:rPr>
              <a:t>NỀN TẢNG CỦA AI &amp; LLM </a:t>
            </a:r>
            <a:endParaRPr lang="en-US" sz="3200" b="0" kern="1200" cap="none" spc="0" baseline="0">
              <a:ln w="0"/>
              <a:solidFill>
                <a:schemeClr val="tx1"/>
              </a:solidFill>
              <a:effectLst>
                <a:outerShdw blurRad="38100" dist="19050" dir="2700000" algn="tl" rotWithShape="0">
                  <a:schemeClr val="dk1">
                    <a:alpha val="40000"/>
                  </a:schemeClr>
                </a:outerShdw>
              </a:effectLst>
              <a:latin typeface="+mj-lt"/>
              <a:ea typeface="+mj-ea"/>
              <a:cs typeface="+mj-cs"/>
            </a:endParaRPr>
          </a:p>
        </p:txBody>
      </p:sp>
      <p:cxnSp>
        <p:nvCxnSpPr>
          <p:cNvPr id="12" name="Straight Connector 11">
            <a:extLst>
              <a:ext uri="{FF2B5EF4-FFF2-40B4-BE49-F238E27FC236}">
                <a16:creationId xmlns:a16="http://schemas.microsoft.com/office/drawing/2014/main" id="{653B9D3A-F8F6-4354-8088-6E520C2A64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194300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586CC85-B338-C169-CB69-E9E234BA8BAB}"/>
              </a:ext>
            </a:extLst>
          </p:cNvPr>
          <p:cNvSpPr txBox="1"/>
          <p:nvPr/>
        </p:nvSpPr>
        <p:spPr>
          <a:xfrm>
            <a:off x="2748000" y="2391877"/>
            <a:ext cx="6696000" cy="3386621"/>
          </a:xfrm>
          <a:prstGeom prst="rect">
            <a:avLst/>
          </a:prstGeom>
        </p:spPr>
        <p:txBody>
          <a:bodyPr vert="horz" lIns="91440" tIns="45720" rIns="91440" bIns="45720" rtlCol="0">
            <a:normAutofit/>
          </a:bodyPr>
          <a:lstStyle/>
          <a:p>
            <a:pPr>
              <a:lnSpc>
                <a:spcPct val="150000"/>
              </a:lnSpc>
              <a:spcAft>
                <a:spcPts val="600"/>
              </a:spcAft>
            </a:pPr>
            <a:r>
              <a:rPr lang="en-US" sz="2000" b="1" spc="50" dirty="0">
                <a:solidFill>
                  <a:schemeClr val="tx1">
                    <a:alpha val="60000"/>
                  </a:schemeClr>
                </a:solidFill>
              </a:rPr>
              <a:t>📘 </a:t>
            </a:r>
            <a:r>
              <a:rPr lang="en-US" sz="2000" b="1" spc="50" dirty="0" err="1">
                <a:solidFill>
                  <a:schemeClr val="tx1">
                    <a:alpha val="60000"/>
                  </a:schemeClr>
                </a:solidFill>
              </a:rPr>
              <a:t>Kiến</a:t>
            </a:r>
            <a:r>
              <a:rPr lang="en-US" sz="2000" b="1" spc="50" dirty="0">
                <a:solidFill>
                  <a:schemeClr val="tx1">
                    <a:alpha val="60000"/>
                  </a:schemeClr>
                </a:solidFill>
              </a:rPr>
              <a:t> </a:t>
            </a:r>
            <a:r>
              <a:rPr lang="en-US" sz="2000" b="1" spc="50" dirty="0" err="1">
                <a:solidFill>
                  <a:schemeClr val="tx1">
                    <a:alpha val="60000"/>
                  </a:schemeClr>
                </a:solidFill>
              </a:rPr>
              <a:t>thức</a:t>
            </a:r>
            <a:r>
              <a:rPr lang="en-US" sz="2000" b="1" spc="50" dirty="0">
                <a:solidFill>
                  <a:schemeClr val="tx1">
                    <a:alpha val="60000"/>
                  </a:schemeClr>
                </a:solidFill>
              </a:rPr>
              <a:t> </a:t>
            </a:r>
            <a:r>
              <a:rPr lang="en-US" sz="2000" b="1" spc="50" dirty="0" err="1">
                <a:solidFill>
                  <a:schemeClr val="tx1">
                    <a:alpha val="60000"/>
                  </a:schemeClr>
                </a:solidFill>
              </a:rPr>
              <a:t>cần</a:t>
            </a:r>
            <a:r>
              <a:rPr lang="en-US" sz="2000" b="1" spc="50" dirty="0">
                <a:solidFill>
                  <a:schemeClr val="tx1">
                    <a:alpha val="60000"/>
                  </a:schemeClr>
                </a:solidFill>
              </a:rPr>
              <a:t> </a:t>
            </a:r>
            <a:r>
              <a:rPr lang="en-US" sz="2000" b="1" spc="50" dirty="0" err="1">
                <a:solidFill>
                  <a:schemeClr val="tx1">
                    <a:alpha val="60000"/>
                  </a:schemeClr>
                </a:solidFill>
              </a:rPr>
              <a:t>nắm</a:t>
            </a:r>
            <a:r>
              <a:rPr lang="en-US" sz="2000" b="1" spc="50" dirty="0">
                <a:solidFill>
                  <a:schemeClr val="tx1">
                    <a:alpha val="60000"/>
                  </a:schemeClr>
                </a:solidFill>
              </a:rPr>
              <a:t>:</a:t>
            </a:r>
          </a:p>
          <a:p>
            <a:pPr>
              <a:lnSpc>
                <a:spcPct val="150000"/>
              </a:lnSpc>
              <a:spcAft>
                <a:spcPts val="600"/>
              </a:spcAft>
              <a:buFont typeface="Arial" panose="020B0604020202020204" pitchFamily="34" charset="0"/>
              <a:buChar char="•"/>
            </a:pPr>
            <a:r>
              <a:rPr lang="en-US" sz="2000" spc="50" dirty="0">
                <a:solidFill>
                  <a:schemeClr val="tx1">
                    <a:alpha val="60000"/>
                  </a:schemeClr>
                </a:solidFill>
              </a:rPr>
              <a:t>LLM </a:t>
            </a:r>
            <a:r>
              <a:rPr lang="en-US" sz="2000" spc="50" dirty="0" err="1">
                <a:solidFill>
                  <a:schemeClr val="tx1">
                    <a:alpha val="60000"/>
                  </a:schemeClr>
                </a:solidFill>
              </a:rPr>
              <a:t>là</a:t>
            </a:r>
            <a:r>
              <a:rPr lang="en-US" sz="2000" spc="50" dirty="0">
                <a:solidFill>
                  <a:schemeClr val="tx1">
                    <a:alpha val="60000"/>
                  </a:schemeClr>
                </a:solidFill>
              </a:rPr>
              <a:t> </a:t>
            </a:r>
            <a:r>
              <a:rPr lang="en-US" sz="2000" spc="50" dirty="0" err="1">
                <a:solidFill>
                  <a:schemeClr val="tx1">
                    <a:alpha val="60000"/>
                  </a:schemeClr>
                </a:solidFill>
              </a:rPr>
              <a:t>gì</a:t>
            </a:r>
            <a:r>
              <a:rPr lang="en-US" sz="2000" spc="50" dirty="0">
                <a:solidFill>
                  <a:schemeClr val="tx1">
                    <a:alpha val="60000"/>
                  </a:schemeClr>
                </a:solidFill>
              </a:rPr>
              <a:t> (GPT, Claude, Mistral...)</a:t>
            </a:r>
          </a:p>
          <a:p>
            <a:pPr>
              <a:lnSpc>
                <a:spcPct val="150000"/>
              </a:lnSpc>
              <a:spcAft>
                <a:spcPts val="600"/>
              </a:spcAft>
              <a:buFont typeface="Arial" panose="020B0604020202020204" pitchFamily="34" charset="0"/>
              <a:buChar char="•"/>
            </a:pPr>
            <a:r>
              <a:rPr lang="en-US" sz="2000" spc="50" dirty="0" err="1">
                <a:solidFill>
                  <a:schemeClr val="tx1">
                    <a:alpha val="60000"/>
                  </a:schemeClr>
                </a:solidFill>
              </a:rPr>
              <a:t>Khái</a:t>
            </a:r>
            <a:r>
              <a:rPr lang="en-US" sz="2000" spc="50" dirty="0">
                <a:solidFill>
                  <a:schemeClr val="tx1">
                    <a:alpha val="60000"/>
                  </a:schemeClr>
                </a:solidFill>
              </a:rPr>
              <a:t> </a:t>
            </a:r>
            <a:r>
              <a:rPr lang="en-US" sz="2000" spc="50" dirty="0" err="1">
                <a:solidFill>
                  <a:schemeClr val="tx1">
                    <a:alpha val="60000"/>
                  </a:schemeClr>
                </a:solidFill>
              </a:rPr>
              <a:t>niệm</a:t>
            </a:r>
            <a:r>
              <a:rPr lang="en-US" sz="2000" spc="50" dirty="0">
                <a:solidFill>
                  <a:schemeClr val="tx1">
                    <a:alpha val="60000"/>
                  </a:schemeClr>
                </a:solidFill>
              </a:rPr>
              <a:t> “context window”, “temperature”, “token”</a:t>
            </a:r>
          </a:p>
          <a:p>
            <a:pPr>
              <a:lnSpc>
                <a:spcPct val="150000"/>
              </a:lnSpc>
              <a:spcAft>
                <a:spcPts val="600"/>
              </a:spcAft>
              <a:buFont typeface="Arial" panose="020B0604020202020204" pitchFamily="34" charset="0"/>
              <a:buChar char="•"/>
            </a:pPr>
            <a:r>
              <a:rPr lang="en-US" sz="2000" spc="50" dirty="0">
                <a:solidFill>
                  <a:schemeClr val="tx1">
                    <a:alpha val="60000"/>
                  </a:schemeClr>
                </a:solidFill>
              </a:rPr>
              <a:t>Prompt = </a:t>
            </a:r>
            <a:r>
              <a:rPr lang="en-US" sz="2000" spc="50" dirty="0" err="1">
                <a:solidFill>
                  <a:schemeClr val="tx1">
                    <a:alpha val="60000"/>
                  </a:schemeClr>
                </a:solidFill>
              </a:rPr>
              <a:t>dữ</a:t>
            </a:r>
            <a:r>
              <a:rPr lang="en-US" sz="2000" spc="50" dirty="0">
                <a:solidFill>
                  <a:schemeClr val="tx1">
                    <a:alpha val="60000"/>
                  </a:schemeClr>
                </a:solidFill>
              </a:rPr>
              <a:t> </a:t>
            </a:r>
            <a:r>
              <a:rPr lang="en-US" sz="2000" spc="50" dirty="0" err="1">
                <a:solidFill>
                  <a:schemeClr val="tx1">
                    <a:alpha val="60000"/>
                  </a:schemeClr>
                </a:solidFill>
              </a:rPr>
              <a:t>liệu</a:t>
            </a:r>
            <a:r>
              <a:rPr lang="en-US" sz="2000" spc="50" dirty="0">
                <a:solidFill>
                  <a:schemeClr val="tx1">
                    <a:alpha val="60000"/>
                  </a:schemeClr>
                </a:solidFill>
              </a:rPr>
              <a:t> </a:t>
            </a:r>
            <a:r>
              <a:rPr lang="en-US" sz="2000" spc="50" dirty="0" err="1">
                <a:solidFill>
                  <a:schemeClr val="tx1">
                    <a:alpha val="60000"/>
                  </a:schemeClr>
                </a:solidFill>
              </a:rPr>
              <a:t>đầu</a:t>
            </a:r>
            <a:r>
              <a:rPr lang="en-US" sz="2000" spc="50" dirty="0">
                <a:solidFill>
                  <a:schemeClr val="tx1">
                    <a:alpha val="60000"/>
                  </a:schemeClr>
                </a:solidFill>
              </a:rPr>
              <a:t> </a:t>
            </a:r>
            <a:r>
              <a:rPr lang="en-US" sz="2000" spc="50" dirty="0" err="1">
                <a:solidFill>
                  <a:schemeClr val="tx1">
                    <a:alpha val="60000"/>
                  </a:schemeClr>
                </a:solidFill>
              </a:rPr>
              <a:t>vào</a:t>
            </a:r>
            <a:r>
              <a:rPr lang="en-US" sz="2000" spc="50" dirty="0">
                <a:solidFill>
                  <a:schemeClr val="tx1">
                    <a:alpha val="60000"/>
                  </a:schemeClr>
                </a:solidFill>
              </a:rPr>
              <a:t> </a:t>
            </a:r>
            <a:r>
              <a:rPr lang="en-US" sz="2000" spc="50" dirty="0" err="1">
                <a:solidFill>
                  <a:schemeClr val="tx1">
                    <a:alpha val="60000"/>
                  </a:schemeClr>
                </a:solidFill>
              </a:rPr>
              <a:t>của</a:t>
            </a:r>
            <a:r>
              <a:rPr lang="en-US" sz="2000" spc="50" dirty="0">
                <a:solidFill>
                  <a:schemeClr val="tx1">
                    <a:alpha val="60000"/>
                  </a:schemeClr>
                </a:solidFill>
              </a:rPr>
              <a:t> AI</a:t>
            </a:r>
          </a:p>
          <a:p>
            <a:pPr>
              <a:lnSpc>
                <a:spcPct val="150000"/>
              </a:lnSpc>
              <a:spcAft>
                <a:spcPts val="600"/>
              </a:spcAft>
              <a:buFont typeface="Arial" panose="020B0604020202020204" pitchFamily="34" charset="0"/>
              <a:buChar char="•"/>
            </a:pPr>
            <a:r>
              <a:rPr lang="en-US" sz="2000" spc="50" dirty="0" err="1">
                <a:solidFill>
                  <a:schemeClr val="tx1">
                    <a:alpha val="60000"/>
                  </a:schemeClr>
                </a:solidFill>
              </a:rPr>
              <a:t>Cách</a:t>
            </a:r>
            <a:r>
              <a:rPr lang="en-US" sz="2000" spc="50" dirty="0">
                <a:solidFill>
                  <a:schemeClr val="tx1">
                    <a:alpha val="60000"/>
                  </a:schemeClr>
                </a:solidFill>
              </a:rPr>
              <a:t> token </a:t>
            </a:r>
            <a:r>
              <a:rPr lang="en-US" sz="2000" spc="50" dirty="0" err="1">
                <a:solidFill>
                  <a:schemeClr val="tx1">
                    <a:alpha val="60000"/>
                  </a:schemeClr>
                </a:solidFill>
              </a:rPr>
              <a:t>ảnh</a:t>
            </a:r>
            <a:r>
              <a:rPr lang="en-US" sz="2000" spc="50" dirty="0">
                <a:solidFill>
                  <a:schemeClr val="tx1">
                    <a:alpha val="60000"/>
                  </a:schemeClr>
                </a:solidFill>
              </a:rPr>
              <a:t> </a:t>
            </a:r>
            <a:r>
              <a:rPr lang="en-US" sz="2000" spc="50" dirty="0" err="1">
                <a:solidFill>
                  <a:schemeClr val="tx1">
                    <a:alpha val="60000"/>
                  </a:schemeClr>
                </a:solidFill>
              </a:rPr>
              <a:t>hưởng</a:t>
            </a:r>
            <a:r>
              <a:rPr lang="en-US" sz="2000" spc="50" dirty="0">
                <a:solidFill>
                  <a:schemeClr val="tx1">
                    <a:alpha val="60000"/>
                  </a:schemeClr>
                </a:solidFill>
              </a:rPr>
              <a:t> </a:t>
            </a:r>
            <a:r>
              <a:rPr lang="en-US" sz="2000" spc="50" dirty="0" err="1">
                <a:solidFill>
                  <a:schemeClr val="tx1">
                    <a:alpha val="60000"/>
                  </a:schemeClr>
                </a:solidFill>
              </a:rPr>
              <a:t>đến</a:t>
            </a:r>
            <a:r>
              <a:rPr lang="en-US" sz="2000" spc="50" dirty="0">
                <a:solidFill>
                  <a:schemeClr val="tx1">
                    <a:alpha val="60000"/>
                  </a:schemeClr>
                </a:solidFill>
              </a:rPr>
              <a:t> chi </a:t>
            </a:r>
            <a:r>
              <a:rPr lang="en-US" sz="2000" spc="50" dirty="0" err="1">
                <a:solidFill>
                  <a:schemeClr val="tx1">
                    <a:alpha val="60000"/>
                  </a:schemeClr>
                </a:solidFill>
              </a:rPr>
              <a:t>phí</a:t>
            </a:r>
            <a:r>
              <a:rPr lang="en-US" sz="2000" spc="50" dirty="0">
                <a:solidFill>
                  <a:schemeClr val="tx1">
                    <a:alpha val="60000"/>
                  </a:schemeClr>
                </a:solidFill>
              </a:rPr>
              <a:t> </a:t>
            </a:r>
            <a:r>
              <a:rPr lang="en-US" sz="2000" spc="50" dirty="0" err="1">
                <a:solidFill>
                  <a:schemeClr val="tx1">
                    <a:alpha val="60000"/>
                  </a:schemeClr>
                </a:solidFill>
              </a:rPr>
              <a:t>và</a:t>
            </a:r>
            <a:r>
              <a:rPr lang="en-US" sz="2000" spc="50" dirty="0">
                <a:solidFill>
                  <a:schemeClr val="tx1">
                    <a:alpha val="60000"/>
                  </a:schemeClr>
                </a:solidFill>
              </a:rPr>
              <a:t> </a:t>
            </a:r>
            <a:r>
              <a:rPr lang="en-US" sz="2000" spc="50" dirty="0" err="1">
                <a:solidFill>
                  <a:schemeClr val="tx1">
                    <a:alpha val="60000"/>
                  </a:schemeClr>
                </a:solidFill>
              </a:rPr>
              <a:t>tốc</a:t>
            </a:r>
            <a:r>
              <a:rPr lang="en-US" sz="2000" spc="50" dirty="0">
                <a:solidFill>
                  <a:schemeClr val="tx1">
                    <a:alpha val="60000"/>
                  </a:schemeClr>
                </a:solidFill>
              </a:rPr>
              <a:t> </a:t>
            </a:r>
            <a:r>
              <a:rPr lang="en-US" sz="2000" spc="50" dirty="0" err="1">
                <a:solidFill>
                  <a:schemeClr val="tx1">
                    <a:alpha val="60000"/>
                  </a:schemeClr>
                </a:solidFill>
              </a:rPr>
              <a:t>độ</a:t>
            </a:r>
            <a:endParaRPr lang="en-US" sz="2000" spc="50" dirty="0">
              <a:solidFill>
                <a:schemeClr val="tx1">
                  <a:alpha val="60000"/>
                </a:schemeClr>
              </a:solidFill>
            </a:endParaRPr>
          </a:p>
          <a:p>
            <a:pPr>
              <a:lnSpc>
                <a:spcPct val="150000"/>
              </a:lnSpc>
              <a:spcAft>
                <a:spcPts val="600"/>
              </a:spcAft>
              <a:buFont typeface="Arial" panose="020B0604020202020204" pitchFamily="34" charset="0"/>
              <a:buChar char="•"/>
            </a:pPr>
            <a:r>
              <a:rPr lang="en-US" sz="2000" spc="50" dirty="0">
                <a:solidFill>
                  <a:schemeClr val="tx1">
                    <a:alpha val="60000"/>
                  </a:schemeClr>
                </a:solidFill>
              </a:rPr>
              <a:t>API </a:t>
            </a:r>
            <a:r>
              <a:rPr lang="en-US" sz="2000" spc="50" dirty="0" err="1">
                <a:solidFill>
                  <a:schemeClr val="tx1">
                    <a:alpha val="60000"/>
                  </a:schemeClr>
                </a:solidFill>
              </a:rPr>
              <a:t>cơ</a:t>
            </a:r>
            <a:r>
              <a:rPr lang="en-US" sz="2000" spc="50" dirty="0">
                <a:solidFill>
                  <a:schemeClr val="tx1">
                    <a:alpha val="60000"/>
                  </a:schemeClr>
                </a:solidFill>
              </a:rPr>
              <a:t> </a:t>
            </a:r>
            <a:r>
              <a:rPr lang="en-US" sz="2000" spc="50" dirty="0" err="1">
                <a:solidFill>
                  <a:schemeClr val="tx1">
                    <a:alpha val="60000"/>
                  </a:schemeClr>
                </a:solidFill>
              </a:rPr>
              <a:t>bản</a:t>
            </a:r>
            <a:r>
              <a:rPr lang="en-US" sz="2000" spc="50" dirty="0">
                <a:solidFill>
                  <a:schemeClr val="tx1">
                    <a:alpha val="60000"/>
                  </a:schemeClr>
                </a:solidFill>
              </a:rPr>
              <a:t>: </a:t>
            </a:r>
            <a:r>
              <a:rPr lang="en-US" sz="2000" spc="50" dirty="0" err="1">
                <a:solidFill>
                  <a:schemeClr val="tx1">
                    <a:alpha val="60000"/>
                  </a:schemeClr>
                </a:solidFill>
              </a:rPr>
              <a:t>gọi</a:t>
            </a:r>
            <a:r>
              <a:rPr lang="en-US" sz="2000" spc="50" dirty="0">
                <a:solidFill>
                  <a:schemeClr val="tx1">
                    <a:alpha val="60000"/>
                  </a:schemeClr>
                </a:solidFill>
              </a:rPr>
              <a:t> OpenAI / Cohere / Anthropic</a:t>
            </a:r>
          </a:p>
        </p:txBody>
      </p:sp>
    </p:spTree>
    <p:extLst>
      <p:ext uri="{BB962C8B-B14F-4D97-AF65-F5344CB8AC3E}">
        <p14:creationId xmlns:p14="http://schemas.microsoft.com/office/powerpoint/2010/main" val="2603700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65AA36A-D7CC-493C-A0EE-F8AC3564D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1C2E33F-4B1D-4F8B-B721-96313EA294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915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AC01A02-98FD-1258-A0BD-5F9EDB3E57C1}"/>
              </a:ext>
            </a:extLst>
          </p:cNvPr>
          <p:cNvSpPr txBox="1"/>
          <p:nvPr/>
        </p:nvSpPr>
        <p:spPr>
          <a:xfrm>
            <a:off x="3146323" y="1233635"/>
            <a:ext cx="6096000" cy="2585323"/>
          </a:xfrm>
          <a:prstGeom prst="rect">
            <a:avLst/>
          </a:prstGeom>
          <a:noFill/>
        </p:spPr>
        <p:txBody>
          <a:bodyPr wrap="square">
            <a:spAutoFit/>
          </a:bodyPr>
          <a:lstStyle/>
          <a:p>
            <a:r>
              <a:rPr lang="vi-VN" b="1" dirty="0"/>
              <a:t>Kiến thức:</a:t>
            </a:r>
          </a:p>
          <a:p>
            <a:pPr>
              <a:buFont typeface="Arial" panose="020B0604020202020204" pitchFamily="34" charset="0"/>
              <a:buChar char="•"/>
            </a:pPr>
            <a:r>
              <a:rPr lang="vi-VN" dirty="0"/>
              <a:t>LangChain là framework để </a:t>
            </a:r>
            <a:r>
              <a:rPr lang="vi-VN" b="1" dirty="0"/>
              <a:t>xây dựng pipeline AI</a:t>
            </a:r>
            <a:r>
              <a:rPr lang="vi-VN" dirty="0"/>
              <a:t> gồm nhiều bước:</a:t>
            </a:r>
          </a:p>
          <a:p>
            <a:pPr marL="742950" lvl="1" indent="-285750">
              <a:buFont typeface="Arial" panose="020B0604020202020204" pitchFamily="34" charset="0"/>
              <a:buChar char="•"/>
            </a:pPr>
            <a:r>
              <a:rPr lang="vi-VN" dirty="0"/>
              <a:t>LLMs</a:t>
            </a:r>
          </a:p>
          <a:p>
            <a:pPr marL="742950" lvl="1" indent="-285750">
              <a:buFont typeface="Arial" panose="020B0604020202020204" pitchFamily="34" charset="0"/>
              <a:buChar char="•"/>
            </a:pPr>
            <a:r>
              <a:rPr lang="vi-VN" dirty="0"/>
              <a:t>Prompts</a:t>
            </a:r>
          </a:p>
          <a:p>
            <a:pPr marL="742950" lvl="1" indent="-285750">
              <a:buFont typeface="Arial" panose="020B0604020202020204" pitchFamily="34" charset="0"/>
              <a:buChar char="•"/>
            </a:pPr>
            <a:r>
              <a:rPr lang="vi-VN" dirty="0"/>
              <a:t>Memory</a:t>
            </a:r>
          </a:p>
          <a:p>
            <a:pPr marL="742950" lvl="1" indent="-285750">
              <a:buFont typeface="Arial" panose="020B0604020202020204" pitchFamily="34" charset="0"/>
              <a:buChar char="•"/>
            </a:pPr>
            <a:r>
              <a:rPr lang="vi-VN" dirty="0"/>
              <a:t>Tools / Chains</a:t>
            </a:r>
          </a:p>
          <a:p>
            <a:pPr marL="742950" lvl="1" indent="-285750">
              <a:buFont typeface="Arial" panose="020B0604020202020204" pitchFamily="34" charset="0"/>
              <a:buChar char="•"/>
            </a:pPr>
            <a:r>
              <a:rPr lang="vi-VN" dirty="0"/>
              <a:t>Agents</a:t>
            </a:r>
          </a:p>
          <a:p>
            <a:r>
              <a:rPr lang="en-US" dirty="0"/>
              <a:t>GIỚI THIỆU LANGCHAIN</a:t>
            </a:r>
          </a:p>
        </p:txBody>
      </p:sp>
      <p:sp>
        <p:nvSpPr>
          <p:cNvPr id="9" name="TextBox 8">
            <a:extLst>
              <a:ext uri="{FF2B5EF4-FFF2-40B4-BE49-F238E27FC236}">
                <a16:creationId xmlns:a16="http://schemas.microsoft.com/office/drawing/2014/main" id="{C27E852B-CC0F-C4E3-A6BB-0BF7BF2ECC7E}"/>
              </a:ext>
            </a:extLst>
          </p:cNvPr>
          <p:cNvSpPr txBox="1"/>
          <p:nvPr/>
        </p:nvSpPr>
        <p:spPr>
          <a:xfrm>
            <a:off x="2861187" y="256697"/>
            <a:ext cx="6096000" cy="523220"/>
          </a:xfrm>
          <a:prstGeom prst="rect">
            <a:avLst/>
          </a:prstGeom>
          <a:noFill/>
        </p:spPr>
        <p:txBody>
          <a:bodyPr wrap="square">
            <a:spAutoFit/>
          </a:bodyPr>
          <a:lstStyle/>
          <a:p>
            <a:pPr algn="ctr"/>
            <a:r>
              <a:rPr lang="en-US" sz="2800" b="1" dirty="0"/>
              <a:t>GIỚI THIỆU LANGCHAIN </a:t>
            </a:r>
          </a:p>
        </p:txBody>
      </p:sp>
      <p:sp>
        <p:nvSpPr>
          <p:cNvPr id="14" name="TextBox 13">
            <a:extLst>
              <a:ext uri="{FF2B5EF4-FFF2-40B4-BE49-F238E27FC236}">
                <a16:creationId xmlns:a16="http://schemas.microsoft.com/office/drawing/2014/main" id="{CB559B20-60A5-D106-503D-5BF1557CFABA}"/>
              </a:ext>
            </a:extLst>
          </p:cNvPr>
          <p:cNvSpPr txBox="1"/>
          <p:nvPr/>
        </p:nvSpPr>
        <p:spPr>
          <a:xfrm>
            <a:off x="1809135" y="4377454"/>
            <a:ext cx="6096000" cy="369332"/>
          </a:xfrm>
          <a:prstGeom prst="rect">
            <a:avLst/>
          </a:prstGeom>
          <a:noFill/>
        </p:spPr>
        <p:txBody>
          <a:bodyPr wrap="square">
            <a:spAutoFit/>
          </a:bodyPr>
          <a:lstStyle/>
          <a:p>
            <a:r>
              <a:rPr lang="en-US" dirty="0" err="1"/>
              <a:t>Cách</a:t>
            </a:r>
            <a:r>
              <a:rPr lang="en-US" dirty="0"/>
              <a:t> </a:t>
            </a:r>
            <a:r>
              <a:rPr lang="en-US" dirty="0" err="1"/>
              <a:t>hoạt</a:t>
            </a:r>
            <a:r>
              <a:rPr lang="en-US" dirty="0"/>
              <a:t> </a:t>
            </a:r>
            <a:r>
              <a:rPr lang="en-US" dirty="0" err="1"/>
              <a:t>động</a:t>
            </a:r>
            <a:r>
              <a:rPr lang="en-US" dirty="0"/>
              <a:t>:</a:t>
            </a:r>
          </a:p>
        </p:txBody>
      </p:sp>
      <p:sp>
        <p:nvSpPr>
          <p:cNvPr id="17" name="TextBox 16">
            <a:extLst>
              <a:ext uri="{FF2B5EF4-FFF2-40B4-BE49-F238E27FC236}">
                <a16:creationId xmlns:a16="http://schemas.microsoft.com/office/drawing/2014/main" id="{4A60B636-823B-80A7-C0FD-A512257DFCA7}"/>
              </a:ext>
            </a:extLst>
          </p:cNvPr>
          <p:cNvSpPr txBox="1"/>
          <p:nvPr/>
        </p:nvSpPr>
        <p:spPr>
          <a:xfrm>
            <a:off x="1809135" y="4910411"/>
            <a:ext cx="7384025" cy="369332"/>
          </a:xfrm>
          <a:prstGeom prst="rect">
            <a:avLst/>
          </a:prstGeom>
          <a:noFill/>
        </p:spPr>
        <p:txBody>
          <a:bodyPr wrap="square">
            <a:spAutoFit/>
          </a:bodyPr>
          <a:lstStyle/>
          <a:p>
            <a:r>
              <a:rPr lang="en-US" dirty="0"/>
              <a:t>User → </a:t>
            </a:r>
            <a:r>
              <a:rPr lang="en-US" dirty="0" err="1"/>
              <a:t>PromptTemplate</a:t>
            </a:r>
            <a:r>
              <a:rPr lang="en-US" dirty="0"/>
              <a:t> → </a:t>
            </a:r>
            <a:r>
              <a:rPr lang="en-US" dirty="0" err="1"/>
              <a:t>LLMChain</a:t>
            </a:r>
            <a:r>
              <a:rPr lang="en-US" dirty="0"/>
              <a:t> → </a:t>
            </a:r>
            <a:r>
              <a:rPr lang="en-US" dirty="0" err="1"/>
              <a:t>OutputParser</a:t>
            </a:r>
            <a:r>
              <a:rPr lang="en-US" dirty="0"/>
              <a:t> → Result</a:t>
            </a:r>
          </a:p>
        </p:txBody>
      </p:sp>
    </p:spTree>
    <p:extLst>
      <p:ext uri="{BB962C8B-B14F-4D97-AF65-F5344CB8AC3E}">
        <p14:creationId xmlns:p14="http://schemas.microsoft.com/office/powerpoint/2010/main" val="1735941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65AA36A-D7CC-493C-A0EE-F8AC3564D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1C2E33F-4B1D-4F8B-B721-96313EA294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915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1030" name="Picture 6" descr="LangChain tutorial #1: Build an LLM-powered app in 18 lines of code">
            <a:extLst>
              <a:ext uri="{FF2B5EF4-FFF2-40B4-BE49-F238E27FC236}">
                <a16:creationId xmlns:a16="http://schemas.microsoft.com/office/drawing/2014/main" id="{DF2A3E0C-C0BC-B1AD-A0A0-F5FE5B99B1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699" y="344129"/>
            <a:ext cx="7010451" cy="5993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425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65AA36A-D7CC-493C-A0EE-F8AC3564D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CB54576-A806-C579-7408-6E6D72C8B869}"/>
              </a:ext>
            </a:extLst>
          </p:cNvPr>
          <p:cNvSpPr/>
          <p:nvPr/>
        </p:nvSpPr>
        <p:spPr>
          <a:xfrm>
            <a:off x="7766050" y="395289"/>
            <a:ext cx="3886200" cy="1594290"/>
          </a:xfrm>
          <a:prstGeom prst="rect">
            <a:avLst/>
          </a:prstGeom>
        </p:spPr>
        <p:txBody>
          <a:bodyPr vert="horz" wrap="square" lIns="91440" tIns="45720" rIns="91440" bIns="45720" rtlCol="0" anchor="b" anchorCtr="0">
            <a:normAutofit/>
          </a:bodyPr>
          <a:lstStyle/>
          <a:p>
            <a:pPr algn="ctr">
              <a:spcBef>
                <a:spcPct val="0"/>
              </a:spcBef>
              <a:spcAft>
                <a:spcPts val="600"/>
              </a:spcAft>
            </a:pPr>
            <a:r>
              <a:rPr lang="en-US" sz="3200" kern="1200" cap="none" spc="0" baseline="0">
                <a:solidFill>
                  <a:schemeClr val="tx1"/>
                </a:solidFill>
                <a:latin typeface="+mj-lt"/>
                <a:ea typeface="+mj-ea"/>
                <a:cs typeface="+mj-cs"/>
              </a:rPr>
              <a:t>PROMPT ENGINEERING</a:t>
            </a:r>
            <a:endParaRPr lang="en-US" sz="3200" b="0" kern="1200" cap="none" spc="0" baseline="0" dirty="0">
              <a:ln w="0"/>
              <a:solidFill>
                <a:schemeClr val="tx1"/>
              </a:solidFill>
              <a:effectLst>
                <a:outerShdw blurRad="38100" dist="19050" dir="2700000" algn="tl" rotWithShape="0">
                  <a:schemeClr val="dk1">
                    <a:alpha val="40000"/>
                  </a:schemeClr>
                </a:outerShdw>
              </a:effectLst>
              <a:latin typeface="+mj-lt"/>
              <a:ea typeface="+mj-ea"/>
              <a:cs typeface="+mj-cs"/>
            </a:endParaRPr>
          </a:p>
        </p:txBody>
      </p:sp>
      <p:cxnSp>
        <p:nvCxnSpPr>
          <p:cNvPr id="20" name="Straight Connector 19">
            <a:extLst>
              <a:ext uri="{FF2B5EF4-FFF2-40B4-BE49-F238E27FC236}">
                <a16:creationId xmlns:a16="http://schemas.microsoft.com/office/drawing/2014/main" id="{E1C2E33F-4B1D-4F8B-B721-96313EA294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915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A79548A-B8D7-9315-58D0-CED50045AE64}"/>
              </a:ext>
            </a:extLst>
          </p:cNvPr>
          <p:cNvSpPr txBox="1"/>
          <p:nvPr/>
        </p:nvSpPr>
        <p:spPr>
          <a:xfrm>
            <a:off x="8172006" y="2877018"/>
            <a:ext cx="3060000" cy="2938561"/>
          </a:xfrm>
          <a:prstGeom prst="rect">
            <a:avLst/>
          </a:prstGeom>
        </p:spPr>
        <p:txBody>
          <a:bodyPr vert="horz" lIns="91440" tIns="45720" rIns="91440" bIns="45720" rtlCol="0">
            <a:normAutofit lnSpcReduction="10000"/>
          </a:bodyPr>
          <a:lstStyle/>
          <a:p>
            <a:pPr>
              <a:lnSpc>
                <a:spcPct val="150000"/>
              </a:lnSpc>
              <a:spcAft>
                <a:spcPts val="600"/>
              </a:spcAft>
            </a:pPr>
            <a:r>
              <a:rPr lang="en-US" sz="2000" spc="50" dirty="0" err="1">
                <a:solidFill>
                  <a:schemeClr val="tx1">
                    <a:alpha val="60000"/>
                  </a:schemeClr>
                </a:solidFill>
              </a:rPr>
              <a:t>Cấu</a:t>
            </a:r>
            <a:r>
              <a:rPr lang="en-US" sz="2000" spc="50" dirty="0">
                <a:solidFill>
                  <a:schemeClr val="tx1">
                    <a:alpha val="60000"/>
                  </a:schemeClr>
                </a:solidFill>
              </a:rPr>
              <a:t> </a:t>
            </a:r>
            <a:r>
              <a:rPr lang="en-US" sz="2000" spc="50" dirty="0" err="1">
                <a:solidFill>
                  <a:schemeClr val="tx1">
                    <a:alpha val="60000"/>
                  </a:schemeClr>
                </a:solidFill>
              </a:rPr>
              <a:t>trúc</a:t>
            </a:r>
            <a:r>
              <a:rPr lang="en-US" sz="2000" spc="50" dirty="0">
                <a:solidFill>
                  <a:schemeClr val="tx1">
                    <a:alpha val="60000"/>
                  </a:schemeClr>
                </a:solidFill>
              </a:rPr>
              <a:t> prompt</a:t>
            </a:r>
            <a:r>
              <a:rPr lang="vi-VN" sz="2000" spc="50" dirty="0">
                <a:solidFill>
                  <a:schemeClr val="tx1">
                    <a:alpha val="60000"/>
                  </a:schemeClr>
                </a:solidFill>
              </a:rPr>
              <a:t> của chuẩn RICE</a:t>
            </a:r>
            <a:r>
              <a:rPr lang="en-US" sz="2000" spc="50" dirty="0">
                <a:solidFill>
                  <a:schemeClr val="tx1">
                    <a:alpha val="60000"/>
                  </a:schemeClr>
                </a:solidFill>
              </a:rPr>
              <a:t>:</a:t>
            </a:r>
          </a:p>
          <a:p>
            <a:pPr>
              <a:lnSpc>
                <a:spcPct val="150000"/>
              </a:lnSpc>
              <a:spcAft>
                <a:spcPts val="600"/>
              </a:spcAft>
              <a:buFont typeface="Arial" panose="020B0604020202020204" pitchFamily="34" charset="0"/>
              <a:buChar char="•"/>
            </a:pPr>
            <a:r>
              <a:rPr lang="en-US" sz="2000" spc="50" dirty="0">
                <a:solidFill>
                  <a:schemeClr val="tx1">
                    <a:alpha val="60000"/>
                  </a:schemeClr>
                </a:solidFill>
              </a:rPr>
              <a:t>Role (</a:t>
            </a:r>
            <a:r>
              <a:rPr lang="en-US" sz="2000" spc="50" dirty="0" err="1">
                <a:solidFill>
                  <a:schemeClr val="tx1">
                    <a:alpha val="60000"/>
                  </a:schemeClr>
                </a:solidFill>
              </a:rPr>
              <a:t>vai</a:t>
            </a:r>
            <a:r>
              <a:rPr lang="en-US" sz="2000" spc="50" dirty="0">
                <a:solidFill>
                  <a:schemeClr val="tx1">
                    <a:alpha val="60000"/>
                  </a:schemeClr>
                </a:solidFill>
              </a:rPr>
              <a:t> </a:t>
            </a:r>
            <a:r>
              <a:rPr lang="en-US" sz="2000" spc="50" dirty="0" err="1">
                <a:solidFill>
                  <a:schemeClr val="tx1">
                    <a:alpha val="60000"/>
                  </a:schemeClr>
                </a:solidFill>
              </a:rPr>
              <a:t>trò</a:t>
            </a:r>
            <a:r>
              <a:rPr lang="en-US" sz="2000" spc="50" dirty="0">
                <a:solidFill>
                  <a:schemeClr val="tx1">
                    <a:alpha val="60000"/>
                  </a:schemeClr>
                </a:solidFill>
              </a:rPr>
              <a:t> AI)</a:t>
            </a:r>
          </a:p>
          <a:p>
            <a:pPr>
              <a:lnSpc>
                <a:spcPct val="150000"/>
              </a:lnSpc>
              <a:spcAft>
                <a:spcPts val="600"/>
              </a:spcAft>
              <a:buFont typeface="Arial" panose="020B0604020202020204" pitchFamily="34" charset="0"/>
              <a:buChar char="•"/>
            </a:pPr>
            <a:r>
              <a:rPr lang="en-US" sz="2000" spc="50" dirty="0">
                <a:solidFill>
                  <a:schemeClr val="tx1">
                    <a:alpha val="60000"/>
                  </a:schemeClr>
                </a:solidFill>
              </a:rPr>
              <a:t>Context (</a:t>
            </a:r>
            <a:r>
              <a:rPr lang="en-US" sz="2000" spc="50" dirty="0" err="1">
                <a:solidFill>
                  <a:schemeClr val="tx1">
                    <a:alpha val="60000"/>
                  </a:schemeClr>
                </a:solidFill>
              </a:rPr>
              <a:t>ngữ</a:t>
            </a:r>
            <a:r>
              <a:rPr lang="en-US" sz="2000" spc="50" dirty="0">
                <a:solidFill>
                  <a:schemeClr val="tx1">
                    <a:alpha val="60000"/>
                  </a:schemeClr>
                </a:solidFill>
              </a:rPr>
              <a:t> </a:t>
            </a:r>
            <a:r>
              <a:rPr lang="en-US" sz="2000" spc="50" dirty="0" err="1">
                <a:solidFill>
                  <a:schemeClr val="tx1">
                    <a:alpha val="60000"/>
                  </a:schemeClr>
                </a:solidFill>
              </a:rPr>
              <a:t>cảnh</a:t>
            </a:r>
            <a:r>
              <a:rPr lang="en-US" sz="2000" spc="50" dirty="0">
                <a:solidFill>
                  <a:schemeClr val="tx1">
                    <a:alpha val="60000"/>
                  </a:schemeClr>
                </a:solidFill>
              </a:rPr>
              <a:t>)</a:t>
            </a:r>
          </a:p>
          <a:p>
            <a:pPr>
              <a:lnSpc>
                <a:spcPct val="150000"/>
              </a:lnSpc>
              <a:spcAft>
                <a:spcPts val="600"/>
              </a:spcAft>
              <a:buFont typeface="Arial" panose="020B0604020202020204" pitchFamily="34" charset="0"/>
              <a:buChar char="•"/>
            </a:pPr>
            <a:r>
              <a:rPr lang="en-US" sz="2000" spc="50" dirty="0">
                <a:solidFill>
                  <a:schemeClr val="tx1">
                    <a:alpha val="60000"/>
                  </a:schemeClr>
                </a:solidFill>
              </a:rPr>
              <a:t>Instruction (</a:t>
            </a:r>
            <a:r>
              <a:rPr lang="en-US" sz="2000" spc="50" dirty="0" err="1">
                <a:solidFill>
                  <a:schemeClr val="tx1">
                    <a:alpha val="60000"/>
                  </a:schemeClr>
                </a:solidFill>
              </a:rPr>
              <a:t>chỉ</a:t>
            </a:r>
            <a:r>
              <a:rPr lang="en-US" sz="2000" spc="50" dirty="0">
                <a:solidFill>
                  <a:schemeClr val="tx1">
                    <a:alpha val="60000"/>
                  </a:schemeClr>
                </a:solidFill>
              </a:rPr>
              <a:t> </a:t>
            </a:r>
            <a:r>
              <a:rPr lang="en-US" sz="2000" spc="50" dirty="0" err="1">
                <a:solidFill>
                  <a:schemeClr val="tx1">
                    <a:alpha val="60000"/>
                  </a:schemeClr>
                </a:solidFill>
              </a:rPr>
              <a:t>dẫn</a:t>
            </a:r>
            <a:r>
              <a:rPr lang="en-US" sz="2000" spc="50" dirty="0">
                <a:solidFill>
                  <a:schemeClr val="tx1">
                    <a:alpha val="60000"/>
                  </a:schemeClr>
                </a:solidFill>
              </a:rPr>
              <a:t>)</a:t>
            </a:r>
          </a:p>
          <a:p>
            <a:pPr>
              <a:lnSpc>
                <a:spcPct val="150000"/>
              </a:lnSpc>
              <a:spcAft>
                <a:spcPts val="600"/>
              </a:spcAft>
              <a:buFont typeface="Arial" panose="020B0604020202020204" pitchFamily="34" charset="0"/>
              <a:buChar char="•"/>
            </a:pPr>
            <a:r>
              <a:rPr lang="en-US" sz="2000" spc="50" dirty="0">
                <a:solidFill>
                  <a:schemeClr val="tx1">
                    <a:alpha val="60000"/>
                  </a:schemeClr>
                </a:solidFill>
              </a:rPr>
              <a:t>Example (</a:t>
            </a:r>
            <a:r>
              <a:rPr lang="en-US" sz="2000" spc="50" dirty="0" err="1">
                <a:solidFill>
                  <a:schemeClr val="tx1">
                    <a:alpha val="60000"/>
                  </a:schemeClr>
                </a:solidFill>
              </a:rPr>
              <a:t>ví</a:t>
            </a:r>
            <a:r>
              <a:rPr lang="en-US" sz="2000" spc="50" dirty="0">
                <a:solidFill>
                  <a:schemeClr val="tx1">
                    <a:alpha val="60000"/>
                  </a:schemeClr>
                </a:solidFill>
              </a:rPr>
              <a:t> </a:t>
            </a:r>
            <a:r>
              <a:rPr lang="en-US" sz="2000" spc="50" dirty="0" err="1">
                <a:solidFill>
                  <a:schemeClr val="tx1">
                    <a:alpha val="60000"/>
                  </a:schemeClr>
                </a:solidFill>
              </a:rPr>
              <a:t>dụ</a:t>
            </a:r>
            <a:r>
              <a:rPr lang="en-US" sz="2000" spc="50" dirty="0">
                <a:solidFill>
                  <a:schemeClr val="tx1">
                    <a:alpha val="60000"/>
                  </a:schemeClr>
                </a:solidFill>
              </a:rPr>
              <a:t>)</a:t>
            </a:r>
          </a:p>
        </p:txBody>
      </p:sp>
      <p:grpSp>
        <p:nvGrpSpPr>
          <p:cNvPr id="15" name="Group 14">
            <a:extLst>
              <a:ext uri="{FF2B5EF4-FFF2-40B4-BE49-F238E27FC236}">
                <a16:creationId xmlns:a16="http://schemas.microsoft.com/office/drawing/2014/main" id="{0FEA22CB-5A8E-9791-EF20-6F449C30F28C}"/>
              </a:ext>
            </a:extLst>
          </p:cNvPr>
          <p:cNvGrpSpPr/>
          <p:nvPr/>
        </p:nvGrpSpPr>
        <p:grpSpPr>
          <a:xfrm>
            <a:off x="539750" y="513527"/>
            <a:ext cx="7029902" cy="1476052"/>
            <a:chOff x="540722" y="1227819"/>
            <a:chExt cx="7029902" cy="1476052"/>
          </a:xfrm>
        </p:grpSpPr>
        <p:pic>
          <p:nvPicPr>
            <p:cNvPr id="6" name="Picture 5">
              <a:extLst>
                <a:ext uri="{FF2B5EF4-FFF2-40B4-BE49-F238E27FC236}">
                  <a16:creationId xmlns:a16="http://schemas.microsoft.com/office/drawing/2014/main" id="{1107CAE5-7BC3-6668-647D-DB9E60036552}"/>
                </a:ext>
              </a:extLst>
            </p:cNvPr>
            <p:cNvPicPr>
              <a:picLocks noChangeAspect="1"/>
            </p:cNvPicPr>
            <p:nvPr/>
          </p:nvPicPr>
          <p:blipFill>
            <a:blip r:embed="rId2"/>
            <a:stretch>
              <a:fillRect/>
            </a:stretch>
          </p:blipFill>
          <p:spPr>
            <a:xfrm>
              <a:off x="540722" y="1427549"/>
              <a:ext cx="7029902" cy="1276322"/>
            </a:xfrm>
            <a:prstGeom prst="rect">
              <a:avLst/>
            </a:prstGeom>
          </p:spPr>
        </p:pic>
        <p:sp>
          <p:nvSpPr>
            <p:cNvPr id="8" name="TextBox 7">
              <a:extLst>
                <a:ext uri="{FF2B5EF4-FFF2-40B4-BE49-F238E27FC236}">
                  <a16:creationId xmlns:a16="http://schemas.microsoft.com/office/drawing/2014/main" id="{6382044D-7320-FFAD-432A-4F01BE52844D}"/>
                </a:ext>
              </a:extLst>
            </p:cNvPr>
            <p:cNvSpPr txBox="1"/>
            <p:nvPr/>
          </p:nvSpPr>
          <p:spPr>
            <a:xfrm>
              <a:off x="692539" y="1227819"/>
              <a:ext cx="3505836" cy="1200329"/>
            </a:xfrm>
            <a:prstGeom prst="rect">
              <a:avLst/>
            </a:prstGeom>
            <a:noFill/>
          </p:spPr>
          <p:txBody>
            <a:bodyPr wrap="square" rtlCol="0">
              <a:spAutoFit/>
            </a:bodyPr>
            <a:lstStyle/>
            <a:p>
              <a:r>
                <a:rPr lang="vi-VN" dirty="0">
                  <a:solidFill>
                    <a:srgbClr val="FF0000"/>
                  </a:solidFill>
                </a:rPr>
                <a:t>Quá chung chung, không rõ ràng, AI không hiểu được tình huống và hoàn cảnh, thiếu mục tiêu,...</a:t>
              </a:r>
              <a:endParaRPr lang="en-US" dirty="0">
                <a:solidFill>
                  <a:srgbClr val="FF0000"/>
                </a:solidFill>
              </a:endParaRPr>
            </a:p>
          </p:txBody>
        </p:sp>
      </p:grpSp>
      <p:grpSp>
        <p:nvGrpSpPr>
          <p:cNvPr id="13" name="Group 12">
            <a:extLst>
              <a:ext uri="{FF2B5EF4-FFF2-40B4-BE49-F238E27FC236}">
                <a16:creationId xmlns:a16="http://schemas.microsoft.com/office/drawing/2014/main" id="{4C869D87-371E-1884-3542-64058F4CD2B9}"/>
              </a:ext>
            </a:extLst>
          </p:cNvPr>
          <p:cNvGrpSpPr/>
          <p:nvPr/>
        </p:nvGrpSpPr>
        <p:grpSpPr>
          <a:xfrm>
            <a:off x="787334" y="2227383"/>
            <a:ext cx="6208033" cy="2856794"/>
            <a:chOff x="890020" y="3716071"/>
            <a:chExt cx="6208033" cy="2856794"/>
          </a:xfrm>
        </p:grpSpPr>
        <p:pic>
          <p:nvPicPr>
            <p:cNvPr id="10" name="Picture 9">
              <a:extLst>
                <a:ext uri="{FF2B5EF4-FFF2-40B4-BE49-F238E27FC236}">
                  <a16:creationId xmlns:a16="http://schemas.microsoft.com/office/drawing/2014/main" id="{1CCD3544-5AA2-3BCE-03AD-8EFC24143135}"/>
                </a:ext>
              </a:extLst>
            </p:cNvPr>
            <p:cNvPicPr>
              <a:picLocks noChangeAspect="1"/>
            </p:cNvPicPr>
            <p:nvPr/>
          </p:nvPicPr>
          <p:blipFill>
            <a:blip r:embed="rId3"/>
            <a:stretch>
              <a:fillRect/>
            </a:stretch>
          </p:blipFill>
          <p:spPr>
            <a:xfrm>
              <a:off x="890020" y="3716071"/>
              <a:ext cx="6208033" cy="2856794"/>
            </a:xfrm>
            <a:prstGeom prst="rect">
              <a:avLst/>
            </a:prstGeom>
          </p:spPr>
        </p:pic>
        <p:sp>
          <p:nvSpPr>
            <p:cNvPr id="11" name="TextBox 10">
              <a:extLst>
                <a:ext uri="{FF2B5EF4-FFF2-40B4-BE49-F238E27FC236}">
                  <a16:creationId xmlns:a16="http://schemas.microsoft.com/office/drawing/2014/main" id="{C5CFE854-52E8-4A36-8504-C3088BA2891C}"/>
                </a:ext>
              </a:extLst>
            </p:cNvPr>
            <p:cNvSpPr txBox="1"/>
            <p:nvPr/>
          </p:nvSpPr>
          <p:spPr>
            <a:xfrm>
              <a:off x="959994" y="3953123"/>
              <a:ext cx="1842200" cy="1477328"/>
            </a:xfrm>
            <a:prstGeom prst="rect">
              <a:avLst/>
            </a:prstGeom>
            <a:noFill/>
          </p:spPr>
          <p:txBody>
            <a:bodyPr wrap="square" rtlCol="0">
              <a:spAutoFit/>
            </a:bodyPr>
            <a:lstStyle/>
            <a:p>
              <a:r>
                <a:rPr lang="vi-VN" dirty="0">
                  <a:solidFill>
                    <a:srgbClr val="FF0000"/>
                  </a:solidFill>
                </a:rPr>
                <a:t>Phải tự mình biết rõ mục tiêu, đưa kế hoạch không thể mù quán</a:t>
              </a:r>
              <a:endParaRPr lang="en-US" dirty="0">
                <a:solidFill>
                  <a:srgbClr val="FF0000"/>
                </a:solidFill>
              </a:endParaRPr>
            </a:p>
          </p:txBody>
        </p:sp>
      </p:grpSp>
      <p:sp>
        <p:nvSpPr>
          <p:cNvPr id="2" name="TextBox 1">
            <a:extLst>
              <a:ext uri="{FF2B5EF4-FFF2-40B4-BE49-F238E27FC236}">
                <a16:creationId xmlns:a16="http://schemas.microsoft.com/office/drawing/2014/main" id="{EAE47C48-2907-1F7A-8A1C-C7DD50698B05}"/>
              </a:ext>
            </a:extLst>
          </p:cNvPr>
          <p:cNvSpPr txBox="1"/>
          <p:nvPr/>
        </p:nvSpPr>
        <p:spPr>
          <a:xfrm>
            <a:off x="787334" y="5509423"/>
            <a:ext cx="6534733" cy="923330"/>
          </a:xfrm>
          <a:prstGeom prst="rect">
            <a:avLst/>
          </a:prstGeom>
          <a:noFill/>
        </p:spPr>
        <p:txBody>
          <a:bodyPr wrap="square" rtlCol="0">
            <a:spAutoFit/>
          </a:bodyPr>
          <a:lstStyle/>
          <a:p>
            <a:r>
              <a:rPr lang="vi-VN" dirty="0"/>
              <a:t>Hình dung đơn giản là máy cũng có cách hiểu riêng của mình, càng nói gần cách hiểu của nó thì nó phản hồi càng phù hợp.</a:t>
            </a:r>
          </a:p>
        </p:txBody>
      </p:sp>
    </p:spTree>
    <p:extLst>
      <p:ext uri="{BB962C8B-B14F-4D97-AF65-F5344CB8AC3E}">
        <p14:creationId xmlns:p14="http://schemas.microsoft.com/office/powerpoint/2010/main" val="2074464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65AA36A-D7CC-493C-A0EE-F8AC3564D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1C2E33F-4B1D-4F8B-B721-96313EA294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915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11A21D-0DDB-39AB-21AF-382321B58161}"/>
              </a:ext>
            </a:extLst>
          </p:cNvPr>
          <p:cNvSpPr txBox="1"/>
          <p:nvPr/>
        </p:nvSpPr>
        <p:spPr>
          <a:xfrm>
            <a:off x="563950" y="1676295"/>
            <a:ext cx="7954297" cy="400110"/>
          </a:xfrm>
          <a:prstGeom prst="rect">
            <a:avLst/>
          </a:prstGeom>
          <a:noFill/>
        </p:spPr>
        <p:txBody>
          <a:bodyPr wrap="square">
            <a:spAutoFit/>
          </a:bodyPr>
          <a:lstStyle/>
          <a:p>
            <a:r>
              <a:rPr lang="vi-VN" sz="2000" b="1" i="0" dirty="0">
                <a:solidFill>
                  <a:srgbClr val="364151"/>
                </a:solidFill>
                <a:effectLst/>
                <a:latin typeface="-apple-system"/>
              </a:rPr>
              <a:t>Tokens</a:t>
            </a:r>
            <a:r>
              <a:rPr lang="vi-VN" b="0" i="0" dirty="0">
                <a:solidFill>
                  <a:srgbClr val="364151"/>
                </a:solidFill>
                <a:effectLst/>
                <a:latin typeface="-apple-system"/>
              </a:rPr>
              <a:t> là các đơn vị nhỏ nhất mà mô hình AI sử dụng để hiểu và xử lý dữ liệu.</a:t>
            </a:r>
            <a:endParaRPr lang="en-US" dirty="0"/>
          </a:p>
        </p:txBody>
      </p:sp>
      <p:pic>
        <p:nvPicPr>
          <p:cNvPr id="17" name="Picture 16">
            <a:extLst>
              <a:ext uri="{FF2B5EF4-FFF2-40B4-BE49-F238E27FC236}">
                <a16:creationId xmlns:a16="http://schemas.microsoft.com/office/drawing/2014/main" id="{D2F2C8F0-D75F-1CDF-E858-74C747A4FFE1}"/>
              </a:ext>
            </a:extLst>
          </p:cNvPr>
          <p:cNvPicPr>
            <a:picLocks noChangeAspect="1"/>
          </p:cNvPicPr>
          <p:nvPr/>
        </p:nvPicPr>
        <p:blipFill>
          <a:blip r:embed="rId2"/>
          <a:stretch>
            <a:fillRect/>
          </a:stretch>
        </p:blipFill>
        <p:spPr>
          <a:xfrm>
            <a:off x="391885" y="2442492"/>
            <a:ext cx="9240540" cy="2200582"/>
          </a:xfrm>
          <a:prstGeom prst="rect">
            <a:avLst/>
          </a:prstGeom>
        </p:spPr>
      </p:pic>
      <p:sp>
        <p:nvSpPr>
          <p:cNvPr id="19" name="Rectangle 18">
            <a:extLst>
              <a:ext uri="{FF2B5EF4-FFF2-40B4-BE49-F238E27FC236}">
                <a16:creationId xmlns:a16="http://schemas.microsoft.com/office/drawing/2014/main" id="{3A768896-E33A-666B-37FE-02F224BC6748}"/>
              </a:ext>
            </a:extLst>
          </p:cNvPr>
          <p:cNvSpPr/>
          <p:nvPr/>
        </p:nvSpPr>
        <p:spPr>
          <a:xfrm>
            <a:off x="8518247" y="1414685"/>
            <a:ext cx="2381806" cy="923330"/>
          </a:xfrm>
          <a:prstGeom prst="rect">
            <a:avLst/>
          </a:prstGeom>
          <a:noFill/>
        </p:spPr>
        <p:txBody>
          <a:bodyPr wrap="none" lIns="91440" tIns="45720" rIns="91440" bIns="45720">
            <a:spAutoFit/>
          </a:bodyPr>
          <a:lstStyle/>
          <a:p>
            <a:pPr algn="ctr"/>
            <a:r>
              <a:rPr lang="vi-VN" sz="5400" b="0" cap="none" spc="0" dirty="0">
                <a:ln w="0"/>
                <a:solidFill>
                  <a:schemeClr val="tx1"/>
                </a:solidFill>
                <a:effectLst>
                  <a:outerShdw blurRad="38100" dist="19050" dir="2700000" algn="tl" rotWithShape="0">
                    <a:schemeClr val="dk1">
                      <a:alpha val="40000"/>
                    </a:schemeClr>
                  </a:outerShdw>
                </a:effectLst>
              </a:rPr>
              <a:t>Tokens</a:t>
            </a:r>
          </a:p>
        </p:txBody>
      </p:sp>
      <p:pic>
        <p:nvPicPr>
          <p:cNvPr id="22" name="Picture 21">
            <a:extLst>
              <a:ext uri="{FF2B5EF4-FFF2-40B4-BE49-F238E27FC236}">
                <a16:creationId xmlns:a16="http://schemas.microsoft.com/office/drawing/2014/main" id="{F275361A-87CB-9228-4F6C-CE55F57FFD63}"/>
              </a:ext>
            </a:extLst>
          </p:cNvPr>
          <p:cNvPicPr>
            <a:picLocks noChangeAspect="1"/>
          </p:cNvPicPr>
          <p:nvPr/>
        </p:nvPicPr>
        <p:blipFill>
          <a:blip r:embed="rId3"/>
          <a:stretch>
            <a:fillRect/>
          </a:stretch>
        </p:blipFill>
        <p:spPr>
          <a:xfrm>
            <a:off x="391885" y="4778851"/>
            <a:ext cx="8268854" cy="1943371"/>
          </a:xfrm>
          <a:prstGeom prst="rect">
            <a:avLst/>
          </a:prstGeom>
        </p:spPr>
      </p:pic>
      <p:sp>
        <p:nvSpPr>
          <p:cNvPr id="24" name="TextBox 23">
            <a:extLst>
              <a:ext uri="{FF2B5EF4-FFF2-40B4-BE49-F238E27FC236}">
                <a16:creationId xmlns:a16="http://schemas.microsoft.com/office/drawing/2014/main" id="{13B53336-BC2A-BB29-8C3B-B0D695BC9992}"/>
              </a:ext>
            </a:extLst>
          </p:cNvPr>
          <p:cNvSpPr txBox="1"/>
          <p:nvPr/>
        </p:nvSpPr>
        <p:spPr>
          <a:xfrm>
            <a:off x="563950" y="510636"/>
            <a:ext cx="6096000" cy="646331"/>
          </a:xfrm>
          <a:prstGeom prst="rect">
            <a:avLst/>
          </a:prstGeom>
          <a:noFill/>
        </p:spPr>
        <p:txBody>
          <a:bodyPr wrap="square">
            <a:spAutoFit/>
          </a:bodyPr>
          <a:lstStyle/>
          <a:p>
            <a:r>
              <a:rPr lang="vi-VN" dirty="0">
                <a:hlinkClick r:id="rId4"/>
              </a:rPr>
              <a:t>Link: </a:t>
            </a:r>
            <a:r>
              <a:rPr lang="en-US" dirty="0">
                <a:hlinkClick r:id="rId4"/>
              </a:rPr>
              <a:t>Token </a:t>
            </a:r>
            <a:r>
              <a:rPr lang="en-US" dirty="0" err="1">
                <a:hlinkClick r:id="rId4"/>
              </a:rPr>
              <a:t>và</a:t>
            </a:r>
            <a:r>
              <a:rPr lang="en-US" dirty="0">
                <a:hlinkClick r:id="rId4"/>
              </a:rPr>
              <a:t> Tokenization </a:t>
            </a:r>
            <a:r>
              <a:rPr lang="en-US" dirty="0" err="1">
                <a:hlinkClick r:id="rId4"/>
              </a:rPr>
              <a:t>trong</a:t>
            </a:r>
            <a:r>
              <a:rPr lang="en-US" dirty="0">
                <a:hlinkClick r:id="rId4"/>
              </a:rPr>
              <a:t> AI: </a:t>
            </a:r>
            <a:r>
              <a:rPr lang="en-US" dirty="0" err="1">
                <a:hlinkClick r:id="rId4"/>
              </a:rPr>
              <a:t>Khái</a:t>
            </a:r>
            <a:r>
              <a:rPr lang="en-US" dirty="0">
                <a:hlinkClick r:id="rId4"/>
              </a:rPr>
              <a:t> </a:t>
            </a:r>
            <a:r>
              <a:rPr lang="en-US" dirty="0" err="1">
                <a:hlinkClick r:id="rId4"/>
              </a:rPr>
              <a:t>Niệm</a:t>
            </a:r>
            <a:r>
              <a:rPr lang="en-US" dirty="0">
                <a:hlinkClick r:id="rId4"/>
              </a:rPr>
              <a:t>, Vai </a:t>
            </a:r>
            <a:r>
              <a:rPr lang="en-US" dirty="0" err="1">
                <a:hlinkClick r:id="rId4"/>
              </a:rPr>
              <a:t>Trò</a:t>
            </a:r>
            <a:r>
              <a:rPr lang="en-US" dirty="0">
                <a:hlinkClick r:id="rId4"/>
              </a:rPr>
              <a:t> </a:t>
            </a:r>
            <a:r>
              <a:rPr lang="en-US" dirty="0" err="1">
                <a:hlinkClick r:id="rId4"/>
              </a:rPr>
              <a:t>và</a:t>
            </a:r>
            <a:r>
              <a:rPr lang="en-US" dirty="0">
                <a:hlinkClick r:id="rId4"/>
              </a:rPr>
              <a:t> </a:t>
            </a:r>
            <a:r>
              <a:rPr lang="en-US" dirty="0" err="1">
                <a:hlinkClick r:id="rId4"/>
              </a:rPr>
              <a:t>Ứng</a:t>
            </a:r>
            <a:r>
              <a:rPr lang="en-US" dirty="0">
                <a:hlinkClick r:id="rId4"/>
              </a:rPr>
              <a:t> </a:t>
            </a:r>
            <a:r>
              <a:rPr lang="en-US" dirty="0" err="1">
                <a:hlinkClick r:id="rId4"/>
              </a:rPr>
              <a:t>Dụng</a:t>
            </a:r>
            <a:r>
              <a:rPr lang="en-US" dirty="0">
                <a:hlinkClick r:id="rId4"/>
              </a:rPr>
              <a:t> - </a:t>
            </a:r>
            <a:r>
              <a:rPr lang="en-US" dirty="0" err="1">
                <a:hlinkClick r:id="rId4"/>
              </a:rPr>
              <a:t>Chân</a:t>
            </a:r>
            <a:r>
              <a:rPr lang="en-US" dirty="0">
                <a:hlinkClick r:id="rId4"/>
              </a:rPr>
              <a:t> </a:t>
            </a:r>
            <a:r>
              <a:rPr lang="en-US" dirty="0" err="1">
                <a:hlinkClick r:id="rId4"/>
              </a:rPr>
              <a:t>Đất</a:t>
            </a:r>
            <a:r>
              <a:rPr lang="en-US" dirty="0">
                <a:hlinkClick r:id="rId4"/>
              </a:rPr>
              <a:t> Blog</a:t>
            </a:r>
            <a:endParaRPr lang="en-US" dirty="0"/>
          </a:p>
        </p:txBody>
      </p:sp>
    </p:spTree>
    <p:extLst>
      <p:ext uri="{BB962C8B-B14F-4D97-AF65-F5344CB8AC3E}">
        <p14:creationId xmlns:p14="http://schemas.microsoft.com/office/powerpoint/2010/main" val="2693287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65AA36A-D7CC-493C-A0EE-F8AC3564D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1C2E33F-4B1D-4F8B-B721-96313EA294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915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3A768896-E33A-666B-37FE-02F224BC6748}"/>
              </a:ext>
            </a:extLst>
          </p:cNvPr>
          <p:cNvSpPr/>
          <p:nvPr/>
        </p:nvSpPr>
        <p:spPr>
          <a:xfrm>
            <a:off x="259150" y="254478"/>
            <a:ext cx="2381806" cy="923330"/>
          </a:xfrm>
          <a:prstGeom prst="rect">
            <a:avLst/>
          </a:prstGeom>
          <a:noFill/>
        </p:spPr>
        <p:txBody>
          <a:bodyPr wrap="none" lIns="91440" tIns="45720" rIns="91440" bIns="45720">
            <a:spAutoFit/>
          </a:bodyPr>
          <a:lstStyle/>
          <a:p>
            <a:pPr algn="ctr"/>
            <a:r>
              <a:rPr lang="vi-VN" sz="5400" b="0" cap="none" spc="0" dirty="0">
                <a:ln w="0"/>
                <a:solidFill>
                  <a:schemeClr val="tx1"/>
                </a:solidFill>
                <a:effectLst>
                  <a:outerShdw blurRad="38100" dist="19050" dir="2700000" algn="tl" rotWithShape="0">
                    <a:schemeClr val="dk1">
                      <a:alpha val="40000"/>
                    </a:schemeClr>
                  </a:outerShdw>
                </a:effectLst>
              </a:rPr>
              <a:t>Tokens</a:t>
            </a:r>
          </a:p>
        </p:txBody>
      </p:sp>
      <p:pic>
        <p:nvPicPr>
          <p:cNvPr id="3" name="Picture 2">
            <a:extLst>
              <a:ext uri="{FF2B5EF4-FFF2-40B4-BE49-F238E27FC236}">
                <a16:creationId xmlns:a16="http://schemas.microsoft.com/office/drawing/2014/main" id="{3223D526-5FCE-CCEA-C650-80866C53C633}"/>
              </a:ext>
            </a:extLst>
          </p:cNvPr>
          <p:cNvPicPr>
            <a:picLocks noChangeAspect="1"/>
          </p:cNvPicPr>
          <p:nvPr/>
        </p:nvPicPr>
        <p:blipFill>
          <a:blip r:embed="rId2"/>
          <a:stretch>
            <a:fillRect/>
          </a:stretch>
        </p:blipFill>
        <p:spPr>
          <a:xfrm>
            <a:off x="1085150" y="1512155"/>
            <a:ext cx="5570675" cy="2568229"/>
          </a:xfrm>
          <a:prstGeom prst="rect">
            <a:avLst/>
          </a:prstGeom>
        </p:spPr>
      </p:pic>
      <p:pic>
        <p:nvPicPr>
          <p:cNvPr id="5" name="Picture 4">
            <a:extLst>
              <a:ext uri="{FF2B5EF4-FFF2-40B4-BE49-F238E27FC236}">
                <a16:creationId xmlns:a16="http://schemas.microsoft.com/office/drawing/2014/main" id="{43A607DF-1BE1-A664-EEF9-8F86058CC46F}"/>
              </a:ext>
            </a:extLst>
          </p:cNvPr>
          <p:cNvPicPr>
            <a:picLocks noChangeAspect="1"/>
          </p:cNvPicPr>
          <p:nvPr/>
        </p:nvPicPr>
        <p:blipFill>
          <a:blip r:embed="rId3"/>
          <a:stretch>
            <a:fillRect/>
          </a:stretch>
        </p:blipFill>
        <p:spPr>
          <a:xfrm>
            <a:off x="3280318" y="4240295"/>
            <a:ext cx="8345065" cy="2457793"/>
          </a:xfrm>
          <a:prstGeom prst="rect">
            <a:avLst/>
          </a:prstGeom>
        </p:spPr>
      </p:pic>
    </p:spTree>
    <p:extLst>
      <p:ext uri="{BB962C8B-B14F-4D97-AF65-F5344CB8AC3E}">
        <p14:creationId xmlns:p14="http://schemas.microsoft.com/office/powerpoint/2010/main" val="3150219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65AA36A-D7CC-493C-A0EE-F8AC3564D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1C2E33F-4B1D-4F8B-B721-96313EA294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915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9F320B1-833E-EFB3-A1DE-ABE0AD0EF11C}"/>
              </a:ext>
            </a:extLst>
          </p:cNvPr>
          <p:cNvSpPr txBox="1"/>
          <p:nvPr/>
        </p:nvSpPr>
        <p:spPr>
          <a:xfrm>
            <a:off x="3205316" y="415102"/>
            <a:ext cx="6096000" cy="646331"/>
          </a:xfrm>
          <a:prstGeom prst="rect">
            <a:avLst/>
          </a:prstGeom>
          <a:noFill/>
        </p:spPr>
        <p:txBody>
          <a:bodyPr wrap="square">
            <a:spAutoFit/>
          </a:bodyPr>
          <a:lstStyle/>
          <a:p>
            <a:r>
              <a:rPr lang="vi-VN" dirty="0"/>
              <a:t>ĐƯA DỮ LIỆU NGOÀI VÀO AI (</a:t>
            </a:r>
            <a:r>
              <a:rPr lang="en-US" dirty="0"/>
              <a:t>Prompt engineering / Context injection</a:t>
            </a:r>
            <a:r>
              <a:rPr lang="vi-VN" dirty="0"/>
              <a:t>)</a:t>
            </a:r>
            <a:endParaRPr lang="en-US" dirty="0"/>
          </a:p>
        </p:txBody>
      </p:sp>
      <p:sp>
        <p:nvSpPr>
          <p:cNvPr id="2" name="TextBox 1">
            <a:extLst>
              <a:ext uri="{FF2B5EF4-FFF2-40B4-BE49-F238E27FC236}">
                <a16:creationId xmlns:a16="http://schemas.microsoft.com/office/drawing/2014/main" id="{3EE1FDA5-CC2A-21CC-0211-01D59457127D}"/>
              </a:ext>
            </a:extLst>
          </p:cNvPr>
          <p:cNvSpPr txBox="1"/>
          <p:nvPr/>
        </p:nvSpPr>
        <p:spPr>
          <a:xfrm>
            <a:off x="2212850" y="1907908"/>
            <a:ext cx="7816645" cy="2862322"/>
          </a:xfrm>
          <a:prstGeom prst="rect">
            <a:avLst/>
          </a:prstGeom>
          <a:noFill/>
        </p:spPr>
        <p:txBody>
          <a:bodyPr wrap="square" rtlCol="0">
            <a:spAutoFit/>
          </a:bodyPr>
          <a:lstStyle/>
          <a:p>
            <a:r>
              <a:rPr lang="vi-VN" dirty="0"/>
              <a:t>Mỗi lần gọi model thì nhồi thêm thông tin kèm theo, kiểu:</a:t>
            </a:r>
          </a:p>
          <a:p>
            <a:endParaRPr lang="vi-VN" dirty="0"/>
          </a:p>
          <a:p>
            <a:r>
              <a:rPr lang="vi-VN" dirty="0"/>
              <a:t>System prompt:</a:t>
            </a:r>
          </a:p>
          <a:p>
            <a:r>
              <a:rPr lang="vi-VN" dirty="0"/>
              <a:t>Bạn là trợ lý cho công ty A. Dưới đây là chính sách bảo hành:</a:t>
            </a:r>
          </a:p>
          <a:p>
            <a:r>
              <a:rPr lang="vi-VN" dirty="0"/>
              <a:t>[trích nội dung chính sách]</a:t>
            </a:r>
            <a:br>
              <a:rPr lang="vi-VN" dirty="0"/>
            </a:br>
            <a:br>
              <a:rPr lang="vi-VN" dirty="0"/>
            </a:br>
            <a:r>
              <a:rPr lang="vi-VN" dirty="0"/>
              <a:t>=&gt; Nó sẽ phù hợp kiểu nhanh, tuy nhiên thì chỉ nhớ trong cuộc hội thoại đó, chưa kể còn sẽ bị tràn bộ nhớ tạm của AI và quên sạch nội dung trước đó nếu quá dài. Tuy nhiên thì đây cũng là tư tưởng ban đầu làm nền tảng cho các ý tưởng khác.</a:t>
            </a:r>
            <a:endParaRPr lang="en-US" dirty="0"/>
          </a:p>
        </p:txBody>
      </p:sp>
    </p:spTree>
    <p:extLst>
      <p:ext uri="{BB962C8B-B14F-4D97-AF65-F5344CB8AC3E}">
        <p14:creationId xmlns:p14="http://schemas.microsoft.com/office/powerpoint/2010/main" val="294240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9F320B1-833E-EFB3-A1DE-ABE0AD0EF11C}"/>
              </a:ext>
            </a:extLst>
          </p:cNvPr>
          <p:cNvSpPr txBox="1"/>
          <p:nvPr/>
        </p:nvSpPr>
        <p:spPr>
          <a:xfrm>
            <a:off x="990000" y="395288"/>
            <a:ext cx="4078800" cy="1597753"/>
          </a:xfrm>
          <a:prstGeom prst="rect">
            <a:avLst/>
          </a:prstGeom>
        </p:spPr>
        <p:txBody>
          <a:bodyPr vert="horz" wrap="square" lIns="91440" tIns="45720" rIns="91440" bIns="45720" rtlCol="0" anchor="b" anchorCtr="0">
            <a:normAutofit/>
          </a:bodyPr>
          <a:lstStyle/>
          <a:p>
            <a:pPr algn="ctr">
              <a:spcBef>
                <a:spcPct val="0"/>
              </a:spcBef>
              <a:spcAft>
                <a:spcPts val="600"/>
              </a:spcAft>
            </a:pPr>
            <a:r>
              <a:rPr lang="en-US" sz="3200" kern="1200" cap="none" spc="0" baseline="0">
                <a:solidFill>
                  <a:schemeClr val="tx1"/>
                </a:solidFill>
                <a:latin typeface="+mj-lt"/>
                <a:ea typeface="+mj-ea"/>
                <a:cs typeface="+mj-cs"/>
              </a:rPr>
              <a:t>ĐƯA DỮ LIỆU NGOÀI VÀO AI (Fine-tuning)</a:t>
            </a:r>
          </a:p>
        </p:txBody>
      </p:sp>
      <p:sp>
        <p:nvSpPr>
          <p:cNvPr id="2" name="TextBox 1">
            <a:extLst>
              <a:ext uri="{FF2B5EF4-FFF2-40B4-BE49-F238E27FC236}">
                <a16:creationId xmlns:a16="http://schemas.microsoft.com/office/drawing/2014/main" id="{6F5387DB-09E6-8185-B902-016BC8F97A2B}"/>
              </a:ext>
            </a:extLst>
          </p:cNvPr>
          <p:cNvSpPr txBox="1"/>
          <p:nvPr/>
        </p:nvSpPr>
        <p:spPr>
          <a:xfrm>
            <a:off x="990000" y="2361601"/>
            <a:ext cx="4078800" cy="3416900"/>
          </a:xfrm>
          <a:prstGeom prst="rect">
            <a:avLst/>
          </a:prstGeom>
        </p:spPr>
        <p:txBody>
          <a:bodyPr vert="horz" lIns="91440" tIns="45720" rIns="91440" bIns="45720" rtlCol="0">
            <a:normAutofit/>
          </a:bodyPr>
          <a:lstStyle/>
          <a:p>
            <a:pPr>
              <a:lnSpc>
                <a:spcPct val="140000"/>
              </a:lnSpc>
              <a:spcAft>
                <a:spcPts val="600"/>
              </a:spcAft>
            </a:pPr>
            <a:r>
              <a:rPr lang="en-US" sz="1100" spc="50">
                <a:solidFill>
                  <a:schemeClr val="tx1">
                    <a:alpha val="60000"/>
                  </a:schemeClr>
                </a:solidFill>
              </a:rPr>
              <a:t>Thực sự huấn luyện lại model. </a:t>
            </a:r>
          </a:p>
          <a:p>
            <a:pPr>
              <a:lnSpc>
                <a:spcPct val="140000"/>
              </a:lnSpc>
              <a:spcAft>
                <a:spcPts val="600"/>
              </a:spcAft>
            </a:pPr>
            <a:endParaRPr lang="en-US" sz="1100" spc="50">
              <a:solidFill>
                <a:schemeClr val="tx1">
                  <a:alpha val="60000"/>
                </a:schemeClr>
              </a:solidFill>
            </a:endParaRPr>
          </a:p>
          <a:p>
            <a:pPr>
              <a:lnSpc>
                <a:spcPct val="140000"/>
              </a:lnSpc>
              <a:spcAft>
                <a:spcPts val="600"/>
              </a:spcAft>
            </a:pPr>
            <a:r>
              <a:rPr lang="en-US" sz="1100" spc="50">
                <a:solidFill>
                  <a:schemeClr val="tx1">
                    <a:alpha val="60000"/>
                  </a:schemeClr>
                </a:solidFill>
              </a:rPr>
              <a:t>Kiểu trước đây nó biết vài thứ rồi, giờ có thêm thông tin mới và cần nó bám sát thông tin đó thì mình sẽ thực hiện cho nó học thêm các thông tin đó.</a:t>
            </a:r>
          </a:p>
          <a:p>
            <a:pPr>
              <a:lnSpc>
                <a:spcPct val="140000"/>
              </a:lnSpc>
              <a:spcAft>
                <a:spcPts val="600"/>
              </a:spcAft>
            </a:pPr>
            <a:endParaRPr lang="en-US" sz="1100" spc="50">
              <a:solidFill>
                <a:schemeClr val="tx1">
                  <a:alpha val="60000"/>
                </a:schemeClr>
              </a:solidFill>
            </a:endParaRPr>
          </a:p>
          <a:p>
            <a:pPr>
              <a:lnSpc>
                <a:spcPct val="140000"/>
              </a:lnSpc>
              <a:spcAft>
                <a:spcPts val="600"/>
              </a:spcAft>
            </a:pPr>
            <a:r>
              <a:rPr lang="en-US" sz="1100" spc="50">
                <a:solidFill>
                  <a:schemeClr val="tx1">
                    <a:alpha val="60000"/>
                  </a:schemeClr>
                </a:solidFill>
              </a:rPr>
              <a:t>=&gt; Rất lâu nếu dữ liệu lớn (từ kinh nghiệm thực tế chỉ thêm tầm 20 câu cũng đã mất 10 phút hơn – cũng sẽ tùy vào cách tổ chức). Tốc độ trả lời sẽ nhanh do cái này kiểu nằm trong tiềm thức nó luôn, dữ liệu được học phải thực sự tốt nếu không sẽ ảnh hưởng tới cả những gì đã học trước đây.</a:t>
            </a:r>
          </a:p>
        </p:txBody>
      </p:sp>
      <p:cxnSp>
        <p:nvCxnSpPr>
          <p:cNvPr id="27" name="Straight Connector 26">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8" name="Picture 2" descr="Fine-tuning. During training, if the model’s output… | by YOUSSEF ...">
            <a:extLst>
              <a:ext uri="{FF2B5EF4-FFF2-40B4-BE49-F238E27FC236}">
                <a16:creationId xmlns:a16="http://schemas.microsoft.com/office/drawing/2014/main" id="{B67323D0-95CD-C333-307A-71D2417952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51127" y="2015205"/>
            <a:ext cx="4999885" cy="2824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181710"/>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460</TotalTime>
  <Words>713</Words>
  <Application>Microsoft Office PowerPoint</Application>
  <PresentationFormat>Widescreen</PresentationFormat>
  <Paragraphs>54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Avenir Next LT Pro</vt:lpstr>
      <vt:lpstr>Goudy Old Style</vt:lpstr>
      <vt:lpstr>Wingdings</vt:lpstr>
      <vt:lpstr>FrostyVTI</vt:lpstr>
      <vt:lpstr>Langchain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Nam Nguyễn</dc:creator>
  <cp:lastModifiedBy>Nam Nguyễn</cp:lastModifiedBy>
  <cp:revision>12</cp:revision>
  <dcterms:created xsi:type="dcterms:W3CDTF">2025-10-22T06:06:06Z</dcterms:created>
  <dcterms:modified xsi:type="dcterms:W3CDTF">2025-10-23T04:57:39Z</dcterms:modified>
</cp:coreProperties>
</file>