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8" r:id="rId3"/>
    <p:sldId id="305" r:id="rId4"/>
    <p:sldId id="306" r:id="rId5"/>
    <p:sldId id="307" r:id="rId6"/>
    <p:sldId id="308" r:id="rId7"/>
    <p:sldId id="309" r:id="rId8"/>
    <p:sldId id="310" r:id="rId9"/>
    <p:sldId id="312" r:id="rId10"/>
    <p:sldId id="313" r:id="rId11"/>
    <p:sldId id="314" r:id="rId12"/>
    <p:sldId id="315" r:id="rId13"/>
    <p:sldId id="317" r:id="rId14"/>
    <p:sldId id="316" r:id="rId15"/>
    <p:sldId id="257" r:id="rId16"/>
    <p:sldId id="258" r:id="rId17"/>
    <p:sldId id="259" r:id="rId18"/>
    <p:sldId id="274" r:id="rId19"/>
    <p:sldId id="273" r:id="rId20"/>
    <p:sldId id="275" r:id="rId21"/>
    <p:sldId id="260" r:id="rId22"/>
    <p:sldId id="265" r:id="rId23"/>
    <p:sldId id="318" r:id="rId24"/>
    <p:sldId id="266" r:id="rId25"/>
    <p:sldId id="320" r:id="rId26"/>
    <p:sldId id="319" r:id="rId27"/>
    <p:sldId id="278" r:id="rId28"/>
    <p:sldId id="290" r:id="rId29"/>
    <p:sldId id="289" r:id="rId30"/>
    <p:sldId id="276" r:id="rId31"/>
    <p:sldId id="262" r:id="rId32"/>
    <p:sldId id="263" r:id="rId33"/>
    <p:sldId id="277" r:id="rId34"/>
    <p:sldId id="285" r:id="rId35"/>
    <p:sldId id="286" r:id="rId36"/>
    <p:sldId id="287" r:id="rId37"/>
    <p:sldId id="268" r:id="rId38"/>
    <p:sldId id="267" r:id="rId39"/>
    <p:sldId id="291" r:id="rId40"/>
    <p:sldId id="269" r:id="rId41"/>
    <p:sldId id="270" r:id="rId42"/>
    <p:sldId id="292" r:id="rId43"/>
    <p:sldId id="271" r:id="rId44"/>
    <p:sldId id="279" r:id="rId45"/>
    <p:sldId id="280" r:id="rId46"/>
    <p:sldId id="281" r:id="rId47"/>
    <p:sldId id="282" r:id="rId48"/>
    <p:sldId id="283" r:id="rId49"/>
    <p:sldId id="284" r:id="rId50"/>
  </p:sldIdLst>
  <p:sldSz cx="12192000" cy="6858000"/>
  <p:notesSz cx="6858000" cy="9144000"/>
  <p:defaultTextStyle>
    <a:defPPr>
      <a:defRPr lang="ja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4"/>
    <p:restoredTop sz="94671"/>
  </p:normalViewPr>
  <p:slideViewPr>
    <p:cSldViewPr snapToGrid="0" snapToObjects="1">
      <p:cViewPr varScale="1">
        <p:scale>
          <a:sx n="153" d="100"/>
          <a:sy n="153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FA240E-4F6F-7044-9735-75AFAC9F1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A11B37-6A68-B548-A3BA-F2E914CFD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V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9AF5D8-4190-1C44-B4F3-AC14E29D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435-C94B-1A49-8E45-0224BC5E6951}" type="datetimeFigureOut">
              <a:rPr kumimoji="1" lang="ja-VN" altLang="en-US" smtClean="0"/>
              <a:t>2024/01/06</a:t>
            </a:fld>
            <a:endParaRPr kumimoji="1" lang="ja-V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BE0327-9A50-EE43-8F49-F227BC94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8821AF-8303-EF4C-9757-BFD82683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3A6E-7FEE-BD4C-8C18-279EC3AD6462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23520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FE5AE-3676-3244-B8B9-86FAEDEB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1D05B0-1901-8C4F-9A10-C77533961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D05B7-6161-B64D-BC1A-C1DB8F33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435-C94B-1A49-8E45-0224BC5E6951}" type="datetimeFigureOut">
              <a:rPr kumimoji="1" lang="ja-VN" altLang="en-US" smtClean="0"/>
              <a:t>2024/01/06</a:t>
            </a:fld>
            <a:endParaRPr kumimoji="1" lang="ja-V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28A83B-B11D-F84B-8276-76BBBF99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E08F4D-CB1F-6446-BBC1-55A8968E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3A6E-7FEE-BD4C-8C18-279EC3AD6462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255498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EB7CDD-A148-6347-9E9C-F19007FA8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AF4F4A-D1C9-F345-8ACF-733FD2B5F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AD9706-8FD7-194E-8F6C-FCC99D6B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435-C94B-1A49-8E45-0224BC5E6951}" type="datetimeFigureOut">
              <a:rPr kumimoji="1" lang="ja-VN" altLang="en-US" smtClean="0"/>
              <a:t>2024/01/06</a:t>
            </a:fld>
            <a:endParaRPr kumimoji="1" lang="ja-V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DBABC-E3F4-8249-84E3-5477C6F3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C9FB23-E7FE-EE40-BDA9-A8820DC0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3A6E-7FEE-BD4C-8C18-279EC3AD6462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40789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334BE-D004-8141-8A9F-1FF2FAD0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356473-2964-8C4E-B5CB-28D62DD9D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5E0E02-1EFC-A84B-BEA2-57E5BCEF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435-C94B-1A49-8E45-0224BC5E6951}" type="datetimeFigureOut">
              <a:rPr kumimoji="1" lang="ja-VN" altLang="en-US" smtClean="0"/>
              <a:t>2024/01/06</a:t>
            </a:fld>
            <a:endParaRPr kumimoji="1" lang="ja-V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A868A7-271A-C441-8AB2-65A8348A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A751B4-9782-5F44-AC88-24EF4F62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3A6E-7FEE-BD4C-8C18-279EC3AD6462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313305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2CF22-F8A1-B947-89B8-BC17F90A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0BAE35-0FC7-C84F-95DB-8BFA9357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2564C0-3D01-3347-BE65-4D66506B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435-C94B-1A49-8E45-0224BC5E6951}" type="datetimeFigureOut">
              <a:rPr kumimoji="1" lang="ja-VN" altLang="en-US" smtClean="0"/>
              <a:t>2024/01/06</a:t>
            </a:fld>
            <a:endParaRPr kumimoji="1" lang="ja-V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46954B-6281-0047-B366-3765DC9B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9D9925-EEAC-FF4F-8262-4C253B70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3A6E-7FEE-BD4C-8C18-279EC3AD6462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140995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D28B4-7A59-B64F-B619-F91E7FA9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8CE850-0769-324D-B10E-946DAA6BF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CD3EE5-7C65-0345-AEC4-5EE14C50D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B4A2E6-FB71-F441-9296-ED65C277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435-C94B-1A49-8E45-0224BC5E6951}" type="datetimeFigureOut">
              <a:rPr kumimoji="1" lang="ja-VN" altLang="en-US" smtClean="0"/>
              <a:t>2024/01/06</a:t>
            </a:fld>
            <a:endParaRPr kumimoji="1" lang="ja-V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62F84C-591C-DC4E-B561-991A0BAD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A856A5-6475-244E-A582-70BE641C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3A6E-7FEE-BD4C-8C18-279EC3AD6462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420057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1CA04-2B66-3346-BC8C-2F49A5BD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8EF6A3-DD40-714A-BB91-BDC247551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3113EB-86F6-354C-86A1-32F024DAC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B440C5-A61B-C744-A90A-AEFF861A3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DF79F9-C358-6249-9BA9-17BE35224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1D424E-BFB5-014D-80FE-1694E49D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435-C94B-1A49-8E45-0224BC5E6951}" type="datetimeFigureOut">
              <a:rPr kumimoji="1" lang="ja-VN" altLang="en-US" smtClean="0"/>
              <a:t>2024/01/06</a:t>
            </a:fld>
            <a:endParaRPr kumimoji="1" lang="ja-VN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877F35-87FD-F343-B547-7780C75F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2C15BE-21F6-DA4F-9183-90C4006F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3A6E-7FEE-BD4C-8C18-279EC3AD6462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247008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3009C2-4A8C-4A44-A224-C124F8FC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9E73AD-55E8-5841-B863-0AE58FE6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435-C94B-1A49-8E45-0224BC5E6951}" type="datetimeFigureOut">
              <a:rPr kumimoji="1" lang="ja-VN" altLang="en-US" smtClean="0"/>
              <a:t>2024/01/06</a:t>
            </a:fld>
            <a:endParaRPr kumimoji="1" lang="ja-VN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D560FB-D36C-BD49-AF01-15C9E3B2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B472FC-7487-BE46-8AAD-D88D2398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3A6E-7FEE-BD4C-8C18-279EC3AD6462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152499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179916-0AC9-C748-B1A9-90D24D01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435-C94B-1A49-8E45-0224BC5E6951}" type="datetimeFigureOut">
              <a:rPr kumimoji="1" lang="ja-VN" altLang="en-US" smtClean="0"/>
              <a:t>2024/01/06</a:t>
            </a:fld>
            <a:endParaRPr kumimoji="1" lang="ja-VN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858091-DE12-1941-8197-E0EC8BBD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6FE835-D309-754C-B118-D05E9CF3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3A6E-7FEE-BD4C-8C18-279EC3AD6462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367184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56A7FD-2A27-5144-B94B-9F48B8D7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0AE5BC-5305-8F42-90D1-3A82DF542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AFE6FF-1527-6141-BA31-47D9941D8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1AEBD5-D985-7B41-A37D-5C80C030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435-C94B-1A49-8E45-0224BC5E6951}" type="datetimeFigureOut">
              <a:rPr kumimoji="1" lang="ja-VN" altLang="en-US" smtClean="0"/>
              <a:t>2024/01/06</a:t>
            </a:fld>
            <a:endParaRPr kumimoji="1" lang="ja-V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EF134E-7675-634D-91E4-9AB735AF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1CC65A-AEB7-944B-8FD1-59263FEE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3A6E-7FEE-BD4C-8C18-279EC3AD6462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254473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933C9-CE71-6944-ADA1-432C0EB4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64C942-5B95-AA44-B978-B984BC1EF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V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82171C-EDC4-9742-874A-90974B610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03DFF0-D2A3-8C42-9683-7678CA2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9435-C94B-1A49-8E45-0224BC5E6951}" type="datetimeFigureOut">
              <a:rPr kumimoji="1" lang="ja-VN" altLang="en-US" smtClean="0"/>
              <a:t>2024/01/06</a:t>
            </a:fld>
            <a:endParaRPr kumimoji="1" lang="ja-V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E8809F-C4E5-FC49-814D-B26E62B5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1C2AE0-4A1C-5541-AC77-4577176A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23A6E-7FEE-BD4C-8C18-279EC3AD6462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238081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86605C-E582-EC45-B155-52D947D8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B9936-41C6-EF46-8947-4D83446F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B3AA01-1FDB-024E-82EE-B690F7332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9435-C94B-1A49-8E45-0224BC5E6951}" type="datetimeFigureOut">
              <a:rPr kumimoji="1" lang="ja-VN" altLang="en-US" smtClean="0"/>
              <a:t>2024/01/06</a:t>
            </a:fld>
            <a:endParaRPr kumimoji="1" lang="ja-V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172DB1-1B12-804A-89F9-18A4E7B5F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V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190765-A8E1-E649-B15A-A99310FBF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23A6E-7FEE-BD4C-8C18-279EC3AD6462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172246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192EF2-F808-A544-8033-C421577E0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VN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0F4DA6-5808-084E-A071-95D4733C2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VN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F17167-4A65-4A43-9D42-4AB0AD9F6844}"/>
              </a:ext>
            </a:extLst>
          </p:cNvPr>
          <p:cNvSpPr/>
          <p:nvPr/>
        </p:nvSpPr>
        <p:spPr>
          <a:xfrm>
            <a:off x="3711853" y="2532687"/>
            <a:ext cx="505961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VN" altLang="en-US" sz="8800" b="1" cap="none" spc="0" dirty="0">
                <a:ln w="6600">
                  <a:solidFill>
                    <a:srgbClr val="9437FF"/>
                  </a:solidFill>
                  <a:prstDash val="solid"/>
                </a:ln>
                <a:solidFill>
                  <a:srgbClr val="9437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</a:rPr>
              <a:t>第８課</a:t>
            </a:r>
            <a:endParaRPr lang="ja-JP" altLang="en-US" sz="8800" b="1" cap="none" spc="0">
              <a:ln w="6600">
                <a:solidFill>
                  <a:srgbClr val="9437FF"/>
                </a:solidFill>
                <a:prstDash val="solid"/>
              </a:ln>
              <a:solidFill>
                <a:srgbClr val="9437FF"/>
              </a:solidFill>
              <a:effectLst>
                <a:outerShdw dist="38100" dir="2700000" algn="tl" rotWithShape="0">
                  <a:schemeClr val="accent2"/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1864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27954-68BC-714F-B848-B5DC24A9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984D79-0F4E-F34A-A8F8-33E0E13EB506}"/>
              </a:ext>
            </a:extLst>
          </p:cNvPr>
          <p:cNvSpPr txBox="1"/>
          <p:nvPr/>
        </p:nvSpPr>
        <p:spPr>
          <a:xfrm>
            <a:off x="6096000" y="224840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黒い：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く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ろい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F18786-0986-244B-8B4F-1C1021E0250D}"/>
              </a:ext>
            </a:extLst>
          </p:cNvPr>
          <p:cNvSpPr/>
          <p:nvPr/>
        </p:nvSpPr>
        <p:spPr>
          <a:xfrm>
            <a:off x="1177346" y="5237075"/>
            <a:ext cx="1438214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vi-VN" altLang="ja-JP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HẮC</a:t>
            </a:r>
            <a:endParaRPr lang="ja-JP" altLang="en-US" sz="4400" b="1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E08D3B96-2BDD-D44E-B249-EA7B83C01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58" y="365125"/>
            <a:ext cx="4373204" cy="4351338"/>
          </a:xfrm>
        </p:spPr>
      </p:pic>
    </p:spTree>
    <p:extLst>
      <p:ext uri="{BB962C8B-B14F-4D97-AF65-F5344CB8AC3E}">
        <p14:creationId xmlns:p14="http://schemas.microsoft.com/office/powerpoint/2010/main" val="120492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27954-68BC-714F-B848-B5DC24A9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984D79-0F4E-F34A-A8F8-33E0E13EB506}"/>
              </a:ext>
            </a:extLst>
          </p:cNvPr>
          <p:cNvSpPr txBox="1"/>
          <p:nvPr/>
        </p:nvSpPr>
        <p:spPr>
          <a:xfrm>
            <a:off x="6096000" y="268790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赤い：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かい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F18786-0986-244B-8B4F-1C1021E0250D}"/>
              </a:ext>
            </a:extLst>
          </p:cNvPr>
          <p:cNvSpPr/>
          <p:nvPr/>
        </p:nvSpPr>
        <p:spPr>
          <a:xfrm>
            <a:off x="360160" y="5294225"/>
            <a:ext cx="1798889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XÍCH</a:t>
            </a:r>
            <a:endParaRPr lang="ja-JP" altLang="en-US" sz="4400" b="1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1E784968-5632-3142-ADEA-F4807D092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70" y="503330"/>
            <a:ext cx="4373204" cy="4351338"/>
          </a:xfrm>
        </p:spPr>
      </p:pic>
    </p:spTree>
    <p:extLst>
      <p:ext uri="{BB962C8B-B14F-4D97-AF65-F5344CB8AC3E}">
        <p14:creationId xmlns:p14="http://schemas.microsoft.com/office/powerpoint/2010/main" val="44667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27954-68BC-714F-B848-B5DC24A9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984D79-0F4E-F34A-A8F8-33E0E13EB506}"/>
              </a:ext>
            </a:extLst>
          </p:cNvPr>
          <p:cNvSpPr txBox="1"/>
          <p:nvPr/>
        </p:nvSpPr>
        <p:spPr>
          <a:xfrm>
            <a:off x="5938838" y="2207275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青い：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おい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16ADF2-C63A-EE49-A197-97F8283D4A1A}"/>
              </a:ext>
            </a:extLst>
          </p:cNvPr>
          <p:cNvSpPr txBox="1"/>
          <p:nvPr/>
        </p:nvSpPr>
        <p:spPr>
          <a:xfrm>
            <a:off x="5938838" y="3465799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青春：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せい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しゅん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F18786-0986-244B-8B4F-1C1021E0250D}"/>
              </a:ext>
            </a:extLst>
          </p:cNvPr>
          <p:cNvSpPr/>
          <p:nvPr/>
        </p:nvSpPr>
        <p:spPr>
          <a:xfrm>
            <a:off x="132533" y="5294225"/>
            <a:ext cx="2254143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vi-VN" altLang="ja-JP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ja-JP" altLang="en-US" sz="4400" b="1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409C93CE-5695-B348-8712-EDFF9E616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3474"/>
            <a:ext cx="4373204" cy="4351338"/>
          </a:xfrm>
        </p:spPr>
      </p:pic>
    </p:spTree>
    <p:extLst>
      <p:ext uri="{BB962C8B-B14F-4D97-AF65-F5344CB8AC3E}">
        <p14:creationId xmlns:p14="http://schemas.microsoft.com/office/powerpoint/2010/main" val="90971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27954-68BC-714F-B848-B5DC24A9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0B5E44-135D-0047-AF78-168A7F7736BE}"/>
              </a:ext>
            </a:extLst>
          </p:cNvPr>
          <p:cNvSpPr txBox="1"/>
          <p:nvPr/>
        </p:nvSpPr>
        <p:spPr>
          <a:xfrm>
            <a:off x="3366929" y="541733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28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げん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984D79-0F4E-F34A-A8F8-33E0E13EB506}"/>
              </a:ext>
            </a:extLst>
          </p:cNvPr>
          <p:cNvSpPr txBox="1"/>
          <p:nvPr/>
        </p:nvSpPr>
        <p:spPr>
          <a:xfrm>
            <a:off x="6096000" y="1690688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元気：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げん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き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16ADF2-C63A-EE49-A197-97F8283D4A1A}"/>
              </a:ext>
            </a:extLst>
          </p:cNvPr>
          <p:cNvSpPr txBox="1"/>
          <p:nvPr/>
        </p:nvSpPr>
        <p:spPr>
          <a:xfrm>
            <a:off x="6096000" y="2723863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地元：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じ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もと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F18786-0986-244B-8B4F-1C1021E0250D}"/>
              </a:ext>
            </a:extLst>
          </p:cNvPr>
          <p:cNvSpPr/>
          <p:nvPr/>
        </p:nvSpPr>
        <p:spPr>
          <a:xfrm>
            <a:off x="254492" y="5294224"/>
            <a:ext cx="2770310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ja-JP" altLang="en-US" sz="4400" b="1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43C8F65C-DE51-C942-8457-BBFA90B96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282"/>
            <a:ext cx="4373204" cy="4351338"/>
          </a:xfrm>
        </p:spPr>
      </p:pic>
    </p:spTree>
    <p:extLst>
      <p:ext uri="{BB962C8B-B14F-4D97-AF65-F5344CB8AC3E}">
        <p14:creationId xmlns:p14="http://schemas.microsoft.com/office/powerpoint/2010/main" val="288806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27954-68BC-714F-B848-B5DC24A9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0B5E44-135D-0047-AF78-168A7F7736BE}"/>
              </a:ext>
            </a:extLst>
          </p:cNvPr>
          <p:cNvSpPr txBox="1"/>
          <p:nvPr/>
        </p:nvSpPr>
        <p:spPr>
          <a:xfrm>
            <a:off x="2234195" y="5478891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き、け</a:t>
            </a:r>
            <a:endParaRPr kumimoji="1" lang="ja-V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984D79-0F4E-F34A-A8F8-33E0E13EB506}"/>
              </a:ext>
            </a:extLst>
          </p:cNvPr>
          <p:cNvSpPr txBox="1"/>
          <p:nvPr/>
        </p:nvSpPr>
        <p:spPr>
          <a:xfrm>
            <a:off x="6096000" y="1690688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元気：げん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き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16ADF2-C63A-EE49-A197-97F8283D4A1A}"/>
              </a:ext>
            </a:extLst>
          </p:cNvPr>
          <p:cNvSpPr txBox="1"/>
          <p:nvPr/>
        </p:nvSpPr>
        <p:spPr>
          <a:xfrm>
            <a:off x="6096000" y="2550423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天気：てん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き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E55462-6F16-CF47-9423-1EA2A827A2BE}"/>
              </a:ext>
            </a:extLst>
          </p:cNvPr>
          <p:cNvSpPr txBox="1"/>
          <p:nvPr/>
        </p:nvSpPr>
        <p:spPr>
          <a:xfrm>
            <a:off x="6096000" y="3410158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電気：でん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き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07758E-126C-BB46-9E18-E1422EF4250E}"/>
              </a:ext>
            </a:extLst>
          </p:cNvPr>
          <p:cNvSpPr txBox="1"/>
          <p:nvPr/>
        </p:nvSpPr>
        <p:spPr>
          <a:xfrm>
            <a:off x="6096015" y="4269893"/>
            <a:ext cx="5540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気を付けます：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き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をつけます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F18786-0986-244B-8B4F-1C1021E0250D}"/>
              </a:ext>
            </a:extLst>
          </p:cNvPr>
          <p:cNvSpPr/>
          <p:nvPr/>
        </p:nvSpPr>
        <p:spPr>
          <a:xfrm>
            <a:off x="433410" y="5302281"/>
            <a:ext cx="1423788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endParaRPr lang="ja-JP" altLang="en-US" sz="4400" b="1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231E778B-B1C7-724C-8A59-B485F86FA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70" y="260040"/>
            <a:ext cx="4373204" cy="4351338"/>
          </a:xfrm>
        </p:spPr>
      </p:pic>
    </p:spTree>
    <p:extLst>
      <p:ext uri="{BB962C8B-B14F-4D97-AF65-F5344CB8AC3E}">
        <p14:creationId xmlns:p14="http://schemas.microsoft.com/office/powerpoint/2010/main" val="69501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35C3927-7735-2F4E-8C96-509943ED5F1E}"/>
              </a:ext>
            </a:extLst>
          </p:cNvPr>
          <p:cNvSpPr/>
          <p:nvPr/>
        </p:nvSpPr>
        <p:spPr>
          <a:xfrm>
            <a:off x="4297381" y="0"/>
            <a:ext cx="29199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vi-VN" altLang="ja-JP" sz="6000" b="1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Brush Script MT" panose="03060802040406070304" pitchFamily="66" charset="-122"/>
                <a:cs typeface="Brush Script MT" panose="03060802040406070304" pitchFamily="66" charset="-122"/>
              </a:rPr>
              <a:t>Tính Từ</a:t>
            </a:r>
            <a:endParaRPr lang="ja-VN" altLang="en-US" sz="6000" b="1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8423CCB6-FF40-1D4C-8737-9D6C2AA2D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96050"/>
              </p:ext>
            </p:extLst>
          </p:nvPr>
        </p:nvGraphicFramePr>
        <p:xfrm>
          <a:off x="1908682" y="1015663"/>
          <a:ext cx="7997318" cy="5275312"/>
        </p:xfrm>
        <a:graphic>
          <a:graphicData uri="http://schemas.openxmlformats.org/drawingml/2006/table">
            <a:tbl>
              <a:tblPr/>
              <a:tblGrid>
                <a:gridCol w="996205">
                  <a:extLst>
                    <a:ext uri="{9D8B030D-6E8A-4147-A177-3AD203B41FA5}">
                      <a16:colId xmlns:a16="http://schemas.microsoft.com/office/drawing/2014/main" val="820537014"/>
                    </a:ext>
                  </a:extLst>
                </a:gridCol>
                <a:gridCol w="3846462">
                  <a:extLst>
                    <a:ext uri="{9D8B030D-6E8A-4147-A177-3AD203B41FA5}">
                      <a16:colId xmlns:a16="http://schemas.microsoft.com/office/drawing/2014/main" val="3376861638"/>
                    </a:ext>
                  </a:extLst>
                </a:gridCol>
                <a:gridCol w="3154651">
                  <a:extLst>
                    <a:ext uri="{9D8B030D-6E8A-4147-A177-3AD203B41FA5}">
                      <a16:colId xmlns:a16="http://schemas.microsoft.com/office/drawing/2014/main" val="1703600465"/>
                    </a:ext>
                  </a:extLst>
                </a:gridCol>
              </a:tblGrid>
              <a:tr h="283372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ハンサム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(</a:t>
                      </a:r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な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)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effectLst/>
                          <a:latin typeface="+mj-lt"/>
                        </a:rPr>
                        <a:t>đẹp trai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94353"/>
                  </a:ext>
                </a:extLst>
              </a:tr>
              <a:tr h="752404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きれい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(</a:t>
                      </a:r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な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)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effectLst/>
                          <a:latin typeface="+mj-lt"/>
                        </a:rPr>
                        <a:t>(cảnh) đẹp, đẹp (gái), sạch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952386"/>
                  </a:ext>
                </a:extLst>
              </a:tr>
              <a:tr h="517889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しずか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(</a:t>
                      </a:r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な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)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effectLst/>
                          <a:latin typeface="+mj-lt"/>
                        </a:rPr>
                        <a:t>yên tĩnh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381267"/>
                  </a:ext>
                </a:extLst>
              </a:tr>
              <a:tr h="517889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にぎやか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(</a:t>
                      </a:r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な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)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effectLst/>
                          <a:latin typeface="+mj-lt"/>
                        </a:rPr>
                        <a:t>nhộn nhịp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61555"/>
                  </a:ext>
                </a:extLst>
              </a:tr>
              <a:tr h="517889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ゆうめい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(</a:t>
                      </a:r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な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)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effectLst/>
                          <a:latin typeface="+mj-lt"/>
                        </a:rPr>
                        <a:t>nổi tiếng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912976"/>
                  </a:ext>
                </a:extLst>
              </a:tr>
              <a:tr h="517889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しんせつ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(</a:t>
                      </a:r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な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)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effectLst/>
                          <a:latin typeface="+mj-lt"/>
                        </a:rPr>
                        <a:t>tử tế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134585"/>
                  </a:ext>
                </a:extLst>
              </a:tr>
              <a:tr h="517889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げんき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(</a:t>
                      </a:r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な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)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effectLst/>
                          <a:latin typeface="+mj-lt"/>
                        </a:rPr>
                        <a:t>khỏe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75879"/>
                  </a:ext>
                </a:extLst>
              </a:tr>
              <a:tr h="283372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ひま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(</a:t>
                      </a:r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な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)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effectLst/>
                          <a:latin typeface="+mj-lt"/>
                        </a:rPr>
                        <a:t>rảnh rỗi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688617"/>
                  </a:ext>
                </a:extLst>
              </a:tr>
              <a:tr h="517889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べんり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(</a:t>
                      </a:r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な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)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effectLst/>
                          <a:latin typeface="+mj-lt"/>
                        </a:rPr>
                        <a:t>tiện lợi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16351"/>
                  </a:ext>
                </a:extLst>
              </a:tr>
              <a:tr h="283372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すてき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(</a:t>
                      </a:r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な</a:t>
                      </a:r>
                      <a:r>
                        <a:rPr lang="en-US" altLang="ja-JP" sz="28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)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dirty="0">
                          <a:effectLst/>
                          <a:latin typeface="+mj-lt"/>
                        </a:rPr>
                        <a:t>tuyệt vời</a:t>
                      </a:r>
                    </a:p>
                  </a:txBody>
                  <a:tcPr marL="22569" marR="22569" marT="22569" marB="225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096196"/>
                  </a:ext>
                </a:extLst>
              </a:tr>
            </a:tbl>
          </a:graphicData>
        </a:graphic>
      </p:graphicFrame>
      <p:pic>
        <p:nvPicPr>
          <p:cNvPr id="9" name="図 8">
            <a:extLst>
              <a:ext uri="{FF2B5EF4-FFF2-40B4-BE49-F238E27FC236}">
                <a16:creationId xmlns:a16="http://schemas.microsoft.com/office/drawing/2014/main" id="{2A9BEAD0-AE5A-364F-AD73-774255513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3675304"/>
            <a:ext cx="2625724" cy="318269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7A0B558-CBF7-1F47-BD86-8812F9F2D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12988">
            <a:off x="-230753" y="192777"/>
            <a:ext cx="1998679" cy="13990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808894-7AC3-8649-AC31-D00AD46D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12988">
            <a:off x="-73590" y="149914"/>
            <a:ext cx="1998679" cy="13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8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4CF6CC6E-82A2-D44E-B890-688EBFB2F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6220"/>
              </p:ext>
            </p:extLst>
          </p:nvPr>
        </p:nvGraphicFramePr>
        <p:xfrm>
          <a:off x="1453353" y="1146176"/>
          <a:ext cx="8574094" cy="5593290"/>
        </p:xfrm>
        <a:graphic>
          <a:graphicData uri="http://schemas.openxmlformats.org/drawingml/2006/table">
            <a:tbl>
              <a:tblPr/>
              <a:tblGrid>
                <a:gridCol w="3075372">
                  <a:extLst>
                    <a:ext uri="{9D8B030D-6E8A-4147-A177-3AD203B41FA5}">
                      <a16:colId xmlns:a16="http://schemas.microsoft.com/office/drawing/2014/main" val="1253615696"/>
                    </a:ext>
                  </a:extLst>
                </a:gridCol>
                <a:gridCol w="3021037">
                  <a:extLst>
                    <a:ext uri="{9D8B030D-6E8A-4147-A177-3AD203B41FA5}">
                      <a16:colId xmlns:a16="http://schemas.microsoft.com/office/drawing/2014/main" val="2200180015"/>
                    </a:ext>
                  </a:extLst>
                </a:gridCol>
                <a:gridCol w="2477685">
                  <a:extLst>
                    <a:ext uri="{9D8B030D-6E8A-4147-A177-3AD203B41FA5}">
                      <a16:colId xmlns:a16="http://schemas.microsoft.com/office/drawing/2014/main" val="3424140908"/>
                    </a:ext>
                  </a:extLst>
                </a:gridCol>
              </a:tblGrid>
              <a:tr h="580374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おおきい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effectLst/>
                          <a:latin typeface="+mj-lt"/>
                        </a:rPr>
                        <a:t>to lớn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594376"/>
                  </a:ext>
                </a:extLst>
              </a:tr>
              <a:tr h="580374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ちいさい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effectLst/>
                          <a:latin typeface="+mj-lt"/>
                        </a:rPr>
                        <a:t>nhỏ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22528"/>
                  </a:ext>
                </a:extLst>
              </a:tr>
              <a:tr h="580374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あたらしい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effectLst/>
                          <a:latin typeface="+mj-lt"/>
                        </a:rPr>
                        <a:t>mới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49464"/>
                  </a:ext>
                </a:extLst>
              </a:tr>
              <a:tr h="538284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ふるい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effectLst/>
                          <a:latin typeface="+mj-lt"/>
                        </a:rPr>
                        <a:t>cũ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261734"/>
                  </a:ext>
                </a:extLst>
              </a:tr>
              <a:tr h="538284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いい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effectLst/>
                          <a:latin typeface="+mj-lt"/>
                        </a:rPr>
                        <a:t>tốt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2883"/>
                  </a:ext>
                </a:extLst>
              </a:tr>
              <a:tr h="538284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わるい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effectLst/>
                          <a:latin typeface="+mj-lt"/>
                        </a:rPr>
                        <a:t>xấu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844267"/>
                  </a:ext>
                </a:extLst>
              </a:tr>
              <a:tr h="538284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あつい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effectLst/>
                          <a:latin typeface="+mj-lt"/>
                        </a:rPr>
                        <a:t>nóng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665285"/>
                  </a:ext>
                </a:extLst>
              </a:tr>
              <a:tr h="538284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さむい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effectLst/>
                          <a:latin typeface="+mj-lt"/>
                        </a:rPr>
                        <a:t>(trời) lạnh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60158"/>
                  </a:ext>
                </a:extLst>
              </a:tr>
              <a:tr h="580374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つめたい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effectLst/>
                          <a:latin typeface="+mj-lt"/>
                        </a:rPr>
                        <a:t>lạnh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231053"/>
                  </a:ext>
                </a:extLst>
              </a:tr>
              <a:tr h="580374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むずかしい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effectLst/>
                          <a:latin typeface="+mj-lt"/>
                        </a:rPr>
                        <a:t>khó</a:t>
                      </a:r>
                    </a:p>
                  </a:txBody>
                  <a:tcPr marL="26533" marR="26533" marT="26533" marB="26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535428"/>
                  </a:ext>
                </a:extLst>
              </a:tr>
            </a:tbl>
          </a:graphicData>
        </a:graphic>
      </p:graphicFrame>
      <p:sp>
        <p:nvSpPr>
          <p:cNvPr id="4" name="タイトル 3">
            <a:extLst>
              <a:ext uri="{FF2B5EF4-FFF2-40B4-BE49-F238E27FC236}">
                <a16:creationId xmlns:a16="http://schemas.microsoft.com/office/drawing/2014/main" id="{AF5C7647-CC58-BE4A-94B9-88BA4F05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vi-VN" altLang="ja-JP" sz="6000" b="1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Brush Script MT" panose="03060802040406070304" pitchFamily="66" charset="-122"/>
                <a:cs typeface="Brush Script MT" panose="03060802040406070304" pitchFamily="66" charset="-122"/>
              </a:rPr>
              <a:t>Tính Từ</a:t>
            </a:r>
            <a:endParaRPr lang="ja-VN" altLang="en-US" sz="6000" b="1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19E853C-A890-6448-9396-EE3C2A88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0"/>
            <a:ext cx="1549400" cy="15494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D76B4C7-B8D4-E84F-A620-796BE3096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647" y="5174113"/>
            <a:ext cx="1384300" cy="168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05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C8EED65-A731-BB49-B5F7-763CFAA7C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05660"/>
              </p:ext>
            </p:extLst>
          </p:nvPr>
        </p:nvGraphicFramePr>
        <p:xfrm>
          <a:off x="1961543" y="1133649"/>
          <a:ext cx="8268913" cy="5724351"/>
        </p:xfrm>
        <a:graphic>
          <a:graphicData uri="http://schemas.openxmlformats.org/drawingml/2006/table">
            <a:tbl>
              <a:tblPr/>
              <a:tblGrid>
                <a:gridCol w="2965910">
                  <a:extLst>
                    <a:ext uri="{9D8B030D-6E8A-4147-A177-3AD203B41FA5}">
                      <a16:colId xmlns:a16="http://schemas.microsoft.com/office/drawing/2014/main" val="2966545866"/>
                    </a:ext>
                  </a:extLst>
                </a:gridCol>
                <a:gridCol w="2913508">
                  <a:extLst>
                    <a:ext uri="{9D8B030D-6E8A-4147-A177-3AD203B41FA5}">
                      <a16:colId xmlns:a16="http://schemas.microsoft.com/office/drawing/2014/main" val="1716874768"/>
                    </a:ext>
                  </a:extLst>
                </a:gridCol>
                <a:gridCol w="2389495">
                  <a:extLst>
                    <a:ext uri="{9D8B030D-6E8A-4147-A177-3AD203B41FA5}">
                      <a16:colId xmlns:a16="http://schemas.microsoft.com/office/drawing/2014/main" val="2078321418"/>
                    </a:ext>
                  </a:extLst>
                </a:gridCol>
              </a:tblGrid>
              <a:tr h="615386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やさしい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effectLst/>
                          <a:latin typeface="+mj-lt"/>
                        </a:rPr>
                        <a:t>dễ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84063"/>
                  </a:ext>
                </a:extLst>
              </a:tr>
              <a:tr h="534528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たかい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effectLst/>
                          <a:latin typeface="+mj-lt"/>
                        </a:rPr>
                        <a:t>đắt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471670"/>
                  </a:ext>
                </a:extLst>
              </a:tr>
              <a:tr h="534528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やすい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effectLst/>
                          <a:latin typeface="+mj-lt"/>
                        </a:rPr>
                        <a:t>rẻ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23466"/>
                  </a:ext>
                </a:extLst>
              </a:tr>
              <a:tr h="534528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ひくい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effectLst/>
                          <a:latin typeface="+mj-lt"/>
                        </a:rPr>
                        <a:t>thấp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291931"/>
                  </a:ext>
                </a:extLst>
              </a:tr>
              <a:tr h="534528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おもしろい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effectLst/>
                          <a:latin typeface="+mj-lt"/>
                        </a:rPr>
                        <a:t>thú vị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84982"/>
                  </a:ext>
                </a:extLst>
              </a:tr>
              <a:tr h="534528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おいしい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effectLst/>
                          <a:latin typeface="+mj-lt"/>
                        </a:rPr>
                        <a:t>ngon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06046"/>
                  </a:ext>
                </a:extLst>
              </a:tr>
              <a:tr h="832741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おもしろい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effectLst/>
                          <a:latin typeface="+mj-lt"/>
                        </a:rPr>
                        <a:t>thú vị, hay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26562"/>
                  </a:ext>
                </a:extLst>
              </a:tr>
              <a:tr h="534528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たのしい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effectLst/>
                          <a:latin typeface="+mj-lt"/>
                        </a:rPr>
                        <a:t>vui vẻ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24344"/>
                  </a:ext>
                </a:extLst>
              </a:tr>
              <a:tr h="534528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しろい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effectLst/>
                          <a:latin typeface="+mj-lt"/>
                        </a:rPr>
                        <a:t>trắng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839663"/>
                  </a:ext>
                </a:extLst>
              </a:tr>
              <a:tr h="534528"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28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くろい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effectLst/>
                          <a:latin typeface="+mj-lt"/>
                        </a:rPr>
                        <a:t>đen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206082"/>
                  </a:ext>
                </a:extLst>
              </a:tr>
            </a:tbl>
          </a:graphicData>
        </a:graphic>
      </p:graphicFrame>
      <p:sp>
        <p:nvSpPr>
          <p:cNvPr id="4" name="タイトル 3">
            <a:extLst>
              <a:ext uri="{FF2B5EF4-FFF2-40B4-BE49-F238E27FC236}">
                <a16:creationId xmlns:a16="http://schemas.microsoft.com/office/drawing/2014/main" id="{457D382F-9826-1347-849E-9D007687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016"/>
            <a:ext cx="10515600" cy="13255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vi-VN" altLang="ja-JP" sz="6000" b="1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Brush Script MT" panose="03060802040406070304" pitchFamily="66" charset="-122"/>
                <a:cs typeface="Brush Script MT" panose="03060802040406070304" pitchFamily="66" charset="-122"/>
              </a:rPr>
              <a:t>Tính Từ</a:t>
            </a:r>
            <a:endParaRPr lang="ja-VN" altLang="en-US" sz="6000" b="1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DD45AFD5-D4D9-5242-AFAB-E0D88275A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15" y="0"/>
            <a:ext cx="2692400" cy="2019300"/>
          </a:xfr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452811F-37AF-A340-86C2-669FAEBBC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967" y="5400691"/>
            <a:ext cx="1198033" cy="145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7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3BF63-7F26-594E-8B9C-3B1038C8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605"/>
            <a:ext cx="6338455" cy="113116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ja-VN" altLang="en-US" b="1" dirty="0">
                <a:solidFill>
                  <a:srgbClr val="00B05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色　（いろ）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4EC520B-13B2-E844-9A18-D24665E54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019"/>
            <a:ext cx="1316687" cy="1316687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D969850-A8AC-314E-B1EC-18DA4FA01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8270"/>
            <a:ext cx="3629891" cy="2449729"/>
          </a:xfrm>
          <a:prstGeom prst="rect">
            <a:avLst/>
          </a:prstGeom>
        </p:spPr>
      </p:pic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802C14BB-5776-9948-B00C-2D65155AA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691855"/>
              </p:ext>
            </p:extLst>
          </p:nvPr>
        </p:nvGraphicFramePr>
        <p:xfrm>
          <a:off x="2050976" y="1580706"/>
          <a:ext cx="8949534" cy="5000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178">
                  <a:extLst>
                    <a:ext uri="{9D8B030D-6E8A-4147-A177-3AD203B41FA5}">
                      <a16:colId xmlns:a16="http://schemas.microsoft.com/office/drawing/2014/main" val="620466583"/>
                    </a:ext>
                  </a:extLst>
                </a:gridCol>
                <a:gridCol w="2983178">
                  <a:extLst>
                    <a:ext uri="{9D8B030D-6E8A-4147-A177-3AD203B41FA5}">
                      <a16:colId xmlns:a16="http://schemas.microsoft.com/office/drawing/2014/main" val="521503736"/>
                    </a:ext>
                  </a:extLst>
                </a:gridCol>
                <a:gridCol w="2983178">
                  <a:extLst>
                    <a:ext uri="{9D8B030D-6E8A-4147-A177-3AD203B41FA5}">
                      <a16:colId xmlns:a16="http://schemas.microsoft.com/office/drawing/2014/main" val="2212780432"/>
                    </a:ext>
                  </a:extLst>
                </a:gridCol>
              </a:tblGrid>
              <a:tr h="771843"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4000" dirty="0">
                          <a:solidFill>
                            <a:srgbClr val="00B050"/>
                          </a:solidFill>
                        </a:rPr>
                        <a:t>漢字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VN" sz="4000" dirty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ja-VN" alt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4000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ja-VN" alt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145333"/>
                  </a:ext>
                </a:extLst>
              </a:tr>
              <a:tr h="704726"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しろい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92207"/>
                  </a:ext>
                </a:extLst>
              </a:tr>
              <a:tr h="704726"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くろ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くろい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02268"/>
                  </a:ext>
                </a:extLst>
              </a:tr>
              <a:tr h="704726"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あかい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39776"/>
                  </a:ext>
                </a:extLst>
              </a:tr>
              <a:tr h="704726"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あおい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81762"/>
                  </a:ext>
                </a:extLst>
              </a:tr>
              <a:tr h="704726"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黄色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きいろ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きいろい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050870"/>
                  </a:ext>
                </a:extLst>
              </a:tr>
              <a:tr h="704726"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茶色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ちゃいろ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28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ちゃいろい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621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24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3BF63-7F26-594E-8B9C-3B1038C8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56" y="126796"/>
            <a:ext cx="4080164" cy="99254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ja-VN" altLang="en-US" b="1" dirty="0">
                <a:solidFill>
                  <a:srgbClr val="00B05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色　（いろ）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4EC520B-13B2-E844-9A18-D24665E54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56" y="1816347"/>
            <a:ext cx="1316687" cy="1316687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D969850-A8AC-314E-B1EC-18DA4FA01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8270"/>
            <a:ext cx="3629891" cy="2449729"/>
          </a:xfrm>
          <a:prstGeom prst="rect">
            <a:avLst/>
          </a:prstGeom>
        </p:spPr>
      </p:pic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802C14BB-5776-9948-B00C-2D65155AA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478262"/>
              </p:ext>
            </p:extLst>
          </p:nvPr>
        </p:nvGraphicFramePr>
        <p:xfrm>
          <a:off x="2480467" y="1260684"/>
          <a:ext cx="9129642" cy="513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214">
                  <a:extLst>
                    <a:ext uri="{9D8B030D-6E8A-4147-A177-3AD203B41FA5}">
                      <a16:colId xmlns:a16="http://schemas.microsoft.com/office/drawing/2014/main" val="620466583"/>
                    </a:ext>
                  </a:extLst>
                </a:gridCol>
                <a:gridCol w="3043214">
                  <a:extLst>
                    <a:ext uri="{9D8B030D-6E8A-4147-A177-3AD203B41FA5}">
                      <a16:colId xmlns:a16="http://schemas.microsoft.com/office/drawing/2014/main" val="521503736"/>
                    </a:ext>
                  </a:extLst>
                </a:gridCol>
                <a:gridCol w="3043214">
                  <a:extLst>
                    <a:ext uri="{9D8B030D-6E8A-4147-A177-3AD203B41FA5}">
                      <a16:colId xmlns:a16="http://schemas.microsoft.com/office/drawing/2014/main" val="2212780432"/>
                    </a:ext>
                  </a:extLst>
                </a:gridCol>
              </a:tblGrid>
              <a:tr h="791899"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4000" dirty="0">
                          <a:solidFill>
                            <a:srgbClr val="00B050"/>
                          </a:solidFill>
                        </a:rPr>
                        <a:t>漢字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VN" sz="4000" dirty="0">
                          <a:solidFill>
                            <a:srgbClr val="00B050"/>
                          </a:solidFill>
                        </a:rPr>
                        <a:t>N</a:t>
                      </a:r>
                      <a:endParaRPr lang="ja-VN" alt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VN" sz="4000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ja-VN" alt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145333"/>
                  </a:ext>
                </a:extLst>
              </a:tr>
              <a:tr h="723038"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200" b="1" dirty="0"/>
                        <a:t>みどり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V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92207"/>
                  </a:ext>
                </a:extLst>
              </a:tr>
              <a:tr h="723038"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200" b="1" dirty="0"/>
                        <a:t>むらさき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V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02268"/>
                  </a:ext>
                </a:extLst>
              </a:tr>
              <a:tr h="723038">
                <a:tc>
                  <a:txBody>
                    <a:bodyPr/>
                    <a:lstStyle/>
                    <a:p>
                      <a:pPr algn="ctr"/>
                      <a:endParaRPr lang="ja-VN" altLang="en-US" sz="3600" b="1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ピンク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V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39776"/>
                  </a:ext>
                </a:extLst>
              </a:tr>
              <a:tr h="723038">
                <a:tc>
                  <a:txBody>
                    <a:bodyPr/>
                    <a:lstStyle/>
                    <a:p>
                      <a:pPr algn="ctr"/>
                      <a:endParaRPr lang="ja-VN" altLang="en-US" sz="3600" b="1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オレンジ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V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81762"/>
                  </a:ext>
                </a:extLst>
              </a:tr>
              <a:tr h="723038">
                <a:tc>
                  <a:txBody>
                    <a:bodyPr/>
                    <a:lstStyle/>
                    <a:p>
                      <a:pPr algn="ctr"/>
                      <a:endParaRPr lang="ja-VN" altLang="en-US" sz="3600" b="1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グレー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V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050870"/>
                  </a:ext>
                </a:extLst>
              </a:tr>
              <a:tr h="723038">
                <a:tc>
                  <a:txBody>
                    <a:bodyPr/>
                    <a:lstStyle/>
                    <a:p>
                      <a:pPr algn="ctr"/>
                      <a:endParaRPr lang="ja-VN" altLang="en-US" sz="3600" b="1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ベージュ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V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621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51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501DDD-F328-2947-9E0E-716BB284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5262"/>
            <a:ext cx="10515600" cy="1325563"/>
          </a:xfrm>
        </p:spPr>
        <p:txBody>
          <a:bodyPr/>
          <a:lstStyle/>
          <a:p>
            <a:pPr algn="ctr"/>
            <a:r>
              <a:rPr lang="ja-JP" altLang="en-US" b="1" i="0">
                <a:solidFill>
                  <a:srgbClr val="2EBDB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けいようし </a:t>
            </a:r>
            <a:r>
              <a:rPr lang="en-US" altLang="ja-JP" b="1" i="0" dirty="0">
                <a:solidFill>
                  <a:srgbClr val="2EBDB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vi-VN" altLang="ja-VN" b="1" i="0" dirty="0">
                <a:solidFill>
                  <a:srgbClr val="2EBDB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 từ )</a:t>
            </a:r>
            <a:endParaRPr kumimoji="1" lang="ja-V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80A7E1-8B4B-7749-8FA7-150667EF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9095509" cy="1325563"/>
          </a:xfrm>
        </p:spPr>
        <p:txBody>
          <a:bodyPr/>
          <a:lstStyle/>
          <a:p>
            <a:endParaRPr kumimoji="1" lang="ja-VN" altLang="en-US" dirty="0"/>
          </a:p>
        </p:txBody>
      </p:sp>
    </p:spTree>
    <p:extLst>
      <p:ext uri="{BB962C8B-B14F-4D97-AF65-F5344CB8AC3E}">
        <p14:creationId xmlns:p14="http://schemas.microsoft.com/office/powerpoint/2010/main" val="3077400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3BF63-7F26-594E-8B9C-3B1038C8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9" y="181978"/>
            <a:ext cx="1946438" cy="95409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kumimoji="1" lang="ja-VN" altLang="en-US" sz="3200" b="1" dirty="0">
                <a:solidFill>
                  <a:srgbClr val="00B05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味　</a:t>
            </a:r>
            <a:br>
              <a:rPr kumimoji="1" lang="en-US" altLang="ja-VN" sz="3200" b="1" dirty="0">
                <a:solidFill>
                  <a:srgbClr val="00B05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kumimoji="1" lang="ja-VN" altLang="en-US" sz="3200" b="1" dirty="0">
                <a:solidFill>
                  <a:srgbClr val="00B05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（あじ）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802C14BB-5776-9948-B00C-2D65155AA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50809"/>
              </p:ext>
            </p:extLst>
          </p:nvPr>
        </p:nvGraphicFramePr>
        <p:xfrm>
          <a:off x="2254828" y="185104"/>
          <a:ext cx="9438411" cy="648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137">
                  <a:extLst>
                    <a:ext uri="{9D8B030D-6E8A-4147-A177-3AD203B41FA5}">
                      <a16:colId xmlns:a16="http://schemas.microsoft.com/office/drawing/2014/main" val="620466583"/>
                    </a:ext>
                  </a:extLst>
                </a:gridCol>
                <a:gridCol w="3146137">
                  <a:extLst>
                    <a:ext uri="{9D8B030D-6E8A-4147-A177-3AD203B41FA5}">
                      <a16:colId xmlns:a16="http://schemas.microsoft.com/office/drawing/2014/main" val="521503736"/>
                    </a:ext>
                  </a:extLst>
                </a:gridCol>
                <a:gridCol w="3146137">
                  <a:extLst>
                    <a:ext uri="{9D8B030D-6E8A-4147-A177-3AD203B41FA5}">
                      <a16:colId xmlns:a16="http://schemas.microsoft.com/office/drawing/2014/main" val="2212780432"/>
                    </a:ext>
                  </a:extLst>
                </a:gridCol>
              </a:tblGrid>
              <a:tr h="877760"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4000" dirty="0">
                          <a:solidFill>
                            <a:srgbClr val="00B050"/>
                          </a:solidFill>
                        </a:rPr>
                        <a:t>漢字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VN" sz="4000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ja-VN" alt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VN" alt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145333"/>
                  </a:ext>
                </a:extLst>
              </a:tr>
              <a:tr h="801433"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甘い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あまい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altLang="ja-JP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Ngọt </a:t>
                      </a:r>
                      <a:endParaRPr lang="ja-V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92207"/>
                  </a:ext>
                </a:extLst>
              </a:tr>
              <a:tr h="801433"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辛い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からい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altLang="ja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Cay</a:t>
                      </a:r>
                      <a:endParaRPr lang="ja-V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02268"/>
                  </a:ext>
                </a:extLst>
              </a:tr>
              <a:tr h="801433"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苦い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にがい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altLang="ja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Đắng</a:t>
                      </a:r>
                      <a:endParaRPr lang="ja-V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39776"/>
                  </a:ext>
                </a:extLst>
              </a:tr>
              <a:tr h="801433"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塩辛い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しおからい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altLang="ja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Mặn</a:t>
                      </a:r>
                      <a:endParaRPr lang="ja-V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81762"/>
                  </a:ext>
                </a:extLst>
              </a:tr>
              <a:tr h="801433"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酸っぱい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すっぱい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altLang="ja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Chua</a:t>
                      </a:r>
                      <a:endParaRPr lang="ja-V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050870"/>
                  </a:ext>
                </a:extLst>
              </a:tr>
              <a:tr h="801433"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濃い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こい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altLang="ja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Đậm</a:t>
                      </a:r>
                      <a:endParaRPr lang="ja-V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621371"/>
                  </a:ext>
                </a:extLst>
              </a:tr>
              <a:tr h="801433"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薄い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VN" altLang="en-US" sz="3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うすい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altLang="ja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Nhạt</a:t>
                      </a:r>
                      <a:endParaRPr lang="ja-V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035667"/>
                  </a:ext>
                </a:extLst>
              </a:tr>
            </a:tbl>
          </a:graphicData>
        </a:graphic>
      </p:graphicFrame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3F71F8F2-CC97-E047-BDB5-E66307B5D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9181" y="4197422"/>
            <a:ext cx="2660578" cy="2660578"/>
          </a:xfrm>
        </p:spPr>
      </p:pic>
    </p:spTree>
    <p:extLst>
      <p:ext uri="{BB962C8B-B14F-4D97-AF65-F5344CB8AC3E}">
        <p14:creationId xmlns:p14="http://schemas.microsoft.com/office/powerpoint/2010/main" val="6184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DBFD70-20FE-9543-AAEE-A051FDA3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88" y="1250421"/>
            <a:ext cx="11353800" cy="50620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altLang="ja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Tính từ đuôi </a:t>
            </a:r>
            <a:r>
              <a:rPr lang="ja-JP" altLang="en-US" sz="3200" b="0" i="0">
                <a:solidFill>
                  <a:srgbClr val="FF0000"/>
                </a:solidFill>
                <a:effectLst/>
                <a:latin typeface="+mj-lt"/>
                <a:ea typeface="HGMinchoE" panose="02020909000000000000" pitchFamily="49" charset="-128"/>
              </a:rPr>
              <a:t>い</a:t>
            </a:r>
            <a:r>
              <a:rPr lang="en-US" altLang="ja-JP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:  </a:t>
            </a:r>
            <a:r>
              <a:rPr lang="vi-VN" altLang="ja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Có đuôi tận cùng là </a:t>
            </a:r>
            <a:r>
              <a:rPr lang="ja-JP" altLang="en-US" sz="3200" b="0" i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い</a:t>
            </a:r>
            <a:r>
              <a:rPr lang="en-US" altLang="ja-JP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: </a:t>
            </a:r>
            <a:r>
              <a:rPr lang="ja-JP" altLang="en-US" sz="3200" b="0" i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ちいさい </a:t>
            </a:r>
            <a:r>
              <a:rPr lang="en-US" altLang="ja-JP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(</a:t>
            </a:r>
            <a:r>
              <a:rPr lang="vi-VN" altLang="ja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nhỏ)</a:t>
            </a:r>
            <a:r>
              <a:rPr lang="vi-VN" altLang="ja-VN" sz="3200" dirty="0">
                <a:solidFill>
                  <a:srgbClr val="212529"/>
                </a:solidFill>
                <a:latin typeface="+mj-lt"/>
                <a:ea typeface="HGMinchoE" panose="02020909000000000000" pitchFamily="49" charset="-128"/>
              </a:rPr>
              <a:t>,    </a:t>
            </a:r>
            <a:r>
              <a:rPr lang="ja-JP" altLang="en-US" sz="3200" b="0" i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おおきい</a:t>
            </a:r>
            <a:r>
              <a:rPr lang="en-US" altLang="ja-JP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(</a:t>
            </a:r>
            <a:r>
              <a:rPr lang="vi-VN" altLang="ja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to)</a:t>
            </a:r>
            <a:r>
              <a:rPr lang="ja-VN" altLang="vi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、</a:t>
            </a:r>
            <a:r>
              <a:rPr lang="ja-JP" altLang="en-US" sz="3200" b="0" i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あつい</a:t>
            </a:r>
            <a:r>
              <a:rPr lang="en-US" altLang="ja-JP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(</a:t>
            </a:r>
            <a:r>
              <a:rPr lang="vi-VN" altLang="ja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nóng)…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altLang="ja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Tính từ đuôi </a:t>
            </a:r>
            <a:r>
              <a:rPr lang="ja-JP" altLang="en-US" sz="3200" b="0" i="0">
                <a:solidFill>
                  <a:srgbClr val="FF0000"/>
                </a:solidFill>
                <a:effectLst/>
                <a:latin typeface="+mj-lt"/>
                <a:ea typeface="HGMinchoE" panose="02020909000000000000" pitchFamily="49" charset="-128"/>
              </a:rPr>
              <a:t>な</a:t>
            </a:r>
            <a:r>
              <a:rPr lang="en-US" altLang="ja-JP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: </a:t>
            </a:r>
            <a:r>
              <a:rPr lang="vi-VN" altLang="ja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Có đuôi tận cùng là </a:t>
            </a:r>
            <a:r>
              <a:rPr lang="ja-JP" altLang="en-US" sz="3200" b="0" i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な</a:t>
            </a:r>
            <a:r>
              <a:rPr lang="en-US" altLang="ja-JP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: </a:t>
            </a:r>
            <a:r>
              <a:rPr lang="ja-JP" altLang="en-US" sz="3200" b="0" i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ハンサム（な）</a:t>
            </a:r>
            <a:r>
              <a:rPr lang="en-US" altLang="ja-JP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(</a:t>
            </a:r>
            <a:r>
              <a:rPr lang="vi-VN" altLang="ja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đẹp trai)</a:t>
            </a:r>
            <a:r>
              <a:rPr lang="ja-VN" altLang="vi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、</a:t>
            </a:r>
            <a:r>
              <a:rPr lang="ja-JP" altLang="en-US" sz="3200" b="0" i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しんせつ（な）</a:t>
            </a:r>
            <a:r>
              <a:rPr lang="en-US" altLang="ja-JP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(</a:t>
            </a:r>
            <a:r>
              <a:rPr lang="vi-VN" altLang="ja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tốt bụng)</a:t>
            </a:r>
            <a:r>
              <a:rPr lang="ja-VN" altLang="vi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、 </a:t>
            </a:r>
            <a:r>
              <a:rPr lang="vi-VN" altLang="ja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…</a:t>
            </a:r>
          </a:p>
          <a:p>
            <a:pPr marL="0" indent="0" algn="l">
              <a:buNone/>
            </a:pPr>
            <a:endParaRPr lang="vi-VN" altLang="ja-VN" sz="3200" b="1" i="0" u="sng" dirty="0">
              <a:solidFill>
                <a:srgbClr val="9437FF"/>
              </a:solidFill>
              <a:effectLst/>
              <a:latin typeface="+mj-lt"/>
              <a:ea typeface="HGMinchoE" panose="02020909000000000000" pitchFamily="49" charset="-128"/>
            </a:endParaRPr>
          </a:p>
          <a:p>
            <a:pPr marL="0" indent="0" algn="l">
              <a:buNone/>
            </a:pPr>
            <a:r>
              <a:rPr lang="vi-VN" altLang="ja-VN" sz="3200" b="1" i="0" u="sng" dirty="0">
                <a:solidFill>
                  <a:srgbClr val="9437FF"/>
                </a:solidFill>
                <a:effectLst/>
                <a:latin typeface="+mj-lt"/>
                <a:ea typeface="HGMinchoE" panose="02020909000000000000" pitchFamily="49" charset="-128"/>
              </a:rPr>
              <a:t>Chú ý:</a:t>
            </a:r>
          </a:p>
          <a:p>
            <a:pPr algn="l"/>
            <a:r>
              <a:rPr lang="vi-VN" altLang="ja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- Đuôi </a:t>
            </a:r>
            <a:r>
              <a:rPr lang="ja-JP" altLang="en-US" sz="3200" b="0" i="0">
                <a:solidFill>
                  <a:srgbClr val="FF0000"/>
                </a:solidFill>
                <a:effectLst/>
                <a:latin typeface="+mj-lt"/>
                <a:ea typeface="HGMinchoE" panose="02020909000000000000" pitchFamily="49" charset="-128"/>
              </a:rPr>
              <a:t>な</a:t>
            </a:r>
            <a:r>
              <a:rPr lang="vi-VN" altLang="ja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có lúc xuất hiện có lúc không xuất hiện trong từ và câu.</a:t>
            </a:r>
          </a:p>
          <a:p>
            <a:pPr algn="l"/>
            <a:r>
              <a:rPr lang="vi-VN" altLang="ja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- Một số từ dễ nhầm với tình từ đuôi </a:t>
            </a:r>
            <a:r>
              <a:rPr lang="ja-JP" altLang="en-US" sz="3200" b="0" i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い</a:t>
            </a:r>
            <a:r>
              <a:rPr lang="en-US" altLang="ja-JP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: </a:t>
            </a:r>
            <a:r>
              <a:rPr lang="ja-JP" altLang="en-US" sz="3200" b="0" i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きれい（な）</a:t>
            </a:r>
            <a:r>
              <a:rPr lang="en-US" altLang="ja-JP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(</a:t>
            </a:r>
            <a:r>
              <a:rPr lang="vi-VN" altLang="ja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đẹp, sạch)</a:t>
            </a:r>
            <a:r>
              <a:rPr lang="ja-VN" altLang="vi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、</a:t>
            </a:r>
            <a:r>
              <a:rPr lang="ja-JP" altLang="en-US" sz="3200" b="0" i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きらい（な）</a:t>
            </a:r>
            <a:r>
              <a:rPr lang="en-US" altLang="ja-JP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(</a:t>
            </a:r>
            <a:r>
              <a:rPr lang="vi-VN" altLang="ja-VN" sz="3200" b="0" i="0" dirty="0">
                <a:solidFill>
                  <a:srgbClr val="212529"/>
                </a:solidFill>
                <a:effectLst/>
                <a:latin typeface="+mj-lt"/>
                <a:ea typeface="HGMinchoE" panose="02020909000000000000" pitchFamily="49" charset="-128"/>
              </a:rPr>
              <a:t>ghét, không thích)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40479E7-3A20-A347-9A61-EDA4424C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762" y="188383"/>
            <a:ext cx="6624637" cy="9265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vi-VN" altLang="ja-JP" sz="6000" b="1" cap="none" spc="0" dirty="0">
                <a:ln w="0"/>
                <a:solidFill>
                  <a:schemeClr val="accent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Brush Script MT" panose="03060802040406070304" pitchFamily="66" charset="-122"/>
                <a:cs typeface="Brush Script MT" panose="03060802040406070304" pitchFamily="66" charset="-122"/>
              </a:rPr>
              <a:t>Tính Từ</a:t>
            </a:r>
            <a:endParaRPr lang="ja-VN" altLang="en-US" sz="6000" b="1" cap="none" spc="0" dirty="0">
              <a:ln w="0"/>
              <a:solidFill>
                <a:schemeClr val="accent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7390640-EC0D-F047-90FD-0DD2BD29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5391150"/>
            <a:ext cx="19558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BB113-72C3-B24D-87DD-6F344635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B61195BB-47D6-8F44-BB9C-3D91FF6C8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613655"/>
              </p:ext>
            </p:extLst>
          </p:nvPr>
        </p:nvGraphicFramePr>
        <p:xfrm>
          <a:off x="566737" y="1121765"/>
          <a:ext cx="10787063" cy="42023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263">
                  <a:extLst>
                    <a:ext uri="{9D8B030D-6E8A-4147-A177-3AD203B41FA5}">
                      <a16:colId xmlns:a16="http://schemas.microsoft.com/office/drawing/2014/main" val="3074217051"/>
                    </a:ext>
                  </a:extLst>
                </a:gridCol>
                <a:gridCol w="3289698">
                  <a:extLst>
                    <a:ext uri="{9D8B030D-6E8A-4147-A177-3AD203B41FA5}">
                      <a16:colId xmlns:a16="http://schemas.microsoft.com/office/drawing/2014/main" val="1039289799"/>
                    </a:ext>
                  </a:extLst>
                </a:gridCol>
                <a:gridCol w="4635102">
                  <a:extLst>
                    <a:ext uri="{9D8B030D-6E8A-4147-A177-3AD203B41FA5}">
                      <a16:colId xmlns:a16="http://schemas.microsoft.com/office/drawing/2014/main" val="2942316207"/>
                    </a:ext>
                  </a:extLst>
                </a:gridCol>
              </a:tblGrid>
              <a:tr h="75827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ja-JP" sz="3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い</a:t>
                      </a:r>
                      <a:endParaRPr lang="ja-VN" sz="3600" kern="100" dirty="0">
                        <a:effectLst/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vi-VN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 tại</a:t>
                      </a:r>
                      <a:endParaRPr lang="ja-VN" sz="3600" kern="100" dirty="0">
                        <a:effectLst/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vi-VN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Khứ</a:t>
                      </a:r>
                      <a:endParaRPr lang="ja-VN" sz="3600" kern="100" dirty="0">
                        <a:effectLst/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476682"/>
                  </a:ext>
                </a:extLst>
              </a:tr>
              <a:tr h="162825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Khẳng</a:t>
                      </a:r>
                      <a:r>
                        <a:rPr lang="vi-VN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Định</a:t>
                      </a:r>
                      <a:endParaRPr lang="ja-VN" sz="3600" kern="100" dirty="0">
                        <a:effectLst/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ja-JP" sz="3600" kern="1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い　です</a:t>
                      </a:r>
                      <a:endParaRPr lang="ja-VN" sz="3600" kern="100" dirty="0">
                        <a:effectLst/>
                        <a:latin typeface="HGMinchoE" panose="02020909000000000000" pitchFamily="49" charset="-128"/>
                        <a:ea typeface="HGMinchoE" panose="02020909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3600" kern="1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 </a:t>
                      </a:r>
                      <a:r>
                        <a:rPr lang="ja-JP" sz="3600" kern="1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かったです</a:t>
                      </a:r>
                      <a:endParaRPr lang="ja-VN" sz="3600" kern="100" dirty="0">
                        <a:effectLst/>
                        <a:latin typeface="HGMinchoE" panose="02020909000000000000" pitchFamily="49" charset="-128"/>
                        <a:ea typeface="HGMinchoE" panose="02020909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2515791"/>
                  </a:ext>
                </a:extLst>
              </a:tr>
              <a:tr h="162825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Phủ</a:t>
                      </a:r>
                      <a:r>
                        <a:rPr lang="vi-VN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Định</a:t>
                      </a:r>
                      <a:endParaRPr lang="ja-VN" sz="3600" kern="100" dirty="0">
                        <a:effectLst/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3600" kern="100" dirty="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 </a:t>
                      </a:r>
                      <a:r>
                        <a:rPr lang="ja-JP" sz="3600" kern="1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くないです</a:t>
                      </a:r>
                      <a:endParaRPr lang="ja-VN" sz="3600" kern="100" dirty="0">
                        <a:effectLst/>
                        <a:latin typeface="HGMinchoE" panose="02020909000000000000" pitchFamily="49" charset="-128"/>
                        <a:ea typeface="HGMinchoE" panose="02020909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ja-JP" sz="3600" kern="1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くなか</a:t>
                      </a:r>
                      <a:r>
                        <a:rPr lang="ja-JP" altLang="en-US" sz="3600" kern="1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っ</a:t>
                      </a:r>
                      <a:r>
                        <a:rPr lang="ja-JP" sz="3600" kern="100"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</a:rPr>
                        <a:t>たです</a:t>
                      </a:r>
                      <a:endParaRPr lang="ja-VN" sz="3600" kern="100" dirty="0">
                        <a:effectLst/>
                        <a:latin typeface="HGMinchoE" panose="02020909000000000000" pitchFamily="49" charset="-128"/>
                        <a:ea typeface="HGMinchoE" panose="02020909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7794924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3B11C6C0-F40D-B243-A10B-07116975A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284" y="5210292"/>
            <a:ext cx="1325032" cy="16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36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6CB57DA-FC82-A948-BD79-75913E2B8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232136"/>
              </p:ext>
            </p:extLst>
          </p:nvPr>
        </p:nvGraphicFramePr>
        <p:xfrm>
          <a:off x="145473" y="917603"/>
          <a:ext cx="11901054" cy="482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36">
                  <a:extLst>
                    <a:ext uri="{9D8B030D-6E8A-4147-A177-3AD203B41FA5}">
                      <a16:colId xmlns:a16="http://schemas.microsoft.com/office/drawing/2014/main" val="185966585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1658698"/>
                    </a:ext>
                  </a:extLst>
                </a:gridCol>
                <a:gridCol w="2668385">
                  <a:extLst>
                    <a:ext uri="{9D8B030D-6E8A-4147-A177-3AD203B41FA5}">
                      <a16:colId xmlns:a16="http://schemas.microsoft.com/office/drawing/2014/main" val="375784995"/>
                    </a:ext>
                  </a:extLst>
                </a:gridCol>
                <a:gridCol w="2759826">
                  <a:extLst>
                    <a:ext uri="{9D8B030D-6E8A-4147-A177-3AD203B41FA5}">
                      <a16:colId xmlns:a16="http://schemas.microsoft.com/office/drawing/2014/main" val="1765855674"/>
                    </a:ext>
                  </a:extLst>
                </a:gridCol>
                <a:gridCol w="3283527">
                  <a:extLst>
                    <a:ext uri="{9D8B030D-6E8A-4147-A177-3AD203B41FA5}">
                      <a16:colId xmlns:a16="http://schemas.microsoft.com/office/drawing/2014/main" val="908695598"/>
                    </a:ext>
                  </a:extLst>
                </a:gridCol>
              </a:tblGrid>
              <a:tr h="818694">
                <a:tc rowSpan="2">
                  <a:txBody>
                    <a:bodyPr/>
                    <a:lstStyle/>
                    <a:p>
                      <a:pPr algn="ctr"/>
                      <a:r>
                        <a:rPr lang="vi-VN" altLang="ja-VN" sz="2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 từ </a:t>
                      </a:r>
                    </a:p>
                    <a:p>
                      <a:pPr algn="ctr"/>
                      <a:r>
                        <a:rPr lang="ja-VN" altLang="vi-VN" sz="4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い</a:t>
                      </a:r>
                      <a:endParaRPr lang="ja-VN" altLang="en-US" sz="4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vi-VN" altLang="ja-VN" sz="40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 tại</a:t>
                      </a:r>
                      <a:endParaRPr lang="ja-VN" altLang="en-US" sz="40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ja-VN" altLang="en-US" sz="4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vi-VN" altLang="ja-VN" sz="40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 khứ</a:t>
                      </a:r>
                      <a:endParaRPr lang="ja-VN" altLang="en-US" sz="40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ja-VN" altLang="en-US" sz="4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590299"/>
                  </a:ext>
                </a:extLst>
              </a:tr>
              <a:tr h="711909">
                <a:tc vMerge="1">
                  <a:txBody>
                    <a:bodyPr/>
                    <a:lstStyle/>
                    <a:p>
                      <a:endParaRPr lang="ja-VN" altLang="en-US" sz="4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altLang="ja-V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Khẳng định</a:t>
                      </a: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altLang="ja-V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Phủ định</a:t>
                      </a: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altLang="ja-V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Khẳng định</a:t>
                      </a: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altLang="ja-V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Phủ định</a:t>
                      </a: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068390"/>
                  </a:ext>
                </a:extLst>
              </a:tr>
              <a:tr h="818694">
                <a:tc>
                  <a:txBody>
                    <a:bodyPr/>
                    <a:lstStyle/>
                    <a:p>
                      <a:r>
                        <a:rPr lang="ja-V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おおきい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V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おおきい</a:t>
                      </a:r>
                      <a:r>
                        <a:rPr lang="ja-VN" alt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です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V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おおき</a:t>
                      </a:r>
                      <a:r>
                        <a:rPr lang="ja-VN" alt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くない</a:t>
                      </a:r>
                      <a:r>
                        <a:rPr lang="ja-V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です。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V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おおき</a:t>
                      </a:r>
                      <a:r>
                        <a:rPr lang="ja-VN" alt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かった</a:t>
                      </a:r>
                      <a:r>
                        <a:rPr lang="ja-V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です。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V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おおき</a:t>
                      </a:r>
                      <a:r>
                        <a:rPr lang="ja-VN" alt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くなかった</a:t>
                      </a:r>
                      <a:r>
                        <a:rPr lang="ja-V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です。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128228"/>
                  </a:ext>
                </a:extLst>
              </a:tr>
              <a:tr h="818694">
                <a:tc>
                  <a:txBody>
                    <a:bodyPr/>
                    <a:lstStyle/>
                    <a:p>
                      <a:endParaRPr lang="ja-V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115687"/>
                  </a:ext>
                </a:extLst>
              </a:tr>
              <a:tr h="818694">
                <a:tc>
                  <a:txBody>
                    <a:bodyPr/>
                    <a:lstStyle/>
                    <a:p>
                      <a:endParaRPr lang="ja-V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091962"/>
                  </a:ext>
                </a:extLst>
              </a:tr>
              <a:tr h="818694">
                <a:tc>
                  <a:txBody>
                    <a:bodyPr/>
                    <a:lstStyle/>
                    <a:p>
                      <a:endParaRPr lang="ja-V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611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754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0EFD9A0C-3C86-4A4B-84A1-2CE3DEB01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20897"/>
              </p:ext>
            </p:extLst>
          </p:nvPr>
        </p:nvGraphicFramePr>
        <p:xfrm>
          <a:off x="414337" y="1205453"/>
          <a:ext cx="11363326" cy="4114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9691">
                  <a:extLst>
                    <a:ext uri="{9D8B030D-6E8A-4147-A177-3AD203B41FA5}">
                      <a16:colId xmlns:a16="http://schemas.microsoft.com/office/drawing/2014/main" val="3153223934"/>
                    </a:ext>
                  </a:extLst>
                </a:gridCol>
                <a:gridCol w="4349377">
                  <a:extLst>
                    <a:ext uri="{9D8B030D-6E8A-4147-A177-3AD203B41FA5}">
                      <a16:colId xmlns:a16="http://schemas.microsoft.com/office/drawing/2014/main" val="2655213241"/>
                    </a:ext>
                  </a:extLst>
                </a:gridCol>
                <a:gridCol w="4714258">
                  <a:extLst>
                    <a:ext uri="{9D8B030D-6E8A-4147-A177-3AD203B41FA5}">
                      <a16:colId xmlns:a16="http://schemas.microsoft.com/office/drawing/2014/main" val="1360685929"/>
                    </a:ext>
                  </a:extLst>
                </a:gridCol>
              </a:tblGrid>
              <a:tr h="120243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ja-JP" sz="3200" kern="100">
                          <a:solidFill>
                            <a:schemeClr val="tx1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な</a:t>
                      </a:r>
                      <a:endParaRPr lang="ja-VN" sz="3200" kern="100" dirty="0">
                        <a:solidFill>
                          <a:schemeClr val="tx1"/>
                        </a:solidFill>
                        <a:effectLst/>
                        <a:latin typeface="HGMinchoE" panose="02020909000000000000" pitchFamily="49" charset="-128"/>
                        <a:ea typeface="HGMinchoE" panose="02020909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vi-VN" sz="3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 tại</a:t>
                      </a:r>
                      <a:endParaRPr lang="ja-VN" sz="3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2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vi-VN" sz="3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Khứ</a:t>
                      </a:r>
                      <a:endParaRPr lang="ja-VN" sz="3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52527"/>
                  </a:ext>
                </a:extLst>
              </a:tr>
              <a:tr h="145618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8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Khẳng</a:t>
                      </a:r>
                      <a:r>
                        <a:rPr lang="vi-VN" sz="2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Định</a:t>
                      </a:r>
                      <a:endParaRPr lang="ja-VN" sz="2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A(</a:t>
                      </a:r>
                      <a:r>
                        <a:rPr lang="ja-JP" sz="2800" kern="100">
                          <a:solidFill>
                            <a:schemeClr val="tx1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な</a:t>
                      </a:r>
                      <a:r>
                        <a:rPr lang="vi-VN" altLang="ja-JP" sz="2800" kern="100" dirty="0">
                          <a:solidFill>
                            <a:schemeClr val="tx1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sz="2800" kern="100">
                          <a:solidFill>
                            <a:schemeClr val="tx1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　です</a:t>
                      </a:r>
                      <a:endParaRPr lang="ja-VN" sz="2800" kern="100" dirty="0">
                        <a:solidFill>
                          <a:schemeClr val="tx1"/>
                        </a:solidFill>
                        <a:effectLst/>
                        <a:latin typeface="HGMinchoE" panose="02020909000000000000" pitchFamily="49" charset="-128"/>
                        <a:ea typeface="HGMinchoE" panose="02020909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(</a:t>
                      </a:r>
                      <a:r>
                        <a:rPr lang="ja-JP" sz="2800" kern="100">
                          <a:solidFill>
                            <a:schemeClr val="tx1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な</a:t>
                      </a:r>
                      <a:r>
                        <a:rPr lang="vi-VN" altLang="ja-JP" sz="2800" kern="100" dirty="0">
                          <a:solidFill>
                            <a:schemeClr val="tx1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sz="2800" kern="100">
                          <a:solidFill>
                            <a:schemeClr val="tx1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　でした</a:t>
                      </a:r>
                      <a:endParaRPr lang="ja-VN" sz="2800" kern="100" dirty="0">
                        <a:solidFill>
                          <a:schemeClr val="tx1"/>
                        </a:solidFill>
                        <a:effectLst/>
                        <a:latin typeface="HGMinchoE" panose="02020909000000000000" pitchFamily="49" charset="-128"/>
                        <a:ea typeface="HGMinchoE" panose="02020909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027281"/>
                  </a:ext>
                </a:extLst>
              </a:tr>
              <a:tr h="145618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8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Phủ</a:t>
                      </a:r>
                      <a:r>
                        <a:rPr lang="vi-VN" sz="2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Định</a:t>
                      </a:r>
                      <a:endParaRPr lang="ja-VN" sz="2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A(</a:t>
                      </a:r>
                      <a:r>
                        <a:rPr lang="ja-JP" sz="2800" kern="100">
                          <a:solidFill>
                            <a:schemeClr val="tx1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な</a:t>
                      </a:r>
                      <a:r>
                        <a:rPr lang="vi-VN" altLang="ja-JP" sz="2800" kern="100" dirty="0">
                          <a:solidFill>
                            <a:schemeClr val="tx1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sz="2800" kern="100">
                          <a:solidFill>
                            <a:schemeClr val="tx1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 じゃありません</a:t>
                      </a:r>
                      <a:endParaRPr lang="ja-VN" sz="2800" kern="100" dirty="0">
                        <a:solidFill>
                          <a:schemeClr val="tx1"/>
                        </a:solidFill>
                        <a:effectLst/>
                        <a:latin typeface="HGMinchoE" panose="02020909000000000000" pitchFamily="49" charset="-128"/>
                        <a:ea typeface="HGMinchoE" panose="02020909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A(</a:t>
                      </a:r>
                      <a:r>
                        <a:rPr lang="ja-JP" sz="2800" kern="100">
                          <a:solidFill>
                            <a:schemeClr val="tx1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な</a:t>
                      </a:r>
                      <a:r>
                        <a:rPr lang="vi-VN" altLang="ja-JP" sz="2800" kern="100" dirty="0">
                          <a:solidFill>
                            <a:schemeClr val="tx1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sz="2800" kern="100">
                          <a:solidFill>
                            <a:schemeClr val="tx1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じゃありませんでした</a:t>
                      </a:r>
                      <a:endParaRPr lang="ja-VN" sz="2800" kern="100" dirty="0">
                        <a:solidFill>
                          <a:schemeClr val="tx1"/>
                        </a:solidFill>
                        <a:effectLst/>
                        <a:latin typeface="HGMinchoE" panose="02020909000000000000" pitchFamily="49" charset="-128"/>
                        <a:ea typeface="HGMinchoE" panose="02020909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76161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6C680590-992B-1A4B-939E-D3B24A64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351" y="5299227"/>
            <a:ext cx="1253594" cy="1524895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356B1E3-FD25-7147-9A94-B7D65DF4EDDF}"/>
              </a:ext>
            </a:extLst>
          </p:cNvPr>
          <p:cNvCxnSpPr/>
          <p:nvPr/>
        </p:nvCxnSpPr>
        <p:spPr>
          <a:xfrm flipH="1">
            <a:off x="4181302" y="3050771"/>
            <a:ext cx="540327" cy="5486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A9819DD-D4ED-2B4D-80FC-14F55A4A5C0B}"/>
              </a:ext>
            </a:extLst>
          </p:cNvPr>
          <p:cNvCxnSpPr/>
          <p:nvPr/>
        </p:nvCxnSpPr>
        <p:spPr>
          <a:xfrm flipH="1">
            <a:off x="8598131" y="3050771"/>
            <a:ext cx="540327" cy="5486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81BFC8B-4E14-2E43-B10E-D8471B229FCF}"/>
              </a:ext>
            </a:extLst>
          </p:cNvPr>
          <p:cNvCxnSpPr/>
          <p:nvPr/>
        </p:nvCxnSpPr>
        <p:spPr>
          <a:xfrm flipH="1">
            <a:off x="3410990" y="4450080"/>
            <a:ext cx="540327" cy="5486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D8FCB35-6D2F-FB42-9D7D-4AEC1A147CAD}"/>
              </a:ext>
            </a:extLst>
          </p:cNvPr>
          <p:cNvCxnSpPr/>
          <p:nvPr/>
        </p:nvCxnSpPr>
        <p:spPr>
          <a:xfrm flipH="1">
            <a:off x="7475913" y="4450080"/>
            <a:ext cx="540327" cy="5486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116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0EFD9A0C-3C86-4A4B-84A1-2CE3DEB01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761884"/>
              </p:ext>
            </p:extLst>
          </p:nvPr>
        </p:nvGraphicFramePr>
        <p:xfrm>
          <a:off x="414337" y="1205453"/>
          <a:ext cx="11363326" cy="4114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4339">
                  <a:extLst>
                    <a:ext uri="{9D8B030D-6E8A-4147-A177-3AD203B41FA5}">
                      <a16:colId xmlns:a16="http://schemas.microsoft.com/office/drawing/2014/main" val="3153223934"/>
                    </a:ext>
                  </a:extLst>
                </a:gridCol>
                <a:gridCol w="4771506">
                  <a:extLst>
                    <a:ext uri="{9D8B030D-6E8A-4147-A177-3AD203B41FA5}">
                      <a16:colId xmlns:a16="http://schemas.microsoft.com/office/drawing/2014/main" val="2655213241"/>
                    </a:ext>
                  </a:extLst>
                </a:gridCol>
                <a:gridCol w="5127481">
                  <a:extLst>
                    <a:ext uri="{9D8B030D-6E8A-4147-A177-3AD203B41FA5}">
                      <a16:colId xmlns:a16="http://schemas.microsoft.com/office/drawing/2014/main" val="1360685929"/>
                    </a:ext>
                  </a:extLst>
                </a:gridCol>
              </a:tblGrid>
              <a:tr h="120243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ja-JP" sz="3200" kern="100">
                          <a:solidFill>
                            <a:schemeClr val="tx1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な</a:t>
                      </a:r>
                      <a:endParaRPr lang="ja-VN" sz="3200" kern="100" dirty="0">
                        <a:solidFill>
                          <a:schemeClr val="tx1"/>
                        </a:solidFill>
                        <a:effectLst/>
                        <a:latin typeface="HGMinchoE" panose="02020909000000000000" pitchFamily="49" charset="-128"/>
                        <a:ea typeface="HGMinchoE" panose="02020909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vi-VN" sz="3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 tại</a:t>
                      </a:r>
                      <a:endParaRPr lang="ja-VN" sz="3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2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vi-VN" sz="3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Khứ</a:t>
                      </a:r>
                      <a:endParaRPr lang="ja-VN" sz="3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52527"/>
                  </a:ext>
                </a:extLst>
              </a:tr>
              <a:tr h="145618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Khẳng</a:t>
                      </a:r>
                      <a:r>
                        <a:rPr lang="vi-V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Định</a:t>
                      </a:r>
                      <a:endParaRPr lang="ja-V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ja-VN" altLang="en-US" sz="2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ハンサム</a:t>
                      </a:r>
                      <a:r>
                        <a:rPr lang="ja-JP" sz="2800" kern="100">
                          <a:solidFill>
                            <a:srgbClr val="FF0000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です</a:t>
                      </a:r>
                      <a:r>
                        <a:rPr lang="ja-JP" altLang="en-US" sz="2800" kern="100">
                          <a:solidFill>
                            <a:srgbClr val="FF0000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。</a:t>
                      </a:r>
                      <a:endParaRPr lang="ja-VN" sz="2800" kern="100" dirty="0">
                        <a:solidFill>
                          <a:srgbClr val="FF0000"/>
                        </a:solidFill>
                        <a:effectLst/>
                        <a:latin typeface="HGMinchoE" panose="02020909000000000000" pitchFamily="49" charset="-128"/>
                        <a:ea typeface="HGMinchoE" panose="02020909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ja-VN" altLang="en-US" sz="2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ハンサム</a:t>
                      </a:r>
                      <a:r>
                        <a:rPr lang="ja-JP" sz="2800" kern="100">
                          <a:solidFill>
                            <a:srgbClr val="FF0000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でした</a:t>
                      </a:r>
                      <a:r>
                        <a:rPr lang="ja-JP" altLang="en-US" sz="2800" kern="100">
                          <a:solidFill>
                            <a:srgbClr val="FF0000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。</a:t>
                      </a:r>
                      <a:endParaRPr lang="ja-VN" sz="2800" kern="100" dirty="0">
                        <a:solidFill>
                          <a:srgbClr val="FF0000"/>
                        </a:solidFill>
                        <a:effectLst/>
                        <a:latin typeface="HGMinchoE" panose="02020909000000000000" pitchFamily="49" charset="-128"/>
                        <a:ea typeface="HGMinchoE" panose="02020909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027281"/>
                  </a:ext>
                </a:extLst>
              </a:tr>
              <a:tr h="145618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Phủ</a:t>
                      </a:r>
                      <a:r>
                        <a:rPr lang="vi-V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Định</a:t>
                      </a:r>
                      <a:endParaRPr lang="ja-V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ja-VN" altLang="en-US" sz="2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ハンサム</a:t>
                      </a:r>
                      <a:r>
                        <a:rPr lang="ja-JP" sz="2800" kern="100">
                          <a:solidFill>
                            <a:schemeClr val="tx1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じゃありません</a:t>
                      </a:r>
                      <a:endParaRPr lang="ja-VN" sz="2800" kern="100" dirty="0">
                        <a:solidFill>
                          <a:schemeClr val="tx1"/>
                        </a:solidFill>
                        <a:effectLst/>
                        <a:latin typeface="HGMinchoE" panose="02020909000000000000" pitchFamily="49" charset="-128"/>
                        <a:ea typeface="HGMinchoE" panose="02020909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ja-VN" altLang="en-US" sz="2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ハンサム</a:t>
                      </a:r>
                      <a:r>
                        <a:rPr lang="ja-JP" sz="2800" kern="100">
                          <a:solidFill>
                            <a:schemeClr val="tx1"/>
                          </a:solidFill>
                          <a:effectLst/>
                          <a:latin typeface="HGMinchoE" panose="02020909000000000000" pitchFamily="49" charset="-128"/>
                          <a:ea typeface="HGMinchoE" panose="02020909000000000000" pitchFamily="49" charset="-128"/>
                          <a:cs typeface="Times New Roman" panose="02020603050405020304" pitchFamily="18" charset="0"/>
                        </a:rPr>
                        <a:t>じゃありませんでした</a:t>
                      </a:r>
                      <a:endParaRPr lang="ja-VN" sz="2800" kern="100" dirty="0">
                        <a:solidFill>
                          <a:schemeClr val="tx1"/>
                        </a:solidFill>
                        <a:effectLst/>
                        <a:latin typeface="HGMinchoE" panose="02020909000000000000" pitchFamily="49" charset="-128"/>
                        <a:ea typeface="HGMinchoE" panose="02020909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76161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6C680590-992B-1A4B-939E-D3B24A64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351" y="5299227"/>
            <a:ext cx="1253594" cy="1524895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D8FCB35-6D2F-FB42-9D7D-4AEC1A147CAD}"/>
              </a:ext>
            </a:extLst>
          </p:cNvPr>
          <p:cNvCxnSpPr/>
          <p:nvPr/>
        </p:nvCxnSpPr>
        <p:spPr>
          <a:xfrm flipH="1">
            <a:off x="7475913" y="4450080"/>
            <a:ext cx="540327" cy="5486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920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6CB57DA-FC82-A948-BD79-75913E2B8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539823"/>
              </p:ext>
            </p:extLst>
          </p:nvPr>
        </p:nvGraphicFramePr>
        <p:xfrm>
          <a:off x="145473" y="917603"/>
          <a:ext cx="11901054" cy="483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636">
                  <a:extLst>
                    <a:ext uri="{9D8B030D-6E8A-4147-A177-3AD203B41FA5}">
                      <a16:colId xmlns:a16="http://schemas.microsoft.com/office/drawing/2014/main" val="1859665850"/>
                    </a:ext>
                  </a:extLst>
                </a:gridCol>
                <a:gridCol w="1819102">
                  <a:extLst>
                    <a:ext uri="{9D8B030D-6E8A-4147-A177-3AD203B41FA5}">
                      <a16:colId xmlns:a16="http://schemas.microsoft.com/office/drawing/2014/main" val="201658698"/>
                    </a:ext>
                  </a:extLst>
                </a:gridCol>
                <a:gridCol w="3275214">
                  <a:extLst>
                    <a:ext uri="{9D8B030D-6E8A-4147-A177-3AD203B41FA5}">
                      <a16:colId xmlns:a16="http://schemas.microsoft.com/office/drawing/2014/main" val="375784995"/>
                    </a:ext>
                  </a:extLst>
                </a:gridCol>
                <a:gridCol w="2327564">
                  <a:extLst>
                    <a:ext uri="{9D8B030D-6E8A-4147-A177-3AD203B41FA5}">
                      <a16:colId xmlns:a16="http://schemas.microsoft.com/office/drawing/2014/main" val="1765855674"/>
                    </a:ext>
                  </a:extLst>
                </a:gridCol>
                <a:gridCol w="3301538">
                  <a:extLst>
                    <a:ext uri="{9D8B030D-6E8A-4147-A177-3AD203B41FA5}">
                      <a16:colId xmlns:a16="http://schemas.microsoft.com/office/drawing/2014/main" val="908695598"/>
                    </a:ext>
                  </a:extLst>
                </a:gridCol>
              </a:tblGrid>
              <a:tr h="818694">
                <a:tc rowSpan="2">
                  <a:txBody>
                    <a:bodyPr/>
                    <a:lstStyle/>
                    <a:p>
                      <a:pPr algn="ctr"/>
                      <a:r>
                        <a:rPr lang="vi-VN" altLang="ja-VN" sz="2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 từ </a:t>
                      </a:r>
                    </a:p>
                    <a:p>
                      <a:pPr algn="ctr"/>
                      <a:r>
                        <a:rPr lang="ja-VN" altLang="en-US" sz="4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vi-VN" altLang="ja-VN" sz="40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 tại</a:t>
                      </a:r>
                      <a:endParaRPr lang="ja-VN" altLang="en-US" sz="40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ja-VN" altLang="en-US" sz="4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vi-VN" altLang="ja-VN" sz="40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 khứ</a:t>
                      </a:r>
                      <a:endParaRPr lang="ja-VN" altLang="en-US" sz="40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ja-VN" altLang="en-US" sz="4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590299"/>
                  </a:ext>
                </a:extLst>
              </a:tr>
              <a:tr h="711909">
                <a:tc vMerge="1">
                  <a:txBody>
                    <a:bodyPr/>
                    <a:lstStyle/>
                    <a:p>
                      <a:endParaRPr lang="ja-VN" altLang="en-US" sz="4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altLang="ja-V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Khẳng định</a:t>
                      </a: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altLang="ja-V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Phủ định</a:t>
                      </a: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altLang="ja-V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Khẳng định</a:t>
                      </a: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altLang="ja-V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Phủ định</a:t>
                      </a: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068390"/>
                  </a:ext>
                </a:extLst>
              </a:tr>
              <a:tr h="818694">
                <a:tc>
                  <a:txBody>
                    <a:bodyPr/>
                    <a:lstStyle/>
                    <a:p>
                      <a:r>
                        <a:rPr lang="ja-VN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きれい（な）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V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きれい</a:t>
                      </a:r>
                      <a:r>
                        <a:rPr lang="ja-VN" alt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です。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V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きれい</a:t>
                      </a:r>
                      <a:r>
                        <a:rPr lang="ja-VN" alt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じゃありません</a:t>
                      </a:r>
                      <a:r>
                        <a:rPr lang="ja-V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V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きれい</a:t>
                      </a:r>
                      <a:r>
                        <a:rPr lang="ja-VN" alt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でした</a:t>
                      </a:r>
                      <a:r>
                        <a:rPr lang="ja-V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V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きれい</a:t>
                      </a:r>
                      <a:r>
                        <a:rPr lang="ja-VN" alt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じゃありませんでした</a:t>
                      </a:r>
                      <a:r>
                        <a:rPr lang="ja-V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128228"/>
                  </a:ext>
                </a:extLst>
              </a:tr>
              <a:tr h="818694">
                <a:tc>
                  <a:txBody>
                    <a:bodyPr/>
                    <a:lstStyle/>
                    <a:p>
                      <a:endParaRPr lang="ja-V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115687"/>
                  </a:ext>
                </a:extLst>
              </a:tr>
              <a:tr h="818694">
                <a:tc>
                  <a:txBody>
                    <a:bodyPr/>
                    <a:lstStyle/>
                    <a:p>
                      <a:endParaRPr lang="ja-V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091962"/>
                  </a:ext>
                </a:extLst>
              </a:tr>
              <a:tr h="818694">
                <a:tc>
                  <a:txBody>
                    <a:bodyPr/>
                    <a:lstStyle/>
                    <a:p>
                      <a:endParaRPr lang="ja-V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V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611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364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B4CEA-6EB7-1D46-ADBB-F4861057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8726F0C-1299-7045-B144-C9775EB588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04796"/>
              </p:ext>
            </p:extLst>
          </p:nvPr>
        </p:nvGraphicFramePr>
        <p:xfrm>
          <a:off x="838200" y="1027906"/>
          <a:ext cx="10273143" cy="3588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0926">
                  <a:extLst>
                    <a:ext uri="{9D8B030D-6E8A-4147-A177-3AD203B41FA5}">
                      <a16:colId xmlns:a16="http://schemas.microsoft.com/office/drawing/2014/main" val="3635537086"/>
                    </a:ext>
                  </a:extLst>
                </a:gridCol>
                <a:gridCol w="3643747">
                  <a:extLst>
                    <a:ext uri="{9D8B030D-6E8A-4147-A177-3AD203B41FA5}">
                      <a16:colId xmlns:a16="http://schemas.microsoft.com/office/drawing/2014/main" val="3017043889"/>
                    </a:ext>
                  </a:extLst>
                </a:gridCol>
                <a:gridCol w="1690253">
                  <a:extLst>
                    <a:ext uri="{9D8B030D-6E8A-4147-A177-3AD203B41FA5}">
                      <a16:colId xmlns:a16="http://schemas.microsoft.com/office/drawing/2014/main" val="202569113"/>
                    </a:ext>
                  </a:extLst>
                </a:gridCol>
                <a:gridCol w="3408217">
                  <a:extLst>
                    <a:ext uri="{9D8B030D-6E8A-4147-A177-3AD203B41FA5}">
                      <a16:colId xmlns:a16="http://schemas.microsoft.com/office/drawing/2014/main" val="3273915658"/>
                    </a:ext>
                  </a:extLst>
                </a:gridCol>
              </a:tblGrid>
              <a:tr h="179349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ja-JP" sz="32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げんき</a:t>
                      </a:r>
                      <a:endParaRPr lang="ja-VN" sz="3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ja-JP" sz="32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きれい</a:t>
                      </a:r>
                      <a:endParaRPr lang="ja-VN" sz="3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ja-JP" sz="32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です</a:t>
                      </a:r>
                      <a:endParaRPr lang="ja-VN" sz="3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ja-JP" sz="32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です</a:t>
                      </a:r>
                      <a:endParaRPr lang="ja-VN" sz="3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ja-JP" sz="3200" b="1">
                          <a:solidFill>
                            <a:srgbClr val="00B05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げんき　　</a:t>
                      </a:r>
                      <a:endParaRPr lang="ja-VN" sz="3200" b="1" dirty="0">
                        <a:solidFill>
                          <a:srgbClr val="00B05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ja-JP" sz="3200" b="1">
                          <a:solidFill>
                            <a:srgbClr val="00B05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きれい</a:t>
                      </a:r>
                      <a:endParaRPr lang="ja-VN" sz="3200" b="1" dirty="0">
                        <a:solidFill>
                          <a:srgbClr val="00B05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ja-JP" sz="3200" b="1">
                          <a:solidFill>
                            <a:srgbClr val="00B05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じゃ　ありません</a:t>
                      </a:r>
                      <a:endParaRPr lang="ja-VN" sz="3200" b="1" dirty="0">
                        <a:solidFill>
                          <a:srgbClr val="00B05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ja-JP" sz="3200" b="1">
                          <a:solidFill>
                            <a:srgbClr val="00B05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では　ありません</a:t>
                      </a:r>
                      <a:endParaRPr lang="ja-VN" sz="3200" b="1" dirty="0">
                        <a:solidFill>
                          <a:srgbClr val="00B05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874446"/>
                  </a:ext>
                </a:extLst>
              </a:tr>
              <a:tr h="179483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ja-JP" sz="32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たかい</a:t>
                      </a:r>
                      <a:endParaRPr lang="ja-VN" sz="44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ja-JP" sz="32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いい</a:t>
                      </a:r>
                      <a:endParaRPr lang="ja-VN" sz="3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ja-JP" sz="32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です</a:t>
                      </a:r>
                      <a:endParaRPr lang="ja-VN" sz="3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ja-JP" sz="32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です</a:t>
                      </a:r>
                      <a:endParaRPr lang="ja-VN" sz="3200" b="1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ja-JP" sz="3200" b="1">
                          <a:solidFill>
                            <a:srgbClr val="00B05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たか</a:t>
                      </a:r>
                      <a:endParaRPr lang="ja-VN" sz="3200" b="1" dirty="0">
                        <a:solidFill>
                          <a:srgbClr val="00B05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ja-JP" sz="3200" b="1">
                          <a:solidFill>
                            <a:srgbClr val="00B05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よ</a:t>
                      </a:r>
                      <a:endParaRPr lang="ja-VN" sz="3200" b="1" dirty="0">
                        <a:solidFill>
                          <a:srgbClr val="00B05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ja-JP" sz="3200" b="1">
                          <a:solidFill>
                            <a:srgbClr val="00B05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くないです</a:t>
                      </a:r>
                      <a:endParaRPr lang="ja-VN" sz="3200" b="1" dirty="0">
                        <a:solidFill>
                          <a:srgbClr val="00B05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ja-JP" sz="3200" b="1">
                          <a:solidFill>
                            <a:srgbClr val="00B05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くないです</a:t>
                      </a:r>
                      <a:endParaRPr lang="ja-VN" sz="3200" b="1" dirty="0">
                        <a:solidFill>
                          <a:srgbClr val="00B05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093710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D31F62EA-1BB6-354C-93C6-383B93CCE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859" y="4937120"/>
            <a:ext cx="3199823" cy="17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78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2F695-7A85-4543-A00D-570A487C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13"/>
            <a:ext cx="10515600" cy="83502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vi-VN" altLang="ja-VN" sz="3200" b="1" i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3. Cách sử dụng </a:t>
            </a:r>
            <a:r>
              <a:rPr lang="ja-JP" altLang="en-US" sz="3200" b="1" i="1" u="none" strike="noStrike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あまり </a:t>
            </a:r>
            <a:r>
              <a:rPr lang="vi-VN" altLang="ja-VN" sz="3200" b="1" i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và </a:t>
            </a:r>
            <a:r>
              <a:rPr lang="ja-JP" altLang="en-US" sz="3200" b="1" i="1" u="none" strike="noStrike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とても</a:t>
            </a:r>
            <a:endParaRPr kumimoji="1" lang="ja-VN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FB4FDF-11CF-6D44-A492-71D716AA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6" y="1104900"/>
            <a:ext cx="11396663" cy="5338762"/>
          </a:xfrm>
        </p:spPr>
        <p:txBody>
          <a:bodyPr>
            <a:noAutofit/>
          </a:bodyPr>
          <a:lstStyle/>
          <a:p>
            <a:pPr marL="514350" indent="-514350">
              <a:buAutoNum type="alphaLcPeriod"/>
            </a:pPr>
            <a:r>
              <a:rPr lang="ja-JP" altLang="en-US" b="1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あまり</a:t>
            </a:r>
            <a:r>
              <a:rPr lang="en-US" altLang="ja-JP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vi-VN" altLang="ja-VN" u="none" strike="noStrike" dirty="0">
                <a:effectLst/>
                <a:latin typeface="times new roman" panose="02020603050405020304" pitchFamily="18" charset="0"/>
              </a:rPr>
              <a:t>được dùng để diễn tả trạng thái của tính từ, luôn đi cùng với thể phủ định của tính từ có nghĩa là không...lắm.</a:t>
            </a:r>
            <a:br>
              <a:rPr lang="vi-VN" altLang="ja-VN" u="none" strike="noStrike" dirty="0">
                <a:effectLst/>
                <a:latin typeface="times new roman" panose="02020603050405020304" pitchFamily="18" charset="0"/>
              </a:rPr>
            </a:br>
            <a:br>
              <a:rPr lang="vi-VN" altLang="ja-VN" u="none" strike="noStrike" dirty="0">
                <a:effectLst/>
                <a:latin typeface="times new roman" panose="02020603050405020304" pitchFamily="18" charset="0"/>
              </a:rPr>
            </a:br>
            <a:br>
              <a:rPr lang="vi-VN" altLang="ja-VN" u="none" strike="noStrike" dirty="0">
                <a:effectLst/>
                <a:latin typeface="times new roman" panose="02020603050405020304" pitchFamily="18" charset="0"/>
              </a:rPr>
            </a:br>
            <a:r>
              <a:rPr lang="vi-VN" altLang="ja-VN" u="none" strike="noStrike" dirty="0">
                <a:effectLst/>
                <a:latin typeface="times new roman" panose="02020603050405020304" pitchFamily="18" charset="0"/>
              </a:rPr>
              <a:t>	Tính từ </a:t>
            </a:r>
            <a:r>
              <a:rPr lang="ja-JP" altLang="en-US" u="none" strike="noStrike">
                <a:effectLst/>
                <a:latin typeface="times new roman" panose="02020603050405020304" pitchFamily="18" charset="0"/>
              </a:rPr>
              <a:t>な</a:t>
            </a:r>
            <a:br>
              <a:rPr lang="ja-JP" altLang="en-US" u="none" strike="noStrike">
                <a:effectLst/>
                <a:latin typeface="times new roman" panose="02020603050405020304" pitchFamily="18" charset="0"/>
              </a:rPr>
            </a:br>
            <a:endParaRPr lang="vi-VN" altLang="ja-JP" u="none" strike="noStrike" dirty="0"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altLang="ja-VN" u="none" strike="noStrike" dirty="0">
                <a:effectLst/>
                <a:latin typeface="times new roman" panose="02020603050405020304" pitchFamily="18" charset="0"/>
              </a:rPr>
              <a:t>	A</a:t>
            </a:r>
            <a:r>
              <a:rPr lang="ja-JP" altLang="en-US" u="none" strike="noStrike">
                <a:effectLst/>
                <a:latin typeface="times new roman" panose="02020603050405020304" pitchFamily="18" charset="0"/>
              </a:rPr>
              <a:t>さんは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ja-JP" altLang="en-US" u="none" strike="noStrike">
                <a:effectLst/>
                <a:latin typeface="times new roman" panose="02020603050405020304" pitchFamily="18" charset="0"/>
              </a:rPr>
              <a:t>あまり</a:t>
            </a:r>
            <a:r>
              <a:rPr lang="en-US" altLang="ja-JP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ja-JP" altLang="en-US" u="none" strike="noStrike">
                <a:effectLst/>
                <a:latin typeface="times new roman" panose="02020603050405020304" pitchFamily="18" charset="0"/>
              </a:rPr>
              <a:t>ハンサム</a:t>
            </a:r>
            <a:r>
              <a:rPr lang="en-US" altLang="ja-JP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ja-JP" altLang="en-US" u="none" strike="noStrike">
                <a:effectLst/>
                <a:latin typeface="times new roman" panose="02020603050405020304" pitchFamily="18" charset="0"/>
              </a:rPr>
              <a:t>じゃありません。</a:t>
            </a:r>
            <a:br>
              <a:rPr lang="ja-JP" altLang="en-US" u="none" strike="noStrike">
                <a:effectLst/>
                <a:latin typeface="times new roman" panose="02020603050405020304" pitchFamily="18" charset="0"/>
              </a:rPr>
            </a:br>
            <a:br>
              <a:rPr lang="ja-JP" altLang="en-US" u="none" strike="noStrike">
                <a:effectLst/>
                <a:latin typeface="times new roman" panose="02020603050405020304" pitchFamily="18" charset="0"/>
              </a:rPr>
            </a:br>
            <a:br>
              <a:rPr lang="vi-VN" altLang="ja-VN" u="none" strike="noStrike" dirty="0">
                <a:effectLst/>
                <a:latin typeface="times new roman" panose="02020603050405020304" pitchFamily="18" charset="0"/>
              </a:rPr>
            </a:br>
            <a:r>
              <a:rPr lang="vi-VN" altLang="ja-VN" u="none" strike="noStrike" dirty="0">
                <a:effectLst/>
                <a:latin typeface="times new roman" panose="02020603050405020304" pitchFamily="18" charset="0"/>
              </a:rPr>
              <a:t>	Tính từ </a:t>
            </a:r>
            <a:r>
              <a:rPr lang="ja-JP" altLang="en-US" u="none" strike="noStrike">
                <a:effectLst/>
                <a:latin typeface="times new roman" panose="02020603050405020304" pitchFamily="18" charset="0"/>
              </a:rPr>
              <a:t>い</a:t>
            </a:r>
            <a:endParaRPr lang="vi-VN" altLang="ja-JP" u="none" strike="noStrike" dirty="0"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vi-VN" altLang="ja-JP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altLang="ja-JP" u="none" strike="noStrike" dirty="0">
                <a:effectLst/>
                <a:latin typeface="times new roman" panose="02020603050405020304" pitchFamily="18" charset="0"/>
              </a:rPr>
              <a:t>	</a:t>
            </a:r>
            <a:r>
              <a:rPr lang="ja-JP" altLang="en-US" u="none" strike="noStrike">
                <a:effectLst/>
                <a:latin typeface="times new roman" panose="02020603050405020304" pitchFamily="18" charset="0"/>
              </a:rPr>
              <a:t>にほんの</a:t>
            </a:r>
            <a:r>
              <a:rPr lang="en-US" altLang="ja-JP" dirty="0">
                <a:latin typeface="times new roman" panose="02020603050405020304" pitchFamily="18" charset="0"/>
              </a:rPr>
              <a:t> </a:t>
            </a:r>
            <a:r>
              <a:rPr lang="ja-JP" altLang="en-US" u="none" strike="noStrike">
                <a:effectLst/>
                <a:latin typeface="times new roman" panose="02020603050405020304" pitchFamily="18" charset="0"/>
              </a:rPr>
              <a:t>たべもの</a:t>
            </a:r>
            <a:r>
              <a:rPr lang="en-US" altLang="ja-JP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ja-JP" altLang="en-US" u="none" strike="noStrike">
                <a:effectLst/>
                <a:latin typeface="times new roman" panose="02020603050405020304" pitchFamily="18" charset="0"/>
              </a:rPr>
              <a:t>は</a:t>
            </a:r>
            <a:r>
              <a:rPr lang="en-US" altLang="ja-JP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ja-JP" altLang="en-US" u="none" strike="noStrike">
                <a:effectLst/>
                <a:latin typeface="times new roman" panose="02020603050405020304" pitchFamily="18" charset="0"/>
              </a:rPr>
              <a:t>あまり</a:t>
            </a:r>
            <a:r>
              <a:rPr lang="en-US" altLang="ja-JP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ja-JP" altLang="en-US" u="none" strike="noStrike">
                <a:effectLst/>
                <a:latin typeface="times new roman" panose="02020603050405020304" pitchFamily="18" charset="0"/>
              </a:rPr>
              <a:t>おいしくないです。</a:t>
            </a:r>
            <a:br>
              <a:rPr lang="ja-JP" altLang="en-US" u="none" strike="noStrike">
                <a:effectLst/>
                <a:latin typeface="times new roman" panose="02020603050405020304" pitchFamily="18" charset="0"/>
              </a:rPr>
            </a:br>
            <a:br>
              <a:rPr lang="ja-JP" altLang="en-US" u="none" strike="noStrike">
                <a:effectLst/>
                <a:latin typeface="times new roman" panose="02020603050405020304" pitchFamily="18" charset="0"/>
              </a:rPr>
            </a:br>
            <a:br>
              <a:rPr lang="vi-VN" altLang="ja-VN" u="none" strike="noStrike" dirty="0">
                <a:effectLst/>
                <a:latin typeface="times new roman" panose="02020603050405020304" pitchFamily="18" charset="0"/>
              </a:rPr>
            </a:br>
            <a:r>
              <a:rPr lang="vi-VN" altLang="ja-VN" u="none" strike="noStrike" dirty="0">
                <a:effectLst/>
                <a:latin typeface="times new roman" panose="02020603050405020304" pitchFamily="18" charset="0"/>
              </a:rPr>
              <a:t> </a:t>
            </a:r>
            <a:br>
              <a:rPr lang="vi-VN" altLang="ja-VN" u="none" strike="noStrike" dirty="0">
                <a:effectLst/>
                <a:latin typeface="times new roman" panose="02020603050405020304" pitchFamily="18" charset="0"/>
              </a:rPr>
            </a:br>
            <a:endParaRPr kumimoji="1" lang="ja-VN" altLang="en-US" dirty="0"/>
          </a:p>
        </p:txBody>
      </p:sp>
    </p:spTree>
    <p:extLst>
      <p:ext uri="{BB962C8B-B14F-4D97-AF65-F5344CB8AC3E}">
        <p14:creationId xmlns:p14="http://schemas.microsoft.com/office/powerpoint/2010/main" val="3977118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2F695-7A85-4543-A00D-570A487C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65101"/>
            <a:ext cx="9720263" cy="83502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vi-VN" altLang="ja-VN" sz="3200" b="1" i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3. Cách sử dụng </a:t>
            </a:r>
            <a:r>
              <a:rPr lang="ja-JP" altLang="en-US" sz="3200" b="1" i="1" u="none" strike="noStrike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あまり </a:t>
            </a:r>
            <a:r>
              <a:rPr lang="vi-VN" altLang="ja-VN" sz="3200" b="1" i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và </a:t>
            </a:r>
            <a:r>
              <a:rPr lang="ja-JP" altLang="en-US" sz="3200" b="1" i="1" u="none" strike="noStrike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とても</a:t>
            </a:r>
            <a:endParaRPr kumimoji="1" lang="ja-VN" altLang="en-US" sz="3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FB4FDF-11CF-6D44-A492-71D716AA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8" y="1128712"/>
            <a:ext cx="11353800" cy="57292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vi-VN" altLang="ja-VN" sz="4000" b="1" i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</a:br>
            <a:r>
              <a:rPr lang="vi-VN" altLang="ja-VN" sz="4000" b="1" i="1" u="none" strike="noStrike" dirty="0">
                <a:effectLst/>
                <a:latin typeface="times new roman" panose="02020603050405020304" pitchFamily="18" charset="0"/>
              </a:rPr>
              <a:t> </a:t>
            </a:r>
            <a:r>
              <a:rPr lang="vi-VN" altLang="ja-VN" sz="4000" u="none" strike="noStrike" dirty="0">
                <a:effectLst/>
                <a:latin typeface="times new roman" panose="02020603050405020304" pitchFamily="18" charset="0"/>
              </a:rPr>
              <a:t>b. </a:t>
            </a:r>
            <a:r>
              <a:rPr lang="ja-JP" altLang="en-US" sz="4000" b="1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とても</a:t>
            </a:r>
            <a:r>
              <a:rPr lang="en-US" altLang="ja-JP" sz="4000" u="none" strike="noStrike" dirty="0">
                <a:effectLst/>
                <a:latin typeface="times new roman" panose="02020603050405020304" pitchFamily="18" charset="0"/>
              </a:rPr>
              <a:t>: </a:t>
            </a:r>
            <a:r>
              <a:rPr lang="vi-VN" altLang="ja-VN" sz="4000" u="none" strike="noStrike" dirty="0">
                <a:effectLst/>
                <a:latin typeface="times new roman" panose="02020603050405020304" pitchFamily="18" charset="0"/>
              </a:rPr>
              <a:t>được dùng để diễn tả trạng thái của tính từ, luôn đi cùng với thể khẳng định của tính từ có nghĩa là rất.....</a:t>
            </a:r>
            <a:br>
              <a:rPr lang="vi-VN" altLang="ja-VN" sz="4000" u="none" strike="noStrike" dirty="0">
                <a:effectLst/>
                <a:latin typeface="times new roman" panose="02020603050405020304" pitchFamily="18" charset="0"/>
              </a:rPr>
            </a:br>
            <a:br>
              <a:rPr lang="vi-VN" altLang="ja-VN" sz="4000" u="none" strike="noStrike" dirty="0">
                <a:effectLst/>
                <a:latin typeface="times new roman" panose="02020603050405020304" pitchFamily="18" charset="0"/>
              </a:rPr>
            </a:br>
            <a:br>
              <a:rPr lang="vi-VN" altLang="ja-VN" sz="4000" u="none" strike="noStrike" dirty="0">
                <a:effectLst/>
                <a:latin typeface="times new roman" panose="02020603050405020304" pitchFamily="18" charset="0"/>
              </a:rPr>
            </a:br>
            <a:r>
              <a:rPr lang="vi-VN" altLang="ja-VN" sz="4000" u="none" strike="noStrike" dirty="0">
                <a:effectLst/>
                <a:latin typeface="times new roman" panose="02020603050405020304" pitchFamily="18" charset="0"/>
              </a:rPr>
              <a:t>Tính từ </a:t>
            </a:r>
            <a:r>
              <a:rPr lang="ja-JP" altLang="en-US" sz="4000" u="none" strike="noStrike">
                <a:effectLst/>
                <a:latin typeface="times new roman" panose="02020603050405020304" pitchFamily="18" charset="0"/>
              </a:rPr>
              <a:t>な</a:t>
            </a:r>
            <a:br>
              <a:rPr lang="ja-JP" altLang="en-US" sz="4000" u="none" strike="noStrike">
                <a:effectLst/>
                <a:latin typeface="times new roman" panose="02020603050405020304" pitchFamily="18" charset="0"/>
              </a:rPr>
            </a:br>
            <a:endParaRPr lang="vi-VN" altLang="ja-JP" sz="4000" u="none" strike="noStrike" dirty="0"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4000" u="none" strike="noStrike">
                <a:effectLst/>
                <a:latin typeface="times new roman" panose="02020603050405020304" pitchFamily="18" charset="0"/>
              </a:rPr>
              <a:t>このうたはとてもすてきです。</a:t>
            </a:r>
            <a:br>
              <a:rPr lang="ja-JP" altLang="en-US" sz="4000" u="none" strike="noStrike">
                <a:effectLst/>
                <a:latin typeface="times new roman" panose="02020603050405020304" pitchFamily="18" charset="0"/>
              </a:rPr>
            </a:br>
            <a:br>
              <a:rPr lang="ja-JP" altLang="en-US" sz="4000" u="none" strike="noStrike">
                <a:effectLst/>
                <a:latin typeface="times new roman" panose="02020603050405020304" pitchFamily="18" charset="0"/>
              </a:rPr>
            </a:br>
            <a:br>
              <a:rPr lang="ja-JP" altLang="en-US" sz="4000" u="none" strike="noStrike">
                <a:effectLst/>
                <a:latin typeface="times new roman" panose="02020603050405020304" pitchFamily="18" charset="0"/>
              </a:rPr>
            </a:br>
            <a:r>
              <a:rPr lang="vi-VN" altLang="ja-VN" sz="4000" u="none" strike="noStrike" dirty="0">
                <a:effectLst/>
                <a:latin typeface="times new roman" panose="02020603050405020304" pitchFamily="18" charset="0"/>
              </a:rPr>
              <a:t>Tính từ </a:t>
            </a:r>
            <a:r>
              <a:rPr lang="ja-JP" altLang="en-US" sz="4000" u="none" strike="noStrike">
                <a:effectLst/>
                <a:latin typeface="times new roman" panose="02020603050405020304" pitchFamily="18" charset="0"/>
              </a:rPr>
              <a:t>い</a:t>
            </a:r>
            <a:br>
              <a:rPr lang="ja-JP" altLang="en-US" sz="4000" u="none" strike="noStrike">
                <a:effectLst/>
                <a:latin typeface="times new roman" panose="02020603050405020304" pitchFamily="18" charset="0"/>
              </a:rPr>
            </a:br>
            <a:endParaRPr lang="vi-VN" altLang="ja-JP" sz="4000" u="none" strike="noStrike" dirty="0"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4000" u="none" strike="noStrike">
                <a:effectLst/>
                <a:latin typeface="times new roman" panose="02020603050405020304" pitchFamily="18" charset="0"/>
              </a:rPr>
              <a:t>このじどうしゃはとてもたかいです。</a:t>
            </a:r>
            <a:br>
              <a:rPr lang="ja-JP" altLang="en-US" sz="4000" u="none" strike="noStrike">
                <a:effectLst/>
                <a:latin typeface="times new roman" panose="02020603050405020304" pitchFamily="18" charset="0"/>
              </a:rPr>
            </a:br>
            <a:endParaRPr kumimoji="1" lang="ja-VN" altLang="en-US" dirty="0"/>
          </a:p>
        </p:txBody>
      </p:sp>
    </p:spTree>
    <p:extLst>
      <p:ext uri="{BB962C8B-B14F-4D97-AF65-F5344CB8AC3E}">
        <p14:creationId xmlns:p14="http://schemas.microsoft.com/office/powerpoint/2010/main" val="392131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27954-68BC-714F-B848-B5DC24A9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0B5E44-135D-0047-AF78-168A7F7736BE}"/>
              </a:ext>
            </a:extLst>
          </p:cNvPr>
          <p:cNvSpPr txBox="1"/>
          <p:nvPr/>
        </p:nvSpPr>
        <p:spPr>
          <a:xfrm>
            <a:off x="2234195" y="5478891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だい、たい</a:t>
            </a:r>
            <a:endParaRPr kumimoji="1" lang="ja-V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984D79-0F4E-F34A-A8F8-33E0E13EB506}"/>
              </a:ext>
            </a:extLst>
          </p:cNvPr>
          <p:cNvSpPr txBox="1"/>
          <p:nvPr/>
        </p:nvSpPr>
        <p:spPr>
          <a:xfrm>
            <a:off x="6096000" y="1690688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大きい：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おお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きい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16ADF2-C63A-EE49-A197-97F8283D4A1A}"/>
              </a:ext>
            </a:extLst>
          </p:cNvPr>
          <p:cNvSpPr txBox="1"/>
          <p:nvPr/>
        </p:nvSpPr>
        <p:spPr>
          <a:xfrm>
            <a:off x="6096000" y="2550423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大学：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だい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がく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E55462-6F16-CF47-9423-1EA2A827A2BE}"/>
              </a:ext>
            </a:extLst>
          </p:cNvPr>
          <p:cNvSpPr txBox="1"/>
          <p:nvPr/>
        </p:nvSpPr>
        <p:spPr>
          <a:xfrm>
            <a:off x="6096000" y="3410158"/>
            <a:ext cx="4304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大学生：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だい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がくせい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07758E-126C-BB46-9E18-E1422EF4250E}"/>
              </a:ext>
            </a:extLst>
          </p:cNvPr>
          <p:cNvSpPr txBox="1"/>
          <p:nvPr/>
        </p:nvSpPr>
        <p:spPr>
          <a:xfrm>
            <a:off x="6096015" y="4269893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大使館：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たい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しかん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F18786-0986-244B-8B4F-1C1021E0250D}"/>
              </a:ext>
            </a:extLst>
          </p:cNvPr>
          <p:cNvSpPr/>
          <p:nvPr/>
        </p:nvSpPr>
        <p:spPr>
          <a:xfrm>
            <a:off x="579770" y="5294225"/>
            <a:ext cx="1359668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endParaRPr lang="ja-JP" altLang="en-US" sz="4400" b="1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0F0C445C-FA61-D64C-9EC2-8BEC96B04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05" y="365125"/>
            <a:ext cx="4373204" cy="4351338"/>
          </a:xfr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F98ED8-773D-544A-8751-F544F3EEC106}"/>
              </a:ext>
            </a:extLst>
          </p:cNvPr>
          <p:cNvSpPr txBox="1"/>
          <p:nvPr/>
        </p:nvSpPr>
        <p:spPr>
          <a:xfrm>
            <a:off x="6096000" y="5294225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vi-VN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大人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おとな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1880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C83A3C-27AB-C743-9266-7297EA54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6" y="1498453"/>
            <a:ext cx="10266219" cy="214529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R="3152775" algn="ctr">
              <a:lnSpc>
                <a:spcPct val="115000"/>
              </a:lnSpc>
              <a:spcAft>
                <a:spcPts val="800"/>
              </a:spcAft>
            </a:pPr>
            <a:r>
              <a:rPr lang="vi-VN" altLang="ja-VN" sz="3200" dirty="0"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             </a:t>
            </a:r>
            <a:r>
              <a:rPr lang="en-US" altLang="ja-VN" sz="4000" b="1" dirty="0"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N </a:t>
            </a:r>
            <a:r>
              <a:rPr lang="zh-CN" altLang="ja-VN" sz="4000" b="1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は</a:t>
            </a:r>
            <a:r>
              <a:rPr lang="ja-JP" altLang="ja-VN" sz="4000" b="1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zh-CN" altLang="ja-VN" sz="4000" b="1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な</a:t>
            </a:r>
            <a:r>
              <a:rPr lang="en-US" altLang="ja-VN" sz="4000" b="1" dirty="0"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-Adj </a:t>
            </a:r>
            <a:r>
              <a:rPr lang="ja-VN" altLang="vi-VN" sz="4000" b="1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で</a:t>
            </a:r>
            <a:r>
              <a:rPr lang="zh-CN" altLang="ja-VN" sz="4000" b="1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す</a:t>
            </a:r>
            <a:r>
              <a:rPr lang="ja-JP" altLang="ja-VN" sz="4000" b="1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。</a:t>
            </a:r>
            <a:br>
              <a:rPr lang="ja-VN" altLang="ja-VN" sz="4000" b="1" dirty="0">
                <a:effectLst/>
                <a:latin typeface="Times New Roman" panose="02020603050405020304" pitchFamily="18" charset="0"/>
                <a:ea typeface="ＭＳ 明朝" panose="02020609040205080304" pitchFamily="49" charset="-128"/>
                <a:cs typeface="Times New Roman" panose="02020603050405020304" pitchFamily="18" charset="0"/>
              </a:rPr>
            </a:br>
            <a:r>
              <a:rPr lang="vi-VN" altLang="ja-VN" sz="4000" b="1" dirty="0"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           </a:t>
            </a:r>
            <a:r>
              <a:rPr lang="en-US" altLang="ja-VN" sz="4000" b="1" dirty="0"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N </a:t>
            </a:r>
            <a:r>
              <a:rPr lang="zh-CN" altLang="ja-VN" sz="4000" b="1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は</a:t>
            </a:r>
            <a:r>
              <a:rPr lang="ja-JP" altLang="ja-VN" sz="4000" b="1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zh-CN" altLang="ja-VN" sz="4000" b="1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い</a:t>
            </a:r>
            <a:r>
              <a:rPr lang="en-US" altLang="ja-VN" sz="4000" b="1" dirty="0"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-Adj </a:t>
            </a:r>
            <a:r>
              <a:rPr lang="zh-CN" altLang="en-US" sz="4000" b="1" dirty="0"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で</a:t>
            </a:r>
            <a:r>
              <a:rPr lang="zh-CN" altLang="ja-VN" sz="4000" b="1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す</a:t>
            </a:r>
            <a:r>
              <a:rPr lang="ja-JP" altLang="ja-VN" sz="4000" b="1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。</a:t>
            </a:r>
            <a:endParaRPr kumimoji="1" lang="ja-VN" altLang="en-US" b="1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12DBE3E-84E5-DE4D-96BF-0DF84723B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919321"/>
            <a:ext cx="4349368" cy="2935288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96BF90-7C0E-5841-8619-5187FDABD637}"/>
              </a:ext>
            </a:extLst>
          </p:cNvPr>
          <p:cNvSpPr/>
          <p:nvPr/>
        </p:nvSpPr>
        <p:spPr>
          <a:xfrm>
            <a:off x="483553" y="437334"/>
            <a:ext cx="77028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altLang="ja-JP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5400" b="1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FD3D540-064D-CC46-9CD4-7979190139B7}"/>
              </a:ext>
            </a:extLst>
          </p:cNvPr>
          <p:cNvCxnSpPr/>
          <p:nvPr/>
        </p:nvCxnSpPr>
        <p:spPr>
          <a:xfrm flipH="1">
            <a:off x="4680065" y="1936865"/>
            <a:ext cx="490451" cy="540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39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85401-642E-E84A-A8B5-C3483B8F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D3DA02D3-BC17-D34D-97A1-50C2BD07F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153"/>
          <a:stretch/>
        </p:blipFill>
        <p:spPr>
          <a:xfrm>
            <a:off x="6688667" y="1693314"/>
            <a:ext cx="5503333" cy="5164686"/>
          </a:xfr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93BF1E-32D6-5547-B83A-124CC2BB9719}"/>
              </a:ext>
            </a:extLst>
          </p:cNvPr>
          <p:cNvSpPr txBox="1"/>
          <p:nvPr/>
        </p:nvSpPr>
        <p:spPr>
          <a:xfrm>
            <a:off x="362383" y="1883933"/>
            <a:ext cx="8840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VN" altLang="en-US" sz="5400" dirty="0">
                <a:latin typeface="HGMinchoE" panose="02020909000000000000" pitchFamily="49" charset="-128"/>
                <a:ea typeface="HGMinchoE" panose="02020909000000000000" pitchFamily="49" charset="-128"/>
              </a:rPr>
              <a:t>富士さん　は たかいです。</a:t>
            </a:r>
          </a:p>
        </p:txBody>
      </p:sp>
    </p:spTree>
    <p:extLst>
      <p:ext uri="{BB962C8B-B14F-4D97-AF65-F5344CB8AC3E}">
        <p14:creationId xmlns:p14="http://schemas.microsoft.com/office/powerpoint/2010/main" val="4178344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D6E40-FDDE-5342-B5C0-AC72E9B9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9D7814F-ED82-0D44-919F-4E3DD77D0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8400" y="914400"/>
            <a:ext cx="5943600" cy="59436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589E04-4581-594E-91ED-B14688F745BB}"/>
              </a:ext>
            </a:extLst>
          </p:cNvPr>
          <p:cNvSpPr txBox="1"/>
          <p:nvPr/>
        </p:nvSpPr>
        <p:spPr>
          <a:xfrm>
            <a:off x="223127" y="452735"/>
            <a:ext cx="9187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VN" altLang="en-US" sz="5400" dirty="0">
                <a:latin typeface="HGMinchoE" panose="02020909000000000000" pitchFamily="49" charset="-128"/>
                <a:ea typeface="HGMinchoE" panose="02020909000000000000" pitchFamily="49" charset="-128"/>
              </a:rPr>
              <a:t>あの人　は ハンサムです。</a:t>
            </a:r>
          </a:p>
        </p:txBody>
      </p:sp>
    </p:spTree>
    <p:extLst>
      <p:ext uri="{BB962C8B-B14F-4D97-AF65-F5344CB8AC3E}">
        <p14:creationId xmlns:p14="http://schemas.microsoft.com/office/powerpoint/2010/main" val="344179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B4AC099-E5BB-A640-B4C4-C4BA9AF1F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1274" y="1055044"/>
            <a:ext cx="10387780" cy="436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VN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この町</a:t>
            </a:r>
            <a:r>
              <a:rPr kumimoji="0" lang="ja-VN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ja-VN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まち</a:t>
            </a:r>
            <a:r>
              <a:rPr kumimoji="0" lang="ja-VN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ja-VN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は　にぎやかです</a:t>
            </a:r>
            <a:r>
              <a:rPr kumimoji="0" lang="ja-JP" altLang="ja-VN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</a:t>
            </a:r>
            <a:r>
              <a:rPr kumimoji="0" lang="ja-JP" altLang="ja-VN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。</a:t>
            </a:r>
            <a:endParaRPr kumimoji="0" lang="ja-VN" altLang="ja-V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vi-VN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ミラーさんは　親切</a:t>
            </a:r>
            <a:r>
              <a:rPr kumimoji="0" lang="vi-VN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vi-VN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しんせつ</a:t>
            </a:r>
            <a:r>
              <a:rPr kumimoji="0" lang="vi-VN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vi-VN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です。</a:t>
            </a:r>
            <a:endParaRPr kumimoji="0" lang="ja-VN" altLang="vi-V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vi-VN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この料理</a:t>
            </a:r>
            <a:r>
              <a:rPr kumimoji="0" lang="vi-VN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vi-VN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りょうり</a:t>
            </a:r>
            <a:r>
              <a:rPr kumimoji="0" lang="vi-VN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vi-VN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は　おいしくないです。</a:t>
            </a:r>
            <a:endParaRPr kumimoji="0" lang="ja-VN" altLang="vi-V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vi-VN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私の　寮</a:t>
            </a:r>
            <a:r>
              <a:rPr kumimoji="0" lang="vi-VN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vi-VN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りょう</a:t>
            </a:r>
            <a:r>
              <a:rPr kumimoji="0" lang="vi-VN" altLang="ja-JP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vi-VN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は　きれいじゃ　ありません。</a:t>
            </a:r>
            <a:endParaRPr kumimoji="0" lang="ja-JP" altLang="vi-VN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797A1AA-2A8B-0143-9108-FBCF94583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109" y="5534314"/>
            <a:ext cx="2210236" cy="132368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844AB27-D99C-7645-977E-A69E0B97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696" y="-690698"/>
            <a:ext cx="3185304" cy="260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7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BFEFE-B3CD-FD4E-B809-A81371A6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3454"/>
            <a:ext cx="10515600" cy="571084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vi-VN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Lớp học của tôi to lớn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kumimoji="1" lang="vi-VN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Mùa đông của Việt Nam không lạnh.</a:t>
            </a:r>
          </a:p>
          <a:p>
            <a:pPr marL="514350" indent="-514350">
              <a:lnSpc>
                <a:spcPct val="150000"/>
              </a:lnSpc>
              <a:buAutoNum type="arabicPeriod" startAt="3"/>
            </a:pPr>
            <a:r>
              <a:rPr kumimoji="1" lang="vi-VN" altLang="ja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tập về nhà không dễ</a:t>
            </a:r>
          </a:p>
          <a:p>
            <a:pPr marL="514350" indent="-514350">
              <a:lnSpc>
                <a:spcPct val="150000"/>
              </a:lnSpc>
              <a:buAutoNum type="arabicPeriod" startAt="3"/>
            </a:pPr>
            <a:r>
              <a:rPr kumimoji="1" lang="vi-VN" altLang="ja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phim này đã thú vị.</a:t>
            </a:r>
          </a:p>
          <a:p>
            <a:pPr marL="514350" indent="-514350">
              <a:lnSpc>
                <a:spcPct val="150000"/>
              </a:lnSpc>
              <a:buAutoNum type="arabicPeriod" startAt="3"/>
            </a:pPr>
            <a:r>
              <a:rPr kumimoji="1" lang="vi-VN" altLang="ja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Hôm qua  bận rộn</a:t>
            </a:r>
          </a:p>
          <a:p>
            <a:pPr marL="514350" indent="-514350">
              <a:lnSpc>
                <a:spcPct val="150000"/>
              </a:lnSpc>
              <a:buAutoNum type="arabicPeriod" startAt="3"/>
            </a:pPr>
            <a:r>
              <a:rPr kumimoji="1" lang="vi-VN" altLang="ja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Đồng hồ của nhật thì đắt.</a:t>
            </a:r>
            <a:endParaRPr kumimoji="1" lang="ja-V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95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645B9-E8D8-9747-9247-2AAE6723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AFFAC3-8075-EE49-9922-BAAA9DE2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vi-VN" altLang="ja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Cái máy tính của cô giáo đã không tiện lợi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vi-VN" altLang="ja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Món ăn của nhật đã từng ngon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vi-VN" altLang="ja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Hoa anh đào đã rất đẹp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vi-VN" altLang="ja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Cần Thơ náo nhiệt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vi-VN" altLang="ja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Mùa hè của Nhật nóng</a:t>
            </a:r>
            <a:endParaRPr kumimoji="1" lang="ja-V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04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F8A7E2-1660-0B43-B9A2-4A6B28A7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vi-VN" altLang="ja-VN" b="1" i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</a:br>
            <a:r>
              <a:rPr lang="vi-VN" altLang="ja-VN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Cách dùng: Dùng để hỏi một vật</a:t>
            </a:r>
            <a:r>
              <a:rPr lang="vi-VN" altLang="ja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VN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hay một người nào đó (ít khi dùng) có tính chất như thế nào.</a:t>
            </a:r>
          </a:p>
          <a:p>
            <a:pPr marL="0" indent="0">
              <a:buNone/>
            </a:pPr>
            <a:endParaRPr lang="vi-VN" altLang="ja-V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ja-JP" altLang="en-US" b="1">
                <a:solidFill>
                  <a:srgbClr val="00B05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ja-JP" altLang="en-US" b="1">
                <a:solidFill>
                  <a:srgbClr val="00B05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ふじさんは</a:t>
            </a:r>
            <a:r>
              <a:rPr lang="en-US" altLang="ja-JP" b="1" dirty="0">
                <a:solidFill>
                  <a:srgbClr val="00B05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ja-JP" altLang="en-US" b="1">
                <a:solidFill>
                  <a:srgbClr val="00B05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どうですか。</a:t>
            </a:r>
            <a:br>
              <a:rPr lang="ja-JP" altLang="en-US" b="1">
                <a:solidFill>
                  <a:srgbClr val="00B05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ja-JP" altLang="en-US" b="1">
                <a:solidFill>
                  <a:srgbClr val="00B05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ja-JP" altLang="en-US" b="1">
                <a:solidFill>
                  <a:srgbClr val="00B05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ja-JP" altLang="en-US" b="1">
                <a:solidFill>
                  <a:srgbClr val="00B05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ふじさんは</a:t>
            </a:r>
            <a:r>
              <a:rPr lang="en-US" altLang="ja-JP" b="1" dirty="0">
                <a:solidFill>
                  <a:srgbClr val="00B05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ja-JP" altLang="en-US" b="1">
                <a:solidFill>
                  <a:srgbClr val="00B05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たかいです。</a:t>
            </a:r>
            <a:br>
              <a:rPr lang="vi-VN" altLang="ja-VN" strike="noStrike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kumimoji="1" lang="ja-VN" altLang="en-US" dirty="0">
              <a:solidFill>
                <a:srgbClr val="00B050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1630ED0-145F-1349-A956-28F86BE5ED6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vi-VN" altLang="ja-VN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 + </a:t>
            </a:r>
            <a:r>
              <a:rPr lang="ja-JP" altLang="en-US" u="none" strike="noStrike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は </a:t>
            </a:r>
            <a:r>
              <a:rPr lang="en-US" altLang="ja-JP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+ </a:t>
            </a:r>
            <a:r>
              <a:rPr lang="ja-JP" altLang="en-US" u="none" strike="noStrike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どう </a:t>
            </a:r>
            <a:r>
              <a:rPr lang="en-US" altLang="ja-JP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+ </a:t>
            </a:r>
            <a:r>
              <a:rPr lang="ja-JP" altLang="en-US" u="none" strike="noStrike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ですか</a:t>
            </a:r>
            <a:endParaRPr lang="ja-VN" altLang="en-US" dirty="0"/>
          </a:p>
        </p:txBody>
      </p:sp>
    </p:spTree>
    <p:extLst>
      <p:ext uri="{BB962C8B-B14F-4D97-AF65-F5344CB8AC3E}">
        <p14:creationId xmlns:p14="http://schemas.microsoft.com/office/powerpoint/2010/main" val="386513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2B3BC-FFD7-6F42-B1FE-5F9D3FB2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3D4BAE5-6DC1-3A45-98A2-92AF9C41F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98880"/>
            <a:ext cx="3759629" cy="3538224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EE8707-5601-6540-91BF-1ADCF42CAFCB}"/>
              </a:ext>
            </a:extLst>
          </p:cNvPr>
          <p:cNvSpPr txBox="1"/>
          <p:nvPr/>
        </p:nvSpPr>
        <p:spPr>
          <a:xfrm>
            <a:off x="3169830" y="1899443"/>
            <a:ext cx="7740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VN" altLang="en-US" sz="4000" dirty="0">
                <a:solidFill>
                  <a:srgbClr val="FF0000"/>
                </a:solidFill>
                <a:latin typeface="HGMinchoE" panose="02020909000000000000" pitchFamily="49" charset="-128"/>
                <a:ea typeface="HGMinchoE" panose="02020909000000000000" pitchFamily="49" charset="-128"/>
              </a:rPr>
              <a:t>レストラン</a:t>
            </a:r>
            <a:r>
              <a:rPr kumimoji="1" lang="ja-JP" altLang="en-US" sz="4000">
                <a:solidFill>
                  <a:srgbClr val="FF0000"/>
                </a:solidFill>
                <a:latin typeface="HGMinchoE" panose="02020909000000000000" pitchFamily="49" charset="-128"/>
                <a:ea typeface="HGMinchoE" panose="02020909000000000000" pitchFamily="49" charset="-128"/>
              </a:rPr>
              <a:t> </a:t>
            </a:r>
            <a:r>
              <a:rPr kumimoji="1" lang="ja-VN" altLang="en-US" sz="4000" dirty="0">
                <a:solidFill>
                  <a:srgbClr val="FF0000"/>
                </a:solidFill>
                <a:latin typeface="HGMinchoE" panose="02020909000000000000" pitchFamily="49" charset="-128"/>
                <a:ea typeface="HGMinchoE" panose="02020909000000000000" pitchFamily="49" charset="-128"/>
              </a:rPr>
              <a:t>は　どうですか。</a:t>
            </a:r>
            <a:endParaRPr kumimoji="1" lang="en-US" altLang="ja-VN" sz="4000" dirty="0">
              <a:solidFill>
                <a:srgbClr val="FF0000"/>
              </a:solidFill>
              <a:latin typeface="HGMinchoE" panose="02020909000000000000" pitchFamily="49" charset="-128"/>
              <a:ea typeface="HGMinchoE" panose="02020909000000000000" pitchFamily="49" charset="-128"/>
            </a:endParaRPr>
          </a:p>
          <a:p>
            <a:endParaRPr kumimoji="1" lang="en-US" altLang="ja-VN" sz="4000" dirty="0">
              <a:latin typeface="HGMinchoE" panose="02020909000000000000" pitchFamily="49" charset="-128"/>
              <a:ea typeface="HGMinchoE" panose="02020909000000000000" pitchFamily="49" charset="-128"/>
            </a:endParaRPr>
          </a:p>
          <a:p>
            <a:r>
              <a:rPr kumimoji="1" lang="ja-VN" altLang="en-US" sz="4000" dirty="0">
                <a:latin typeface="HGMinchoE" panose="02020909000000000000" pitchFamily="49" charset="-128"/>
                <a:ea typeface="HGMinchoE" panose="02020909000000000000" pitchFamily="49" charset="-128"/>
              </a:rPr>
              <a:t>ふるいです。</a:t>
            </a:r>
          </a:p>
        </p:txBody>
      </p:sp>
    </p:spTree>
    <p:extLst>
      <p:ext uri="{BB962C8B-B14F-4D97-AF65-F5344CB8AC3E}">
        <p14:creationId xmlns:p14="http://schemas.microsoft.com/office/powerpoint/2010/main" val="34738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C252A2-20AB-DD43-90E3-24ED0DFA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5DE67D0-2587-9F48-9279-591163C8E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200"/>
            <a:ext cx="4389921" cy="435133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A2C697-2E31-F44B-97BB-2FA619C1D03F}"/>
              </a:ext>
            </a:extLst>
          </p:cNvPr>
          <p:cNvSpPr txBox="1"/>
          <p:nvPr/>
        </p:nvSpPr>
        <p:spPr>
          <a:xfrm>
            <a:off x="4111857" y="2318088"/>
            <a:ext cx="752000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4400" dirty="0">
                <a:solidFill>
                  <a:srgbClr val="FF0000"/>
                </a:solidFill>
                <a:latin typeface="HGMinchoE" panose="02020909000000000000" pitchFamily="49" charset="-128"/>
                <a:ea typeface="HGMinchoE" panose="02020909000000000000" pitchFamily="49" charset="-128"/>
              </a:rPr>
              <a:t>日本語</a:t>
            </a:r>
            <a:r>
              <a:rPr kumimoji="1" lang="ja-JP" altLang="en-US" sz="4400">
                <a:solidFill>
                  <a:srgbClr val="FF0000"/>
                </a:solidFill>
                <a:latin typeface="HGMinchoE" panose="02020909000000000000" pitchFamily="49" charset="-128"/>
                <a:ea typeface="HGMinchoE" panose="02020909000000000000" pitchFamily="49" charset="-128"/>
              </a:rPr>
              <a:t> </a:t>
            </a:r>
            <a:r>
              <a:rPr kumimoji="1" lang="ja-VN" altLang="en-US" sz="4400" dirty="0">
                <a:solidFill>
                  <a:srgbClr val="FF0000"/>
                </a:solidFill>
                <a:latin typeface="HGMinchoE" panose="02020909000000000000" pitchFamily="49" charset="-128"/>
                <a:ea typeface="HGMinchoE" panose="02020909000000000000" pitchFamily="49" charset="-128"/>
              </a:rPr>
              <a:t>は</a:t>
            </a:r>
            <a:r>
              <a:rPr kumimoji="1" lang="en-US" altLang="ja-VN" sz="4400" dirty="0">
                <a:solidFill>
                  <a:srgbClr val="FF0000"/>
                </a:solidFill>
                <a:latin typeface="HGMinchoE" panose="02020909000000000000" pitchFamily="49" charset="-128"/>
                <a:ea typeface="HGMinchoE" panose="02020909000000000000" pitchFamily="49" charset="-128"/>
              </a:rPr>
              <a:t> </a:t>
            </a:r>
            <a:r>
              <a:rPr kumimoji="1" lang="ja-VN" altLang="en-US" sz="4400" dirty="0">
                <a:solidFill>
                  <a:srgbClr val="FF0000"/>
                </a:solidFill>
                <a:latin typeface="HGMinchoE" panose="02020909000000000000" pitchFamily="49" charset="-128"/>
                <a:ea typeface="HGMinchoE" panose="02020909000000000000" pitchFamily="49" charset="-128"/>
              </a:rPr>
              <a:t>やさしいですか。</a:t>
            </a:r>
            <a:endParaRPr kumimoji="1" lang="vi-VN" altLang="ja-VN" sz="4400" dirty="0">
              <a:solidFill>
                <a:srgbClr val="FF0000"/>
              </a:solidFill>
              <a:latin typeface="HGMinchoE" panose="02020909000000000000" pitchFamily="49" charset="-128"/>
              <a:ea typeface="HGMinchoE" panose="02020909000000000000" pitchFamily="49" charset="-128"/>
            </a:endParaRPr>
          </a:p>
          <a:p>
            <a:pPr algn="ctr"/>
            <a:endParaRPr kumimoji="1" lang="vi-VN" altLang="ja-VN" sz="4400" dirty="0">
              <a:solidFill>
                <a:schemeClr val="accent1">
                  <a:lumMod val="75000"/>
                </a:schemeClr>
              </a:solidFill>
              <a:latin typeface="HGMinchoE" panose="02020909000000000000" pitchFamily="49" charset="-128"/>
              <a:ea typeface="HGMinchoE" panose="02020909000000000000" pitchFamily="49" charset="-128"/>
            </a:endParaRPr>
          </a:p>
          <a:p>
            <a:r>
              <a:rPr kumimoji="1" lang="ja-VN" altLang="en-US" sz="4400" dirty="0">
                <a:solidFill>
                  <a:schemeClr val="accent1">
                    <a:lumMod val="75000"/>
                  </a:schemeClr>
                </a:solidFill>
                <a:latin typeface="HGMinchoE" panose="02020909000000000000" pitchFamily="49" charset="-128"/>
                <a:ea typeface="HGMinchoE" panose="02020909000000000000" pitchFamily="49" charset="-128"/>
              </a:rPr>
              <a:t>はい、やさしいです。</a:t>
            </a:r>
            <a:endParaRPr kumimoji="1" lang="en-US" altLang="ja-VN" sz="4400" dirty="0">
              <a:solidFill>
                <a:schemeClr val="accent1">
                  <a:lumMod val="75000"/>
                </a:schemeClr>
              </a:solidFill>
              <a:latin typeface="HGMinchoE" panose="02020909000000000000" pitchFamily="49" charset="-128"/>
              <a:ea typeface="HGMinchoE" panose="02020909000000000000" pitchFamily="49" charset="-128"/>
            </a:endParaRPr>
          </a:p>
          <a:p>
            <a:endParaRPr kumimoji="1" lang="en-US" altLang="ja-VN" sz="4400" dirty="0">
              <a:solidFill>
                <a:schemeClr val="accent1">
                  <a:lumMod val="75000"/>
                </a:schemeClr>
              </a:solidFill>
              <a:latin typeface="HGMinchoE" panose="02020909000000000000" pitchFamily="49" charset="-128"/>
              <a:ea typeface="HGMinchoE" panose="02020909000000000000" pitchFamily="49" charset="-128"/>
            </a:endParaRPr>
          </a:p>
          <a:p>
            <a:r>
              <a:rPr kumimoji="1" lang="ja-VN" altLang="en-US" sz="4400" dirty="0">
                <a:solidFill>
                  <a:schemeClr val="accent1">
                    <a:lumMod val="75000"/>
                  </a:schemeClr>
                </a:solidFill>
                <a:latin typeface="HGMinchoE" panose="02020909000000000000" pitchFamily="49" charset="-128"/>
                <a:ea typeface="HGMinchoE" panose="02020909000000000000" pitchFamily="49" charset="-128"/>
              </a:rPr>
              <a:t>いいえ、やさしくないです。</a:t>
            </a:r>
          </a:p>
        </p:txBody>
      </p:sp>
    </p:spTree>
    <p:extLst>
      <p:ext uri="{BB962C8B-B14F-4D97-AF65-F5344CB8AC3E}">
        <p14:creationId xmlns:p14="http://schemas.microsoft.com/office/powerpoint/2010/main" val="117700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E254E0-663E-7641-A679-722B6A5894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vi-VN" altLang="ja-VN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 + </a:t>
            </a:r>
            <a:r>
              <a:rPr lang="ja-JP" altLang="en-US" u="none" strike="noStrike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は </a:t>
            </a:r>
            <a:r>
              <a:rPr lang="en-US" altLang="ja-JP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+ </a:t>
            </a:r>
            <a:r>
              <a:rPr lang="ja-JP" altLang="en-US" u="none" strike="noStrike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どんな </a:t>
            </a:r>
            <a:r>
              <a:rPr lang="en-US" altLang="ja-JP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+ </a:t>
            </a:r>
            <a:r>
              <a:rPr lang="vi-VN" altLang="ja-VN" sz="36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danh từ chung </a:t>
            </a:r>
            <a:r>
              <a:rPr lang="vi-VN" altLang="ja-VN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+ </a:t>
            </a:r>
            <a:r>
              <a:rPr lang="ja-JP" altLang="en-US" u="none" strike="noStrike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ですか</a:t>
            </a:r>
            <a:endParaRPr kumimoji="1" lang="ja-V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C4CE2-A35C-6A4D-9D15-4DFF85A28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1713"/>
            <a:ext cx="10515600" cy="3905250"/>
          </a:xfrm>
        </p:spPr>
        <p:txBody>
          <a:bodyPr/>
          <a:lstStyle/>
          <a:p>
            <a:pPr marL="0" indent="0">
              <a:buNone/>
            </a:pPr>
            <a:r>
              <a:rPr lang="vi-VN" altLang="ja-VN" u="none" strike="noStrike" dirty="0">
                <a:effectLst/>
                <a:latin typeface="times new roman" panose="02020603050405020304" pitchFamily="18" charset="0"/>
              </a:rPr>
              <a:t>Cách dùng: Dùng để hỏi một nơi nào đó, hay một quốc gia nào đó, hay ai đó có tính chất như thế nào </a:t>
            </a:r>
          </a:p>
          <a:p>
            <a:pPr marL="0" indent="0">
              <a:buNone/>
            </a:pPr>
            <a:r>
              <a:rPr lang="vi-VN" altLang="ja-VN" i="1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(tương tự như mẫu câu trên nhưng nhấn mạnh ý hơn)</a:t>
            </a:r>
            <a:br>
              <a:rPr lang="vi-VN" altLang="ja-VN" i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</a:br>
            <a:endParaRPr kumimoji="1" lang="ja-VN" altLang="en-US" i="1" dirty="0"/>
          </a:p>
        </p:txBody>
      </p:sp>
    </p:spTree>
    <p:extLst>
      <p:ext uri="{BB962C8B-B14F-4D97-AF65-F5344CB8AC3E}">
        <p14:creationId xmlns:p14="http://schemas.microsoft.com/office/powerpoint/2010/main" val="293596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27954-68BC-714F-B848-B5DC24A9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0B5E44-135D-0047-AF78-168A7F7736BE}"/>
              </a:ext>
            </a:extLst>
          </p:cNvPr>
          <p:cNvSpPr txBox="1"/>
          <p:nvPr/>
        </p:nvSpPr>
        <p:spPr>
          <a:xfrm>
            <a:off x="2234195" y="5478891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しょう</a:t>
            </a:r>
            <a:endParaRPr kumimoji="1" lang="ja-V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984D79-0F4E-F34A-A8F8-33E0E13EB506}"/>
              </a:ext>
            </a:extLst>
          </p:cNvPr>
          <p:cNvSpPr txBox="1"/>
          <p:nvPr/>
        </p:nvSpPr>
        <p:spPr>
          <a:xfrm>
            <a:off x="6096000" y="1690688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小さい：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ちい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さい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16ADF2-C63A-EE49-A197-97F8283D4A1A}"/>
              </a:ext>
            </a:extLst>
          </p:cNvPr>
          <p:cNvSpPr txBox="1"/>
          <p:nvPr/>
        </p:nvSpPr>
        <p:spPr>
          <a:xfrm>
            <a:off x="6096000" y="2550423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小学生：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しょう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がくせい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07758E-126C-BB46-9E18-E1422EF4250E}"/>
              </a:ext>
            </a:extLst>
          </p:cNvPr>
          <p:cNvSpPr txBox="1"/>
          <p:nvPr/>
        </p:nvSpPr>
        <p:spPr>
          <a:xfrm>
            <a:off x="6096015" y="4269893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小説：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しょう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せつ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F18786-0986-244B-8B4F-1C1021E0250D}"/>
              </a:ext>
            </a:extLst>
          </p:cNvPr>
          <p:cNvSpPr/>
          <p:nvPr/>
        </p:nvSpPr>
        <p:spPr>
          <a:xfrm>
            <a:off x="341213" y="5294225"/>
            <a:ext cx="1836785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4400" b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endParaRPr lang="ja-JP" altLang="en-US" sz="4400" b="1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266ACB03-0609-0842-8012-E4C04BC06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70" y="374754"/>
            <a:ext cx="4373204" cy="4351338"/>
          </a:xfr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8D409F3-4B52-9646-A8C4-8830A2E4332A}"/>
              </a:ext>
            </a:extLst>
          </p:cNvPr>
          <p:cNvSpPr txBox="1"/>
          <p:nvPr/>
        </p:nvSpPr>
        <p:spPr>
          <a:xfrm>
            <a:off x="6096000" y="3349574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小学校：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しょう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がっこう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5073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A1C45E-4890-624F-BF8C-158B1D6FAE43}"/>
              </a:ext>
            </a:extLst>
          </p:cNvPr>
          <p:cNvSpPr txBox="1"/>
          <p:nvPr/>
        </p:nvSpPr>
        <p:spPr>
          <a:xfrm>
            <a:off x="824345" y="927155"/>
            <a:ext cx="10543310" cy="2328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kumimoji="1" lang="en-US" altLang="ja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432685" algn="ctr">
              <a:lnSpc>
                <a:spcPct val="115000"/>
              </a:lnSpc>
              <a:spcAft>
                <a:spcPts val="800"/>
              </a:spcAft>
            </a:pPr>
            <a:r>
              <a:rPr lang="vi-VN" altLang="ja-VN" sz="1800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vi-VN" altLang="ja-VN" sz="1800" dirty="0"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ja-VN" sz="1800" dirty="0"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.</a:t>
            </a:r>
            <a:r>
              <a:rPr lang="ja-JP" altLang="ja-VN" sz="180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　　　</a:t>
            </a:r>
            <a:r>
              <a:rPr lang="vi-VN" altLang="ja-JP" sz="1800" dirty="0"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        </a:t>
            </a:r>
            <a:r>
              <a:rPr lang="zh-CN" altLang="ja-VN" sz="40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な</a:t>
            </a:r>
            <a:r>
              <a:rPr lang="en-US" altLang="ja-VN" sz="4000" b="1" dirty="0">
                <a:solidFill>
                  <a:srgbClr val="00B05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-Adj  </a:t>
            </a:r>
            <a:r>
              <a:rPr lang="ja-JP" altLang="ja-VN" sz="4000" b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な　 </a:t>
            </a:r>
            <a:r>
              <a:rPr lang="vi-VN" altLang="ja-VN" sz="4000" b="1" dirty="0">
                <a:solidFill>
                  <a:srgbClr val="00B05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N</a:t>
            </a:r>
            <a:r>
              <a:rPr lang="zh-CN" altLang="en-US" sz="4000" b="1" dirty="0">
                <a:solidFill>
                  <a:srgbClr val="00B050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で</a:t>
            </a:r>
            <a:r>
              <a:rPr lang="zh-CN" altLang="ja-VN" sz="40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す</a:t>
            </a:r>
            <a:r>
              <a:rPr lang="ja-JP" altLang="ja-VN" sz="4000" b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。</a:t>
            </a:r>
            <a:endParaRPr lang="ja-VN" altLang="ja-VN" sz="4000" b="1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ＭＳ 明朝" panose="02020609040205080304" pitchFamily="49" charset="-128"/>
              <a:cs typeface="Times New Roman" panose="02020603050405020304" pitchFamily="18" charset="0"/>
            </a:endParaRPr>
          </a:p>
          <a:p>
            <a:pPr marR="2432685" algn="ctr">
              <a:lnSpc>
                <a:spcPct val="115000"/>
              </a:lnSpc>
              <a:spcAft>
                <a:spcPts val="800"/>
              </a:spcAft>
            </a:pPr>
            <a:r>
              <a:rPr lang="ja-JP" altLang="ja-VN" sz="4000" b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　　</a:t>
            </a:r>
            <a:r>
              <a:rPr lang="vi-VN" altLang="ja-JP" sz="40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   </a:t>
            </a:r>
            <a:r>
              <a:rPr lang="zh-CN" altLang="ja-VN" sz="40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い</a:t>
            </a:r>
            <a:r>
              <a:rPr lang="en-US" altLang="ja-VN" sz="4000" b="1" dirty="0">
                <a:solidFill>
                  <a:srgbClr val="00B05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-Adj  </a:t>
            </a:r>
            <a:r>
              <a:rPr lang="ja-VN" altLang="en-US" sz="4000" b="1" dirty="0">
                <a:solidFill>
                  <a:srgbClr val="00B05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ja-JP" altLang="ja-VN" sz="4000" b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vi-VN" altLang="ja-VN" sz="4000" b="1" dirty="0">
                <a:solidFill>
                  <a:srgbClr val="00B05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N</a:t>
            </a:r>
            <a:r>
              <a:rPr lang="ja-JP" altLang="en-US" sz="4000" b="1">
                <a:solidFill>
                  <a:srgbClr val="00B050"/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で</a:t>
            </a:r>
            <a:r>
              <a:rPr lang="zh-CN" altLang="ja-VN" sz="40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す</a:t>
            </a:r>
            <a:r>
              <a:rPr lang="ja-JP" altLang="ja-VN" sz="4000" b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。　　</a:t>
            </a:r>
            <a:endParaRPr lang="ja-VN" altLang="ja-VN" sz="4000" b="1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ＭＳ 明朝" panose="02020609040205080304" pitchFamily="49" charset="-128"/>
              <a:cs typeface="Times New Roman" panose="02020603050405020304" pitchFamily="18" charset="0"/>
            </a:endParaRPr>
          </a:p>
          <a:p>
            <a:pPr algn="ctr"/>
            <a:endParaRPr kumimoji="1" lang="ja-VN" altLang="en-US" sz="2000" dirty="0">
              <a:latin typeface="HGMinchoE" panose="02020909000000000000" pitchFamily="49" charset="-128"/>
              <a:ea typeface="HGMinchoE" panose="02020909000000000000" pitchFamily="49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22804D-2E4A-304C-B5DE-9E548FDE89CA}"/>
              </a:ext>
            </a:extLst>
          </p:cNvPr>
          <p:cNvSpPr/>
          <p:nvPr/>
        </p:nvSpPr>
        <p:spPr>
          <a:xfrm>
            <a:off x="136522" y="121563"/>
            <a:ext cx="2622265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en-US" altLang="ja-V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VN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kumimoji="1" lang="en-US" altLang="ja-V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VN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endParaRPr lang="ja-V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042C6E-F7DA-7145-A718-7BD6B58786E4}"/>
              </a:ext>
            </a:extLst>
          </p:cNvPr>
          <p:cNvSpPr txBox="1"/>
          <p:nvPr/>
        </p:nvSpPr>
        <p:spPr>
          <a:xfrm>
            <a:off x="588723" y="3843338"/>
            <a:ext cx="110145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vi-VN" altLang="ja-VN" sz="3600" dirty="0">
                <a:latin typeface="+mj-lt"/>
              </a:rPr>
              <a:t>Tính từ được đặt trước danh từ để bổ nghĩa cho danh từ đó</a:t>
            </a:r>
          </a:p>
          <a:p>
            <a:r>
              <a:rPr kumimoji="1" lang="vi-VN" altLang="ja-VN" sz="3600" dirty="0">
                <a:latin typeface="+mj-lt"/>
              </a:rPr>
              <a:t>Tính từ đuôi </a:t>
            </a:r>
            <a:r>
              <a:rPr kumimoji="1" lang="ja-VN" altLang="en-US" sz="3600" dirty="0">
                <a:latin typeface="+mj-lt"/>
              </a:rPr>
              <a:t>な</a:t>
            </a:r>
            <a:r>
              <a:rPr kumimoji="1" lang="en-US" altLang="ja-VN" sz="3600" dirty="0">
                <a:latin typeface="+mj-lt"/>
              </a:rPr>
              <a:t>  </a:t>
            </a:r>
            <a:r>
              <a:rPr kumimoji="1" lang="ja-JP" altLang="en-US" sz="3600">
                <a:latin typeface="+mj-lt"/>
              </a:rPr>
              <a:t>  </a:t>
            </a:r>
            <a:r>
              <a:rPr kumimoji="1" lang="vi-VN" altLang="ja-JP" sz="3600" dirty="0">
                <a:latin typeface="+mj-lt"/>
              </a:rPr>
              <a:t>giữ nguyên </a:t>
            </a:r>
            <a:r>
              <a:rPr kumimoji="1" lang="ja-JP" altLang="en-US" sz="3600">
                <a:latin typeface="+mj-lt"/>
              </a:rPr>
              <a:t>な</a:t>
            </a:r>
            <a:endParaRPr kumimoji="1" lang="en-US" altLang="ja-JP" sz="3600" dirty="0">
              <a:latin typeface="+mj-lt"/>
            </a:endParaRPr>
          </a:p>
          <a:p>
            <a:r>
              <a:rPr kumimoji="1" lang="vi-VN" altLang="ja-VN" sz="3600" dirty="0">
                <a:latin typeface="+mj-lt"/>
              </a:rPr>
              <a:t>Tính từ đuôi </a:t>
            </a:r>
            <a:r>
              <a:rPr kumimoji="1" lang="ja-VN" altLang="en-US" sz="3600" dirty="0">
                <a:latin typeface="+mj-lt"/>
              </a:rPr>
              <a:t>い</a:t>
            </a:r>
            <a:r>
              <a:rPr kumimoji="1" lang="en-US" altLang="ja-VN" sz="3600" dirty="0">
                <a:latin typeface="+mj-lt"/>
              </a:rPr>
              <a:t>  </a:t>
            </a:r>
            <a:r>
              <a:rPr kumimoji="1" lang="ja-JP" altLang="en-US" sz="3600">
                <a:latin typeface="+mj-lt"/>
              </a:rPr>
              <a:t>  </a:t>
            </a:r>
            <a:r>
              <a:rPr kumimoji="1" lang="vi-VN" altLang="ja-JP" sz="3600" dirty="0">
                <a:latin typeface="+mj-lt"/>
              </a:rPr>
              <a:t>giữ nguyên </a:t>
            </a:r>
            <a:r>
              <a:rPr kumimoji="1" lang="ja-JP" altLang="en-US" sz="3600">
                <a:latin typeface="+mj-lt"/>
              </a:rPr>
              <a:t>い</a:t>
            </a:r>
            <a:endParaRPr kumimoji="1" lang="en-US" altLang="ja-JP" sz="3600" dirty="0">
              <a:latin typeface="+mj-lt"/>
            </a:endParaRPr>
          </a:p>
          <a:p>
            <a:endParaRPr kumimoji="1" lang="ja-VN" altLang="en-US" sz="36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291F379-90E4-4C40-B21C-C3253FDF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61" y="4997500"/>
            <a:ext cx="2414587" cy="18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36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F3D177-ABF3-2C42-B8B8-8A602982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8124"/>
            <a:ext cx="5562600" cy="57785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kumimoji="1" lang="en-US" altLang="ja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kumimoji="1" lang="en-US" altLang="ja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kumimoji="1" lang="ja-V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A2CFAF-0217-F94A-B7F1-481BF1C7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192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 </a:t>
            </a:r>
            <a:r>
              <a:rPr kumimoji="1" lang="vi-VN" altLang="ja-JP" sz="3600" dirty="0"/>
              <a:t>HoChiMinh </a:t>
            </a:r>
            <a:r>
              <a:rPr kumimoji="1" lang="ja-JP" altLang="vi-VN" sz="3600">
                <a:latin typeface="HGMinchoE" panose="02020909000000000000" pitchFamily="49" charset="-128"/>
                <a:ea typeface="HGMinchoE" panose="02020909000000000000" pitchFamily="49" charset="-128"/>
              </a:rPr>
              <a:t>は</a:t>
            </a:r>
            <a:r>
              <a:rPr kumimoji="1" lang="ja-JP" altLang="en-US" sz="3600">
                <a:latin typeface="HGMinchoE" panose="02020909000000000000" pitchFamily="49" charset="-128"/>
                <a:ea typeface="HGMinchoE" panose="02020909000000000000" pitchFamily="49" charset="-128"/>
              </a:rPr>
              <a:t>　</a:t>
            </a:r>
            <a:r>
              <a:rPr kumimoji="1" lang="ja-VN" altLang="en-US" sz="3600" dirty="0">
                <a:latin typeface="HGMinchoE" panose="02020909000000000000" pitchFamily="49" charset="-128"/>
                <a:ea typeface="HGMinchoE" panose="02020909000000000000" pitchFamily="49" charset="-128"/>
              </a:rPr>
              <a:t>どんな　まちですか。</a:t>
            </a:r>
            <a:endParaRPr kumimoji="1" lang="en-US" altLang="ja-VN" sz="3600" dirty="0">
              <a:latin typeface="HGMinchoE" panose="02020909000000000000" pitchFamily="49" charset="-128"/>
              <a:ea typeface="HGMinchoE" panose="02020909000000000000" pitchFamily="49" charset="-128"/>
            </a:endParaRPr>
          </a:p>
          <a:p>
            <a:pPr marL="0" indent="0">
              <a:buNone/>
            </a:pPr>
            <a:endParaRPr kumimoji="1" lang="en-US" altLang="ja-VN" sz="3600" dirty="0"/>
          </a:p>
          <a:p>
            <a:pPr marL="0" indent="0">
              <a:buNone/>
            </a:pPr>
            <a:r>
              <a:rPr kumimoji="1" lang="en-US" altLang="ja-VN" sz="3600" dirty="0" err="1"/>
              <a:t>HoChiMinh</a:t>
            </a:r>
            <a:r>
              <a:rPr kumimoji="1" lang="ja-JP" altLang="en-US" sz="3600"/>
              <a:t>  </a:t>
            </a:r>
            <a:r>
              <a:rPr kumimoji="1" lang="ja-JP" altLang="en-US" sz="3600">
                <a:latin typeface="HGMinchoE" panose="02020909000000000000" pitchFamily="49" charset="-128"/>
                <a:ea typeface="HGMinchoE" panose="02020909000000000000" pitchFamily="49" charset="-128"/>
              </a:rPr>
              <a:t>は　</a:t>
            </a:r>
            <a:r>
              <a:rPr kumimoji="1" lang="ja-VN" altLang="en-US" sz="3600" u="sng" dirty="0">
                <a:latin typeface="HGMinchoE" panose="02020909000000000000" pitchFamily="49" charset="-128"/>
                <a:ea typeface="HGMinchoE" panose="02020909000000000000" pitchFamily="49" charset="-128"/>
              </a:rPr>
              <a:t>にぎやか</a:t>
            </a:r>
            <a:r>
              <a:rPr kumimoji="1" lang="ja-VN" altLang="en-US" sz="3600" dirty="0">
                <a:solidFill>
                  <a:srgbClr val="FF0000"/>
                </a:solidFill>
                <a:latin typeface="HGMinchoE" panose="02020909000000000000" pitchFamily="49" charset="-128"/>
                <a:ea typeface="HGMinchoE" panose="02020909000000000000" pitchFamily="49" charset="-128"/>
              </a:rPr>
              <a:t>な</a:t>
            </a:r>
            <a:r>
              <a:rPr kumimoji="1" lang="ja-VN" altLang="en-US" sz="3600" dirty="0">
                <a:latin typeface="HGMinchoE" panose="02020909000000000000" pitchFamily="49" charset="-128"/>
                <a:ea typeface="HGMinchoE" panose="02020909000000000000" pitchFamily="49" charset="-128"/>
              </a:rPr>
              <a:t>　まちです</a:t>
            </a:r>
            <a:r>
              <a:rPr kumimoji="1" lang="ja-VN" altLang="en-US" dirty="0">
                <a:latin typeface="HGMinchoE" panose="02020909000000000000" pitchFamily="49" charset="-128"/>
                <a:ea typeface="HGMinchoE" panose="02020909000000000000" pitchFamily="49" charset="-128"/>
              </a:rPr>
              <a:t>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2C3A977-AA55-E74D-A2BD-E67E509AE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913" y="3878264"/>
            <a:ext cx="28194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33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119AC-0517-3F44-9C73-D209DB93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650"/>
            <a:ext cx="10515600" cy="5092700"/>
          </a:xfrm>
        </p:spPr>
        <p:txBody>
          <a:bodyPr/>
          <a:lstStyle/>
          <a:p>
            <a:pPr marL="0" indent="0">
              <a:buNone/>
            </a:pPr>
            <a:r>
              <a:rPr lang="vi-VN" altLang="ja-VN" b="1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  <a:r>
              <a:rPr lang="ja-JP" altLang="en-US" b="1" u="none" strike="noStrike">
                <a:solidFill>
                  <a:schemeClr val="accent6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さんは</a:t>
            </a:r>
            <a:r>
              <a:rPr lang="en-US" altLang="ja-JP" b="1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b="1" u="none" strike="noStrike">
                <a:solidFill>
                  <a:schemeClr val="accent6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どんな</a:t>
            </a:r>
            <a:r>
              <a:rPr lang="en-US" altLang="ja-JP" b="1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b="1" u="none" strike="noStrike">
                <a:solidFill>
                  <a:schemeClr val="accent6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ひとですか</a:t>
            </a:r>
            <a:endParaRPr lang="vi-VN" altLang="ja-JP" b="1" u="none" strike="noStrike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buNone/>
            </a:pPr>
            <a:endParaRPr lang="vi-VN" altLang="ja-VN" b="1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buNone/>
            </a:pPr>
            <a:r>
              <a:rPr lang="vi-VN" altLang="ja-VN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さんは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しんせつ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な</a:t>
            </a:r>
            <a:r>
              <a:rPr lang="en-US" altLang="ja-JP" b="1" dirty="0">
                <a:solidFill>
                  <a:schemeClr val="accent6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b="1">
                <a:solidFill>
                  <a:schemeClr val="accent6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ひとです</a:t>
            </a:r>
            <a:endParaRPr lang="vi-VN" altLang="ja-JP" b="1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buNone/>
            </a:pPr>
            <a:endParaRPr kumimoji="1" lang="vi-VN" altLang="ja-VN" i="1" u="sng" dirty="0">
              <a:solidFill>
                <a:srgbClr val="0000FF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buNone/>
            </a:pPr>
            <a:endParaRPr kumimoji="1" lang="vi-VN" altLang="ja-VN" i="1" u="sng" dirty="0">
              <a:solidFill>
                <a:srgbClr val="0000FF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buNone/>
            </a:pPr>
            <a:endParaRPr kumimoji="1" lang="vi-VN" altLang="ja-VN" i="1" u="sng" dirty="0">
              <a:solidFill>
                <a:srgbClr val="0000FF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buNone/>
            </a:pPr>
            <a:r>
              <a:rPr lang="ja-JP" altLang="en-US" b="1" u="none" strike="noStrike">
                <a:solidFill>
                  <a:srgbClr val="0000FF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ふじさんは</a:t>
            </a:r>
            <a:r>
              <a:rPr lang="en-US" altLang="ja-JP" b="1" u="none" strike="noStrike" dirty="0">
                <a:solidFill>
                  <a:srgbClr val="0000FF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b="1" u="none" strike="noStrike">
                <a:solidFill>
                  <a:srgbClr val="0000FF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どんな</a:t>
            </a:r>
            <a:r>
              <a:rPr lang="en-US" altLang="ja-JP" b="1" u="none" strike="noStrike" dirty="0">
                <a:solidFill>
                  <a:srgbClr val="0000FF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b="1" u="none" strike="noStrike">
                <a:solidFill>
                  <a:srgbClr val="0000FF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やまですか</a:t>
            </a:r>
            <a:br>
              <a:rPr lang="ja-JP" altLang="en-US" b="1" u="none" strike="noStrike">
                <a:solidFill>
                  <a:srgbClr val="0000FF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</a:br>
            <a:br>
              <a:rPr lang="ja-JP" altLang="en-US" b="1" u="none" strike="noStrike">
                <a:solidFill>
                  <a:srgbClr val="0000FF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</a:br>
            <a:br>
              <a:rPr lang="vi-VN" altLang="ja-VN" b="1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ja-JP" altLang="en-US" b="1" u="none" strike="noStrike">
                <a:solidFill>
                  <a:srgbClr val="0000FF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ふじさんは</a:t>
            </a:r>
            <a:r>
              <a:rPr lang="en-US" altLang="ja-JP" b="1" u="none" strike="noStrike" dirty="0">
                <a:solidFill>
                  <a:srgbClr val="0000FF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b="1" u="none" strike="noStrike">
                <a:solidFill>
                  <a:srgbClr val="0000FF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たかい</a:t>
            </a:r>
            <a:r>
              <a:rPr lang="en-US" altLang="ja-JP" b="1" u="none" strike="noStrike">
                <a:solidFill>
                  <a:srgbClr val="0000FF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b="1" u="none" strike="noStrike">
                <a:solidFill>
                  <a:srgbClr val="0000FF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やまです</a:t>
            </a:r>
            <a:endParaRPr kumimoji="1" lang="ja-V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44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D964D94-484C-6943-9255-A0F99051E8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665743"/>
            <a:ext cx="10938165" cy="361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vi-VN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ホーチミン市</a:t>
            </a:r>
            <a:r>
              <a:rPr kumimoji="0" lang="vi-VN" altLang="ja-JP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vi-VN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し</a:t>
            </a:r>
            <a:r>
              <a:rPr kumimoji="0" lang="vi-VN" altLang="ja-JP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vi-VN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は　大きい町</a:t>
            </a:r>
            <a:r>
              <a:rPr kumimoji="0" lang="ja-VN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（まち）</a:t>
            </a:r>
            <a:r>
              <a:rPr kumimoji="0" lang="ja-JP" altLang="vi-VN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です。 </a:t>
            </a:r>
            <a:endParaRPr kumimoji="0" lang="ja-VN" altLang="vi-V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vi-VN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カリナさんは　きれいな人です。</a:t>
            </a:r>
            <a:endParaRPr kumimoji="0" lang="ja-VN" altLang="vi-V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vi-VN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富士山</a:t>
            </a:r>
            <a:r>
              <a:rPr kumimoji="0" lang="vi-VN" altLang="ja-JP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vi-VN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ふじさん</a:t>
            </a:r>
            <a:r>
              <a:rPr kumimoji="0" lang="vi-VN" altLang="ja-JP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vi-VN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は　高い　山</a:t>
            </a:r>
            <a:r>
              <a:rPr kumimoji="0" lang="ja-VN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（やま）</a:t>
            </a:r>
            <a:r>
              <a:rPr kumimoji="0" lang="ja-JP" altLang="vi-VN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です。</a:t>
            </a:r>
            <a:endParaRPr kumimoji="0" lang="ja-JP" altLang="vi-VN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67779FA-CCC1-B74B-88BE-A21ABD362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4114800"/>
            <a:ext cx="2971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5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5BCEA-00EA-A54F-95DB-50F1FC15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84" y="1168689"/>
            <a:ext cx="10515600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vi-VN" altLang="ja-VN" sz="2400" b="1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vi-VN" altLang="ja-VN" b="1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.</a:t>
            </a:r>
            <a:r>
              <a:rPr lang="ja-JP" altLang="ja-VN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　　とても 　</a:t>
            </a:r>
            <a:r>
              <a:rPr lang="vi-VN" altLang="ja-VN" b="1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/ </a:t>
            </a:r>
            <a:r>
              <a:rPr lang="ja-JP" altLang="ja-VN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　あまり</a:t>
            </a:r>
            <a:endParaRPr kumimoji="1" lang="ja-VN" altLang="en-US" sz="8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5E3405-6943-014B-8653-1BC6CBFBB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9173" y="3059062"/>
            <a:ext cx="1053365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母の　料理</a:t>
            </a:r>
            <a:r>
              <a:rPr kumimoji="0" lang="ja-VN" altLang="ja-JP" sz="3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りょうり</a:t>
            </a:r>
            <a:r>
              <a:rPr kumimoji="0" lang="ja-VN" altLang="ja-JP" sz="3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は　とても　美味</a:t>
            </a:r>
            <a:r>
              <a:rPr kumimoji="0" lang="ja-VN" altLang="ja-JP" sz="3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おい</a:t>
            </a:r>
            <a:r>
              <a:rPr kumimoji="0" lang="ja-VN" altLang="ja-JP" sz="3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しいです。</a:t>
            </a:r>
            <a:endParaRPr kumimoji="0" lang="vi-VN" altLang="ja-JP" sz="32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ja-JP" altLang="ja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1C1E977-6076-7B43-BDF8-93043760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595" y="3920836"/>
            <a:ext cx="2665476" cy="293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0B3BA-F81A-C747-A745-43595479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7C6799-41FE-914C-AB46-23B49CDE3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ja-JP" altLang="ja-VN" sz="4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トヨタは　大きいですか。</a:t>
            </a:r>
            <a:endParaRPr lang="ja-VN" altLang="ja-VN" sz="4000" b="1" dirty="0">
              <a:effectLst/>
              <a:latin typeface="Calibri" panose="020F0502020204030204" pitchFamily="34" charset="0"/>
              <a:ea typeface="ＭＳ 明朝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ja-JP" altLang="ja-VN" sz="4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　</a:t>
            </a:r>
            <a:r>
              <a:rPr lang="vi-VN" altLang="ja-VN" sz="4000" b="1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ＭＳ ゴシック" panose="020B0609070205080204" pitchFamily="49" charset="-128"/>
              </a:rPr>
              <a:t>…… </a:t>
            </a:r>
            <a:r>
              <a:rPr lang="ja-JP" altLang="ja-VN" sz="4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はい、とても　大きいです</a:t>
            </a:r>
            <a:r>
              <a:rPr lang="ja-JP" altLang="ja-VN" sz="4000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。</a:t>
            </a:r>
            <a:endParaRPr lang="ja-VN" altLang="ja-VN" sz="4000" dirty="0">
              <a:effectLst/>
              <a:latin typeface="Calibri" panose="020F0502020204030204" pitchFamily="34" charset="0"/>
              <a:ea typeface="ＭＳ 明朝" panose="02020609040205080304" pitchFamily="49" charset="-128"/>
              <a:cs typeface="Times New Roman" panose="02020603050405020304" pitchFamily="18" charset="0"/>
            </a:endParaRPr>
          </a:p>
          <a:p>
            <a:endParaRPr kumimoji="1" lang="ja-V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720C9C-C644-4A43-91B5-6DA3A2598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68" y="3629891"/>
            <a:ext cx="5188032" cy="32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8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05EF031E-4340-6D49-8652-41604B4D5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3672" y="3405917"/>
            <a:ext cx="4964656" cy="3452083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775B543-FE09-7341-AFBB-E74EA6CD2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64883"/>
            <a:ext cx="10033516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この町は　賑</a:t>
            </a:r>
            <a:r>
              <a:rPr kumimoji="0" lang="ja-VN" altLang="ja-JP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にぎ</a:t>
            </a:r>
            <a:r>
              <a:rPr kumimoji="0" lang="ja-VN" altLang="ja-JP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やかですか。</a:t>
            </a:r>
            <a:endParaRPr kumimoji="0" lang="ja-VN" altLang="ja-VN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vi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　　</a:t>
            </a:r>
            <a:r>
              <a:rPr kumimoji="0" lang="vi-VN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……</a:t>
            </a:r>
            <a:r>
              <a:rPr kumimoji="0" lang="ja-JP" altLang="vi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いいえ、あまり　賑やかじゃ　ありません。</a:t>
            </a:r>
            <a:endParaRPr kumimoji="0" lang="ja-JP" altLang="vi-VN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913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775A8-471E-2F43-86F5-E0DB87BC67C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vi-VN" altLang="ja-VN" sz="3200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4. </a:t>
            </a:r>
            <a:r>
              <a:rPr lang="ja-JP" altLang="ja-VN" sz="3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vi-VN" altLang="ja-VN" sz="4800" b="1" dirty="0">
                <a:solidFill>
                  <a:srgbClr val="00B05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N </a:t>
            </a:r>
            <a:r>
              <a:rPr lang="ja-JP" altLang="ja-VN" sz="4800" b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は　どうですか</a:t>
            </a:r>
            <a:r>
              <a:rPr lang="zh-CN" altLang="ja-VN" sz="4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。</a:t>
            </a:r>
            <a:endParaRPr kumimoji="1" lang="ja-VN" altLang="en-US" sz="6600" b="1" dirty="0">
              <a:solidFill>
                <a:srgbClr val="00B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58CD5E-F7D9-FC40-B0A1-FC3E036210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9977"/>
            <a:ext cx="7834747" cy="444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田中さんは　どうですか。</a:t>
            </a:r>
            <a:endParaRPr kumimoji="0" lang="ja-VN" altLang="ja-VN" sz="32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vi-VN" sz="320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　　</a:t>
            </a:r>
            <a:r>
              <a:rPr kumimoji="0" lang="vi-VN" altLang="ja-JP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…… </a:t>
            </a:r>
            <a:r>
              <a:rPr kumimoji="0" lang="ja-JP" altLang="en-US" sz="320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ＭＳ 明朝" panose="02020609040205080304" pitchFamily="49" charset="-128"/>
                <a:cs typeface="Times New Roman" panose="02020603050405020304" pitchFamily="18" charset="0"/>
              </a:rPr>
              <a:t>親切</a:t>
            </a:r>
            <a:r>
              <a:rPr kumimoji="0" lang="vi-VN" altLang="ja-JP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vi-VN" sz="320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しんせつ</a:t>
            </a:r>
            <a:r>
              <a:rPr kumimoji="0" lang="vi-VN" altLang="ja-JP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vi-VN" sz="320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です。</a:t>
            </a:r>
            <a:endParaRPr kumimoji="0" lang="ja-VN" altLang="vi-VN" sz="32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vi-VN" sz="32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京都</a:t>
            </a:r>
            <a:r>
              <a:rPr kumimoji="0" lang="vi-VN" altLang="ja-JP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vi-VN" sz="32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きょうと</a:t>
            </a:r>
            <a:r>
              <a:rPr kumimoji="0" lang="vi-VN" altLang="ja-JP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vi-VN" sz="32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は　どうですか</a:t>
            </a:r>
            <a:r>
              <a:rPr kumimoji="0" lang="ja-JP" altLang="vi-VN" sz="32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明朝" panose="02020609040205080304" pitchFamily="49" charset="-128"/>
              </a:rPr>
              <a:t>。</a:t>
            </a:r>
            <a:endParaRPr kumimoji="0" lang="ja-VN" altLang="vi-VN" sz="32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ja-JP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明朝" panose="02020609040205080304" pitchFamily="49" charset="-128"/>
              </a:rPr>
              <a:t>……</a:t>
            </a:r>
            <a:r>
              <a:rPr kumimoji="0" lang="ja-JP" altLang="vi-VN" sz="32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明朝" panose="02020609040205080304" pitchFamily="49" charset="-128"/>
              </a:rPr>
              <a:t>静</a:t>
            </a:r>
            <a:r>
              <a:rPr kumimoji="0" lang="vi-VN" altLang="ja-JP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明朝" panose="02020609040205080304" pitchFamily="49" charset="-128"/>
              </a:rPr>
              <a:t>(</a:t>
            </a:r>
            <a:r>
              <a:rPr kumimoji="0" lang="ja-JP" altLang="vi-VN" sz="32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明朝" panose="02020609040205080304" pitchFamily="49" charset="-128"/>
              </a:rPr>
              <a:t>しず</a:t>
            </a:r>
            <a:r>
              <a:rPr kumimoji="0" lang="vi-VN" altLang="ja-JP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明朝" panose="02020609040205080304" pitchFamily="49" charset="-128"/>
              </a:rPr>
              <a:t>)</a:t>
            </a:r>
            <a:r>
              <a:rPr kumimoji="0" lang="ja-JP" altLang="vi-VN" sz="32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明朝" panose="02020609040205080304" pitchFamily="49" charset="-128"/>
              </a:rPr>
              <a:t>かです。</a:t>
            </a:r>
            <a:endParaRPr kumimoji="0" lang="ja-VN" altLang="vi-VN" sz="32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vi-VN" sz="3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このカメラは 　どうですか。　</a:t>
            </a:r>
            <a:endParaRPr kumimoji="0" lang="ja-VN" altLang="vi-VN" sz="32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vi-VN" sz="3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　　</a:t>
            </a:r>
            <a:r>
              <a:rPr kumimoji="0" lang="vi-VN" altLang="ja-JP" sz="3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……</a:t>
            </a:r>
            <a:r>
              <a:rPr kumimoji="0" lang="ja-JP" altLang="vi-VN" sz="3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とても　便利</a:t>
            </a:r>
            <a:r>
              <a:rPr kumimoji="0" lang="vi-VN" altLang="ja-JP" sz="3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vi-VN" sz="3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べんり</a:t>
            </a:r>
            <a:r>
              <a:rPr kumimoji="0" lang="vi-VN" altLang="ja-JP" sz="3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vi-VN" sz="3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です。</a:t>
            </a:r>
            <a:endParaRPr kumimoji="0" lang="ja-JP" altLang="vi-VN" sz="44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C02F753-7D5F-B148-9EA9-F2A8A7BA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3260377"/>
            <a:ext cx="2457449" cy="210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DE86C-9D45-EF43-AB26-9928E560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27" y="711488"/>
            <a:ext cx="11353800" cy="306387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marR="2343150" algn="ctr">
              <a:lnSpc>
                <a:spcPct val="115000"/>
              </a:lnSpc>
            </a:pPr>
            <a:r>
              <a:rPr lang="vi-VN" altLang="ja-VN" sz="1800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Arial" panose="020B0604020202020204" pitchFamily="34" charset="0"/>
              </a:rPr>
              <a:t>5.</a:t>
            </a:r>
            <a:r>
              <a:rPr lang="en-US" altLang="ja-VN" sz="1800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ＭＳ ゴシック" panose="020B0609070205080204" pitchFamily="49" charset="-128"/>
              </a:rPr>
              <a:t>	</a:t>
            </a:r>
            <a:r>
              <a:rPr lang="ja-JP" altLang="en-US" sz="180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ＭＳ ゴシック" panose="020B0609070205080204" pitchFamily="49" charset="-128"/>
              </a:rPr>
              <a:t>　　</a:t>
            </a:r>
            <a:r>
              <a:rPr lang="vi-VN" altLang="ja-VN" sz="4000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N</a:t>
            </a:r>
            <a:r>
              <a:rPr lang="ja-JP" altLang="ja-VN" sz="4000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は　</a:t>
            </a:r>
            <a:r>
              <a:rPr lang="vi-VN" altLang="ja-VN" sz="4000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vi-VN" altLang="ja-VN" sz="4000" baseline="-25000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1</a:t>
            </a:r>
            <a:r>
              <a:rPr lang="vi-VN" altLang="ja-VN" sz="4000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ja-JP" altLang="ja-VN" sz="4000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です。</a:t>
            </a:r>
            <a:r>
              <a:rPr lang="ja-JP" altLang="ja-VN" sz="40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そして</a:t>
            </a:r>
            <a:r>
              <a:rPr lang="ja-JP" altLang="ja-VN" sz="4000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vi-VN" altLang="ja-VN" sz="4000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vi-VN" altLang="ja-VN" sz="4000" baseline="-25000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vi-VN" altLang="ja-VN" sz="4000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ja-JP" altLang="ja-VN" sz="4000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です</a:t>
            </a:r>
            <a:r>
              <a:rPr lang="vi-VN" altLang="ja-VN" sz="4000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N</a:t>
            </a:r>
            <a:r>
              <a:rPr lang="ja-JP" altLang="ja-VN" sz="4000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は　</a:t>
            </a:r>
            <a:r>
              <a:rPr lang="vi-VN" altLang="ja-VN" sz="4000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vi-VN" altLang="ja-VN" sz="4000" baseline="-25000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1</a:t>
            </a:r>
            <a:r>
              <a:rPr lang="vi-VN" altLang="ja-VN" sz="4000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ja-JP" altLang="ja-VN" sz="4000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です</a:t>
            </a:r>
            <a:r>
              <a:rPr lang="ja-JP" altLang="ja-VN" sz="4000" b="1">
                <a:solidFill>
                  <a:srgbClr val="FF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が</a:t>
            </a:r>
            <a:r>
              <a:rPr lang="ja-JP" altLang="ja-VN" sz="4000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vi-VN" altLang="ja-VN" sz="4000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vi-VN" altLang="ja-VN" sz="4000" baseline="-25000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vi-VN" altLang="ja-VN" sz="4000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ja-JP" altLang="ja-VN" sz="4000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です。</a:t>
            </a:r>
            <a:br>
              <a:rPr lang="ja-VN" altLang="ja-VN" sz="4000" dirty="0">
                <a:effectLst/>
                <a:latin typeface="Calibri" panose="020F0502020204030204" pitchFamily="34" charset="0"/>
                <a:ea typeface="ＭＳ 明朝" panose="02020609040205080304" pitchFamily="49" charset="-128"/>
                <a:cs typeface="Times New Roman" panose="02020603050405020304" pitchFamily="18" charset="0"/>
              </a:rPr>
            </a:br>
            <a:endParaRPr kumimoji="1" lang="ja-VN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60B0693-E1F2-034F-9A53-5C9C350D7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5444" y="4768850"/>
            <a:ext cx="2921112" cy="2089150"/>
          </a:xfrm>
        </p:spPr>
      </p:pic>
    </p:spTree>
    <p:extLst>
      <p:ext uri="{BB962C8B-B14F-4D97-AF65-F5344CB8AC3E}">
        <p14:creationId xmlns:p14="http://schemas.microsoft.com/office/powerpoint/2010/main" val="2616481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9AF6813-6501-9241-9605-232F16A82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950458"/>
            <a:ext cx="12882053" cy="413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奈良</a:t>
            </a:r>
            <a:r>
              <a:rPr kumimoji="0" lang="ja-VN" altLang="ja-JP" sz="3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なら</a:t>
            </a:r>
            <a:r>
              <a:rPr kumimoji="0" lang="ja-VN" altLang="ja-JP" sz="3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は　きれいです。</a:t>
            </a: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そして</a:t>
            </a: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、静</a:t>
            </a:r>
            <a:r>
              <a:rPr kumimoji="0" lang="ja-VN" altLang="ja-JP" sz="3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しず</a:t>
            </a:r>
            <a:r>
              <a:rPr kumimoji="0" lang="ja-VN" altLang="ja-JP" sz="3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かです。</a:t>
            </a:r>
            <a:endParaRPr kumimoji="0" lang="ja-VN" altLang="ja-VN" sz="3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ベトナム料理は　おいしいです。</a:t>
            </a: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そして</a:t>
            </a: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、安い</a:t>
            </a:r>
            <a:r>
              <a:rPr kumimoji="0" lang="ja-VN" altLang="ja-JP" sz="3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やす</a:t>
            </a:r>
            <a:r>
              <a:rPr kumimoji="0" lang="ja-JP" altLang="en-US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い</a:t>
            </a:r>
            <a:r>
              <a:rPr kumimoji="0" lang="ja-VN" altLang="ja-JP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です。</a:t>
            </a:r>
            <a:endParaRPr kumimoji="0" lang="ja-VN" altLang="ja-VN" sz="3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ドイツの　車は　いいです</a:t>
            </a: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</a:t>
            </a: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、高いです。</a:t>
            </a:r>
            <a:endParaRPr kumimoji="0" lang="ja-VN" altLang="ja-VN" sz="3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日本語は　難しいです</a:t>
            </a: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</a:t>
            </a: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、面白</a:t>
            </a:r>
            <a:r>
              <a:rPr kumimoji="0" lang="ja-VN" altLang="ja-JP" sz="3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おもしろ</a:t>
            </a:r>
            <a:r>
              <a:rPr kumimoji="0" lang="ja-VN" altLang="ja-JP" sz="3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ja-VN" sz="3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いです。</a:t>
            </a:r>
            <a:endParaRPr kumimoji="0" lang="ja-VN" altLang="ja-VN" sz="3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094F714-6CAA-664F-961F-A9C2CA76E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618" y="4426527"/>
            <a:ext cx="2431473" cy="24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9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27954-68BC-714F-B848-B5DC24A9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0B5E44-135D-0047-AF78-168A7F7736BE}"/>
              </a:ext>
            </a:extLst>
          </p:cNvPr>
          <p:cNvSpPr txBox="1"/>
          <p:nvPr/>
        </p:nvSpPr>
        <p:spPr>
          <a:xfrm>
            <a:off x="2234195" y="5478891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こう</a:t>
            </a:r>
            <a:endParaRPr kumimoji="1" lang="ja-V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984D79-0F4E-F34A-A8F8-33E0E13EB506}"/>
              </a:ext>
            </a:extLst>
          </p:cNvPr>
          <p:cNvSpPr txBox="1"/>
          <p:nvPr/>
        </p:nvSpPr>
        <p:spPr>
          <a:xfrm>
            <a:off x="6096000" y="1690688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高い：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かい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16ADF2-C63A-EE49-A197-97F8283D4A1A}"/>
              </a:ext>
            </a:extLst>
          </p:cNvPr>
          <p:cNvSpPr txBox="1"/>
          <p:nvPr/>
        </p:nvSpPr>
        <p:spPr>
          <a:xfrm>
            <a:off x="6096000" y="2550423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高校：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こう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こう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E55462-6F16-CF47-9423-1EA2A827A2BE}"/>
              </a:ext>
            </a:extLst>
          </p:cNvPr>
          <p:cNvSpPr txBox="1"/>
          <p:nvPr/>
        </p:nvSpPr>
        <p:spPr>
          <a:xfrm>
            <a:off x="6096000" y="3410158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高校生：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こう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こうせい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07758E-126C-BB46-9E18-E1422EF4250E}"/>
              </a:ext>
            </a:extLst>
          </p:cNvPr>
          <p:cNvSpPr txBox="1"/>
          <p:nvPr/>
        </p:nvSpPr>
        <p:spPr>
          <a:xfrm>
            <a:off x="6096015" y="4269893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最高：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さい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こう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F18786-0986-244B-8B4F-1C1021E0250D}"/>
              </a:ext>
            </a:extLst>
          </p:cNvPr>
          <p:cNvSpPr/>
          <p:nvPr/>
        </p:nvSpPr>
        <p:spPr>
          <a:xfrm>
            <a:off x="469965" y="5294225"/>
            <a:ext cx="1579278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ja-JP" altLang="en-US" sz="4400" b="1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CFC4EFF-F743-1145-997B-BA45728D1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58" y="425658"/>
            <a:ext cx="4373204" cy="4351338"/>
          </a:xfrm>
        </p:spPr>
      </p:pic>
    </p:spTree>
    <p:extLst>
      <p:ext uri="{BB962C8B-B14F-4D97-AF65-F5344CB8AC3E}">
        <p14:creationId xmlns:p14="http://schemas.microsoft.com/office/powerpoint/2010/main" val="18603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27954-68BC-714F-B848-B5DC24A9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0B5E44-135D-0047-AF78-168A7F7736BE}"/>
              </a:ext>
            </a:extLst>
          </p:cNvPr>
          <p:cNvSpPr txBox="1"/>
          <p:nvPr/>
        </p:nvSpPr>
        <p:spPr>
          <a:xfrm>
            <a:off x="2234195" y="5478891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あん</a:t>
            </a:r>
            <a:endParaRPr kumimoji="1" lang="ja-V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984D79-0F4E-F34A-A8F8-33E0E13EB506}"/>
              </a:ext>
            </a:extLst>
          </p:cNvPr>
          <p:cNvSpPr txBox="1"/>
          <p:nvPr/>
        </p:nvSpPr>
        <p:spPr>
          <a:xfrm>
            <a:off x="6096000" y="1690688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安い：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や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すい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16ADF2-C63A-EE49-A197-97F8283D4A1A}"/>
              </a:ext>
            </a:extLst>
          </p:cNvPr>
          <p:cNvSpPr txBox="1"/>
          <p:nvPr/>
        </p:nvSpPr>
        <p:spPr>
          <a:xfrm>
            <a:off x="6096000" y="2550423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安心：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あん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しん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E55462-6F16-CF47-9423-1EA2A827A2BE}"/>
              </a:ext>
            </a:extLst>
          </p:cNvPr>
          <p:cNvSpPr txBox="1"/>
          <p:nvPr/>
        </p:nvSpPr>
        <p:spPr>
          <a:xfrm>
            <a:off x="6096000" y="3410158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安全：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あん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ぜん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07758E-126C-BB46-9E18-E1422EF4250E}"/>
              </a:ext>
            </a:extLst>
          </p:cNvPr>
          <p:cNvSpPr txBox="1"/>
          <p:nvPr/>
        </p:nvSpPr>
        <p:spPr>
          <a:xfrm>
            <a:off x="6096015" y="4269893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不安：ふ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あん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F18786-0986-244B-8B4F-1C1021E0250D}"/>
              </a:ext>
            </a:extLst>
          </p:cNvPr>
          <p:cNvSpPr/>
          <p:nvPr/>
        </p:nvSpPr>
        <p:spPr>
          <a:xfrm>
            <a:off x="705157" y="5294225"/>
            <a:ext cx="1108893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endParaRPr lang="ja-JP" altLang="en-US" sz="4400" b="1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2EF6C32C-CCC8-F443-A131-A9F04AC96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58" y="210942"/>
            <a:ext cx="4373204" cy="4351338"/>
          </a:xfr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5098006-A5AE-E049-90DE-46ED91EC879C}"/>
              </a:ext>
            </a:extLst>
          </p:cNvPr>
          <p:cNvSpPr txBox="1"/>
          <p:nvPr/>
        </p:nvSpPr>
        <p:spPr>
          <a:xfrm>
            <a:off x="4187020" y="5503122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44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安全第一：あんぜんだいいち</a:t>
            </a:r>
            <a:endParaRPr kumimoji="1" lang="ja-VN" altLang="en-US" sz="2800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99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27954-68BC-714F-B848-B5DC24A9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0B5E44-135D-0047-AF78-168A7F7736BE}"/>
              </a:ext>
            </a:extLst>
          </p:cNvPr>
          <p:cNvSpPr txBox="1"/>
          <p:nvPr/>
        </p:nvSpPr>
        <p:spPr>
          <a:xfrm>
            <a:off x="2234195" y="5478891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しん</a:t>
            </a:r>
            <a:endParaRPr kumimoji="1" lang="ja-V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984D79-0F4E-F34A-A8F8-33E0E13EB506}"/>
              </a:ext>
            </a:extLst>
          </p:cNvPr>
          <p:cNvSpPr txBox="1"/>
          <p:nvPr/>
        </p:nvSpPr>
        <p:spPr>
          <a:xfrm>
            <a:off x="6096000" y="1690688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新しい：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あたら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しい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16ADF2-C63A-EE49-A197-97F8283D4A1A}"/>
              </a:ext>
            </a:extLst>
          </p:cNvPr>
          <p:cNvSpPr txBox="1"/>
          <p:nvPr/>
        </p:nvSpPr>
        <p:spPr>
          <a:xfrm>
            <a:off x="6096000" y="2550423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新聞：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しん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ぶん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E55462-6F16-CF47-9423-1EA2A827A2BE}"/>
              </a:ext>
            </a:extLst>
          </p:cNvPr>
          <p:cNvSpPr txBox="1"/>
          <p:nvPr/>
        </p:nvSpPr>
        <p:spPr>
          <a:xfrm>
            <a:off x="6096000" y="3410158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新年：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しん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ねん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07758E-126C-BB46-9E18-E1422EF4250E}"/>
              </a:ext>
            </a:extLst>
          </p:cNvPr>
          <p:cNvSpPr txBox="1"/>
          <p:nvPr/>
        </p:nvSpPr>
        <p:spPr>
          <a:xfrm>
            <a:off x="6096015" y="4269893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新鮮：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しん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せん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F18786-0986-244B-8B4F-1C1021E0250D}"/>
              </a:ext>
            </a:extLst>
          </p:cNvPr>
          <p:cNvSpPr/>
          <p:nvPr/>
        </p:nvSpPr>
        <p:spPr>
          <a:xfrm>
            <a:off x="506321" y="5294225"/>
            <a:ext cx="1506567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TÂN</a:t>
            </a:r>
            <a:endParaRPr lang="ja-JP" altLang="en-US" sz="4400" b="1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B61F6E0D-2A52-E243-B78B-B334A43EA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4373204" cy="4351338"/>
          </a:xfrm>
        </p:spPr>
      </p:pic>
    </p:spTree>
    <p:extLst>
      <p:ext uri="{BB962C8B-B14F-4D97-AF65-F5344CB8AC3E}">
        <p14:creationId xmlns:p14="http://schemas.microsoft.com/office/powerpoint/2010/main" val="168071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27954-68BC-714F-B848-B5DC24A9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0B5E44-135D-0047-AF78-168A7F7736BE}"/>
              </a:ext>
            </a:extLst>
          </p:cNvPr>
          <p:cNvSpPr txBox="1"/>
          <p:nvPr/>
        </p:nvSpPr>
        <p:spPr>
          <a:xfrm>
            <a:off x="2234195" y="5478891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</a:t>
            </a:r>
            <a:endParaRPr kumimoji="1" lang="ja-V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984D79-0F4E-F34A-A8F8-33E0E13EB506}"/>
              </a:ext>
            </a:extLst>
          </p:cNvPr>
          <p:cNvSpPr txBox="1"/>
          <p:nvPr/>
        </p:nvSpPr>
        <p:spPr>
          <a:xfrm>
            <a:off x="6096000" y="1690688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古い：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ふ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るい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16ADF2-C63A-EE49-A197-97F8283D4A1A}"/>
              </a:ext>
            </a:extLst>
          </p:cNvPr>
          <p:cNvSpPr txBox="1"/>
          <p:nvPr/>
        </p:nvSpPr>
        <p:spPr>
          <a:xfrm>
            <a:off x="6096000" y="2550423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古代：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だい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E55462-6F16-CF47-9423-1EA2A827A2BE}"/>
              </a:ext>
            </a:extLst>
          </p:cNvPr>
          <p:cNvSpPr txBox="1"/>
          <p:nvPr/>
        </p:nvSpPr>
        <p:spPr>
          <a:xfrm>
            <a:off x="6096000" y="3410158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古本：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ふる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ほん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F18786-0986-244B-8B4F-1C1021E0250D}"/>
              </a:ext>
            </a:extLst>
          </p:cNvPr>
          <p:cNvSpPr/>
          <p:nvPr/>
        </p:nvSpPr>
        <p:spPr>
          <a:xfrm>
            <a:off x="673545" y="5294225"/>
            <a:ext cx="1172117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endParaRPr lang="ja-JP" altLang="en-US" sz="4400" b="1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F57CEE65-E75C-D242-AD78-4E42576FC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58" y="365125"/>
            <a:ext cx="4373204" cy="4351338"/>
          </a:xfrm>
        </p:spPr>
      </p:pic>
    </p:spTree>
    <p:extLst>
      <p:ext uri="{BB962C8B-B14F-4D97-AF65-F5344CB8AC3E}">
        <p14:creationId xmlns:p14="http://schemas.microsoft.com/office/powerpoint/2010/main" val="216455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27954-68BC-714F-B848-B5DC24A9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984D79-0F4E-F34A-A8F8-33E0E13EB506}"/>
              </a:ext>
            </a:extLst>
          </p:cNvPr>
          <p:cNvSpPr txBox="1"/>
          <p:nvPr/>
        </p:nvSpPr>
        <p:spPr>
          <a:xfrm>
            <a:off x="6096000" y="1690688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白い：</a:t>
            </a:r>
            <a:r>
              <a:rPr kumimoji="1" lang="ja-VN" altLang="en-US" sz="32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</a:t>
            </a:r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ろい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F18786-0986-244B-8B4F-1C1021E0250D}"/>
              </a:ext>
            </a:extLst>
          </p:cNvPr>
          <p:cNvSpPr/>
          <p:nvPr/>
        </p:nvSpPr>
        <p:spPr>
          <a:xfrm>
            <a:off x="281612" y="5294225"/>
            <a:ext cx="1955985" cy="769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4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endParaRPr lang="ja-JP" altLang="en-US" sz="4400" b="1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D4FB928B-5DC6-A44B-8413-0F3ADB3F0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58" y="365125"/>
            <a:ext cx="4373204" cy="4351338"/>
          </a:xfr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985C626-079D-9A47-A697-26C80CE59075}"/>
              </a:ext>
            </a:extLst>
          </p:cNvPr>
          <p:cNvSpPr txBox="1"/>
          <p:nvPr/>
        </p:nvSpPr>
        <p:spPr>
          <a:xfrm>
            <a:off x="6096000" y="2844225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VN" altLang="en-US" sz="3200" b="1" dirty="0">
                <a:solidFill>
                  <a:schemeClr val="accent1">
                    <a:lumMod val="75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白馬：はくば</a:t>
            </a:r>
            <a:endParaRPr kumimoji="1" lang="ja-VN" altLang="en-US" b="1" dirty="0">
              <a:solidFill>
                <a:schemeClr val="accent1">
                  <a:lumMod val="75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92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1370</Words>
  <Application>Microsoft Macintosh PowerPoint</Application>
  <PresentationFormat>ワイド画面</PresentationFormat>
  <Paragraphs>368</Paragraphs>
  <Slides>49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9" baseType="lpstr">
      <vt:lpstr>HGMinchoE</vt:lpstr>
      <vt:lpstr>MS Mincho</vt:lpstr>
      <vt:lpstr>游明朝</vt:lpstr>
      <vt:lpstr>Arial</vt:lpstr>
      <vt:lpstr>Calibri</vt:lpstr>
      <vt:lpstr>Calibri Light</vt:lpstr>
      <vt:lpstr>Symbol</vt:lpstr>
      <vt:lpstr>Times New Roman</vt:lpstr>
      <vt:lpstr>Times New Roman</vt:lpstr>
      <vt:lpstr>Office テーマ</vt:lpstr>
      <vt:lpstr>PowerPoint プレゼンテーション</vt:lpstr>
      <vt:lpstr>けいようし ( Tính từ 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Tính Từ</vt:lpstr>
      <vt:lpstr>Tính Từ</vt:lpstr>
      <vt:lpstr>色　（いろ）</vt:lpstr>
      <vt:lpstr>色　（いろ）</vt:lpstr>
      <vt:lpstr>味　 （あじ）</vt:lpstr>
      <vt:lpstr>Tính Từ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3. Cách sử dụng あまり và とても</vt:lpstr>
      <vt:lpstr>3. Cách sử dụng あまり và とても</vt:lpstr>
      <vt:lpstr>             N は　な-Adj です。            N は　い-Adj です。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S + は + どう + ですか</vt:lpstr>
      <vt:lpstr>PowerPoint プレゼンテーション</vt:lpstr>
      <vt:lpstr>PowerPoint プレゼンテーション</vt:lpstr>
      <vt:lpstr>S + は + どんな + danh từ chung + ですか</vt:lpstr>
      <vt:lpstr>PowerPoint プレゼンテーション</vt:lpstr>
      <vt:lpstr>Ví dụ</vt:lpstr>
      <vt:lpstr>PowerPoint プレゼンテーション</vt:lpstr>
      <vt:lpstr>PowerPoint プレゼンテーション</vt:lpstr>
      <vt:lpstr>3.　　とても 　/ 　あまり</vt:lpstr>
      <vt:lpstr>PowerPoint プレゼンテーション</vt:lpstr>
      <vt:lpstr>この町は　賑(にぎ)やかですか。 　　……いいえ、あまり　賑やかじゃ　ありません。</vt:lpstr>
      <vt:lpstr>4. 　N は　どうですか。</vt:lpstr>
      <vt:lpstr>5. 　　Nは　A1 です。そして、A2 ですNは　A1 ですが、A2 です。 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20</cp:revision>
  <dcterms:created xsi:type="dcterms:W3CDTF">2023-02-10T02:43:20Z</dcterms:created>
  <dcterms:modified xsi:type="dcterms:W3CDTF">2024-01-06T03:11:25Z</dcterms:modified>
</cp:coreProperties>
</file>