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5" r:id="rId3"/>
    <p:sldId id="276" r:id="rId4"/>
    <p:sldId id="277" r:id="rId5"/>
    <p:sldId id="278" r:id="rId6"/>
    <p:sldId id="296" r:id="rId7"/>
    <p:sldId id="297" r:id="rId8"/>
    <p:sldId id="279" r:id="rId9"/>
    <p:sldId id="280" r:id="rId10"/>
    <p:sldId id="281" r:id="rId11"/>
    <p:sldId id="282" r:id="rId12"/>
    <p:sldId id="298" r:id="rId13"/>
    <p:sldId id="283" r:id="rId14"/>
    <p:sldId id="284" r:id="rId15"/>
    <p:sldId id="285" r:id="rId16"/>
    <p:sldId id="286" r:id="rId17"/>
    <p:sldId id="299" r:id="rId18"/>
    <p:sldId id="258" r:id="rId19"/>
    <p:sldId id="287" r:id="rId20"/>
    <p:sldId id="300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72" r:id="rId30"/>
  </p:sldIdLst>
  <p:sldSz cx="12192000" cy="6858000"/>
  <p:notesSz cx="6858000" cy="9144000"/>
  <p:defaultTextStyle>
    <a:defPPr>
      <a:defRPr lang="ja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3"/>
    <p:restoredTop sz="86492"/>
  </p:normalViewPr>
  <p:slideViewPr>
    <p:cSldViewPr snapToGrid="0" snapToObjects="1">
      <p:cViewPr varScale="1">
        <p:scale>
          <a:sx n="83" d="100"/>
          <a:sy n="83" d="100"/>
        </p:scale>
        <p:origin x="15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V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A281-2519-314E-BF13-DB2EA639795C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V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V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AD58-FC4F-1545-812C-35BD939B5134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77204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VN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AD58-FC4F-1545-812C-35BD939B5134}" type="slidenum">
              <a:rPr kumimoji="1" lang="ja-VN" altLang="en-US" smtClean="0"/>
              <a:t>1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4958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AD58-FC4F-1545-812C-35BD939B5134}" type="slidenum">
              <a:rPr kumimoji="1" lang="ja-VN" altLang="en-US" smtClean="0"/>
              <a:t>2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3878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AD58-FC4F-1545-812C-35BD939B5134}" type="slidenum">
              <a:rPr kumimoji="1" lang="ja-VN" altLang="en-US" smtClean="0"/>
              <a:t>3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14272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AD58-FC4F-1545-812C-35BD939B5134}" type="slidenum">
              <a:rPr kumimoji="1" lang="ja-VN" altLang="en-US" smtClean="0"/>
              <a:t>4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92349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8AD58-FC4F-1545-812C-35BD939B5134}" type="slidenum">
              <a:rPr kumimoji="1" lang="ja-VN" altLang="en-US" smtClean="0"/>
              <a:t>5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331044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96E6A-3FF4-F748-A35D-33E2A0833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C366E5-C1B0-4742-8EEA-BD1964D93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9E525-CEE3-D246-9FE3-88297266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32256-FC22-BC41-B585-E8F41E4F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0292B7-77D1-344C-827F-5C38E968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50517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31A8D-BC39-B14D-9AE2-0EE86C6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EAF771-9188-DD4D-8246-EB97D6C6E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A1F5C-F035-C54C-A86A-6F3E1BA3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A3E51-88C1-7D47-8AFC-13B2B483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C0F33-77EA-594A-8194-19DA47C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44579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DC31DE-75A5-C049-8C05-54996FF5B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DC22B5-0BEB-CC4D-85D2-CAADE377E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A7853A-8B06-094A-87E6-5FA19BB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285D6D-2198-ED42-928B-AD109A24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86AB2-4C42-CE4B-8C8B-E48C76B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71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1D891-7BD3-F642-84B9-DD692CD3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E7D1B-26A7-624C-85E8-5DA976DE8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A13BF-8080-A041-9AB8-E49A104B1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4B7A8-B98B-BF48-A96A-0A9F8CDC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C5B35-920B-044A-A18A-258A5ACE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97819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C3194D-DF6A-9046-8ECE-B9914C84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A62DFA-DADB-4A46-B626-57A8A0FD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B6FA59-546C-124C-A1D5-9FEF64C8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212154-8E8E-0344-A9A2-BFCDA9AD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6AF93-F14D-2C4F-95E3-AF6F0C45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276120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FFFAB-099A-E644-B0F1-F73DBF4F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B8C098-6875-7649-8623-3436F9B9D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F3098F-719E-1F4E-92AE-88DF80D0F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F99625-08FA-8F47-8528-B476EEF0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A155AA-E7CB-7C45-BA58-5FDB1A08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41521A-5C05-4442-929E-E99BBB3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367917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1E544-33D0-CB4D-99D9-8950B173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D59C9-C53F-6444-97D7-19FB76DCE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AE1D56-78F9-E148-AB1B-084F29E40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D8AD95-DFC8-7047-8526-FB8BF26E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C11B78-1A63-234D-B868-CEC597E30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5BACAB-0899-4747-A39C-7946358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9358DE-C4FA-284B-87D2-89DD7C15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2D6DCC-6AE8-8A49-A62F-2D1EA91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389359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73099-992B-2C46-9050-AAD6496E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4722A7-AB07-C44F-B0C9-7743F696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39BD7C-DA7A-F04A-B7A0-3C07DE8A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24F75C-2F43-DC4B-BE19-91DB5CE0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4158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1AA00E-DC73-884C-86F1-178A5BB4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A775E-C2F0-F945-B668-93C70888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3514D2-9AEA-224D-86F3-0CA0BAB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9528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D93F4-9B0E-D94D-BAFB-ECA9CEE3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958FFD-5A94-9145-8D31-379B4A46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02C00F-A203-6B40-9A41-44F917B38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15BFF-0347-CD4B-B209-4FA61E48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76E39-7CDC-DD41-B479-3A048BF0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29E9DD-2689-3B4B-A842-59BE26E3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63783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B5094-5577-AE4C-9B10-87644D2F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FB2EC-820D-1B45-A467-40F6C755C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V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D5E7B8-7BAA-CC44-8447-5403DFDAC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EE8A18-EE11-C543-A29B-6E65EEEF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861338-5FFC-0C4C-A1AB-15756A1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803766-19F1-4442-8BBD-00A61FD9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48809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6B9CE-D530-3E44-B192-8B71E67C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V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74748-7B4E-2A4C-B643-2303FE98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V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D81AB4-C5E1-A948-9063-225B4AF3C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B512-B52F-0446-9826-C28750F5EC5E}" type="datetimeFigureOut">
              <a:rPr kumimoji="1" lang="ja-VN" altLang="en-US" smtClean="0"/>
              <a:t>2024/01/10</a:t>
            </a:fld>
            <a:endParaRPr kumimoji="1" lang="ja-V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F54E7-BEE3-FF46-9559-142E87046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V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1E2D6-1540-484C-8EF3-B6449EBA8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9966-A778-2D4A-9F6E-1B6E697098D3}" type="slidenum">
              <a:rPr kumimoji="1" lang="ja-VN" altLang="en-US" smtClean="0"/>
              <a:t>‹#›</a:t>
            </a:fld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30824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4AA1-200F-0545-84CB-9D2D861E8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63A73D-1F7B-9844-9EB0-C325CBEE7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VN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3F8F82D-122D-254E-B858-01C1ABE41749}"/>
              </a:ext>
            </a:extLst>
          </p:cNvPr>
          <p:cNvSpPr/>
          <p:nvPr/>
        </p:nvSpPr>
        <p:spPr>
          <a:xfrm>
            <a:off x="4310895" y="2705725"/>
            <a:ext cx="357020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VN" alt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GMinchoE" panose="02020909000000000000" pitchFamily="49" charset="-128"/>
                <a:ea typeface="HGMinchoE" panose="02020909000000000000" pitchFamily="49" charset="-128"/>
              </a:rPr>
              <a:t>第９課</a:t>
            </a:r>
            <a:endParaRPr lang="ja-JP" altLang="en-US" sz="88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HGMinchoE" panose="02020909000000000000" pitchFamily="49" charset="-128"/>
              <a:ea typeface="HGMinchoE" panose="0202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39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87ED0F-461E-6D4E-B182-29D0DEAB8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454" y="1112577"/>
            <a:ext cx="9728945" cy="184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どんな</a:t>
            </a:r>
            <a:r>
              <a:rPr kumimoji="0" lang="ja-JP" altLang="en-US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</a:t>
            </a:r>
            <a:r>
              <a:rPr kumimoji="0" lang="ja-JP" altLang="ja-VN" sz="4000" b="1" i="0" u="sng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果物</a:t>
            </a:r>
            <a:r>
              <a:rPr kumimoji="0" lang="ja-VN" altLang="ja-JP" sz="4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000" b="1" i="0" u="sng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くだもの</a:t>
            </a:r>
            <a:r>
              <a:rPr kumimoji="0" lang="ja-VN" altLang="ja-JP" sz="4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好きですか。</a:t>
            </a:r>
            <a:endParaRPr kumimoji="0" lang="ja-VN" altLang="ja-V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みかん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好きです。</a:t>
            </a:r>
            <a:endParaRPr kumimoji="0" lang="ja-JP" altLang="vi-VN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90161E8-E6F5-D246-8A5C-552A67C8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37" y="3290456"/>
            <a:ext cx="3706090" cy="37060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C41CD36-C17B-7543-AD56-144C4EF4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45" y="4042641"/>
            <a:ext cx="2815359" cy="281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06AD52-205F-7144-B23D-DB8B40865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5909" y="946291"/>
            <a:ext cx="10251524" cy="184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どんな</a:t>
            </a:r>
            <a:r>
              <a:rPr kumimoji="0" lang="ja-JP" altLang="en-US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</a:t>
            </a:r>
            <a:r>
              <a:rPr kumimoji="0" lang="ja-JP" altLang="ja-VN" sz="4000" b="1" i="0" u="sng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食べ物</a:t>
            </a:r>
            <a:r>
              <a:rPr kumimoji="0" lang="ja-VN" altLang="ja-JP" sz="4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000" b="1" i="0" u="sng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たべもの</a:t>
            </a:r>
            <a:r>
              <a:rPr kumimoji="0" lang="ja-VN" altLang="ja-JP" sz="4000" b="1" i="0" u="sng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好きですか。</a:t>
            </a:r>
            <a:endParaRPr kumimoji="0" lang="ja-VN" altLang="ja-V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   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天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てん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ぷら　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好きです。</a:t>
            </a:r>
            <a:endParaRPr kumimoji="0" lang="ja-JP" altLang="vi-VN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EDC8811-0C64-064A-91CA-F649FFE9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81" y="3794237"/>
            <a:ext cx="4505019" cy="29252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983CF79-5759-1446-A1BA-F01DE823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45" y="3987818"/>
            <a:ext cx="2731637" cy="273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5488C-87CC-9A44-B540-B0579D0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 b="1" i="0">
                <a:solidFill>
                  <a:srgbClr val="00B05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どんな～が好きですか</a:t>
            </a:r>
            <a:r>
              <a:rPr lang="ja-JP" altLang="en-US" sz="4800" b="1">
                <a:solidFill>
                  <a:srgbClr val="00B05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kumimoji="1" lang="ja-VN" altLang="en-US" sz="4800" b="1" dirty="0">
              <a:solidFill>
                <a:srgbClr val="00B05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DA5C6D-086F-834C-A4D1-BE9CA6D2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7949" y="1870800"/>
            <a:ext cx="4617614" cy="45902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スポーツ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音楽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飲み物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映画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6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食べ物</a:t>
            </a:r>
            <a:endParaRPr lang="ja-JP" altLang="en-US" b="1" i="0">
              <a:solidFill>
                <a:srgbClr val="7030A0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2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F0D53EE7-F0AA-AE40-9B6E-69882755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44" y="339436"/>
            <a:ext cx="889073" cy="889073"/>
          </a:xfrm>
          <a:ln w="3175">
            <a:solidFill>
              <a:schemeClr val="tx1"/>
            </a:solidFill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D377ABD-0A64-7F4F-A482-5BDDA3C3B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40527" y="2212042"/>
            <a:ext cx="8792792" cy="184351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altLang="zh-CN" sz="4000" b="1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</a:t>
            </a:r>
            <a:r>
              <a:rPr kumimoji="0" lang="vi-VN" altLang="zh-CN" sz="4000" b="1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が　上手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じょうず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です。　</a:t>
            </a:r>
            <a:b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	    </a:t>
            </a:r>
            <a:r>
              <a:rPr kumimoji="0" lang="vi-VN" altLang="zh-CN" sz="4000" b="1" i="0" u="none" strike="noStrike" cap="none" normalizeH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 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が　下手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へた</a:t>
            </a:r>
            <a: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zh-C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です。</a:t>
            </a:r>
            <a:r>
              <a:rPr kumimoji="0" lang="ja-VN" altLang="vi-VN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424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AC9AE8-4344-0944-9E97-9FCF66D7D7D3}"/>
              </a:ext>
            </a:extLst>
          </p:cNvPr>
          <p:cNvSpPr txBox="1"/>
          <p:nvPr/>
        </p:nvSpPr>
        <p:spPr>
          <a:xfrm>
            <a:off x="859465" y="662858"/>
            <a:ext cx="11055927" cy="276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マリアさんは　テニスが　上手です。</a:t>
            </a:r>
            <a:endParaRPr kumimoji="0" lang="vi-VN" altLang="ja-JP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VN" altLang="ja-V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私は　歌</a:t>
            </a:r>
            <a:r>
              <a:rPr kumimoji="0" lang="ja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うた</a:t>
            </a:r>
            <a:r>
              <a:rPr kumimoji="0" lang="ja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が　下手です。</a:t>
            </a:r>
            <a:endParaRPr kumimoji="0" lang="ja-JP" altLang="ja-VN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0DB578F-25E5-AF4D-88A3-8B3900574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40" y="4013200"/>
            <a:ext cx="2844800" cy="28448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01BC4E3-BDC3-0242-87D5-4FC3EDB8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060" y="3872706"/>
            <a:ext cx="2288718" cy="27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1F10AF-0CAE-7345-A9C3-648DE8708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2792" y="818734"/>
            <a:ext cx="9896856" cy="261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タワポンは　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何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上手ですか　。</a:t>
            </a:r>
            <a:endParaRPr kumimoji="0" lang="ja-VN" altLang="ja-V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    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野球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やきゅう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上手です 。</a:t>
            </a:r>
            <a:endParaRPr kumimoji="0" lang="ja-JP" altLang="vi-VN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5E922F-D645-EC45-9847-B7EC372BE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474" y="3606800"/>
            <a:ext cx="25019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8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62A3C-B58F-C743-85DE-F931FDEC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892" y="1010570"/>
            <a:ext cx="7824216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ja-JP" sz="4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lang="ja-JP" altLang="en-US" sz="4000" b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ja-JP" altLang="ja-VN" sz="4000" b="1">
                <a:solidFill>
                  <a:schemeClr val="accent1">
                    <a:lumMod val="75000"/>
                  </a:schemeClr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は　</a:t>
            </a:r>
            <a:r>
              <a:rPr lang="vi-VN" altLang="ja-VN" sz="4000" b="1" dirty="0">
                <a:solidFill>
                  <a:schemeClr val="accent1">
                    <a:lumMod val="75000"/>
                  </a:schemeClr>
                </a:solidFill>
                <a:effectLst/>
                <a:latin typeface="游明朝" panose="02020400000000000000" pitchFamily="18" charset="-128"/>
                <a:cs typeface="Times New Roman" panose="02020603050405020304" pitchFamily="18" charset="0"/>
              </a:rPr>
              <a:t>N </a:t>
            </a:r>
            <a:r>
              <a:rPr lang="ja-JP" altLang="ja-VN" sz="4000" b="1">
                <a:solidFill>
                  <a:schemeClr val="accent1">
                    <a:lumMod val="75000"/>
                  </a:schemeClr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が　あります</a:t>
            </a:r>
            <a:r>
              <a:rPr lang="zh-CN" altLang="ja-VN" sz="4000" b="1" dirty="0">
                <a:solidFill>
                  <a:schemeClr val="accent1">
                    <a:lumMod val="75000"/>
                  </a:schemeClr>
                </a:solidFill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kumimoji="1" lang="ja-VN" alt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357FC64-0E39-F24E-9CCF-3EF1F5C77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94" y="306229"/>
            <a:ext cx="1020318" cy="1020318"/>
          </a:xfrm>
          <a:ln w="3175"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3E8C4A-36ED-1B49-9841-7D07B4485D55}"/>
              </a:ext>
            </a:extLst>
          </p:cNvPr>
          <p:cNvSpPr txBox="1"/>
          <p:nvPr/>
        </p:nvSpPr>
        <p:spPr>
          <a:xfrm>
            <a:off x="1097280" y="2912721"/>
            <a:ext cx="9417963" cy="2770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ja-JP" altLang="ja-VN" sz="4000" b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私は　パソコンが　あります。</a:t>
            </a:r>
            <a:endParaRPr lang="en-US" altLang="ja-JP" sz="4000" b="1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ja-JP" altLang="ja-VN" sz="4000" b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父は　時間</a:t>
            </a:r>
            <a:r>
              <a:rPr lang="ja-VN" altLang="en-US" sz="4000" b="1" dirty="0"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（じかん）</a:t>
            </a:r>
            <a:r>
              <a:rPr lang="ja-JP" altLang="ja-VN" sz="4000" b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明朝" panose="02020609040205080304" pitchFamily="49" charset="-128"/>
              </a:rPr>
              <a:t>が　ありません。</a:t>
            </a: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256EAEB-2AB0-0D44-8B2D-55A3CDE6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072" y="2654699"/>
            <a:ext cx="2100072" cy="21000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ACE9BC7-8099-DB4F-9945-06219F7A3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108" y="4908746"/>
            <a:ext cx="1811782" cy="18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E8871-DF47-614F-91B1-2FB6067A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たくさん　あります</a:t>
            </a:r>
            <a:br>
              <a:rPr lang="ja-JP" altLang="en-US" sz="4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4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すこし　　あります</a:t>
            </a:r>
            <a:br>
              <a:rPr lang="ja-JP" altLang="en-US" sz="4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4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あまり　　ありません</a:t>
            </a:r>
            <a:br>
              <a:rPr lang="ja-JP" altLang="en-US" sz="4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4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ぜんぜん　ありません</a:t>
            </a:r>
            <a:endParaRPr kumimoji="1" lang="ja-VN" altLang="en-US" sz="4000" b="1" dirty="0">
              <a:solidFill>
                <a:srgbClr val="7030A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03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9B485EB-2555-8D4C-9C53-1F34891C7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4810" y="3130285"/>
            <a:ext cx="4473258" cy="372771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78557B-99FA-394E-8982-6A7CA965CB7C}"/>
              </a:ext>
            </a:extLst>
          </p:cNvPr>
          <p:cNvSpPr txBox="1"/>
          <p:nvPr/>
        </p:nvSpPr>
        <p:spPr>
          <a:xfrm>
            <a:off x="838200" y="831152"/>
            <a:ext cx="8236550" cy="3564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vi-VN" altLang="ja-VN" sz="4000" b="1" i="0" dirty="0">
                <a:solidFill>
                  <a:srgbClr val="333333"/>
                </a:solidFill>
                <a:effectLst/>
                <a:latin typeface="Lora" pitchFamily="2" charset="0"/>
                <a:ea typeface="MS Mincho" panose="02020609040205080304" pitchFamily="49" charset="-128"/>
              </a:rPr>
              <a:t>T</a:t>
            </a:r>
            <a:r>
              <a:rPr lang="ja-VN" altLang="vi-VN" sz="4000" b="1" i="0" dirty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みなさんお金が　ありますか？</a:t>
            </a:r>
            <a:br>
              <a:rPr lang="ja-JP" altLang="en-US" sz="4000" b="1"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vi-VN" altLang="ja-VN" sz="4000" b="1" i="0" dirty="0">
                <a:solidFill>
                  <a:srgbClr val="333333"/>
                </a:solidFill>
                <a:effectLst/>
                <a:latin typeface="Lora" pitchFamily="2" charset="0"/>
                <a:ea typeface="MS Mincho" panose="02020609040205080304" pitchFamily="49" charset="-128"/>
              </a:rPr>
              <a:t>S</a:t>
            </a:r>
            <a:r>
              <a:rPr lang="ja-VN" altLang="vi-VN" sz="4000" b="1" i="0" dirty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：</a:t>
            </a: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はい、</a:t>
            </a:r>
            <a:r>
              <a:rPr lang="ja-VN" altLang="en-US" sz="4000" b="1" i="0" dirty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すこ</a:t>
            </a: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し　あります。</a:t>
            </a:r>
            <a:endParaRPr lang="en-US" altLang="ja-JP" sz="4000" b="1" i="0" dirty="0">
              <a:solidFill>
                <a:srgbClr val="333333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</a:pPr>
            <a:r>
              <a:rPr lang="en-US" altLang="ja-JP" sz="4000" b="1" dirty="0">
                <a:solidFill>
                  <a:srgbClr val="333333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いいえ、あまりありません。 </a:t>
            </a:r>
            <a:endParaRPr kumimoji="1" lang="ja-VN" altLang="en-US" sz="4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33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5A0084-D244-454B-B8FF-D2A13AAA1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6669" y="1047642"/>
            <a:ext cx="11498661" cy="238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あなたは </a:t>
            </a:r>
            <a:r>
              <a:rPr kumimoji="0" lang="ja-VN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 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自動車</a:t>
            </a:r>
            <a:r>
              <a:rPr kumimoji="0" lang="ja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じどうしゃ</a:t>
            </a:r>
            <a:r>
              <a:rPr kumimoji="0" lang="ja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ありますか。　</a:t>
            </a:r>
            <a:endParaRPr kumimoji="0" lang="ja-VN" altLang="ja-V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　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いいえ、ありません。</a:t>
            </a:r>
            <a:endParaRPr kumimoji="0" lang="ja-JP" altLang="vi-VN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D0D826-70A9-C24B-8B84-5B7C2E33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24" y="4013200"/>
            <a:ext cx="2844800" cy="2844800"/>
          </a:xfrm>
          <a:prstGeom prst="rect">
            <a:avLst/>
          </a:prstGeom>
        </p:spPr>
      </p:pic>
      <p:sp>
        <p:nvSpPr>
          <p:cNvPr id="7" name="乗算記号 6">
            <a:extLst>
              <a:ext uri="{FF2B5EF4-FFF2-40B4-BE49-F238E27FC236}">
                <a16:creationId xmlns:a16="http://schemas.microsoft.com/office/drawing/2014/main" id="{B64E2CC2-5C59-CF4A-905A-86D52986C9AB}"/>
              </a:ext>
            </a:extLst>
          </p:cNvPr>
          <p:cNvSpPr/>
          <p:nvPr/>
        </p:nvSpPr>
        <p:spPr>
          <a:xfrm>
            <a:off x="10559876" y="4150360"/>
            <a:ext cx="1243584" cy="1298448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VN" altLang="en-US"/>
          </a:p>
        </p:txBody>
      </p:sp>
    </p:spTree>
    <p:extLst>
      <p:ext uri="{BB962C8B-B14F-4D97-AF65-F5344CB8AC3E}">
        <p14:creationId xmlns:p14="http://schemas.microsoft.com/office/powerpoint/2010/main" val="186937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A05F135-9D7A-524B-ACFB-EB66D7144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118623"/>
              </p:ext>
            </p:extLst>
          </p:nvPr>
        </p:nvGraphicFramePr>
        <p:xfrm>
          <a:off x="526472" y="1165411"/>
          <a:ext cx="11139056" cy="4527178"/>
        </p:xfrm>
        <a:graphic>
          <a:graphicData uri="http://schemas.openxmlformats.org/drawingml/2006/table">
            <a:tbl>
              <a:tblPr/>
              <a:tblGrid>
                <a:gridCol w="778095">
                  <a:extLst>
                    <a:ext uri="{9D8B030D-6E8A-4147-A177-3AD203B41FA5}">
                      <a16:colId xmlns:a16="http://schemas.microsoft.com/office/drawing/2014/main" val="2188112099"/>
                    </a:ext>
                  </a:extLst>
                </a:gridCol>
                <a:gridCol w="3767622">
                  <a:extLst>
                    <a:ext uri="{9D8B030D-6E8A-4147-A177-3AD203B41FA5}">
                      <a16:colId xmlns:a16="http://schemas.microsoft.com/office/drawing/2014/main" val="4113438906"/>
                    </a:ext>
                  </a:extLst>
                </a:gridCol>
                <a:gridCol w="2948575">
                  <a:extLst>
                    <a:ext uri="{9D8B030D-6E8A-4147-A177-3AD203B41FA5}">
                      <a16:colId xmlns:a16="http://schemas.microsoft.com/office/drawing/2014/main" val="371208280"/>
                    </a:ext>
                  </a:extLst>
                </a:gridCol>
                <a:gridCol w="3644764">
                  <a:extLst>
                    <a:ext uri="{9D8B030D-6E8A-4147-A177-3AD203B41FA5}">
                      <a16:colId xmlns:a16="http://schemas.microsoft.com/office/drawing/2014/main" val="3164133895"/>
                    </a:ext>
                  </a:extLst>
                </a:gridCol>
              </a:tblGrid>
              <a:tr h="710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VN" sz="1050" b="1" i="1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VN" altLang="en-US" sz="1400" b="1" i="1" dirty="0">
                        <a:solidFill>
                          <a:srgbClr val="6666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rgbClr val="7030A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わかります</a:t>
                      </a:r>
                      <a:endParaRPr lang="ja-JP" altLang="en-US" sz="4400" b="1">
                        <a:solidFill>
                          <a:srgbClr val="7030A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rgbClr val="7030A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分かります</a:t>
                      </a:r>
                      <a:endParaRPr lang="ja-JP" altLang="en-US" sz="4400" b="1">
                        <a:solidFill>
                          <a:srgbClr val="7030A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6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hiểu, nắm được</a:t>
                      </a:r>
                      <a:endParaRPr lang="vi-VN" sz="2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59583"/>
                  </a:ext>
                </a:extLst>
              </a:tr>
              <a:tr h="9742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VN" sz="1050" b="1" i="1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VN" altLang="en-US" sz="1400" b="1" i="1" dirty="0">
                        <a:solidFill>
                          <a:srgbClr val="6666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rgbClr val="7030A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あります</a:t>
                      </a:r>
                      <a:endParaRPr lang="ja-JP" altLang="en-US" sz="4400" b="1">
                        <a:solidFill>
                          <a:srgbClr val="7030A0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VN" altLang="en-US" sz="4400" b="1" dirty="0">
                          <a:solidFill>
                            <a:srgbClr val="7030A0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6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(sở hữu)</a:t>
                      </a:r>
                      <a:endParaRPr lang="vi-VN" sz="2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55052"/>
                  </a:ext>
                </a:extLst>
              </a:tr>
              <a:tr h="710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VN" sz="1050" b="1" i="1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VN" altLang="en-US" sz="1400" b="1" i="1">
                        <a:solidFill>
                          <a:srgbClr val="6666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すき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好き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endParaRPr lang="vi-V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56891"/>
                  </a:ext>
                </a:extLst>
              </a:tr>
              <a:tr h="710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VN" sz="1050" b="1" i="1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VN" altLang="en-US" sz="1400" b="1" i="1">
                        <a:solidFill>
                          <a:srgbClr val="6666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きらい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嫌い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 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ghét, không thích</a:t>
                      </a:r>
                      <a:endParaRPr lang="vi-V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53364"/>
                  </a:ext>
                </a:extLst>
              </a:tr>
              <a:tr h="710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VN" sz="1050" b="1" i="1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ja-VN" altLang="en-US" sz="1400" b="1" i="1">
                        <a:solidFill>
                          <a:srgbClr val="6666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じょうず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上手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giỏi, khéo</a:t>
                      </a:r>
                      <a:endParaRPr lang="vi-V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98280"/>
                  </a:ext>
                </a:extLst>
              </a:tr>
              <a:tr h="710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VN" sz="1050" b="1" i="1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ja-VN" altLang="en-US" sz="1400" b="1" i="1">
                        <a:solidFill>
                          <a:srgbClr val="66666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へた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下手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ja-JP" altLang="en-US" sz="3200" b="1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な</a:t>
                      </a:r>
                      <a:r>
                        <a:rPr lang="en-US" altLang="ja-JP" sz="3200" b="1" dirty="0">
                          <a:solidFill>
                            <a:schemeClr val="tx1"/>
                          </a:solidFill>
                          <a:effectLst/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]</a:t>
                      </a:r>
                      <a:endParaRPr lang="ja-JP" altLang="en-US" sz="4400" b="1">
                        <a:solidFill>
                          <a:schemeClr val="tx1"/>
                        </a:solidFill>
                        <a:effectLst/>
                        <a:latin typeface="MS Mincho" panose="02020609040205080304" pitchFamily="49" charset="-128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vi-V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kém</a:t>
                      </a:r>
                      <a:endParaRPr lang="vi-VN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0" marR="5230" marT="52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89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511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6876EC-B906-8540-AEBE-1D931108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6772"/>
            <a:ext cx="11887200" cy="4351338"/>
          </a:xfrm>
        </p:spPr>
        <p:txBody>
          <a:bodyPr>
            <a:normAutofit/>
          </a:bodyPr>
          <a:lstStyle/>
          <a:p>
            <a:r>
              <a:rPr lang="ja-JP" altLang="en-US" sz="36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私は　明日</a:t>
            </a:r>
            <a:r>
              <a:rPr lang="ja-VN" altLang="en-US" sz="3600" b="1" i="0" dirty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（あした）</a:t>
            </a:r>
            <a:r>
              <a:rPr lang="ja-JP" altLang="en-US" sz="36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　時間</a:t>
            </a:r>
            <a:r>
              <a:rPr lang="ja-VN" altLang="en-US" sz="3600" b="1" i="0" dirty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（じかん）</a:t>
            </a:r>
            <a:r>
              <a:rPr lang="ja-JP" altLang="en-US" sz="36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が　あります。</a:t>
            </a:r>
            <a:endParaRPr lang="en-US" altLang="ja-JP" sz="3600" b="1" i="0" dirty="0">
              <a:solidFill>
                <a:srgbClr val="333333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kumimoji="1" lang="en-US" altLang="ja-VN" sz="4000" b="1" dirty="0">
              <a:solidFill>
                <a:srgbClr val="333333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私は　土曜日　用事</a:t>
            </a:r>
            <a:r>
              <a:rPr lang="en-US" altLang="ja-JP" sz="4000" b="1" dirty="0">
                <a:solidFill>
                  <a:srgbClr val="333333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(</a:t>
            </a:r>
            <a:r>
              <a:rPr lang="ja-VN" altLang="en-US" sz="4000" b="1" dirty="0">
                <a:solidFill>
                  <a:srgbClr val="333333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ようじ）</a:t>
            </a: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があります。 </a:t>
            </a:r>
            <a:endParaRPr kumimoji="1" lang="en-US" altLang="ja-JP" sz="4000" b="1" i="0" dirty="0">
              <a:solidFill>
                <a:srgbClr val="333333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kumimoji="1" lang="en-US" altLang="ja-VN" sz="4000" b="1" dirty="0">
              <a:solidFill>
                <a:srgbClr val="333333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私は　土曜日　約束</a:t>
            </a:r>
            <a:r>
              <a:rPr lang="ja-VN" altLang="en-US" sz="4000" b="1" i="0" dirty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（やくそく）</a:t>
            </a: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があります。</a:t>
            </a:r>
            <a:endParaRPr kumimoji="1" lang="ja-VN" altLang="en-US" sz="4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158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565A1624-2264-A547-9FB9-3E51555D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00" y="540532"/>
            <a:ext cx="1076544" cy="808002"/>
          </a:xfrm>
          <a:ln w="3175">
            <a:solidFill>
              <a:schemeClr val="tx1"/>
            </a:solidFill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B802D03-3579-514A-B248-455B42342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1493" y="348260"/>
            <a:ext cx="7629013" cy="200054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vi-VN" altLang="zh-CN" sz="4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lang="vi-VN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</a:t>
            </a:r>
            <a:r>
              <a:rPr kumimoji="0" lang="zh-CN" altLang="vi-V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</a:t>
            </a:r>
            <a:r>
              <a:rPr kumimoji="0" lang="vi-VN" altLang="zh-C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kumimoji="0" lang="vi-VN" altLang="zh-CN" b="1" i="0" u="none" strike="noStrike" cap="none" normalizeH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zh-CN" altLang="vi-V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が　分</a:t>
            </a:r>
            <a:r>
              <a:rPr kumimoji="0" lang="vi-VN" altLang="zh-C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zh-CN" altLang="vi-V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わ</a:t>
            </a:r>
            <a:r>
              <a:rPr kumimoji="0" lang="vi-VN" altLang="zh-C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zh-CN" altLang="vi-V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かります。</a:t>
            </a:r>
            <a:b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</a:br>
            <a:r>
              <a:rPr kumimoji="0" lang="ja-VN" altLang="vi-VN" sz="4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ja-VN" altLang="vi-VN" sz="54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3A25F8-9143-3543-8A7D-F084D602BD1B}"/>
              </a:ext>
            </a:extLst>
          </p:cNvPr>
          <p:cNvSpPr txBox="1"/>
          <p:nvPr/>
        </p:nvSpPr>
        <p:spPr>
          <a:xfrm>
            <a:off x="3304611" y="2348808"/>
            <a:ext cx="60990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よく　　　わかります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だいたい　わかります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すこし　　わかります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あまり　　わかりません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‍</a:t>
            </a:r>
            <a:br>
              <a:rPr lang="ja-JP" altLang="en-US" sz="3000" b="1">
                <a:solidFill>
                  <a:srgbClr val="7030A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3000" b="1" i="0">
                <a:solidFill>
                  <a:srgbClr val="7030A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ぜんぜん　わかりません</a:t>
            </a:r>
            <a:endParaRPr lang="ja-VN" altLang="en-US" sz="3000" b="1" dirty="0">
              <a:solidFill>
                <a:srgbClr val="7030A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7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F016AA4-707B-314D-A33C-32D5C6702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560" y="769618"/>
            <a:ext cx="11822467" cy="531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私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　中国語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ちゅうごくご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分かります。</a:t>
            </a:r>
            <a:endParaRPr kumimoji="0" lang="en-US" altLang="ja-JP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VN" altLang="vi-V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姉は　英語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えいご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よく　分かります。</a:t>
            </a:r>
            <a:endParaRPr kumimoji="0" lang="vi-VN" altLang="ja-JP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ja-VN" altLang="en-US" sz="4400" b="1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</a:rPr>
              <a:t>（あね）</a:t>
            </a:r>
            <a:endParaRPr kumimoji="0" lang="ja-JP" altLang="vi-VN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D4A40-3534-6F40-BA58-3E89C738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4F1E7-511E-BB4D-B33F-5BB00AD14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096" y="2711189"/>
            <a:ext cx="1146980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あなたは　漢字</a:t>
            </a:r>
            <a:r>
              <a:rPr kumimoji="0" lang="ja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かんじ</a:t>
            </a:r>
            <a:r>
              <a:rPr kumimoji="0" lang="ja-VN" altLang="ja-JP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分かりますか。</a:t>
            </a:r>
            <a:endParaRPr kumimoji="0" lang="en-US" altLang="ja-JP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VN" altLang="ja-V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kumimoji="0" lang="vi-VN" altLang="ja-JP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……</a:t>
            </a:r>
            <a:r>
              <a:rPr kumimoji="0" lang="ja-JP" altLang="vi-VN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いいえ、ぜんぜん　分かりません。</a:t>
            </a:r>
            <a:endParaRPr kumimoji="0" lang="ja-JP" altLang="vi-VN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802F9110-434D-6549-B090-F4134CA5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720" y="0"/>
            <a:ext cx="4156640" cy="249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003F2-7D0D-8242-9418-C0677AD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896" y="346519"/>
            <a:ext cx="7769352" cy="13255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ja-JP" altLang="ja-VN" sz="40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＿＿＿＿＿＿</a:t>
            </a:r>
            <a:r>
              <a:rPr lang="ja-JP" altLang="ja-VN" sz="40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から、＿＿＿＿。</a:t>
            </a:r>
            <a:endParaRPr kumimoji="1" lang="ja-VN" altLang="en-US" sz="8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FC211C4-2A0E-AF43-BC06-BBC1941B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70" y="346519"/>
            <a:ext cx="874014" cy="874014"/>
          </a:xfrm>
          <a:ln w="3175">
            <a:solidFill>
              <a:schemeClr val="tx1"/>
            </a:solidFill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896D430-6D9A-1940-AD29-A5E0BBC6E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02" y="2026086"/>
            <a:ext cx="11680698" cy="149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今日は　恋人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こいびと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の　誕生日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たんじょう</a:t>
            </a:r>
            <a:r>
              <a:rPr kumimoji="0" lang="ja-JP" altLang="en-US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び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から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、</a:t>
            </a:r>
            <a:endParaRPr kumimoji="0" lang="en-US" altLang="ja-JP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早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はや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く帰</a:t>
            </a:r>
            <a:r>
              <a:rPr kumimoji="0" lang="ja-JP" altLang="en-US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かえ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ります。</a:t>
            </a:r>
            <a:endParaRPr kumimoji="0" lang="ja-VN" altLang="ja-VN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8C680-AD58-5647-90FF-72C4D01FBB34}"/>
              </a:ext>
            </a:extLst>
          </p:cNvPr>
          <p:cNvSpPr txBox="1"/>
          <p:nvPr/>
        </p:nvSpPr>
        <p:spPr>
          <a:xfrm>
            <a:off x="511302" y="4327561"/>
            <a:ext cx="128755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時間</a:t>
            </a:r>
            <a:r>
              <a:rPr kumimoji="0" lang="ja-VN" altLang="ja-JP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じかん</a:t>
            </a:r>
            <a:r>
              <a:rPr kumimoji="0" lang="ja-VN" altLang="ja-JP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ありません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から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、朝</a:t>
            </a:r>
            <a:r>
              <a:rPr kumimoji="0" lang="ja-VN" altLang="ja-JP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(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あさ</a:t>
            </a:r>
            <a:r>
              <a:rPr kumimoji="0" lang="ja-VN" altLang="ja-JP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)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ごはんを　食べません</a:t>
            </a:r>
            <a:r>
              <a:rPr kumimoji="0" lang="ja-JP" altLang="ja-VN" sz="3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。</a:t>
            </a:r>
            <a:endParaRPr kumimoji="0" lang="ja-VN" altLang="ja-VN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351DA1-6319-6547-9E8E-9AB19ACEF7F0}"/>
              </a:ext>
            </a:extLst>
          </p:cNvPr>
          <p:cNvSpPr txBox="1"/>
          <p:nvPr/>
        </p:nvSpPr>
        <p:spPr>
          <a:xfrm>
            <a:off x="511302" y="5687112"/>
            <a:ext cx="10038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本が　好きです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から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、毎日　読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よ</a:t>
            </a:r>
            <a:r>
              <a:rPr kumimoji="0" lang="ja-VN" altLang="ja-JP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みます。</a:t>
            </a:r>
            <a:endParaRPr kumimoji="0" lang="ja-JP" altLang="ja-VN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7830D-E7F5-024F-A74D-B94DB8DF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904939"/>
            <a:ext cx="9494520" cy="276212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marR="3063240" lvl="0" indent="-342900" algn="ctr">
              <a:lnSpc>
                <a:spcPct val="200000"/>
              </a:lnSpc>
            </a:pPr>
            <a:r>
              <a:rPr lang="ja-JP" altLang="ja-VN" sz="36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どうして　＿＿＿＿ですか。</a:t>
            </a:r>
            <a:br>
              <a:rPr lang="ja-VN" altLang="ja-VN" sz="3600" b="1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ＭＳ 明朝" panose="02020609040205080304" pitchFamily="49" charset="-128"/>
                <a:cs typeface="Times New Roman" panose="02020603050405020304" pitchFamily="18" charset="0"/>
              </a:rPr>
            </a:br>
            <a:r>
              <a:rPr lang="ja-JP" altLang="ja-VN" sz="3600" b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　　</a:t>
            </a:r>
            <a:r>
              <a:rPr lang="en-US" altLang="ja-JP" sz="36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  </a:t>
            </a:r>
            <a:r>
              <a:rPr lang="ja-JP" altLang="ja-VN" sz="3600" b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＿＿＿＿から。</a:t>
            </a:r>
            <a:endParaRPr kumimoji="1" lang="ja-VN" altLang="en-US"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63A80F-8B2C-5F49-9F02-51E3478F4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104" y="4363164"/>
            <a:ext cx="2596896" cy="2494836"/>
          </a:xfrm>
        </p:spPr>
      </p:pic>
    </p:spTree>
    <p:extLst>
      <p:ext uri="{BB962C8B-B14F-4D97-AF65-F5344CB8AC3E}">
        <p14:creationId xmlns:p14="http://schemas.microsoft.com/office/powerpoint/2010/main" val="40560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18087-201F-0A49-B471-1CA0EEFF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AFC59B-60B8-7D41-AD41-7BAEF4492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892" y="1859611"/>
            <a:ext cx="12329016" cy="238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今日はどうして　早</a:t>
            </a:r>
            <a:r>
              <a:rPr kumimoji="0" lang="ja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はや</a:t>
            </a:r>
            <a:r>
              <a:rPr kumimoji="0" lang="ja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く帰りますか。</a:t>
            </a:r>
            <a:endParaRPr kumimoji="0" lang="ja-VN" altLang="ja-VN" sz="4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子供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こども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の　誕生日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たんじょう</a:t>
            </a:r>
            <a:r>
              <a:rPr kumimoji="0" lang="ja-JP" altLang="en-US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び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ですから。</a:t>
            </a:r>
            <a:endParaRPr kumimoji="0" lang="ja-JP" altLang="vi-VN" sz="5400" b="1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7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B296A-0DD6-3048-B97C-04EA7F8C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336174-E0DC-D54D-97C4-A579FF054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896" y="2238321"/>
            <a:ext cx="10386177" cy="238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どうして　日本語を　勉強しませんか。</a:t>
            </a:r>
            <a:endParaRPr kumimoji="0" lang="ja-VN" altLang="ja-VN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    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……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時間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じかん</a:t>
            </a:r>
            <a:r>
              <a:rPr kumimoji="0" lang="vi-VN" altLang="ja-JP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ありません</a:t>
            </a:r>
            <a:r>
              <a:rPr kumimoji="0" lang="ja-JP" altLang="vi-VN" sz="4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ですから。</a:t>
            </a:r>
            <a:endParaRPr kumimoji="0" lang="ja-JP" altLang="vi-VN" sz="5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8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9656C-2B06-124E-86A2-9C942B25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V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35078E-573A-BE4A-8778-FCD3584F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ja-JP" altLang="ja-VN" sz="4000" b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どうして　カラオケ　に　行きませんか。</a:t>
            </a: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</a:t>
            </a:r>
            <a:r>
              <a:rPr lang="vi-VN" altLang="ja-VN" sz="4000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ＭＳ ゴシック" panose="020B0609070205080204" pitchFamily="49" charset="-128"/>
              </a:rPr>
              <a:t>… </a:t>
            </a: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歌</a:t>
            </a:r>
            <a:r>
              <a:rPr lang="ja-VN" altLang="en-US" sz="4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（うた）</a:t>
            </a: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下手ですから。</a:t>
            </a: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288252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1351-8D41-CC4A-A47E-2A43CD88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kumimoji="1" lang="ja-V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45B714-FB06-8740-A9C2-BFAA947D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endParaRPr kumimoji="1" lang="ja-VN" altLang="en-US" dirty="0"/>
          </a:p>
        </p:txBody>
      </p:sp>
    </p:spTree>
    <p:extLst>
      <p:ext uri="{BB962C8B-B14F-4D97-AF65-F5344CB8AC3E}">
        <p14:creationId xmlns:p14="http://schemas.microsoft.com/office/powerpoint/2010/main" val="172616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23047800-7998-E349-A91C-2B63365FA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8422" y="1711183"/>
            <a:ext cx="8733481" cy="219374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vi-VN" altLang="ja-JP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S 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は　</a:t>
            </a:r>
            <a:r>
              <a:rPr kumimoji="0" lang="vi-VN" altLang="ja-JP" sz="4800" b="1" i="0" u="none" strike="noStrike" cap="none" normalizeH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kumimoji="0" lang="vi-VN" altLang="ja-JP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が　好</a:t>
            </a:r>
            <a:r>
              <a:rPr kumimoji="0" lang="vi-VN" altLang="ja-JP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す</a:t>
            </a:r>
            <a:r>
              <a:rPr kumimoji="0" lang="vi-VN" altLang="ja-JP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きです。</a:t>
            </a:r>
            <a:endParaRPr kumimoji="0" lang="vi-VN" altLang="ja-JP" sz="48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vi-VN" altLang="ja-JP" sz="4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	     </a:t>
            </a:r>
            <a:r>
              <a:rPr kumimoji="0" lang="vi-VN" altLang="ja-JP" sz="4800" b="1" i="0" u="none" strike="noStrike" cap="none" normalizeH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N</a:t>
            </a:r>
            <a:r>
              <a:rPr kumimoji="0" lang="vi-VN" altLang="ja-JP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が　 嫌</a:t>
            </a:r>
            <a:r>
              <a:rPr kumimoji="0" lang="vi-VN" altLang="ja-JP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きら</a:t>
            </a:r>
            <a:r>
              <a:rPr kumimoji="0" lang="vi-VN" altLang="ja-JP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  <a:r>
              <a:rPr kumimoji="0" lang="ja-JP" altLang="vi-VN" sz="4800" b="1" i="0" u="none" strike="noStrike" cap="none" normalizeH="0" baseline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游明朝" panose="02020400000000000000" pitchFamily="18" charset="-128"/>
                <a:cs typeface="Times New Roman" panose="02020603050405020304" pitchFamily="18" charset="0"/>
              </a:rPr>
              <a:t>いです。</a:t>
            </a:r>
            <a:r>
              <a:rPr kumimoji="0" lang="ja-VN" altLang="vi-VN" sz="4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ja-VN" altLang="vi-VN" sz="6600" b="1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9E2C71-57D4-EE4F-BAF6-FBA17E4D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0" y="201038"/>
            <a:ext cx="695285" cy="6952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814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E8A234-6EC7-3B4A-8FFA-FDFF1DC57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390" y="429442"/>
            <a:ext cx="12119264" cy="531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私は りんごが　好きです</a:t>
            </a:r>
            <a:r>
              <a:rPr kumimoji="0" lang="ja-JP" altLang="ja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kumimoji="0" lang="ja-JP" altLang="ja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。</a:t>
            </a:r>
            <a:endParaRPr kumimoji="0" lang="en-US" altLang="ja-JP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VN" altLang="ja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私は　魚</a:t>
            </a:r>
            <a:r>
              <a:rPr kumimoji="0" lang="vi-VN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さかな</a:t>
            </a:r>
            <a:r>
              <a:rPr kumimoji="0" lang="vi-VN" altLang="ja-JP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4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嫌いです。</a:t>
            </a:r>
            <a:endParaRPr kumimoji="0" lang="en-US" altLang="ja-JP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VN" altLang="vi-V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ja-JP" sz="3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游明朝" panose="02020400000000000000" pitchFamily="18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vi-VN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兄は　牛肉</a:t>
            </a:r>
            <a:r>
              <a:rPr kumimoji="0" lang="vi-VN" altLang="ja-JP" sz="3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(</a:t>
            </a:r>
            <a:r>
              <a:rPr kumimoji="0" lang="ja-JP" altLang="vi-VN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ぎゅうにく</a:t>
            </a:r>
            <a:r>
              <a:rPr kumimoji="0" lang="vi-VN" altLang="ja-JP" sz="3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)</a:t>
            </a:r>
            <a:r>
              <a:rPr kumimoji="0" lang="ja-JP" altLang="vi-VN" sz="3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あまり好きじゃ　ありません</a:t>
            </a:r>
            <a:r>
              <a:rPr kumimoji="0" lang="ja-JP" altLang="vi-VN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。</a:t>
            </a:r>
            <a:endParaRPr kumimoji="0" lang="ja-JP" altLang="vi-VN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177BDBE-0B83-C544-9B07-3D4D36F2D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094" y="235097"/>
            <a:ext cx="1544204" cy="12151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BE3AD38-B910-794D-865E-621812314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749" y="1442278"/>
            <a:ext cx="1854200" cy="18542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7AA163D-2954-DC48-A965-775A6D1E4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7044" y="3296478"/>
            <a:ext cx="2113566" cy="16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4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28352-251D-DC48-A01B-4CB1CC90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334543"/>
            <a:ext cx="10515600" cy="1325563"/>
          </a:xfrm>
        </p:spPr>
        <p:txBody>
          <a:bodyPr/>
          <a:lstStyle/>
          <a:p>
            <a:endParaRPr kumimoji="1" lang="ja-V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6E545E-C220-EA4B-86FA-1230FC1633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6745" y="637126"/>
            <a:ext cx="9240030" cy="399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ja-JP" altLang="ja-VN" sz="4400" b="1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ワットさん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は　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何が　好きですか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。</a:t>
            </a:r>
            <a:endParaRPr kumimoji="0" lang="en-US" altLang="ja-JP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ja-VN" altLang="ja-V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VN" sz="4400" b="1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日本の　車</a:t>
            </a:r>
            <a:r>
              <a:rPr kumimoji="0" lang="ja-VN" altLang="ja-JP" sz="4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(</a:t>
            </a:r>
            <a:r>
              <a:rPr kumimoji="0" lang="ja-JP" altLang="ja-VN" sz="4400" b="1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くるま</a:t>
            </a:r>
            <a:r>
              <a:rPr kumimoji="0" lang="ja-VN" altLang="ja-JP" sz="4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)</a:t>
            </a:r>
            <a:r>
              <a:rPr kumimoji="0" lang="ja-JP" altLang="ja-VN" sz="4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ＭＳ ゴシック" panose="020B0609070205080204" pitchFamily="49" charset="-128"/>
              </a:rPr>
              <a:t>が　好きです。</a:t>
            </a:r>
            <a:endParaRPr kumimoji="0" lang="vi-VN" altLang="ja-JP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  <a:cs typeface="ＭＳ ゴシック" panose="020B0609070205080204" pitchFamily="49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ja-VN" sz="44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31424C2-29BB-B84B-9C16-78526E1F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13" y="4433454"/>
            <a:ext cx="4245495" cy="22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5DE673-DC6A-1142-84D9-2778E964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36" y="4804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ja-JP" sz="40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….</a:t>
            </a:r>
            <a:r>
              <a:rPr lang="ja-JP" altLang="en-US" sz="4000" b="1" i="0">
                <a:solidFill>
                  <a:srgbClr val="FF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さんは～がすきですか。</a:t>
            </a:r>
            <a:endParaRPr lang="en-US" altLang="ja-JP" sz="4000" b="1" i="0" dirty="0">
              <a:solidFill>
                <a:srgbClr val="FF0000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ja-JP" sz="4000" b="1" dirty="0">
              <a:solidFill>
                <a:srgbClr val="333333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はい、好きです。</a:t>
            </a:r>
            <a:endParaRPr lang="en-US" altLang="ja-JP" sz="4000" b="1" i="0" dirty="0">
              <a:solidFill>
                <a:srgbClr val="333333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4000" b="1" i="0">
                <a:solidFill>
                  <a:srgbClr val="333333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いいえ、好きじゃありません。</a:t>
            </a:r>
            <a:endParaRPr kumimoji="1" lang="ja-VN" altLang="en-US" sz="4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92A84C-15DF-A941-90D7-D22B8E7FBB80}"/>
              </a:ext>
            </a:extLst>
          </p:cNvPr>
          <p:cNvSpPr txBox="1"/>
          <p:nvPr/>
        </p:nvSpPr>
        <p:spPr>
          <a:xfrm>
            <a:off x="8810244" y="1224550"/>
            <a:ext cx="3022092" cy="5147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カラオケ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にぎやかな</a:t>
            </a:r>
            <a:r>
              <a:rPr lang="ja-JP" altLang="en-US" sz="3200" b="1" i="0">
                <a:solidFill>
                  <a:srgbClr val="FF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所</a:t>
            </a:r>
            <a:r>
              <a:rPr lang="ja-VN" altLang="en-US" sz="3200" b="1" i="0" dirty="0">
                <a:solidFill>
                  <a:srgbClr val="FF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（ところ）</a:t>
            </a:r>
            <a:endParaRPr lang="ja-JP" altLang="en-US" sz="3200" b="1" i="0">
              <a:solidFill>
                <a:srgbClr val="FF0000"/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東京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勉強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32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コーヒー</a:t>
            </a:r>
            <a:endParaRPr lang="ja-JP" altLang="en-US" b="1" i="0">
              <a:solidFill>
                <a:schemeClr val="accent1">
                  <a:lumMod val="50000"/>
                </a:schemeClr>
              </a:solidFill>
              <a:effectLst/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4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38CD7-173D-9544-A883-FABB6C8A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50"/>
            <a:ext cx="10515600" cy="3233198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ja-JP" altLang="en-US" sz="40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とても　すきです　　　　</a:t>
            </a:r>
            <a:br>
              <a:rPr lang="ja-JP" altLang="en-US" sz="4000">
                <a:solidFill>
                  <a:schemeClr val="accent1">
                    <a:lumMod val="50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　　　　</a:t>
            </a:r>
            <a:br>
              <a:rPr lang="ja-JP" altLang="en-US" sz="4000">
                <a:solidFill>
                  <a:schemeClr val="accent1">
                    <a:lumMod val="50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あまり　すきじゃありません</a:t>
            </a:r>
            <a:br>
              <a:rPr lang="ja-JP" altLang="en-US" sz="4000">
                <a:solidFill>
                  <a:schemeClr val="accent1">
                    <a:lumMod val="50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　　　　</a:t>
            </a:r>
            <a:br>
              <a:rPr lang="ja-JP" altLang="en-US" sz="4000">
                <a:solidFill>
                  <a:schemeClr val="accent1">
                    <a:lumMod val="50000"/>
                  </a:schemeClr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</a:br>
            <a:r>
              <a:rPr lang="ja-JP" altLang="en-US" sz="4000" b="1" i="0">
                <a:solidFill>
                  <a:schemeClr val="accent1">
                    <a:lumMod val="50000"/>
                  </a:schemeClr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</a:rPr>
              <a:t>　　　</a:t>
            </a:r>
            <a:endParaRPr kumimoji="1" lang="ja-VN" altLang="en-US" sz="4000" dirty="0">
              <a:solidFill>
                <a:schemeClr val="accent1">
                  <a:lumMod val="50000"/>
                </a:schemeClr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93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86838E-5713-F44C-986B-C559E4ED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90" y="1805999"/>
            <a:ext cx="8527473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zh-CN" altLang="ja-VN" sz="4000" b="1" dirty="0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どんな</a:t>
            </a:r>
            <a:r>
              <a:rPr lang="ja-JP" altLang="en-US" sz="4000" b="1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vi-VN" altLang="ja-VN" sz="4000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MS Mincho" panose="02020609040205080304" pitchFamily="49" charset="-128"/>
                <a:cs typeface="Times New Roman" panose="02020603050405020304" pitchFamily="18" charset="0"/>
              </a:rPr>
              <a:t>N </a:t>
            </a:r>
            <a:r>
              <a:rPr lang="zh-CN" altLang="ja-VN" sz="4000" b="1" dirty="0">
                <a:solidFill>
                  <a:srgbClr val="000000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が　好きですか。</a:t>
            </a:r>
            <a:endParaRPr kumimoji="1" lang="ja-VN" altLang="en-US" sz="8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716964-54CA-D347-A464-05673E7F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7" y="351271"/>
            <a:ext cx="762000" cy="7620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C9631-5ACA-3A42-B4A8-28D6A0EA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3407"/>
            <a:ext cx="10515600" cy="4351338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どんな</a:t>
            </a:r>
            <a:r>
              <a:rPr lang="ja-JP" altLang="en-US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　</a:t>
            </a:r>
            <a:r>
              <a:rPr lang="ja-JP" altLang="ja-VN" sz="4000" b="1" u="sng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スポーツ</a:t>
            </a: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好きですか。 </a:t>
            </a: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vi-VN" altLang="ja-VN" sz="4000" b="1" dirty="0">
                <a:solidFill>
                  <a:srgbClr val="000000"/>
                </a:solidFill>
                <a:effectLst/>
                <a:latin typeface="游明朝" panose="02020400000000000000" pitchFamily="18" charset="-128"/>
                <a:ea typeface="ＭＳ 明朝" panose="02020609040205080304" pitchFamily="49" charset="-128"/>
                <a:cs typeface="ＭＳ ゴシック" panose="020B0609070205080204" pitchFamily="49" charset="-128"/>
              </a:rPr>
              <a:t>   ……</a:t>
            </a:r>
            <a:r>
              <a:rPr lang="ja-JP" altLang="ja-VN" sz="4000" b="1">
                <a:solidFill>
                  <a:srgbClr val="00B05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サッカー</a:t>
            </a:r>
            <a:r>
              <a:rPr lang="ja-JP" altLang="ja-VN" sz="40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ＭＳ ゴシック" panose="020B0609070205080204" pitchFamily="49" charset="-128"/>
              </a:rPr>
              <a:t>が　好きです。</a:t>
            </a:r>
            <a:endParaRPr lang="ja-VN" altLang="ja-VN" sz="4000" b="1" dirty="0">
              <a:effectLst/>
              <a:latin typeface="Calibri" panose="020F0502020204030204" pitchFamily="34" charset="0"/>
              <a:ea typeface="ＭＳ 明朝" panose="02020609040205080304" pitchFamily="49" charset="-128"/>
              <a:cs typeface="Times New Roman" panose="02020603050405020304" pitchFamily="18" charset="0"/>
            </a:endParaRPr>
          </a:p>
          <a:p>
            <a:endParaRPr kumimoji="1" lang="ja-V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F98294-3F7D-E04C-8C22-01DD720E4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1454"/>
            <a:ext cx="4045527" cy="30341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8B1D4A-A36E-6248-8187-1FFC6B74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164" y="340821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639</Words>
  <Application>Microsoft Macintosh PowerPoint</Application>
  <PresentationFormat>ワイド画面</PresentationFormat>
  <Paragraphs>106</Paragraphs>
  <Slides>29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HGMinchoE</vt:lpstr>
      <vt:lpstr>MS Mincho</vt:lpstr>
      <vt:lpstr>游明朝</vt:lpstr>
      <vt:lpstr>Arial</vt:lpstr>
      <vt:lpstr>Calibri</vt:lpstr>
      <vt:lpstr>Calibri Light</vt:lpstr>
      <vt:lpstr>Lora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どんな　N が　好きですか。</vt:lpstr>
      <vt:lpstr>PowerPoint プレゼンテーション</vt:lpstr>
      <vt:lpstr>PowerPoint プレゼンテーション</vt:lpstr>
      <vt:lpstr>PowerPoint プレゼンテーション</vt:lpstr>
      <vt:lpstr>どんな～が好きですか。</vt:lpstr>
      <vt:lpstr>S は　N が　上手(じょうず)です。　       N が　下手(へた)です。 </vt:lpstr>
      <vt:lpstr>PowerPoint プレゼンテーション</vt:lpstr>
      <vt:lpstr>PowerPoint プレゼンテーション</vt:lpstr>
      <vt:lpstr>S は　N が　あります。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 Sは　N が　分(わ)かります。  </vt:lpstr>
      <vt:lpstr>PowerPoint プレゼンテーション</vt:lpstr>
      <vt:lpstr>PowerPoint プレゼンテーション</vt:lpstr>
      <vt:lpstr>＿＿＿＿＿＿から、＿＿＿＿。</vt:lpstr>
      <vt:lpstr>どうして　＿＿＿＿ですか。 　　   ＿＿＿＿から。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10</cp:revision>
  <dcterms:created xsi:type="dcterms:W3CDTF">2023-02-19T12:25:41Z</dcterms:created>
  <dcterms:modified xsi:type="dcterms:W3CDTF">2024-01-10T09:09:19Z</dcterms:modified>
</cp:coreProperties>
</file>