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7E3C8B-5A41-4912-A030-665AF1DCBCD8}">
  <a:tblStyle styleId="{187E3C8B-5A41-4912-A030-665AF1DCBC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37" Type="http://schemas.openxmlformats.org/officeDocument/2006/relationships/font" Target="fonts/Comfortaa-bold.fntdata"/><Relationship Id="rId14" Type="http://schemas.openxmlformats.org/officeDocument/2006/relationships/slide" Target="slides/slide8.xml"/><Relationship Id="rId36" Type="http://schemas.openxmlformats.org/officeDocument/2006/relationships/font" Target="fonts/Comforta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84b7227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b84b7227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b84b7227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cb84b7227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b84cb89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b84cb89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b84b7227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b84b7227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b84b7227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b84b7227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b84cb894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b84cb894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b84b7227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b84b7227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b84b7227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b84b7227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b84b7227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b84b7227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b84b72274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b84b7227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b84b7227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b84b7227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b84b72274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b84b72274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b84cb8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b84cb8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b84b7227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b84b7227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youtube.com/watch?v=mHPpCXqQd7Y&amp;t=207s" TargetMode="External"/><Relationship Id="rId4" Type="http://schemas.openxmlformats.org/officeDocument/2006/relationships/hyperlink" Target="https://www.mdpi.com/2076-3417/8/12/234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n.wikipedia.org/wiki/High_fidelity" TargetMode="External"/><Relationship Id="rId4" Type="http://schemas.openxmlformats.org/officeDocument/2006/relationships/hyperlink" Target="https://en.wikipedia.org/wiki/Heart_sounds" TargetMode="External"/><Relationship Id="rId5" Type="http://schemas.openxmlformats.org/officeDocument/2006/relationships/hyperlink" Target="https://en.wikipedia.org/wiki/Heart_murmur" TargetMode="External"/><Relationship Id="rId6" Type="http://schemas.openxmlformats.org/officeDocument/2006/relationships/hyperlink" Target="https://en.wikipedia.org/wiki/He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57450"/>
            <a:ext cx="74742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2800">
                <a:latin typeface="Arial"/>
                <a:ea typeface="Arial"/>
                <a:cs typeface="Arial"/>
                <a:sym typeface="Arial"/>
              </a:rPr>
              <a:t>Computer Vision Lab</a:t>
            </a:r>
            <a:endParaRPr b="0" sz="2800">
              <a:latin typeface="Arial"/>
              <a:ea typeface="Arial"/>
              <a:cs typeface="Arial"/>
              <a:sym typeface="Arial"/>
            </a:endParaRPr>
          </a:p>
          <a:p>
            <a:pPr indent="0" lvl="0" marL="0" rtl="0" algn="l">
              <a:spcBef>
                <a:spcPts val="0"/>
              </a:spcBef>
              <a:spcAft>
                <a:spcPts val="0"/>
              </a:spcAft>
              <a:buNone/>
            </a:pPr>
            <a:r>
              <a:rPr lang="en" sz="3800">
                <a:latin typeface="Comfortaa"/>
                <a:ea typeface="Comfortaa"/>
                <a:cs typeface="Comfortaa"/>
                <a:sym typeface="Comfortaa"/>
              </a:rPr>
              <a:t>Five-class classification of heart sound</a:t>
            </a:r>
            <a:endParaRPr/>
          </a:p>
        </p:txBody>
      </p:sp>
      <p:pic>
        <p:nvPicPr>
          <p:cNvPr id="278" name="Google Shape;278;p13"/>
          <p:cNvPicPr preferRelativeResize="0"/>
          <p:nvPr/>
        </p:nvPicPr>
        <p:blipFill>
          <a:blip r:embed="rId3">
            <a:alphaModFix/>
          </a:blip>
          <a:stretch>
            <a:fillRect/>
          </a:stretch>
        </p:blipFill>
        <p:spPr>
          <a:xfrm>
            <a:off x="2874525" y="2704775"/>
            <a:ext cx="3394950" cy="193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2"/>
          <p:cNvPicPr preferRelativeResize="0"/>
          <p:nvPr/>
        </p:nvPicPr>
        <p:blipFill>
          <a:blip r:embed="rId3">
            <a:alphaModFix/>
          </a:blip>
          <a:stretch>
            <a:fillRect/>
          </a:stretch>
        </p:blipFill>
        <p:spPr>
          <a:xfrm>
            <a:off x="2739125" y="491625"/>
            <a:ext cx="6229351" cy="3783723"/>
          </a:xfrm>
          <a:prstGeom prst="rect">
            <a:avLst/>
          </a:prstGeom>
          <a:noFill/>
          <a:ln>
            <a:noFill/>
          </a:ln>
        </p:spPr>
      </p:pic>
      <p:pic>
        <p:nvPicPr>
          <p:cNvPr id="342" name="Google Shape;342;p22"/>
          <p:cNvPicPr preferRelativeResize="0"/>
          <p:nvPr/>
        </p:nvPicPr>
        <p:blipFill>
          <a:blip r:embed="rId4">
            <a:alphaModFix/>
          </a:blip>
          <a:stretch>
            <a:fillRect/>
          </a:stretch>
        </p:blipFill>
        <p:spPr>
          <a:xfrm>
            <a:off x="175537" y="4506600"/>
            <a:ext cx="8792925" cy="435800"/>
          </a:xfrm>
          <a:prstGeom prst="rect">
            <a:avLst/>
          </a:prstGeom>
          <a:noFill/>
          <a:ln>
            <a:noFill/>
          </a:ln>
        </p:spPr>
      </p:pic>
      <p:sp>
        <p:nvSpPr>
          <p:cNvPr id="343" name="Google Shape;343;p22"/>
          <p:cNvSpPr txBox="1"/>
          <p:nvPr/>
        </p:nvSpPr>
        <p:spPr>
          <a:xfrm>
            <a:off x="175525" y="1983300"/>
            <a:ext cx="217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Model 2</a:t>
            </a:r>
            <a:endParaRPr b="1" sz="2000">
              <a:solidFill>
                <a:schemeClr val="lt1"/>
              </a:solidFill>
              <a:latin typeface="Nunito"/>
              <a:ea typeface="Nunito"/>
              <a:cs typeface="Nunito"/>
              <a:sym typeface="Nunito"/>
            </a:endParaRPr>
          </a:p>
          <a:p>
            <a:pPr indent="0" lvl="0" marL="0" rtl="0" algn="l">
              <a:spcBef>
                <a:spcPts val="0"/>
              </a:spcBef>
              <a:spcAft>
                <a:spcPts val="0"/>
              </a:spcAft>
              <a:buNone/>
            </a:pPr>
            <a:r>
              <a:rPr b="1" lang="en" sz="2000">
                <a:solidFill>
                  <a:schemeClr val="lt1"/>
                </a:solidFill>
                <a:latin typeface="Nunito"/>
                <a:ea typeface="Nunito"/>
                <a:cs typeface="Nunito"/>
                <a:sym typeface="Nunito"/>
              </a:rPr>
              <a:t>Architecture</a:t>
            </a:r>
            <a:endParaRPr b="1" sz="20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ctrTitle"/>
          </p:nvPr>
        </p:nvSpPr>
        <p:spPr>
          <a:xfrm>
            <a:off x="160150" y="24607"/>
            <a:ext cx="7773900" cy="749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Experimental Steps</a:t>
            </a:r>
            <a:endParaRPr/>
          </a:p>
        </p:txBody>
      </p:sp>
      <p:sp>
        <p:nvSpPr>
          <p:cNvPr id="349" name="Google Shape;349;p23"/>
          <p:cNvSpPr txBox="1"/>
          <p:nvPr>
            <p:ph idx="1" type="subTitle"/>
          </p:nvPr>
        </p:nvSpPr>
        <p:spPr>
          <a:xfrm>
            <a:off x="235550" y="706675"/>
            <a:ext cx="8737200" cy="4004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Data Preprocessing</a:t>
            </a:r>
            <a:endParaRPr>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Data to STFT</a:t>
            </a:r>
            <a:endParaRPr>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Model 1 and Model 2 Building and Training</a:t>
            </a:r>
            <a:endParaRPr>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Model 1 Feature Extraction</a:t>
            </a:r>
            <a:endParaRPr>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Modelling using Random Forest and Extra Trees Classifiers</a:t>
            </a:r>
            <a:endParaRPr>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a:latin typeface="Arial"/>
                <a:ea typeface="Arial"/>
                <a:cs typeface="Arial"/>
                <a:sym typeface="Arial"/>
              </a:rPr>
              <a:t>Modelling using Principal Component Analysis (PCA)</a:t>
            </a:r>
            <a:endParaRPr>
              <a:latin typeface="Arial"/>
              <a:ea typeface="Arial"/>
              <a:cs typeface="Arial"/>
              <a:sym typeface="Arial"/>
            </a:endParaRPr>
          </a:p>
          <a:p>
            <a:pPr indent="0" lvl="0" marL="0" rtl="0" algn="l">
              <a:spcBef>
                <a:spcPts val="0"/>
              </a:spcBef>
              <a:spcAft>
                <a:spcPts val="0"/>
              </a:spcAft>
              <a:buNone/>
            </a:pPr>
            <a:r>
              <a:t/>
            </a:r>
            <a:endParaRPr/>
          </a:p>
        </p:txBody>
      </p:sp>
      <p:pic>
        <p:nvPicPr>
          <p:cNvPr id="350" name="Google Shape;350;p23"/>
          <p:cNvPicPr preferRelativeResize="0"/>
          <p:nvPr/>
        </p:nvPicPr>
        <p:blipFill>
          <a:blip r:embed="rId3">
            <a:alphaModFix/>
          </a:blip>
          <a:stretch>
            <a:fillRect/>
          </a:stretch>
        </p:blipFill>
        <p:spPr>
          <a:xfrm>
            <a:off x="6345610" y="24600"/>
            <a:ext cx="279837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ctrTitle"/>
          </p:nvPr>
        </p:nvSpPr>
        <p:spPr>
          <a:xfrm>
            <a:off x="160150" y="24607"/>
            <a:ext cx="7773900" cy="749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Observations (using given heart dataset)</a:t>
            </a:r>
            <a:endParaRPr/>
          </a:p>
        </p:txBody>
      </p:sp>
      <p:graphicFrame>
        <p:nvGraphicFramePr>
          <p:cNvPr id="356" name="Google Shape;356;p24"/>
          <p:cNvGraphicFramePr/>
          <p:nvPr/>
        </p:nvGraphicFramePr>
        <p:xfrm>
          <a:off x="214650" y="977200"/>
          <a:ext cx="3000000" cy="3000000"/>
        </p:xfrm>
        <a:graphic>
          <a:graphicData uri="http://schemas.openxmlformats.org/drawingml/2006/table">
            <a:tbl>
              <a:tblPr>
                <a:noFill/>
                <a:tableStyleId>{187E3C8B-5A41-4912-A030-665AF1DCBCD8}</a:tableStyleId>
              </a:tblPr>
              <a:tblGrid>
                <a:gridCol w="1452450"/>
                <a:gridCol w="1452450"/>
                <a:gridCol w="1452450"/>
                <a:gridCol w="1452450"/>
                <a:gridCol w="1452450"/>
                <a:gridCol w="1452450"/>
              </a:tblGrid>
              <a:tr h="535225">
                <a:tc>
                  <a:txBody>
                    <a:bodyPr/>
                    <a:lstStyle/>
                    <a:p>
                      <a:pPr indent="0" lvl="0" marL="0" rtl="0" algn="ctr">
                        <a:spcBef>
                          <a:spcPts val="0"/>
                        </a:spcBef>
                        <a:spcAft>
                          <a:spcPts val="0"/>
                        </a:spcAft>
                        <a:buNone/>
                      </a:pPr>
                      <a:r>
                        <a:rPr b="1" lang="en" sz="1800" u="sng">
                          <a:solidFill>
                            <a:schemeClr val="lt1"/>
                          </a:solidFill>
                        </a:rPr>
                        <a:t>Metrics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Model 1</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Model 2</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RFC</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ETC</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PCA (n=1)</a:t>
                      </a:r>
                      <a:endParaRPr b="1" sz="1800" u="sng">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Accuracy</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100%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70.99%</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100%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100%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36.1%</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F1 Score</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100%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100%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34.65%</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Trainable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60,955,461</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26,653,509</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Non-trainable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704</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r h="595050">
                <a:tc>
                  <a:txBody>
                    <a:bodyPr/>
                    <a:lstStyle/>
                    <a:p>
                      <a:pPr indent="0" lvl="0" marL="0" rtl="0" algn="ctr">
                        <a:spcBef>
                          <a:spcPts val="0"/>
                        </a:spcBef>
                        <a:spcAft>
                          <a:spcPts val="0"/>
                        </a:spcAft>
                        <a:buNone/>
                      </a:pPr>
                      <a:r>
                        <a:rPr b="1" lang="en" sz="1800" u="sng">
                          <a:solidFill>
                            <a:schemeClr val="lt1"/>
                          </a:solidFill>
                        </a:rPr>
                        <a:t>Total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60,955,461</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26,654,213</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ctrTitle"/>
          </p:nvPr>
        </p:nvSpPr>
        <p:spPr>
          <a:xfrm>
            <a:off x="160150" y="24607"/>
            <a:ext cx="7773900" cy="749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Observations (using new heart dataset)</a:t>
            </a:r>
            <a:endParaRPr/>
          </a:p>
        </p:txBody>
      </p:sp>
      <p:graphicFrame>
        <p:nvGraphicFramePr>
          <p:cNvPr id="362" name="Google Shape;362;p25"/>
          <p:cNvGraphicFramePr/>
          <p:nvPr/>
        </p:nvGraphicFramePr>
        <p:xfrm>
          <a:off x="214650" y="977200"/>
          <a:ext cx="3000000" cy="3000000"/>
        </p:xfrm>
        <a:graphic>
          <a:graphicData uri="http://schemas.openxmlformats.org/drawingml/2006/table">
            <a:tbl>
              <a:tblPr>
                <a:noFill/>
                <a:tableStyleId>{187E3C8B-5A41-4912-A030-665AF1DCBCD8}</a:tableStyleId>
              </a:tblPr>
              <a:tblGrid>
                <a:gridCol w="1452450"/>
                <a:gridCol w="1452450"/>
                <a:gridCol w="1452450"/>
                <a:gridCol w="1452450"/>
                <a:gridCol w="1452450"/>
                <a:gridCol w="1452450"/>
              </a:tblGrid>
              <a:tr h="535225">
                <a:tc>
                  <a:txBody>
                    <a:bodyPr/>
                    <a:lstStyle/>
                    <a:p>
                      <a:pPr indent="0" lvl="0" marL="0" rtl="0" algn="ctr">
                        <a:spcBef>
                          <a:spcPts val="0"/>
                        </a:spcBef>
                        <a:spcAft>
                          <a:spcPts val="0"/>
                        </a:spcAft>
                        <a:buNone/>
                      </a:pPr>
                      <a:r>
                        <a:rPr b="1" lang="en" sz="1800" u="sng">
                          <a:solidFill>
                            <a:schemeClr val="lt1"/>
                          </a:solidFill>
                        </a:rPr>
                        <a:t>Metrics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Model 1</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Model 2</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RFC</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ETC</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b="1" lang="en" sz="1800" u="sng">
                          <a:solidFill>
                            <a:schemeClr val="lt1"/>
                          </a:solidFill>
                        </a:rPr>
                        <a:t>PCA (n=1)</a:t>
                      </a:r>
                      <a:endParaRPr b="1" sz="1800" u="sng">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Accuracy</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98.50%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83.49%</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91.0%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94.5%</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22.1%</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F1 Score</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94.99%</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97.15%</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21.65%</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Trainable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60,955,461</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26,653,509</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r h="514700">
                <a:tc>
                  <a:txBody>
                    <a:bodyPr/>
                    <a:lstStyle/>
                    <a:p>
                      <a:pPr indent="0" lvl="0" marL="0" rtl="0" algn="ctr">
                        <a:spcBef>
                          <a:spcPts val="0"/>
                        </a:spcBef>
                        <a:spcAft>
                          <a:spcPts val="0"/>
                        </a:spcAft>
                        <a:buNone/>
                      </a:pPr>
                      <a:r>
                        <a:rPr b="1" lang="en" sz="1800" u="sng">
                          <a:solidFill>
                            <a:schemeClr val="lt1"/>
                          </a:solidFill>
                        </a:rPr>
                        <a:t>Non-trainable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704</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r h="595050">
                <a:tc>
                  <a:txBody>
                    <a:bodyPr/>
                    <a:lstStyle/>
                    <a:p>
                      <a:pPr indent="0" lvl="0" marL="0" rtl="0" algn="ctr">
                        <a:spcBef>
                          <a:spcPts val="0"/>
                        </a:spcBef>
                        <a:spcAft>
                          <a:spcPts val="0"/>
                        </a:spcAft>
                        <a:buNone/>
                      </a:pPr>
                      <a:r>
                        <a:rPr b="1" lang="en" sz="1800" u="sng">
                          <a:solidFill>
                            <a:schemeClr val="lt1"/>
                          </a:solidFill>
                        </a:rPr>
                        <a:t>Total Params</a:t>
                      </a:r>
                      <a:endParaRPr b="1" sz="1800" u="sng">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60,955,461</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26,654,213</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c>
                  <a:txBody>
                    <a:bodyPr/>
                    <a:lstStyle/>
                    <a:p>
                      <a:pPr indent="0" lvl="0" marL="0" rtl="0" algn="ctr">
                        <a:spcBef>
                          <a:spcPts val="0"/>
                        </a:spcBef>
                        <a:spcAft>
                          <a:spcPts val="0"/>
                        </a:spcAft>
                        <a:buNone/>
                      </a:pPr>
                      <a:r>
                        <a:rPr lang="en" sz="1800">
                          <a:solidFill>
                            <a:schemeClr val="lt1"/>
                          </a:solidFill>
                        </a:rPr>
                        <a:t>-</a:t>
                      </a:r>
                      <a:endParaRPr sz="1800">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ctrTitle"/>
          </p:nvPr>
        </p:nvSpPr>
        <p:spPr>
          <a:xfrm>
            <a:off x="149750" y="115500"/>
            <a:ext cx="8797200" cy="92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8" name="Google Shape;368;p26"/>
          <p:cNvSpPr txBox="1"/>
          <p:nvPr>
            <p:ph idx="1" type="subTitle"/>
          </p:nvPr>
        </p:nvSpPr>
        <p:spPr>
          <a:xfrm>
            <a:off x="149750" y="1134425"/>
            <a:ext cx="8615400" cy="36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mfortaa"/>
                <a:ea typeface="Comfortaa"/>
                <a:cs typeface="Comfortaa"/>
                <a:sym typeface="Comfortaa"/>
              </a:rPr>
              <a:t>PCG signals carries information about the functioning of heart valves during heartbeat, hence these signals are very important in diagnosing heart problems at early stage.The results that have been obtained shows clear performance superiority and can help physicians in the early detection of heart disease during auscultation examination. This work can be greatly improved if the dataset is prepared on a </a:t>
            </a:r>
            <a:r>
              <a:rPr b="1" lang="en" sz="2100">
                <a:latin typeface="Comfortaa"/>
                <a:ea typeface="Comfortaa"/>
                <a:cs typeface="Comfortaa"/>
                <a:sym typeface="Comfortaa"/>
              </a:rPr>
              <a:t>larger scale </a:t>
            </a:r>
            <a:r>
              <a:rPr lang="en" sz="2100">
                <a:latin typeface="Comfortaa"/>
                <a:ea typeface="Comfortaa"/>
                <a:cs typeface="Comfortaa"/>
                <a:sym typeface="Comfortaa"/>
              </a:rPr>
              <a:t>and also if the data features are managed in a more innovative way, then the performance can be more fruitful. </a:t>
            </a:r>
            <a:endParaRPr sz="2700">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ctrTitle"/>
          </p:nvPr>
        </p:nvSpPr>
        <p:spPr>
          <a:xfrm>
            <a:off x="160150" y="24607"/>
            <a:ext cx="7773900" cy="749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Credits</a:t>
            </a:r>
            <a:endParaRPr/>
          </a:p>
        </p:txBody>
      </p:sp>
      <p:sp>
        <p:nvSpPr>
          <p:cNvPr id="374" name="Google Shape;374;p27"/>
          <p:cNvSpPr txBox="1"/>
          <p:nvPr>
            <p:ph idx="1" type="subTitle"/>
          </p:nvPr>
        </p:nvSpPr>
        <p:spPr>
          <a:xfrm>
            <a:off x="203400" y="1794150"/>
            <a:ext cx="8737200" cy="1555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000">
                <a:latin typeface="Arial"/>
                <a:ea typeface="Arial"/>
                <a:cs typeface="Arial"/>
                <a:sym typeface="Arial"/>
              </a:rPr>
              <a:t>Kanhaiya Agrawal (121CS0134)</a:t>
            </a:r>
            <a:endParaRPr sz="2000">
              <a:latin typeface="Arial"/>
              <a:ea typeface="Arial"/>
              <a:cs typeface="Arial"/>
              <a:sym typeface="Arial"/>
            </a:endParaRPr>
          </a:p>
          <a:p>
            <a:pPr indent="0" lvl="0" marL="0" rtl="0" algn="ctr">
              <a:lnSpc>
                <a:spcPct val="115000"/>
              </a:lnSpc>
              <a:spcBef>
                <a:spcPts val="0"/>
              </a:spcBef>
              <a:spcAft>
                <a:spcPts val="0"/>
              </a:spcAft>
              <a:buNone/>
            </a:pPr>
            <a:r>
              <a:rPr lang="en" sz="2000">
                <a:latin typeface="Arial"/>
                <a:ea typeface="Arial"/>
                <a:cs typeface="Arial"/>
                <a:sym typeface="Arial"/>
              </a:rPr>
              <a:t>Yash</a:t>
            </a:r>
            <a:r>
              <a:rPr lang="en" sz="2000">
                <a:latin typeface="Arial"/>
                <a:ea typeface="Arial"/>
                <a:cs typeface="Arial"/>
                <a:sym typeface="Arial"/>
              </a:rPr>
              <a:t> Agrawal (121CS0135)</a:t>
            </a:r>
            <a:endParaRPr sz="2000">
              <a:latin typeface="Arial"/>
              <a:ea typeface="Arial"/>
              <a:cs typeface="Arial"/>
              <a:sym typeface="Arial"/>
            </a:endParaRPr>
          </a:p>
          <a:p>
            <a:pPr indent="0" lvl="0" marL="0" rtl="0" algn="ctr">
              <a:lnSpc>
                <a:spcPct val="115000"/>
              </a:lnSpc>
              <a:spcBef>
                <a:spcPts val="0"/>
              </a:spcBef>
              <a:spcAft>
                <a:spcPts val="0"/>
              </a:spcAft>
              <a:buNone/>
            </a:pPr>
            <a:r>
              <a:rPr lang="en" sz="2000">
                <a:latin typeface="Arial"/>
                <a:ea typeface="Arial"/>
                <a:cs typeface="Arial"/>
                <a:sym typeface="Arial"/>
              </a:rPr>
              <a:t>Suzen Akhtar (121CS0136)</a:t>
            </a:r>
            <a:endParaRPr sz="2000">
              <a:latin typeface="Arial"/>
              <a:ea typeface="Arial"/>
              <a:cs typeface="Arial"/>
              <a:sym typeface="Arial"/>
            </a:endParaRPr>
          </a:p>
          <a:p>
            <a:pPr indent="0" lvl="0" marL="0" rtl="0" algn="ctr">
              <a:lnSpc>
                <a:spcPct val="115000"/>
              </a:lnSpc>
              <a:spcBef>
                <a:spcPts val="0"/>
              </a:spcBef>
              <a:spcAft>
                <a:spcPts val="0"/>
              </a:spcAft>
              <a:buNone/>
            </a:pPr>
            <a:r>
              <a:rPr lang="en" sz="2000">
                <a:latin typeface="Arial"/>
                <a:ea typeface="Arial"/>
                <a:cs typeface="Arial"/>
                <a:sym typeface="Arial"/>
              </a:rPr>
              <a:t>Khair Alanam (121CS0137)</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57450"/>
            <a:ext cx="7698900" cy="474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sz="3500">
                <a:latin typeface="Comfortaa"/>
                <a:ea typeface="Comfortaa"/>
                <a:cs typeface="Comfortaa"/>
                <a:sym typeface="Comfortaa"/>
              </a:rPr>
              <a:t>Outline</a:t>
            </a:r>
            <a:endParaRPr>
              <a:latin typeface="Comfortaa"/>
              <a:ea typeface="Comfortaa"/>
              <a:cs typeface="Comfortaa"/>
              <a:sym typeface="Comfortaa"/>
            </a:endParaRPr>
          </a:p>
        </p:txBody>
      </p:sp>
      <p:sp>
        <p:nvSpPr>
          <p:cNvPr id="284" name="Google Shape;284;p14"/>
          <p:cNvSpPr txBox="1"/>
          <p:nvPr/>
        </p:nvSpPr>
        <p:spPr>
          <a:xfrm>
            <a:off x="353350" y="1038600"/>
            <a:ext cx="8512200" cy="3704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omfortaa"/>
              <a:buAutoNum type="arabicPeriod"/>
            </a:pPr>
            <a:r>
              <a:rPr b="1" lang="en" sz="2000">
                <a:solidFill>
                  <a:schemeClr val="lt1"/>
                </a:solidFill>
                <a:latin typeface="Comfortaa"/>
                <a:ea typeface="Comfortaa"/>
                <a:cs typeface="Comfortaa"/>
                <a:sym typeface="Comfortaa"/>
              </a:rPr>
              <a:t>Short term Fourier Transform</a:t>
            </a:r>
            <a:endParaRPr b="1" sz="2000">
              <a:solidFill>
                <a:schemeClr val="lt1"/>
              </a:solidFill>
              <a:latin typeface="Comfortaa"/>
              <a:ea typeface="Comfortaa"/>
              <a:cs typeface="Comfortaa"/>
              <a:sym typeface="Comfortaa"/>
            </a:endParaRPr>
          </a:p>
          <a:p>
            <a:pPr indent="-355600" lvl="0" marL="457200" rtl="0" algn="l">
              <a:lnSpc>
                <a:spcPct val="115000"/>
              </a:lnSpc>
              <a:spcBef>
                <a:spcPts val="0"/>
              </a:spcBef>
              <a:spcAft>
                <a:spcPts val="0"/>
              </a:spcAft>
              <a:buClr>
                <a:schemeClr val="lt1"/>
              </a:buClr>
              <a:buSzPts val="2000"/>
              <a:buFont typeface="Comfortaa"/>
              <a:buAutoNum type="arabicPeriod"/>
            </a:pPr>
            <a:r>
              <a:rPr b="1" lang="en" sz="2000">
                <a:solidFill>
                  <a:schemeClr val="lt1"/>
                </a:solidFill>
                <a:latin typeface="Comfortaa"/>
                <a:ea typeface="Comfortaa"/>
                <a:cs typeface="Comfortaa"/>
                <a:sym typeface="Comfortaa"/>
              </a:rPr>
              <a:t>Phonocardiograms (PCG)</a:t>
            </a:r>
            <a:endParaRPr b="1" sz="2000">
              <a:solidFill>
                <a:schemeClr val="lt1"/>
              </a:solidFill>
              <a:latin typeface="Comfortaa"/>
              <a:ea typeface="Comfortaa"/>
              <a:cs typeface="Comfortaa"/>
              <a:sym typeface="Comfortaa"/>
            </a:endParaRPr>
          </a:p>
          <a:p>
            <a:pPr indent="-355600" lvl="0" marL="457200" rtl="0" algn="l">
              <a:spcBef>
                <a:spcPts val="0"/>
              </a:spcBef>
              <a:spcAft>
                <a:spcPts val="0"/>
              </a:spcAft>
              <a:buClr>
                <a:schemeClr val="lt1"/>
              </a:buClr>
              <a:buSzPts val="2000"/>
              <a:buFont typeface="Comfortaa"/>
              <a:buAutoNum type="arabicPeriod"/>
            </a:pPr>
            <a:r>
              <a:rPr b="1" lang="en" sz="2000">
                <a:solidFill>
                  <a:schemeClr val="lt1"/>
                </a:solidFill>
                <a:latin typeface="Comfortaa"/>
                <a:ea typeface="Comfortaa"/>
                <a:cs typeface="Comfortaa"/>
                <a:sym typeface="Comfortaa"/>
              </a:rPr>
              <a:t>Different categories of heart signals</a:t>
            </a:r>
            <a:endParaRPr b="1" sz="2000">
              <a:solidFill>
                <a:schemeClr val="lt1"/>
              </a:solidFill>
              <a:latin typeface="Comfortaa"/>
              <a:ea typeface="Comfortaa"/>
              <a:cs typeface="Comfortaa"/>
              <a:sym typeface="Comfortaa"/>
            </a:endParaRPr>
          </a:p>
          <a:p>
            <a:pPr indent="-355600" lvl="0" marL="457200" rtl="0" algn="l">
              <a:spcBef>
                <a:spcPts val="0"/>
              </a:spcBef>
              <a:spcAft>
                <a:spcPts val="0"/>
              </a:spcAft>
              <a:buClr>
                <a:schemeClr val="lt1"/>
              </a:buClr>
              <a:buSzPts val="2000"/>
              <a:buFont typeface="Comfortaa"/>
              <a:buAutoNum type="arabicPeriod"/>
            </a:pPr>
            <a:r>
              <a:rPr b="1" lang="en" sz="2000">
                <a:solidFill>
                  <a:schemeClr val="lt1"/>
                </a:solidFill>
                <a:latin typeface="Comfortaa"/>
                <a:ea typeface="Comfortaa"/>
                <a:cs typeface="Comfortaa"/>
                <a:sym typeface="Comfortaa"/>
              </a:rPr>
              <a:t>Audio/Sound classification using deep learning.</a:t>
            </a:r>
            <a:endParaRPr b="1" sz="2000">
              <a:solidFill>
                <a:schemeClr val="lt1"/>
              </a:solidFill>
              <a:latin typeface="Comfortaa"/>
              <a:ea typeface="Comfortaa"/>
              <a:cs typeface="Comfortaa"/>
              <a:sym typeface="Comfortaa"/>
            </a:endParaRPr>
          </a:p>
          <a:p>
            <a:pPr indent="-355600" lvl="0" marL="457200" rtl="0" algn="l">
              <a:spcBef>
                <a:spcPts val="0"/>
              </a:spcBef>
              <a:spcAft>
                <a:spcPts val="0"/>
              </a:spcAft>
              <a:buClr>
                <a:schemeClr val="lt1"/>
              </a:buClr>
              <a:buSzPts val="2000"/>
              <a:buFont typeface="Comfortaa"/>
              <a:buAutoNum type="arabicPeriod"/>
            </a:pPr>
            <a:r>
              <a:rPr b="1" lang="en" sz="2000">
                <a:solidFill>
                  <a:schemeClr val="lt1"/>
                </a:solidFill>
                <a:latin typeface="Comfortaa"/>
                <a:ea typeface="Comfortaa"/>
                <a:cs typeface="Comfortaa"/>
                <a:sym typeface="Comfortaa"/>
              </a:rPr>
              <a:t>Various CNNs models to achieve best scores</a:t>
            </a:r>
            <a:endParaRPr b="1" sz="20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181575" y="179042"/>
            <a:ext cx="4133400" cy="645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References</a:t>
            </a:r>
            <a:endParaRPr b="0" sz="3000">
              <a:latin typeface="Arial"/>
              <a:ea typeface="Arial"/>
              <a:cs typeface="Arial"/>
              <a:sym typeface="Arial"/>
            </a:endParaRPr>
          </a:p>
        </p:txBody>
      </p:sp>
      <p:sp>
        <p:nvSpPr>
          <p:cNvPr id="290" name="Google Shape;290;p15"/>
          <p:cNvSpPr txBox="1"/>
          <p:nvPr>
            <p:ph idx="1" type="subTitle"/>
          </p:nvPr>
        </p:nvSpPr>
        <p:spPr>
          <a:xfrm>
            <a:off x="181575" y="929100"/>
            <a:ext cx="8782800" cy="3993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latin typeface="Arial"/>
                <a:ea typeface="Arial"/>
                <a:cs typeface="Arial"/>
                <a:sym typeface="Arial"/>
              </a:rPr>
              <a:t>The slides are prepared from the following two major sources:</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lang="en" sz="1500">
                <a:latin typeface="Roboto"/>
                <a:ea typeface="Roboto"/>
                <a:cs typeface="Roboto"/>
                <a:sym typeface="Roboto"/>
              </a:rPr>
              <a:t>EDA-Audio Classification Project Using Deep Learning</a:t>
            </a:r>
            <a:endParaRPr sz="1500">
              <a:latin typeface="Roboto"/>
              <a:ea typeface="Roboto"/>
              <a:cs typeface="Roboto"/>
              <a:sym typeface="Roboto"/>
            </a:endParaRPr>
          </a:p>
          <a:p>
            <a:pPr indent="0" lvl="0" marL="457200" rtl="0" algn="l">
              <a:lnSpc>
                <a:spcPct val="115000"/>
              </a:lnSpc>
              <a:spcBef>
                <a:spcPts val="0"/>
              </a:spcBef>
              <a:spcAft>
                <a:spcPts val="0"/>
              </a:spcAft>
              <a:buNone/>
            </a:pPr>
            <a:r>
              <a:rPr lang="en" sz="1500" u="sng">
                <a:latin typeface="Arial"/>
                <a:ea typeface="Arial"/>
                <a:cs typeface="Arial"/>
                <a:sym typeface="Arial"/>
                <a:hlinkClick r:id="rId3"/>
              </a:rPr>
              <a:t>https://www.youtube.com/watch?v=mHPpCXqQd7Y&amp;t=207s</a:t>
            </a:r>
            <a:endParaRPr sz="2000">
              <a:latin typeface="Arial"/>
              <a:ea typeface="Arial"/>
              <a:cs typeface="Arial"/>
              <a:sym typeface="Arial"/>
            </a:endParaRPr>
          </a:p>
          <a:p>
            <a:pPr indent="-323850" lvl="0" marL="457200" rtl="0" algn="l">
              <a:lnSpc>
                <a:spcPct val="123000"/>
              </a:lnSpc>
              <a:spcBef>
                <a:spcPts val="1700"/>
              </a:spcBef>
              <a:spcAft>
                <a:spcPts val="0"/>
              </a:spcAft>
              <a:buSzPts val="1500"/>
              <a:buFont typeface="Arial"/>
              <a:buAutoNum type="arabicPeriod"/>
            </a:pPr>
            <a:r>
              <a:rPr lang="en" sz="1500">
                <a:latin typeface="Arial"/>
                <a:ea typeface="Arial"/>
                <a:cs typeface="Arial"/>
                <a:sym typeface="Arial"/>
              </a:rPr>
              <a:t>Classification of Heart Sound Signal Using Multiple Features </a:t>
            </a:r>
            <a:r>
              <a:rPr lang="en" sz="1500" u="sng">
                <a:latin typeface="Arial"/>
                <a:ea typeface="Arial"/>
                <a:cs typeface="Arial"/>
                <a:sym typeface="Arial"/>
                <a:hlinkClick r:id="rId4"/>
              </a:rPr>
              <a:t>https://www.mdpi.com/2076-3417/8/12/2344</a:t>
            </a:r>
            <a:endParaRPr sz="1500" u="sng">
              <a:latin typeface="Arial"/>
              <a:ea typeface="Arial"/>
              <a:cs typeface="Arial"/>
              <a:sym typeface="Arial"/>
            </a:endParaRPr>
          </a:p>
          <a:p>
            <a:pPr indent="0" lvl="0" marL="0" rtl="0" algn="l">
              <a:lnSpc>
                <a:spcPct val="123000"/>
              </a:lnSpc>
              <a:spcBef>
                <a:spcPts val="1700"/>
              </a:spcBef>
              <a:spcAft>
                <a:spcPts val="0"/>
              </a:spcAft>
              <a:buNone/>
            </a:pPr>
            <a:r>
              <a:rPr lang="en" sz="1800">
                <a:latin typeface="Arial"/>
                <a:ea typeface="Arial"/>
                <a:cs typeface="Arial"/>
                <a:sym typeface="Arial"/>
              </a:rPr>
              <a:t>Datasets used:</a:t>
            </a:r>
            <a:endParaRPr sz="1800">
              <a:latin typeface="Arial"/>
              <a:ea typeface="Arial"/>
              <a:cs typeface="Arial"/>
              <a:sym typeface="Arial"/>
            </a:endParaRPr>
          </a:p>
          <a:p>
            <a:pPr indent="-323850" lvl="0" marL="457200" rtl="0" algn="l">
              <a:lnSpc>
                <a:spcPct val="123000"/>
              </a:lnSpc>
              <a:spcBef>
                <a:spcPts val="1700"/>
              </a:spcBef>
              <a:spcAft>
                <a:spcPts val="0"/>
              </a:spcAft>
              <a:buSzPts val="1500"/>
              <a:buFont typeface="Arial"/>
              <a:buAutoNum type="arabicPeriod"/>
            </a:pPr>
            <a:r>
              <a:rPr lang="en" sz="1500">
                <a:latin typeface="Arial"/>
                <a:ea typeface="Arial"/>
                <a:cs typeface="Arial"/>
                <a:sym typeface="Arial"/>
              </a:rPr>
              <a:t>Yaseen Khan Dataset (500 files)</a:t>
            </a:r>
            <a:endParaRPr sz="1500">
              <a:latin typeface="Arial"/>
              <a:ea typeface="Arial"/>
              <a:cs typeface="Arial"/>
              <a:sym typeface="Arial"/>
            </a:endParaRPr>
          </a:p>
          <a:p>
            <a:pPr indent="-323850" lvl="0" marL="457200" rtl="0" algn="l">
              <a:lnSpc>
                <a:spcPct val="123000"/>
              </a:lnSpc>
              <a:spcBef>
                <a:spcPts val="0"/>
              </a:spcBef>
              <a:spcAft>
                <a:spcPts val="0"/>
              </a:spcAft>
              <a:buSzPts val="1500"/>
              <a:buFont typeface="Arial"/>
              <a:buAutoNum type="arabicPeriod"/>
            </a:pPr>
            <a:r>
              <a:rPr lang="en">
                <a:latin typeface="Arial"/>
                <a:ea typeface="Arial"/>
                <a:cs typeface="Arial"/>
                <a:sym typeface="Arial"/>
              </a:rPr>
              <a:t>New Yaseen Khan Dataset (1000 files)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70875" y="425341"/>
            <a:ext cx="7806000" cy="58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1600"/>
              </a:spcAft>
              <a:buNone/>
            </a:pPr>
            <a:r>
              <a:rPr lang="en">
                <a:latin typeface="Raleway"/>
                <a:ea typeface="Raleway"/>
                <a:cs typeface="Raleway"/>
                <a:sym typeface="Raleway"/>
              </a:rPr>
              <a:t>Motivation</a:t>
            </a:r>
            <a:endParaRPr/>
          </a:p>
        </p:txBody>
      </p:sp>
      <p:sp>
        <p:nvSpPr>
          <p:cNvPr id="296" name="Google Shape;296;p16"/>
          <p:cNvSpPr txBox="1"/>
          <p:nvPr>
            <p:ph idx="1" type="subTitle"/>
          </p:nvPr>
        </p:nvSpPr>
        <p:spPr>
          <a:xfrm>
            <a:off x="260650" y="1093675"/>
            <a:ext cx="8642400" cy="3210300"/>
          </a:xfrm>
          <a:prstGeom prst="rect">
            <a:avLst/>
          </a:prstGeom>
          <a:noFill/>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latin typeface="Comfortaa"/>
                <a:ea typeface="Comfortaa"/>
                <a:cs typeface="Comfortaa"/>
                <a:sym typeface="Comfortaa"/>
              </a:rPr>
              <a:t>Phonocardiography</a:t>
            </a:r>
            <a:r>
              <a:rPr lang="en" sz="2000">
                <a:latin typeface="Comfortaa"/>
                <a:ea typeface="Comfortaa"/>
                <a:cs typeface="Comfortaa"/>
                <a:sym typeface="Comfortaa"/>
              </a:rPr>
              <a:t> allows the detection of subaudible sounds and murmurs and makes a permanent record of these events.In contrast, the </a:t>
            </a:r>
            <a:r>
              <a:rPr b="1" lang="en" sz="2000">
                <a:latin typeface="Comfortaa"/>
                <a:ea typeface="Comfortaa"/>
                <a:cs typeface="Comfortaa"/>
                <a:sym typeface="Comfortaa"/>
              </a:rPr>
              <a:t>stethoscope</a:t>
            </a:r>
            <a:r>
              <a:rPr lang="en" sz="2000">
                <a:latin typeface="Comfortaa"/>
                <a:ea typeface="Comfortaa"/>
                <a:cs typeface="Comfortaa"/>
                <a:sym typeface="Comfortaa"/>
              </a:rPr>
              <a:t> cannot always detect all such sounds or murmurs and provides no record of their occurrence. Converting heart sounds into digital signals,data that can be analyzed using advanced signal processing and machine learning techniques and can be used to study and diagnose heart disorders.</a:t>
            </a:r>
            <a:endParaRPr sz="20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96375" y="232498"/>
            <a:ext cx="4840200" cy="63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a:solidFill>
                  <a:srgbClr val="F1F1F1"/>
                </a:solidFill>
                <a:latin typeface="Comfortaa"/>
                <a:ea typeface="Comfortaa"/>
                <a:cs typeface="Comfortaa"/>
                <a:sym typeface="Comfortaa"/>
              </a:rPr>
              <a:t>PCG ?</a:t>
            </a:r>
            <a:endParaRPr>
              <a:latin typeface="Comfortaa"/>
              <a:ea typeface="Comfortaa"/>
              <a:cs typeface="Comfortaa"/>
              <a:sym typeface="Comfortaa"/>
            </a:endParaRPr>
          </a:p>
        </p:txBody>
      </p:sp>
      <p:sp>
        <p:nvSpPr>
          <p:cNvPr id="302" name="Google Shape;302;p17"/>
          <p:cNvSpPr txBox="1"/>
          <p:nvPr>
            <p:ph idx="1" type="subTitle"/>
          </p:nvPr>
        </p:nvSpPr>
        <p:spPr>
          <a:xfrm>
            <a:off x="96375" y="867300"/>
            <a:ext cx="8769000" cy="40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latin typeface="Arial"/>
                <a:ea typeface="Arial"/>
                <a:cs typeface="Arial"/>
                <a:sym typeface="Arial"/>
              </a:rPr>
              <a:t>Digital recording </a:t>
            </a:r>
            <a:r>
              <a:rPr lang="en" sz="1700">
                <a:latin typeface="Arial"/>
                <a:ea typeface="Arial"/>
                <a:cs typeface="Arial"/>
                <a:sym typeface="Arial"/>
              </a:rPr>
              <a:t>of heart sound with the help of electronic stethoscope is called PCG.</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Arial"/>
                <a:ea typeface="Arial"/>
                <a:cs typeface="Arial"/>
                <a:sym typeface="Arial"/>
              </a:rPr>
              <a:t>A </a:t>
            </a:r>
            <a:r>
              <a:rPr b="1" lang="en" sz="1700">
                <a:latin typeface="Arial"/>
                <a:ea typeface="Arial"/>
                <a:cs typeface="Arial"/>
                <a:sym typeface="Arial"/>
              </a:rPr>
              <a:t>phonocardiogram</a:t>
            </a:r>
            <a:r>
              <a:rPr lang="en" sz="1700">
                <a:latin typeface="Arial"/>
                <a:ea typeface="Arial"/>
                <a:cs typeface="Arial"/>
                <a:sym typeface="Arial"/>
              </a:rPr>
              <a:t> (or </a:t>
            </a:r>
            <a:r>
              <a:rPr b="1" lang="en" sz="1700">
                <a:latin typeface="Arial"/>
                <a:ea typeface="Arial"/>
                <a:cs typeface="Arial"/>
                <a:sym typeface="Arial"/>
              </a:rPr>
              <a:t>PCG</a:t>
            </a:r>
            <a:r>
              <a:rPr lang="en" sz="1700">
                <a:latin typeface="Arial"/>
                <a:ea typeface="Arial"/>
                <a:cs typeface="Arial"/>
                <a:sym typeface="Arial"/>
              </a:rPr>
              <a:t>) is a plot of </a:t>
            </a:r>
            <a:r>
              <a:rPr lang="en" sz="1700">
                <a:uFill>
                  <a:noFill/>
                </a:uFill>
                <a:latin typeface="Arial"/>
                <a:ea typeface="Arial"/>
                <a:cs typeface="Arial"/>
                <a:sym typeface="Arial"/>
                <a:hlinkClick r:id="rId3"/>
              </a:rPr>
              <a:t>high-fidelity</a:t>
            </a:r>
            <a:r>
              <a:rPr lang="en" sz="1700">
                <a:latin typeface="Arial"/>
                <a:ea typeface="Arial"/>
                <a:cs typeface="Arial"/>
                <a:sym typeface="Arial"/>
              </a:rPr>
              <a:t> recording of the </a:t>
            </a:r>
            <a:r>
              <a:rPr lang="en" sz="1700">
                <a:uFill>
                  <a:noFill/>
                </a:uFill>
                <a:latin typeface="Arial"/>
                <a:ea typeface="Arial"/>
                <a:cs typeface="Arial"/>
                <a:sym typeface="Arial"/>
                <a:hlinkClick r:id="rId4"/>
              </a:rPr>
              <a:t>sounds</a:t>
            </a:r>
            <a:r>
              <a:rPr lang="en" sz="1700">
                <a:latin typeface="Arial"/>
                <a:ea typeface="Arial"/>
                <a:cs typeface="Arial"/>
                <a:sym typeface="Arial"/>
              </a:rPr>
              <a:t> and </a:t>
            </a:r>
            <a:r>
              <a:rPr lang="en" sz="1700">
                <a:uFill>
                  <a:noFill/>
                </a:uFill>
                <a:latin typeface="Arial"/>
                <a:ea typeface="Arial"/>
                <a:cs typeface="Arial"/>
                <a:sym typeface="Arial"/>
                <a:hlinkClick r:id="rId5"/>
              </a:rPr>
              <a:t>murmurs</a:t>
            </a:r>
            <a:r>
              <a:rPr lang="en" sz="1700">
                <a:latin typeface="Arial"/>
                <a:ea typeface="Arial"/>
                <a:cs typeface="Arial"/>
                <a:sym typeface="Arial"/>
              </a:rPr>
              <a:t> made by the </a:t>
            </a:r>
            <a:r>
              <a:rPr lang="en" sz="1700">
                <a:uFill>
                  <a:noFill/>
                </a:uFill>
                <a:latin typeface="Arial"/>
                <a:ea typeface="Arial"/>
                <a:cs typeface="Arial"/>
                <a:sym typeface="Arial"/>
                <a:hlinkClick r:id="rId6"/>
              </a:rPr>
              <a:t>heart</a:t>
            </a:r>
            <a:r>
              <a:rPr lang="en" sz="1700">
                <a:latin typeface="Arial"/>
                <a:ea typeface="Arial"/>
                <a:cs typeface="Arial"/>
                <a:sym typeface="Arial"/>
              </a:rPr>
              <a:t> with the help of the machine called the </a:t>
            </a:r>
            <a:r>
              <a:rPr b="1" lang="en" sz="1700">
                <a:latin typeface="Arial"/>
                <a:ea typeface="Arial"/>
                <a:cs typeface="Arial"/>
                <a:sym typeface="Arial"/>
              </a:rPr>
              <a:t>phonocardiograph</a:t>
            </a:r>
            <a:r>
              <a:rPr lang="en" sz="1700">
                <a:latin typeface="Arial"/>
                <a:ea typeface="Arial"/>
                <a:cs typeface="Arial"/>
                <a:sym typeface="Arial"/>
              </a:rPr>
              <a:t>.</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Arial"/>
                <a:ea typeface="Arial"/>
                <a:cs typeface="Arial"/>
                <a:sym typeface="Arial"/>
              </a:rPr>
              <a:t>This PCG signal carries useful information about the functionality and status of the heart and hence several signal processing and machine learning technique can be applied to study and diagnose heart disorders.</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Arial"/>
                <a:ea typeface="Arial"/>
                <a:cs typeface="Arial"/>
                <a:sym typeface="Arial"/>
              </a:rPr>
              <a:t>Based on PCG signal, the heart sound signal can be classified to two main categories i.e., normal and abnormal categories. We’ll look about them in coming slides.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160150" y="24607"/>
            <a:ext cx="7773900" cy="749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Librosa</a:t>
            </a:r>
            <a:endParaRPr/>
          </a:p>
        </p:txBody>
      </p:sp>
      <p:sp>
        <p:nvSpPr>
          <p:cNvPr id="308" name="Google Shape;308;p18"/>
          <p:cNvSpPr txBox="1"/>
          <p:nvPr>
            <p:ph idx="1" type="subTitle"/>
          </p:nvPr>
        </p:nvSpPr>
        <p:spPr>
          <a:xfrm>
            <a:off x="235550" y="706675"/>
            <a:ext cx="8737200" cy="4004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latin typeface="Arial"/>
                <a:ea typeface="Arial"/>
                <a:cs typeface="Arial"/>
                <a:sym typeface="Arial"/>
              </a:rPr>
              <a:t>Librosa</a:t>
            </a:r>
            <a:r>
              <a:rPr lang="en" sz="2000">
                <a:latin typeface="Arial"/>
                <a:ea typeface="Arial"/>
                <a:cs typeface="Arial"/>
                <a:sym typeface="Arial"/>
              </a:rPr>
              <a:t> is a python package for music and audio analysis. It provides the building blocks necessary to create music information retrieval systems.</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0" lvl="0" marL="0" rtl="0" algn="l">
              <a:lnSpc>
                <a:spcPct val="115000"/>
              </a:lnSpc>
              <a:spcBef>
                <a:spcPts val="0"/>
              </a:spcBef>
              <a:spcAft>
                <a:spcPts val="0"/>
              </a:spcAft>
              <a:buNone/>
            </a:pPr>
            <a:r>
              <a:rPr lang="en" sz="2000">
                <a:latin typeface="Arial"/>
                <a:ea typeface="Arial"/>
                <a:cs typeface="Arial"/>
                <a:sym typeface="Arial"/>
              </a:rPr>
              <a:t>Work with the sound signals, read signals, find the sample rate and number of channels .</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0" lvl="0" marL="0" rtl="0" algn="l">
              <a:lnSpc>
                <a:spcPct val="115000"/>
              </a:lnSpc>
              <a:spcBef>
                <a:spcPts val="0"/>
              </a:spcBef>
              <a:spcAft>
                <a:spcPts val="0"/>
              </a:spcAft>
              <a:buNone/>
            </a:pPr>
            <a:r>
              <a:rPr lang="en" sz="2000">
                <a:latin typeface="Arial"/>
                <a:ea typeface="Arial"/>
                <a:cs typeface="Arial"/>
                <a:sym typeface="Arial"/>
              </a:rPr>
              <a:t>Why librosa?</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rabicPeriod"/>
            </a:pPr>
            <a:r>
              <a:rPr lang="en" sz="2000">
                <a:latin typeface="Arial"/>
                <a:ea typeface="Arial"/>
                <a:cs typeface="Arial"/>
                <a:sym typeface="Arial"/>
              </a:rPr>
              <a:t>We get a Normalized data value between -1 to 1 for our audio signal</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rabicPeriod"/>
            </a:pPr>
            <a:r>
              <a:rPr lang="en" sz="2000">
                <a:latin typeface="Arial"/>
                <a:ea typeface="Arial"/>
                <a:cs typeface="Arial"/>
                <a:sym typeface="Arial"/>
              </a:rPr>
              <a:t>Converge the signals and produce a mono signal waves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rabicPeriod"/>
            </a:pPr>
            <a:r>
              <a:rPr lang="en" sz="2000">
                <a:latin typeface="Arial"/>
                <a:ea typeface="Arial"/>
                <a:cs typeface="Arial"/>
                <a:sym typeface="Arial"/>
              </a:rPr>
              <a:t>Get a static sample rate</a:t>
            </a:r>
            <a:endParaRPr sz="2000">
              <a:latin typeface="Arial"/>
              <a:ea typeface="Arial"/>
              <a:cs typeface="Arial"/>
              <a:sym typeface="Arial"/>
            </a:endParaRPr>
          </a:p>
          <a:p>
            <a:pPr indent="0" lvl="0" marL="0" rtl="0" algn="l">
              <a:spcBef>
                <a:spcPts val="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235100" y="189775"/>
            <a:ext cx="8716200" cy="7740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0" lang="en" sz="3000">
                <a:latin typeface="Arial"/>
                <a:ea typeface="Arial"/>
                <a:cs typeface="Arial"/>
                <a:sym typeface="Arial"/>
              </a:rPr>
              <a:t>Short-term Fourier transform</a:t>
            </a:r>
            <a:endParaRPr/>
          </a:p>
        </p:txBody>
      </p:sp>
      <p:sp>
        <p:nvSpPr>
          <p:cNvPr id="314" name="Google Shape;314;p19"/>
          <p:cNvSpPr txBox="1"/>
          <p:nvPr>
            <p:ph idx="1" type="subTitle"/>
          </p:nvPr>
        </p:nvSpPr>
        <p:spPr>
          <a:xfrm>
            <a:off x="235100" y="813750"/>
            <a:ext cx="8523600" cy="40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Roboto"/>
                <a:ea typeface="Roboto"/>
                <a:cs typeface="Roboto"/>
                <a:sym typeface="Roboto"/>
              </a:rPr>
              <a:t>Short-Term Fourier Transform (STFT) is a technique used to analyze the frequency content of a signal over time. It breaks down a signal into its constituent frequencies and their respective amplitudes at different time intervals.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Arial"/>
                <a:ea typeface="Arial"/>
                <a:cs typeface="Arial"/>
                <a:sym typeface="Arial"/>
              </a:rPr>
              <a:t>STFT considers  a short-duration segment of a longer signal and computes its Fourier transform.</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Arial"/>
                <a:ea typeface="Arial"/>
                <a:cs typeface="Arial"/>
                <a:sym typeface="Arial"/>
              </a:rPr>
              <a:t>In practice, it is common to evaluate the STFT at only a finite set of equally-spaced points along the frequency axis</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 sz="1700">
                <a:latin typeface="Roboto"/>
                <a:ea typeface="Roboto"/>
                <a:cs typeface="Roboto"/>
                <a:sym typeface="Roboto"/>
              </a:rPr>
              <a:t>STFT can be utilized as a</a:t>
            </a:r>
            <a:r>
              <a:rPr b="1" lang="en" sz="1700">
                <a:latin typeface="Roboto"/>
                <a:ea typeface="Roboto"/>
                <a:cs typeface="Roboto"/>
                <a:sym typeface="Roboto"/>
              </a:rPr>
              <a:t> preprocessing step</a:t>
            </a:r>
            <a:r>
              <a:rPr lang="en" sz="1700">
                <a:latin typeface="Roboto"/>
                <a:ea typeface="Roboto"/>
                <a:cs typeface="Roboto"/>
                <a:sym typeface="Roboto"/>
              </a:rPr>
              <a:t> for tasks involving audio or time-series data. By transforming raw input signals into their frequency representations, CNNs can effectively learn patterns and features across both time and frequency domains.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257200" y="385538"/>
            <a:ext cx="3318600" cy="14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300">
                <a:solidFill>
                  <a:srgbClr val="F1F1F1"/>
                </a:solidFill>
                <a:latin typeface="Comfortaa"/>
                <a:ea typeface="Comfortaa"/>
                <a:cs typeface="Comfortaa"/>
                <a:sym typeface="Comfortaa"/>
              </a:rPr>
              <a:t>Spectrograms of the</a:t>
            </a:r>
            <a:endParaRPr sz="2300">
              <a:solidFill>
                <a:srgbClr val="F1F1F1"/>
              </a:solidFill>
              <a:latin typeface="Comfortaa"/>
              <a:ea typeface="Comfortaa"/>
              <a:cs typeface="Comfortaa"/>
              <a:sym typeface="Comfortaa"/>
            </a:endParaRPr>
          </a:p>
          <a:p>
            <a:pPr indent="0" lvl="0" marL="0" rtl="0" algn="l">
              <a:spcBef>
                <a:spcPts val="0"/>
              </a:spcBef>
              <a:spcAft>
                <a:spcPts val="0"/>
              </a:spcAft>
              <a:buSzPts val="990"/>
              <a:buNone/>
            </a:pPr>
            <a:r>
              <a:rPr lang="en" sz="2300">
                <a:solidFill>
                  <a:srgbClr val="F1F1F1"/>
                </a:solidFill>
                <a:latin typeface="Comfortaa"/>
                <a:ea typeface="Comfortaa"/>
                <a:cs typeface="Comfortaa"/>
                <a:sym typeface="Comfortaa"/>
              </a:rPr>
              <a:t>Five classes of heart signals</a:t>
            </a:r>
            <a:endParaRPr sz="2300">
              <a:solidFill>
                <a:srgbClr val="F1F1F1"/>
              </a:solidFill>
              <a:latin typeface="Comfortaa"/>
              <a:ea typeface="Comfortaa"/>
              <a:cs typeface="Comfortaa"/>
              <a:sym typeface="Comfortaa"/>
            </a:endParaRPr>
          </a:p>
        </p:txBody>
      </p:sp>
      <p:pic>
        <p:nvPicPr>
          <p:cNvPr id="320" name="Google Shape;320;p20"/>
          <p:cNvPicPr preferRelativeResize="0"/>
          <p:nvPr/>
        </p:nvPicPr>
        <p:blipFill>
          <a:blip r:embed="rId3">
            <a:alphaModFix/>
          </a:blip>
          <a:stretch>
            <a:fillRect/>
          </a:stretch>
        </p:blipFill>
        <p:spPr>
          <a:xfrm>
            <a:off x="3747400" y="232500"/>
            <a:ext cx="1739174" cy="1739174"/>
          </a:xfrm>
          <a:prstGeom prst="rect">
            <a:avLst/>
          </a:prstGeom>
          <a:noFill/>
          <a:ln>
            <a:noFill/>
          </a:ln>
        </p:spPr>
      </p:pic>
      <p:sp>
        <p:nvSpPr>
          <p:cNvPr id="321" name="Google Shape;321;p20"/>
          <p:cNvSpPr txBox="1"/>
          <p:nvPr>
            <p:ph type="ctrTitle"/>
          </p:nvPr>
        </p:nvSpPr>
        <p:spPr>
          <a:xfrm>
            <a:off x="3734988" y="1971675"/>
            <a:ext cx="1674000" cy="5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00">
                <a:solidFill>
                  <a:srgbClr val="F1F1F1"/>
                </a:solidFill>
                <a:latin typeface="Comfortaa"/>
                <a:ea typeface="Comfortaa"/>
                <a:cs typeface="Comfortaa"/>
                <a:sym typeface="Comfortaa"/>
              </a:rPr>
              <a:t>Normal (N)</a:t>
            </a:r>
            <a:endParaRPr sz="2000">
              <a:solidFill>
                <a:srgbClr val="F1F1F1"/>
              </a:solidFill>
              <a:latin typeface="Comfortaa"/>
              <a:ea typeface="Comfortaa"/>
              <a:cs typeface="Comfortaa"/>
              <a:sym typeface="Comfortaa"/>
            </a:endParaRPr>
          </a:p>
        </p:txBody>
      </p:sp>
      <p:pic>
        <p:nvPicPr>
          <p:cNvPr id="322" name="Google Shape;322;p20"/>
          <p:cNvPicPr preferRelativeResize="0"/>
          <p:nvPr/>
        </p:nvPicPr>
        <p:blipFill>
          <a:blip r:embed="rId4">
            <a:alphaModFix/>
          </a:blip>
          <a:stretch>
            <a:fillRect/>
          </a:stretch>
        </p:blipFill>
        <p:spPr>
          <a:xfrm>
            <a:off x="6539600" y="232500"/>
            <a:ext cx="1739174" cy="1739174"/>
          </a:xfrm>
          <a:prstGeom prst="rect">
            <a:avLst/>
          </a:prstGeom>
          <a:noFill/>
          <a:ln>
            <a:noFill/>
          </a:ln>
        </p:spPr>
      </p:pic>
      <p:sp>
        <p:nvSpPr>
          <p:cNvPr id="323" name="Google Shape;323;p20"/>
          <p:cNvSpPr txBox="1"/>
          <p:nvPr>
            <p:ph type="ctrTitle"/>
          </p:nvPr>
        </p:nvSpPr>
        <p:spPr>
          <a:xfrm>
            <a:off x="6362025" y="1971675"/>
            <a:ext cx="2094300" cy="67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solidFill>
                  <a:srgbClr val="F1F1F1"/>
                </a:solidFill>
                <a:latin typeface="Comfortaa"/>
                <a:ea typeface="Comfortaa"/>
                <a:cs typeface="Comfortaa"/>
                <a:sym typeface="Comfortaa"/>
              </a:rPr>
              <a:t>Mitral Stenosis (MS)</a:t>
            </a:r>
            <a:endParaRPr sz="2000">
              <a:solidFill>
                <a:srgbClr val="F1F1F1"/>
              </a:solidFill>
              <a:latin typeface="Comfortaa"/>
              <a:ea typeface="Comfortaa"/>
              <a:cs typeface="Comfortaa"/>
              <a:sym typeface="Comfortaa"/>
            </a:endParaRPr>
          </a:p>
        </p:txBody>
      </p:sp>
      <p:pic>
        <p:nvPicPr>
          <p:cNvPr id="324" name="Google Shape;324;p20"/>
          <p:cNvPicPr preferRelativeResize="0"/>
          <p:nvPr/>
        </p:nvPicPr>
        <p:blipFill>
          <a:blip r:embed="rId5">
            <a:alphaModFix/>
          </a:blip>
          <a:stretch>
            <a:fillRect/>
          </a:stretch>
        </p:blipFill>
        <p:spPr>
          <a:xfrm>
            <a:off x="655188" y="2544925"/>
            <a:ext cx="1739174" cy="1739174"/>
          </a:xfrm>
          <a:prstGeom prst="rect">
            <a:avLst/>
          </a:prstGeom>
          <a:noFill/>
          <a:ln>
            <a:noFill/>
          </a:ln>
        </p:spPr>
      </p:pic>
      <p:sp>
        <p:nvSpPr>
          <p:cNvPr id="325" name="Google Shape;325;p20"/>
          <p:cNvSpPr txBox="1"/>
          <p:nvPr>
            <p:ph type="ctrTitle"/>
          </p:nvPr>
        </p:nvSpPr>
        <p:spPr>
          <a:xfrm>
            <a:off x="183925" y="4286400"/>
            <a:ext cx="26817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solidFill>
                  <a:srgbClr val="F1F1F1"/>
                </a:solidFill>
                <a:latin typeface="Comfortaa"/>
                <a:ea typeface="Comfortaa"/>
                <a:cs typeface="Comfortaa"/>
                <a:sym typeface="Comfortaa"/>
              </a:rPr>
              <a:t>Mitral Regurgitation (MR)</a:t>
            </a:r>
            <a:endParaRPr sz="2000">
              <a:solidFill>
                <a:srgbClr val="F1F1F1"/>
              </a:solidFill>
              <a:latin typeface="Comfortaa"/>
              <a:ea typeface="Comfortaa"/>
              <a:cs typeface="Comfortaa"/>
              <a:sym typeface="Comfortaa"/>
            </a:endParaRPr>
          </a:p>
        </p:txBody>
      </p:sp>
      <p:pic>
        <p:nvPicPr>
          <p:cNvPr id="326" name="Google Shape;326;p20"/>
          <p:cNvPicPr preferRelativeResize="0"/>
          <p:nvPr/>
        </p:nvPicPr>
        <p:blipFill>
          <a:blip r:embed="rId6">
            <a:alphaModFix/>
          </a:blip>
          <a:stretch>
            <a:fillRect/>
          </a:stretch>
        </p:blipFill>
        <p:spPr>
          <a:xfrm>
            <a:off x="3735000" y="2542635"/>
            <a:ext cx="1673999" cy="1743764"/>
          </a:xfrm>
          <a:prstGeom prst="rect">
            <a:avLst/>
          </a:prstGeom>
          <a:noFill/>
          <a:ln>
            <a:noFill/>
          </a:ln>
        </p:spPr>
      </p:pic>
      <p:sp>
        <p:nvSpPr>
          <p:cNvPr id="327" name="Google Shape;327;p20"/>
          <p:cNvSpPr txBox="1"/>
          <p:nvPr>
            <p:ph type="ctrTitle"/>
          </p:nvPr>
        </p:nvSpPr>
        <p:spPr>
          <a:xfrm>
            <a:off x="3524850" y="4348250"/>
            <a:ext cx="20943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solidFill>
                  <a:srgbClr val="F1F1F1"/>
                </a:solidFill>
                <a:latin typeface="Comfortaa"/>
                <a:ea typeface="Comfortaa"/>
                <a:cs typeface="Comfortaa"/>
                <a:sym typeface="Comfortaa"/>
              </a:rPr>
              <a:t>Aortic Stenosis (AS)</a:t>
            </a:r>
            <a:endParaRPr sz="2000">
              <a:solidFill>
                <a:srgbClr val="F1F1F1"/>
              </a:solidFill>
              <a:latin typeface="Comfortaa"/>
              <a:ea typeface="Comfortaa"/>
              <a:cs typeface="Comfortaa"/>
              <a:sym typeface="Comfortaa"/>
            </a:endParaRPr>
          </a:p>
        </p:txBody>
      </p:sp>
      <p:pic>
        <p:nvPicPr>
          <p:cNvPr id="328" name="Google Shape;328;p20"/>
          <p:cNvPicPr preferRelativeResize="0"/>
          <p:nvPr/>
        </p:nvPicPr>
        <p:blipFill>
          <a:blip r:embed="rId7">
            <a:alphaModFix/>
          </a:blip>
          <a:stretch>
            <a:fillRect/>
          </a:stretch>
        </p:blipFill>
        <p:spPr>
          <a:xfrm>
            <a:off x="6619409" y="2624737"/>
            <a:ext cx="1579551" cy="1579551"/>
          </a:xfrm>
          <a:prstGeom prst="rect">
            <a:avLst/>
          </a:prstGeom>
          <a:noFill/>
          <a:ln>
            <a:noFill/>
          </a:ln>
        </p:spPr>
      </p:pic>
      <p:sp>
        <p:nvSpPr>
          <p:cNvPr id="329" name="Google Shape;329;p20"/>
          <p:cNvSpPr txBox="1"/>
          <p:nvPr>
            <p:ph type="ctrTitle"/>
          </p:nvPr>
        </p:nvSpPr>
        <p:spPr>
          <a:xfrm>
            <a:off x="6212038" y="4286400"/>
            <a:ext cx="23943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solidFill>
                  <a:srgbClr val="F1F1F1"/>
                </a:solidFill>
                <a:latin typeface="Comfortaa"/>
                <a:ea typeface="Comfortaa"/>
                <a:cs typeface="Comfortaa"/>
                <a:sym typeface="Comfortaa"/>
              </a:rPr>
              <a:t>Mitral</a:t>
            </a:r>
            <a:r>
              <a:rPr lang="en" sz="2000">
                <a:solidFill>
                  <a:srgbClr val="F1F1F1"/>
                </a:solidFill>
                <a:latin typeface="Comfortaa"/>
                <a:ea typeface="Comfortaa"/>
                <a:cs typeface="Comfortaa"/>
                <a:sym typeface="Comfortaa"/>
              </a:rPr>
              <a:t> Valve Prolapse (MVP)</a:t>
            </a:r>
            <a:endParaRPr sz="2000">
              <a:solidFill>
                <a:srgbClr val="F1F1F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1"/>
          <p:cNvPicPr preferRelativeResize="0"/>
          <p:nvPr/>
        </p:nvPicPr>
        <p:blipFill>
          <a:blip r:embed="rId3">
            <a:alphaModFix/>
          </a:blip>
          <a:stretch>
            <a:fillRect/>
          </a:stretch>
        </p:blipFill>
        <p:spPr>
          <a:xfrm>
            <a:off x="2801700" y="237025"/>
            <a:ext cx="6146325" cy="3853273"/>
          </a:xfrm>
          <a:prstGeom prst="rect">
            <a:avLst/>
          </a:prstGeom>
          <a:noFill/>
          <a:ln>
            <a:noFill/>
          </a:ln>
        </p:spPr>
      </p:pic>
      <p:pic>
        <p:nvPicPr>
          <p:cNvPr id="335" name="Google Shape;335;p21"/>
          <p:cNvPicPr preferRelativeResize="0"/>
          <p:nvPr/>
        </p:nvPicPr>
        <p:blipFill>
          <a:blip r:embed="rId4">
            <a:alphaModFix/>
          </a:blip>
          <a:stretch>
            <a:fillRect/>
          </a:stretch>
        </p:blipFill>
        <p:spPr>
          <a:xfrm>
            <a:off x="2801700" y="4312750"/>
            <a:ext cx="6146325" cy="524600"/>
          </a:xfrm>
          <a:prstGeom prst="rect">
            <a:avLst/>
          </a:prstGeom>
          <a:noFill/>
          <a:ln>
            <a:noFill/>
          </a:ln>
        </p:spPr>
      </p:pic>
      <p:sp>
        <p:nvSpPr>
          <p:cNvPr id="336" name="Google Shape;336;p21"/>
          <p:cNvSpPr txBox="1"/>
          <p:nvPr/>
        </p:nvSpPr>
        <p:spPr>
          <a:xfrm>
            <a:off x="167700" y="2170200"/>
            <a:ext cx="26340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Comfortaa"/>
                <a:ea typeface="Comfortaa"/>
                <a:cs typeface="Comfortaa"/>
                <a:sym typeface="Comfortaa"/>
              </a:rPr>
              <a:t>Model 1</a:t>
            </a:r>
            <a:endParaRPr b="1" sz="2000">
              <a:solidFill>
                <a:schemeClr val="lt1"/>
              </a:solidFill>
              <a:latin typeface="Comfortaa"/>
              <a:ea typeface="Comfortaa"/>
              <a:cs typeface="Comfortaa"/>
              <a:sym typeface="Comfortaa"/>
            </a:endParaRPr>
          </a:p>
          <a:p>
            <a:pPr indent="0" lvl="0" marL="0" rtl="0" algn="l">
              <a:spcBef>
                <a:spcPts val="0"/>
              </a:spcBef>
              <a:spcAft>
                <a:spcPts val="0"/>
              </a:spcAft>
              <a:buNone/>
            </a:pPr>
            <a:r>
              <a:rPr b="1" lang="en" sz="2000">
                <a:solidFill>
                  <a:schemeClr val="lt1"/>
                </a:solidFill>
                <a:latin typeface="Comfortaa"/>
                <a:ea typeface="Comfortaa"/>
                <a:cs typeface="Comfortaa"/>
                <a:sym typeface="Comfortaa"/>
              </a:rPr>
              <a:t>Architecture</a:t>
            </a:r>
            <a:endParaRPr b="1" sz="2000">
              <a:solidFill>
                <a:schemeClr val="lt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