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4E"/>
    <a:srgbClr val="0A0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2923-B4BE-5582-EB13-418A8072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E6E5-F7CB-6C88-3A18-E4FD9E0B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BF8C-55E8-A4DD-D440-16600489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0ACE-312A-3A66-DF7B-207AEA11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E126-8782-3686-FC69-E37DC014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9F9D-8942-ABEF-1514-E35333FC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8C889-8109-CD58-62CF-E460D0E9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25C0-BCB9-030D-8C3B-28D446F9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0681-C311-AF77-BB9E-CF81EC5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FBE8-68CF-1762-6D40-1F0AEA7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A3B7A-8886-8766-7C80-A4DCE5F4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1759-7F55-87A2-8121-3D92CEB4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FAF6-ABE1-9806-0B17-49DC1A0B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02EF-BC76-7738-328A-E44DDE3F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02C9-0DB2-8A16-E8E2-1B465B6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35D9-049B-13B2-023D-85B26BAE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712F-3B51-30C4-A536-AD6A656F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C8D0-96D8-3CD3-32A2-EC0407E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1312-524E-B5F1-80A1-136FB9EB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10BE-CCE6-179E-B5DD-ACDB3F05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3E8F-8CBC-AFEE-BE5C-4CD51AB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61A6-0317-1A79-F0DB-F9239C32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F795-78AF-ACA1-3AF1-2D3DABA4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2344-97FB-E773-FEA6-A7693A3E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3055-BD11-38C2-F962-F1A7E333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24E1-85C2-FEF9-469E-79A80A2B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9CE6-1698-A56E-8D79-361F7249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55E1-4E7A-966A-02F8-F47D5B92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53D0-F806-00FC-C24C-A04867DD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B683-4362-D5F1-16C1-73CA6E1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CB78-4298-A8B0-7DFE-6F143C0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8A58-E19C-94C8-DD61-7019DDFE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A6B4-9E8B-345A-0528-E5E3CD92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E26B-D31F-1EAE-9BD4-C2B1E12F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5FD7-CF53-FA60-11C3-8D6F21EA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A5532-9428-1A1E-BCD1-0A5DBA1E2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4ECC1-C08A-76D7-CA2D-13B4B93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0A99B-0809-4BCC-49B8-6C14F7D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15CA4-498E-B8A4-47B2-D359654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6391-33FE-27C7-3611-14547DFA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DAD8A-7C34-D0EB-8574-860E077F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8F19C-A2B1-18B0-DB07-F054929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A2E4-4797-FED0-E1AF-5A5416FF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2F9F2-53C0-2D7F-692F-9451BAE3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A7539-EA9D-81E9-E4FF-1D9F9E67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33F1-75F6-9C0F-2DC2-2181B18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F809-B725-DD09-8F13-B2CE4345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BCF-74BF-4FE9-AC44-60CC601C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9B444-B65D-7D7C-4195-2D5B17D5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E1A0-4C7A-BC02-A8C9-47793911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D434-A8C1-3F6E-8FFA-1194AD3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1DB0-C792-1358-7F70-46B9C9A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EC73-48BF-4FF3-4942-5FA26BFE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09511-79AA-7249-D318-AC4BFE7C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F7E1-EE10-2838-2935-8278D717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8F53-BD2C-939B-7583-501E8F8E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9DA0-E328-ED99-52E6-5212B7CA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EFBA-30ED-11CE-7CFF-C9995FD9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7B69D-934E-1429-4C59-C1472949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B29C-B401-28FE-8368-001A96AE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2AE8-2977-20AC-BFCA-44968A07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34CC-8886-4437-9178-35D7BA0AA190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85DA-13F6-FFE0-A075-D0A531C99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B10C-EB73-50A6-A6D7-8C7E6BCC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7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pathwaysguide/chapter/how-are-pathways-activities-formatt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3437518-6EBD-EBF5-E823-C9C24316AE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85722" y="3188935"/>
            <a:ext cx="768992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 Relational Database Design and Reporting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ADDAEC-1B7A-6A01-CD77-C7495C6B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5C48450-E55E-7BF1-5565-3C485673C6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0708" y="1249942"/>
            <a:ext cx="11030585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4800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Management System Database</a:t>
            </a:r>
            <a:br>
              <a:rPr lang="en-GB" b="1" dirty="0">
                <a:effectLst/>
              </a:rPr>
            </a:b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24939-69D2-D3F7-7827-6DA5F53B2390}"/>
              </a:ext>
            </a:extLst>
          </p:cNvPr>
          <p:cNvSpPr txBox="1"/>
          <p:nvPr/>
        </p:nvSpPr>
        <p:spPr>
          <a:xfrm>
            <a:off x="3311011" y="4983067"/>
            <a:ext cx="55699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Presented by : TEAM B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Date : Saturday, 18</a:t>
            </a:r>
            <a:r>
              <a:rPr lang="en-GB" sz="2000" baseline="30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</a:t>
            </a:r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October 2025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Time :  8:30pm WAT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62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5519-48CE-D985-5754-6AA62B5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324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4A89-74A3-1A6D-F71E-258FF3BC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1403012"/>
            <a:ext cx="10515600" cy="4427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Student Management System (SMS) database demonstrates the power of relational design in efficiently managing academic records</a:t>
            </a: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system supports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scalable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,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flexible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, and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data-driven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decision-making and also ensures flexibility for advanced analytical reporting.</a:t>
            </a:r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222629-68A9-EDD2-7FB2-D7FD2542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933B-C3B9-CC3E-71E4-23043BD3BF3E}"/>
              </a:ext>
            </a:extLst>
          </p:cNvPr>
          <p:cNvCxnSpPr/>
          <p:nvPr/>
        </p:nvCxnSpPr>
        <p:spPr>
          <a:xfrm flipV="1">
            <a:off x="7407667" y="3429000"/>
            <a:ext cx="4784333" cy="34290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D33170-7A48-D355-FA37-5F1535EEB35C}"/>
              </a:ext>
            </a:extLst>
          </p:cNvPr>
          <p:cNvCxnSpPr/>
          <p:nvPr/>
        </p:nvCxnSpPr>
        <p:spPr>
          <a:xfrm flipV="1">
            <a:off x="8486454" y="4181582"/>
            <a:ext cx="3705546" cy="267641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16C5FF-ADB6-4B23-D3F5-C60F75D42CE0}"/>
              </a:ext>
            </a:extLst>
          </p:cNvPr>
          <p:cNvCxnSpPr>
            <a:cxnSpLocks/>
          </p:cNvCxnSpPr>
          <p:nvPr/>
        </p:nvCxnSpPr>
        <p:spPr>
          <a:xfrm flipV="1">
            <a:off x="9596064" y="4952144"/>
            <a:ext cx="2595936" cy="190585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0CD579-B009-24C1-62E3-11623BAAB55F}"/>
              </a:ext>
            </a:extLst>
          </p:cNvPr>
          <p:cNvCxnSpPr/>
          <p:nvPr/>
        </p:nvCxnSpPr>
        <p:spPr>
          <a:xfrm flipV="1">
            <a:off x="10623479" y="5661061"/>
            <a:ext cx="1568521" cy="11969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CE9CC-8409-8883-5DC7-FF3E0E9360AA}"/>
              </a:ext>
            </a:extLst>
          </p:cNvPr>
          <p:cNvCxnSpPr>
            <a:cxnSpLocks/>
          </p:cNvCxnSpPr>
          <p:nvPr/>
        </p:nvCxnSpPr>
        <p:spPr>
          <a:xfrm flipV="1">
            <a:off x="11537879" y="6359703"/>
            <a:ext cx="654121" cy="49829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F1AFC8-7D1C-9A1E-AF43-F5C1DCDEE90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756007" cy="64727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040E26-5719-F897-9E3D-BA5C09167831}"/>
              </a:ext>
            </a:extLst>
          </p:cNvPr>
          <p:cNvCxnSpPr/>
          <p:nvPr/>
        </p:nvCxnSpPr>
        <p:spPr>
          <a:xfrm flipV="1">
            <a:off x="0" y="0"/>
            <a:ext cx="1561672" cy="132536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581E60-1041-8A4C-2B71-FBEE88859566}"/>
              </a:ext>
            </a:extLst>
          </p:cNvPr>
          <p:cNvCxnSpPr/>
          <p:nvPr/>
        </p:nvCxnSpPr>
        <p:spPr>
          <a:xfrm flipV="1">
            <a:off x="0" y="0"/>
            <a:ext cx="2455524" cy="211647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3F-838A-F1A1-D680-F29399CB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585D-2F34-5419-57D7-8C7696A1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508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🧭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Main Goal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To design and implement a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relational database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for a Student Management System (SMS) , to store and manage data and enable administrative functions.</a:t>
            </a:r>
          </a:p>
          <a:p>
            <a:pPr marL="0" indent="0">
              <a:buNone/>
            </a:pPr>
            <a:endParaRPr lang="en-GB" sz="2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💡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Why This Matters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 well-structured SMS database improves: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Academic record-keeping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Communication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Data-driven decision-making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3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B7C-1AF1-9BB6-060E-3421561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87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Tables Created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E78E1A-6FA0-4F38-8C00-6B14EC12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2497" y="1169435"/>
            <a:ext cx="4467098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Table Name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12CED-48C4-A477-8C05-81D890BA20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6441132"/>
              </p:ext>
            </p:extLst>
          </p:nvPr>
        </p:nvGraphicFramePr>
        <p:xfrm>
          <a:off x="1842497" y="2006896"/>
          <a:ext cx="8507001" cy="4927375"/>
        </p:xfrm>
        <a:graphic>
          <a:graphicData uri="http://schemas.openxmlformats.org/drawingml/2006/table">
            <a:tbl>
              <a:tblPr/>
              <a:tblGrid>
                <a:gridCol w="3133733">
                  <a:extLst>
                    <a:ext uri="{9D8B030D-6E8A-4147-A177-3AD203B41FA5}">
                      <a16:colId xmlns:a16="http://schemas.microsoft.com/office/drawing/2014/main" val="2424694646"/>
                    </a:ext>
                  </a:extLst>
                </a:gridCol>
                <a:gridCol w="5373268">
                  <a:extLst>
                    <a:ext uri="{9D8B030D-6E8A-4147-A177-3AD203B41FA5}">
                      <a16:colId xmlns:a16="http://schemas.microsoft.com/office/drawing/2014/main" val="2544927298"/>
                    </a:ext>
                  </a:extLst>
                </a:gridCol>
              </a:tblGrid>
              <a:tr h="775299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🎓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Name, Gender, DOB,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89093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🗂️ 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DepartmentName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8940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📚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Courses</a:t>
                      </a:r>
                    </a:p>
                  </a:txBody>
                  <a:tcPr marT="144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CourseName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2376"/>
                  </a:ext>
                </a:extLst>
              </a:tr>
              <a:tr h="775299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📝</a:t>
                      </a:r>
                      <a:r>
                        <a:rPr lang="en-GB" sz="2400" b="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</a:t>
                      </a: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EnrollmentDate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265932"/>
                  </a:ext>
                </a:extLst>
              </a:tr>
              <a:tr h="1809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👨‍🏫 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      </a:t>
                      </a:r>
                      <a:r>
                        <a:rPr lang="en-GB" sz="2400" b="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CourseInstructors</a:t>
                      </a: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Name, Gender, Email,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Hire_Date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AssignmentID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InstructorID,CourseID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marT="0" marB="612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1020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C255E0-38A6-3F0C-BE98-71F3FAE2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1594" y="1164919"/>
            <a:ext cx="5183188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Key Columns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E0F8F1-B56A-7B45-E2AF-4C4B48438B6A}"/>
              </a:ext>
            </a:extLst>
          </p:cNvPr>
          <p:cNvCxnSpPr>
            <a:cxnSpLocks/>
          </p:cNvCxnSpPr>
          <p:nvPr/>
        </p:nvCxnSpPr>
        <p:spPr>
          <a:xfrm>
            <a:off x="1842497" y="3346806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B52186-DE81-CE5F-810D-D55F76BD334B}"/>
              </a:ext>
            </a:extLst>
          </p:cNvPr>
          <p:cNvCxnSpPr>
            <a:cxnSpLocks/>
          </p:cNvCxnSpPr>
          <p:nvPr/>
        </p:nvCxnSpPr>
        <p:spPr>
          <a:xfrm>
            <a:off x="1842497" y="4598542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15EF7-2FF0-B880-53FC-3BD201A55C8D}"/>
              </a:ext>
            </a:extLst>
          </p:cNvPr>
          <p:cNvCxnSpPr>
            <a:cxnSpLocks/>
          </p:cNvCxnSpPr>
          <p:nvPr/>
        </p:nvCxnSpPr>
        <p:spPr>
          <a:xfrm>
            <a:off x="1842499" y="5378993"/>
            <a:ext cx="7568629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BF46AB-EF54-2D47-E7F7-F6005EEF3789}"/>
              </a:ext>
            </a:extLst>
          </p:cNvPr>
          <p:cNvCxnSpPr>
            <a:cxnSpLocks/>
          </p:cNvCxnSpPr>
          <p:nvPr/>
        </p:nvCxnSpPr>
        <p:spPr>
          <a:xfrm>
            <a:off x="1842497" y="2759469"/>
            <a:ext cx="7493244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A70715-2421-EC75-5B71-2B30FF936A1B}"/>
              </a:ext>
            </a:extLst>
          </p:cNvPr>
          <p:cNvCxnSpPr>
            <a:cxnSpLocks/>
          </p:cNvCxnSpPr>
          <p:nvPr/>
        </p:nvCxnSpPr>
        <p:spPr>
          <a:xfrm>
            <a:off x="1842497" y="1997863"/>
            <a:ext cx="7465890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5D2A1-077A-6748-67CA-0949B478BE16}"/>
              </a:ext>
            </a:extLst>
          </p:cNvPr>
          <p:cNvCxnSpPr>
            <a:cxnSpLocks/>
          </p:cNvCxnSpPr>
          <p:nvPr/>
        </p:nvCxnSpPr>
        <p:spPr>
          <a:xfrm flipV="1">
            <a:off x="4931594" y="1997863"/>
            <a:ext cx="0" cy="3961148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Employee badge with solid fill">
            <a:extLst>
              <a:ext uri="{FF2B5EF4-FFF2-40B4-BE49-F238E27FC236}">
                <a16:creationId xmlns:a16="http://schemas.microsoft.com/office/drawing/2014/main" id="{4E0F0F9B-C410-4CC6-21CB-DDB31584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886" y="5456884"/>
            <a:ext cx="342430" cy="3424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71027-D537-9CD2-71CA-A0ED7B5EF255}"/>
              </a:ext>
            </a:extLst>
          </p:cNvPr>
          <p:cNvCxnSpPr>
            <a:cxnSpLocks/>
          </p:cNvCxnSpPr>
          <p:nvPr/>
        </p:nvCxnSpPr>
        <p:spPr>
          <a:xfrm>
            <a:off x="1842497" y="3867364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4008-3671-2B93-4A0D-5BA3482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406"/>
            <a:ext cx="10515600" cy="991064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Entity Relationship Diagram (ERD)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2DFB-C7F6-3E07-22F7-59C2E0AF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1182521"/>
            <a:ext cx="5554717" cy="30398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GB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Entity Relationships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 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has 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Students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offers 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Student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can enrol in 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Instructor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teaches 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endParaRPr lang="en-GB" sz="20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Instructors </a:t>
            </a: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teach many </a:t>
            </a: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D46591-E1AE-D059-708E-D15DFE2B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47" y="4566358"/>
            <a:ext cx="2691763" cy="1754326"/>
          </a:xfrm>
          <a:prstGeom prst="rect">
            <a:avLst/>
          </a:prstGeom>
          <a:solidFill>
            <a:srgbClr val="09024E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Relational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ahnschrift SemiCondensed" panose="020B0502040204020203" pitchFamily="34" charset="0"/>
              </a:rPr>
              <a:t>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Primary Keys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ahnschrift SemiCondensed" panose="020B0502040204020203" pitchFamily="34" charset="0"/>
              </a:rPr>
              <a:t>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Foreign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F3258-7829-E21E-3790-C945A7B1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461" l="9961" r="89844">
                        <a14:foregroundMark x1="60547" y1="12305" x2="49805" y2="24219"/>
                        <a14:foregroundMark x1="43164" y1="30859" x2="17773" y2="45703"/>
                        <a14:foregroundMark x1="20508" y1="45703" x2="42773" y2="36328"/>
                        <a14:foregroundMark x1="42773" y1="36328" x2="61523" y2="18945"/>
                        <a14:foregroundMark x1="61523" y1="18945" x2="59766" y2="7617"/>
                        <a14:foregroundMark x1="59766" y1="7617" x2="69922" y2="5664"/>
                        <a14:foregroundMark x1="69922" y1="5664" x2="75586" y2="8594"/>
                        <a14:foregroundMark x1="75781" y1="4102" x2="66211" y2="1563"/>
                        <a14:foregroundMark x1="54102" y1="91211" x2="48047" y2="93750"/>
                        <a14:foregroundMark x1="49414" y1="94922" x2="50586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9" y="5007223"/>
            <a:ext cx="420385" cy="420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B07CA-F91A-77C7-C38F-476B6FC2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461" l="9961" r="89844">
                        <a14:foregroundMark x1="60547" y1="12305" x2="49805" y2="24219"/>
                        <a14:foregroundMark x1="43164" y1="30859" x2="17773" y2="45703"/>
                        <a14:foregroundMark x1="20508" y1="45703" x2="42773" y2="36328"/>
                        <a14:foregroundMark x1="42773" y1="36328" x2="61523" y2="18945"/>
                        <a14:foregroundMark x1="61523" y1="18945" x2="59766" y2="7617"/>
                        <a14:foregroundMark x1="59766" y1="7617" x2="69922" y2="5664"/>
                        <a14:foregroundMark x1="69922" y1="5664" x2="75586" y2="8594"/>
                        <a14:foregroundMark x1="75781" y1="4102" x2="66211" y2="1563"/>
                        <a14:foregroundMark x1="54102" y1="91211" x2="48047" y2="93750"/>
                        <a14:foregroundMark x1="49414" y1="94922" x2="50586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9" y="5519940"/>
            <a:ext cx="420385" cy="420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D1BEF-1C67-76FC-CAC6-E4ABB898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4" y="2162985"/>
            <a:ext cx="443928" cy="443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AEE7B-EF4D-DD19-D275-970D7C2E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4" y="2663268"/>
            <a:ext cx="443928" cy="44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F9047-4728-43D0-2516-2A4BAA1F6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9" y="3207799"/>
            <a:ext cx="443929" cy="443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E9379-6D4D-652D-062C-367040C5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" y="3688099"/>
            <a:ext cx="443928" cy="443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0C1FC2-E427-7865-7CC8-0845EE7FD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4" y="1737417"/>
            <a:ext cx="443928" cy="44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C87CF-B4A6-4C8F-B84A-265DA222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72" y="2663267"/>
            <a:ext cx="6762575" cy="38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57E1-A8B8-C02B-C7B9-C3764C1F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Data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87C-088A-32F1-EE9E-8A7451EE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Each table was populated with realistic sample data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6 Departments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20 Courses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15 Instructors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50 Students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100 Enrolment Records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28 Course Assignments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This dataset provides a realistic simulation of university operations.</a:t>
            </a:r>
          </a:p>
        </p:txBody>
      </p:sp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CBC0ACCA-7E59-90A6-9984-23024C2C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76" y="2438425"/>
            <a:ext cx="328389" cy="328389"/>
          </a:xfrm>
          <a:prstGeom prst="rect">
            <a:avLst/>
          </a:prstGeom>
        </p:spPr>
      </p:pic>
      <p:pic>
        <p:nvPicPr>
          <p:cNvPr id="12" name="Graphic 11" descr="Daily calendar with solid fill">
            <a:extLst>
              <a:ext uri="{FF2B5EF4-FFF2-40B4-BE49-F238E27FC236}">
                <a16:creationId xmlns:a16="http://schemas.microsoft.com/office/drawing/2014/main" id="{48FF2B31-725E-9C6C-7EE3-49EE781A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27" y="1953827"/>
            <a:ext cx="328389" cy="328389"/>
          </a:xfrm>
          <a:prstGeom prst="rect">
            <a:avLst/>
          </a:prstGeom>
        </p:spPr>
      </p:pic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AE243D9F-C9D3-8B23-40E7-ED714A8B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4315221"/>
            <a:ext cx="328388" cy="328388"/>
          </a:xfrm>
          <a:prstGeom prst="rect">
            <a:avLst/>
          </a:prstGeom>
        </p:spPr>
      </p:pic>
      <p:pic>
        <p:nvPicPr>
          <p:cNvPr id="14" name="Graphic 13" descr="Daily calendar with solid fill">
            <a:extLst>
              <a:ext uri="{FF2B5EF4-FFF2-40B4-BE49-F238E27FC236}">
                <a16:creationId xmlns:a16="http://schemas.microsoft.com/office/drawing/2014/main" id="{CD924507-3201-9EAF-D51E-43B11F90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76" y="2899497"/>
            <a:ext cx="328389" cy="328389"/>
          </a:xfrm>
          <a:prstGeom prst="rect">
            <a:avLst/>
          </a:prstGeom>
        </p:spPr>
      </p:pic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120E8A6D-9087-3884-E4CE-91074F9B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3384095"/>
            <a:ext cx="328389" cy="328389"/>
          </a:xfrm>
          <a:prstGeom prst="rect">
            <a:avLst/>
          </a:prstGeom>
        </p:spPr>
      </p:pic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2780C0AC-E1AF-68F6-D28C-30D43547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3868693"/>
            <a:ext cx="328389" cy="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83845-0D60-B5AF-0189-744A743B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07BAF-8591-A6B2-3B75-67AA5E2BF609}"/>
              </a:ext>
            </a:extLst>
          </p:cNvPr>
          <p:cNvSpPr txBox="1"/>
          <p:nvPr/>
        </p:nvSpPr>
        <p:spPr>
          <a:xfrm>
            <a:off x="552450" y="328773"/>
            <a:ext cx="110871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Student &amp; Enrolment Reports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Total number of students per course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Students enrolled in multiple courses and the courses they are taking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Student count per department</a:t>
            </a:r>
          </a:p>
          <a:p>
            <a:endParaRPr lang="en-GB" sz="2400" dirty="0">
              <a:latin typeface="Bahnschrift SemiCondensed" panose="020B0502040204020203" pitchFamily="34" charset="0"/>
            </a:endParaRPr>
          </a:p>
          <a:p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46F-614D-B581-FF84-E98D5D63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Reporting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E41A-BB4A-F8B1-B572-25E0254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8" y="1006868"/>
            <a:ext cx="10665431" cy="4921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Introduction to Programming , Data Structures and Linear Algebra have the highest enrolment(7) and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Academic Writing has the lowest(3)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49 students are enrolled in multiple courses, 1 student registered three courses, this is the student with the highest number of course enrolments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GB" altLang="en-US" sz="26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Computer Science department has the highest number of students(12), Physics and Biology departments have the least number of students(7)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7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7904AC-4B44-51C0-BF3F-5DBC0440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0E4A3-B051-A2DB-8F6F-7E033F276A3F}"/>
              </a:ext>
            </a:extLst>
          </p:cNvPr>
          <p:cNvSpPr txBox="1"/>
          <p:nvPr/>
        </p:nvSpPr>
        <p:spPr>
          <a:xfrm>
            <a:off x="1469202" y="1611921"/>
            <a:ext cx="8558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 with the highest enrolment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Linear Algebra, Introduction to Programming, and Data Structures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 with the fewest students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Physics and Biology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09A9E-FB1E-8B28-4DC8-DF3FAF3ED9DC}"/>
              </a:ext>
            </a:extLst>
          </p:cNvPr>
          <p:cNvSpPr txBox="1"/>
          <p:nvPr/>
        </p:nvSpPr>
        <p:spPr>
          <a:xfrm>
            <a:off x="1808249" y="421240"/>
            <a:ext cx="7664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Course &amp; Instructor Analysis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466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1846-B350-F81F-0FCF-BEFC170A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Data Integrity &amp; Operational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8998-6069-1835-075D-5F007A86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343818"/>
            <a:ext cx="10798996" cy="5159723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   All students are actively registered in at least one course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Each student takes an average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2 courses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</a:t>
            </a: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Mr. Daniel Peters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(Linear Algebra) teaches the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students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    Dr. Okoro &amp; Dr.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Kuti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(Data Structures) teaches the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students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        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GB" dirty="0"/>
          </a:p>
        </p:txBody>
      </p:sp>
      <p:pic>
        <p:nvPicPr>
          <p:cNvPr id="15" name="Graphic 14" descr="A lightbulb">
            <a:extLst>
              <a:ext uri="{FF2B5EF4-FFF2-40B4-BE49-F238E27FC236}">
                <a16:creationId xmlns:a16="http://schemas.microsoft.com/office/drawing/2014/main" id="{7CCCA49A-F671-99AF-7DA7-D3ECD2BFB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14" y="1328087"/>
            <a:ext cx="539104" cy="539104"/>
          </a:xfrm>
          <a:prstGeom prst="rect">
            <a:avLst/>
          </a:prstGeom>
        </p:spPr>
      </p:pic>
      <p:pic>
        <p:nvPicPr>
          <p:cNvPr id="16" name="Graphic 15" descr="A lightbulb">
            <a:extLst>
              <a:ext uri="{FF2B5EF4-FFF2-40B4-BE49-F238E27FC236}">
                <a16:creationId xmlns:a16="http://schemas.microsoft.com/office/drawing/2014/main" id="{41AC0A34-6157-BEB6-379A-C12A6120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30" y="2094371"/>
            <a:ext cx="539104" cy="539104"/>
          </a:xfrm>
          <a:prstGeom prst="rect">
            <a:avLst/>
          </a:prstGeom>
        </p:spPr>
      </p:pic>
      <p:pic>
        <p:nvPicPr>
          <p:cNvPr id="17" name="Graphic 16" descr="A lightbulb">
            <a:extLst>
              <a:ext uri="{FF2B5EF4-FFF2-40B4-BE49-F238E27FC236}">
                <a16:creationId xmlns:a16="http://schemas.microsoft.com/office/drawing/2014/main" id="{78D7D2D0-B324-CF11-797C-027B51C8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61" y="2893244"/>
            <a:ext cx="539104" cy="539104"/>
          </a:xfrm>
          <a:prstGeom prst="rect">
            <a:avLst/>
          </a:prstGeom>
        </p:spPr>
      </p:pic>
      <p:pic>
        <p:nvPicPr>
          <p:cNvPr id="18" name="Graphic 17" descr="A lightbulb">
            <a:extLst>
              <a:ext uri="{FF2B5EF4-FFF2-40B4-BE49-F238E27FC236}">
                <a16:creationId xmlns:a16="http://schemas.microsoft.com/office/drawing/2014/main" id="{942680C8-D60E-CC84-0417-2EE9F35B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30" y="3654127"/>
            <a:ext cx="539104" cy="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460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Bahnschrift SemiCondensed</vt:lpstr>
      <vt:lpstr>Calibri</vt:lpstr>
      <vt:lpstr>Calibri Light</vt:lpstr>
      <vt:lpstr>Tahoma</vt:lpstr>
      <vt:lpstr>Times New Roman</vt:lpstr>
      <vt:lpstr>Wingdings</vt:lpstr>
      <vt:lpstr>Office Theme</vt:lpstr>
      <vt:lpstr> Student Management System Database  </vt:lpstr>
      <vt:lpstr>Objectives</vt:lpstr>
      <vt:lpstr>Tables Created</vt:lpstr>
      <vt:lpstr>Entity Relationship Diagram (ERD)</vt:lpstr>
      <vt:lpstr>Data Population</vt:lpstr>
      <vt:lpstr>PowerPoint Presentation</vt:lpstr>
      <vt:lpstr>Reporting Results</vt:lpstr>
      <vt:lpstr>PowerPoint Presentation</vt:lpstr>
      <vt:lpstr> Data Integrity &amp; Operational Insights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Database</dc:title>
  <dc:creator>EZINNE CHUKWUEKE</dc:creator>
  <cp:lastModifiedBy>Olaleye Khairat</cp:lastModifiedBy>
  <cp:revision>30</cp:revision>
  <dcterms:created xsi:type="dcterms:W3CDTF">2025-10-17T20:49:55Z</dcterms:created>
  <dcterms:modified xsi:type="dcterms:W3CDTF">2025-10-19T08:45:26Z</dcterms:modified>
</cp:coreProperties>
</file>