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iUtfJYsu+Q5Itkiqs0S8k5UA/p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53e353041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53e35304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53e353041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d53e353041_1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53e353041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d53e353041_1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53e353041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d53e353041_1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53e3530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d53e35304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53e35304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d53e353041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53e35304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d53e353041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d53e353041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d53e353041_1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53e353041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d53e353041_1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7171d45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d7171d457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53e353041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d53e353041_1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53e353041_3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53e353041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53e353041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d53e353041_1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53e353041_1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d53e353041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d53e353041_1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d53e353041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d53e353041_1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d53e353041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53e353041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d53e353041_3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53e353041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d53e353041_1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EhabR98/Image_segmentation_Unet-Tutorial/blob/main/README.md" TargetMode="External"/><Relationship Id="rId4" Type="http://schemas.openxmlformats.org/officeDocument/2006/relationships/hyperlink" Target="https://github.com/zhixuhao/unet" TargetMode="External"/><Relationship Id="rId5" Type="http://schemas.openxmlformats.org/officeDocument/2006/relationships/hyperlink" Target="https://www.kaggle.com/code/oluwatobiojekanmi/carla-image-semantic-segmentation-with-deeplabv3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595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d53e353041_3_0"/>
          <p:cNvSpPr/>
          <p:nvPr/>
        </p:nvSpPr>
        <p:spPr>
          <a:xfrm>
            <a:off x="445350" y="421500"/>
            <a:ext cx="11301300" cy="601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d53e353041_3_0"/>
          <p:cNvSpPr txBox="1"/>
          <p:nvPr/>
        </p:nvSpPr>
        <p:spPr>
          <a:xfrm>
            <a:off x="3374250" y="1271600"/>
            <a:ext cx="5443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60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Projet INFO0702</a:t>
            </a:r>
            <a:endParaRPr b="1" sz="6000">
              <a:solidFill>
                <a:srgbClr val="7F6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d53e353041_3_0"/>
          <p:cNvSpPr txBox="1"/>
          <p:nvPr/>
        </p:nvSpPr>
        <p:spPr>
          <a:xfrm>
            <a:off x="1209750" y="2379800"/>
            <a:ext cx="977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0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Segmentation sémantique d’images de plantes malades</a:t>
            </a:r>
            <a:endParaRPr b="1" sz="3000">
              <a:solidFill>
                <a:srgbClr val="7F6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g1d53e353041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849" y="3157550"/>
            <a:ext cx="1994400" cy="265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g1d53e353041_3_0"/>
          <p:cNvSpPr txBox="1"/>
          <p:nvPr/>
        </p:nvSpPr>
        <p:spPr>
          <a:xfrm>
            <a:off x="745350" y="5201025"/>
            <a:ext cx="262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>
                <a:latin typeface="Calibri"/>
                <a:ea typeface="Calibri"/>
                <a:cs typeface="Calibri"/>
                <a:sym typeface="Calibri"/>
              </a:rPr>
              <a:t>SATORI Khaireddine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>
                <a:latin typeface="Calibri"/>
                <a:ea typeface="Calibri"/>
                <a:cs typeface="Calibri"/>
                <a:sym typeface="Calibri"/>
              </a:rPr>
              <a:t>NDAYE-BAMANAYI Christian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53e353041_1_9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7F6000"/>
                </a:solidFill>
              </a:rPr>
              <a:t>3. Conception (Unet) 3/5</a:t>
            </a:r>
            <a:endParaRPr/>
          </a:p>
        </p:txBody>
      </p:sp>
      <p:sp>
        <p:nvSpPr>
          <p:cNvPr id="162" name="Google Shape;162;g1d53e353041_1_98"/>
          <p:cNvSpPr txBox="1"/>
          <p:nvPr>
            <p:ph idx="1" type="body"/>
          </p:nvPr>
        </p:nvSpPr>
        <p:spPr>
          <a:xfrm>
            <a:off x="838200" y="1834503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2 fonctions principales pour construire l’architecture du réseaux 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fr-FR"/>
              <a:t>fonction d’encodeur (Bloc de sous-échantillonage)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g1d53e353041_1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575" y="2757475"/>
            <a:ext cx="5091773" cy="335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d53e353041_1_98"/>
          <p:cNvSpPr txBox="1"/>
          <p:nvPr/>
        </p:nvSpPr>
        <p:spPr>
          <a:xfrm>
            <a:off x="6586550" y="2757475"/>
            <a:ext cx="554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❖"/>
            </a:pPr>
            <a:r>
              <a:rPr lang="fr-FR" sz="2200">
                <a:latin typeface="Calibri"/>
                <a:ea typeface="Calibri"/>
                <a:cs typeface="Calibri"/>
                <a:sym typeface="Calibri"/>
              </a:rPr>
              <a:t>C’est une pile de différents blocs convolutionnels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53e353041_1_1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7F6000"/>
                </a:solidFill>
              </a:rPr>
              <a:t>3. Conception (Unet) 4/5</a:t>
            </a:r>
            <a:endParaRPr/>
          </a:p>
        </p:txBody>
      </p:sp>
      <p:sp>
        <p:nvSpPr>
          <p:cNvPr id="170" name="Google Shape;170;g1d53e353041_1_124"/>
          <p:cNvSpPr txBox="1"/>
          <p:nvPr>
            <p:ph idx="1" type="body"/>
          </p:nvPr>
        </p:nvSpPr>
        <p:spPr>
          <a:xfrm>
            <a:off x="838200" y="1834503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fr-FR"/>
              <a:t>fonction décodeur (Bloc de </a:t>
            </a:r>
            <a:r>
              <a:rPr lang="fr-FR"/>
              <a:t>suréchantillonnage)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d53e353041_1_124"/>
          <p:cNvSpPr txBox="1"/>
          <p:nvPr/>
        </p:nvSpPr>
        <p:spPr>
          <a:xfrm>
            <a:off x="6943725" y="2757475"/>
            <a:ext cx="4786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❖"/>
            </a:pPr>
            <a:r>
              <a:rPr lang="fr-FR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Le décodeur </a:t>
            </a:r>
            <a:r>
              <a:rPr lang="fr-FR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suréchantillonne</a:t>
            </a:r>
            <a:r>
              <a:rPr lang="fr-FR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les entités à la taille d'origine de l'image en concaténant chaque sortie de niveau du bloc </a:t>
            </a:r>
            <a:r>
              <a:rPr lang="fr-FR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de l'encodeur</a:t>
            </a:r>
            <a:r>
              <a:rPr lang="fr-FR" sz="2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avant d’alimenter le bloc de décodeur suivant.   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g1d53e353041_1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574725"/>
            <a:ext cx="5865810" cy="329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53e353041_1_1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7F6000"/>
                </a:solidFill>
              </a:rPr>
              <a:t>3. Conception (Deeplab) 5/5</a:t>
            </a:r>
            <a:endParaRPr/>
          </a:p>
        </p:txBody>
      </p:sp>
      <p:sp>
        <p:nvSpPr>
          <p:cNvPr id="178" name="Google Shape;178;g1d53e353041_1_112"/>
          <p:cNvSpPr txBox="1"/>
          <p:nvPr>
            <p:ph idx="1" type="body"/>
          </p:nvPr>
        </p:nvSpPr>
        <p:spPr>
          <a:xfrm>
            <a:off x="838200" y="1834503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Architecture principale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g1d53e353041_1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2333025"/>
            <a:ext cx="6396025" cy="38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d53e353041_1_112"/>
          <p:cNvSpPr txBox="1"/>
          <p:nvPr/>
        </p:nvSpPr>
        <p:spPr>
          <a:xfrm>
            <a:off x="7943850" y="2386025"/>
            <a:ext cx="42720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Calibri"/>
              <a:buChar char="❖"/>
            </a:pPr>
            <a:r>
              <a:rPr lang="fr-FR" sz="2100">
                <a:solidFill>
                  <a:srgbClr val="202124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Utilisation d’une structure d'encodeur-décodeur. </a:t>
            </a:r>
            <a:endParaRPr sz="2100">
              <a:solidFill>
                <a:srgbClr val="202124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Calibri"/>
              <a:buChar char="❖"/>
            </a:pPr>
            <a:r>
              <a:rPr lang="fr-FR" sz="2100">
                <a:solidFill>
                  <a:srgbClr val="202124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Le module encodeur encode les informations contextuelles multi-échelles en appliquant une convolution atreuse à plusieurs échelles.</a:t>
            </a:r>
            <a:endParaRPr sz="2100">
              <a:solidFill>
                <a:srgbClr val="202124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Calibri"/>
              <a:buChar char="❖"/>
            </a:pPr>
            <a:r>
              <a:rPr lang="fr-FR" sz="2100">
                <a:solidFill>
                  <a:srgbClr val="202124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Le décodeur simple mais efficace. Il affine les résultats de la segmentation le long des limites de l'objet.</a:t>
            </a:r>
            <a:endParaRPr sz="2100">
              <a:solidFill>
                <a:srgbClr val="202124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53e353041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7F6000"/>
                </a:solidFill>
              </a:rPr>
              <a:t>4</a:t>
            </a:r>
            <a:r>
              <a:rPr b="1" lang="fr-FR">
                <a:solidFill>
                  <a:srgbClr val="7F6000"/>
                </a:solidFill>
              </a:rPr>
              <a:t>. Entrainement du modèle </a:t>
            </a:r>
            <a:endParaRPr/>
          </a:p>
        </p:txBody>
      </p:sp>
      <p:sp>
        <p:nvSpPr>
          <p:cNvPr id="186" name="Google Shape;186;g1d53e353041_1_0"/>
          <p:cNvSpPr txBox="1"/>
          <p:nvPr>
            <p:ph idx="1" type="body"/>
          </p:nvPr>
        </p:nvSpPr>
        <p:spPr>
          <a:xfrm>
            <a:off x="838200" y="1834503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3 </a:t>
            </a:r>
            <a:r>
              <a:rPr lang="fr-FR"/>
              <a:t>Étapes </a:t>
            </a:r>
            <a:r>
              <a:rPr lang="fr-FR"/>
              <a:t>pour </a:t>
            </a:r>
            <a:r>
              <a:rPr lang="fr-FR"/>
              <a:t>entraîner</a:t>
            </a:r>
            <a:r>
              <a:rPr lang="fr-FR"/>
              <a:t> le modèle :</a:t>
            </a:r>
            <a:endParaRPr/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1. Appel au fonction du modèle 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2. Configuration du modèle en spécifiant l'algorithme d’optimisation et les pertes de métriques avec </a:t>
            </a:r>
            <a:r>
              <a:rPr b="1" lang="fr-FR"/>
              <a:t>model.compile()</a:t>
            </a:r>
            <a:endParaRPr b="1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3. Entraînement du modèle avec </a:t>
            </a:r>
            <a:r>
              <a:rPr b="1" lang="fr-FR"/>
              <a:t>model.fit() </a:t>
            </a:r>
            <a:r>
              <a:rPr lang="fr-FR"/>
              <a:t>en réglant les paramètres si besoin (nombre d’époques, nombre de lots …)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 </a:t>
            </a:r>
            <a:r>
              <a:rPr b="1" lang="fr-FR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53e353041_1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7F6000"/>
                </a:solidFill>
              </a:rPr>
              <a:t>5</a:t>
            </a:r>
            <a:r>
              <a:rPr b="1" lang="fr-FR">
                <a:solidFill>
                  <a:srgbClr val="7F6000"/>
                </a:solidFill>
              </a:rPr>
              <a:t>. Evaluation du modèle 1/2</a:t>
            </a:r>
            <a:endParaRPr/>
          </a:p>
        </p:txBody>
      </p:sp>
      <p:sp>
        <p:nvSpPr>
          <p:cNvPr id="192" name="Google Shape;192;g1d53e353041_1_6"/>
          <p:cNvSpPr txBox="1"/>
          <p:nvPr>
            <p:ph idx="1" type="body"/>
          </p:nvPr>
        </p:nvSpPr>
        <p:spPr>
          <a:xfrm>
            <a:off x="838200" y="1834503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Plusieurs </a:t>
            </a:r>
            <a:r>
              <a:rPr lang="fr-FR"/>
              <a:t>façons</a:t>
            </a:r>
            <a:r>
              <a:rPr lang="fr-FR"/>
              <a:t> pour évaluer le </a:t>
            </a:r>
            <a:r>
              <a:rPr lang="fr-FR"/>
              <a:t>modèle </a:t>
            </a:r>
            <a:r>
              <a:rPr lang="fr-FR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fr-FR"/>
              <a:t>Évaluation </a:t>
            </a:r>
            <a:r>
              <a:rPr lang="fr-FR"/>
              <a:t>visuelle avec la bibliothèque </a:t>
            </a:r>
            <a:r>
              <a:rPr b="1" lang="fr-FR"/>
              <a:t>Matplotlib </a:t>
            </a:r>
            <a:r>
              <a:rPr lang="fr-FR"/>
              <a:t>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800"/>
              <a:t>Résultat pour Deeplab :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 </a:t>
            </a:r>
            <a:r>
              <a:rPr b="1" lang="fr-FR"/>
              <a:t> </a:t>
            </a:r>
            <a:endParaRPr/>
          </a:p>
        </p:txBody>
      </p:sp>
      <p:pic>
        <p:nvPicPr>
          <p:cNvPr id="193" name="Google Shape;193;g1d53e353041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092050"/>
            <a:ext cx="3176600" cy="31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1d53e353041_1_6"/>
          <p:cNvSpPr txBox="1"/>
          <p:nvPr/>
        </p:nvSpPr>
        <p:spPr>
          <a:xfrm>
            <a:off x="7358050" y="2716075"/>
            <a:ext cx="301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Résultat pour Unet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g1d53e353041_1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725" y="3092050"/>
            <a:ext cx="3176600" cy="317020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1d53e353041_1_6"/>
          <p:cNvSpPr txBox="1"/>
          <p:nvPr/>
        </p:nvSpPr>
        <p:spPr>
          <a:xfrm>
            <a:off x="4500575" y="3171825"/>
            <a:ext cx="2057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Remarque 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Pour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 faire une comparaison pertinente, 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l'entraînement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 des 2 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modèles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 a été fait en spécifiant des valeurs 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identiques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paramètres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(même</a:t>
            </a:r>
            <a:r>
              <a:rPr lang="fr-FR">
                <a:latin typeface="Calibri"/>
                <a:ea typeface="Calibri"/>
                <a:cs typeface="Calibri"/>
                <a:sym typeface="Calibri"/>
              </a:rPr>
              <a:t> nombre d’époque, nombre de lots…)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53e353041_1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7F6000"/>
                </a:solidFill>
              </a:rPr>
              <a:t>5. Evaluation du modèle 2/2</a:t>
            </a:r>
            <a:endParaRPr/>
          </a:p>
        </p:txBody>
      </p:sp>
      <p:sp>
        <p:nvSpPr>
          <p:cNvPr id="202" name="Google Shape;202;g1d53e353041_1_15"/>
          <p:cNvSpPr txBox="1"/>
          <p:nvPr>
            <p:ph idx="1" type="body"/>
          </p:nvPr>
        </p:nvSpPr>
        <p:spPr>
          <a:xfrm>
            <a:off x="838200" y="1834503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fr-FR"/>
              <a:t>Évaluation </a:t>
            </a:r>
            <a:r>
              <a:rPr lang="fr-FR"/>
              <a:t>par la fonction </a:t>
            </a:r>
            <a:r>
              <a:rPr b="1" lang="fr-FR"/>
              <a:t>model.evaluate()</a:t>
            </a:r>
            <a:r>
              <a:rPr lang="fr-FR"/>
              <a:t> de keras qui renvoie la valeur finale de perte et de la précision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800"/>
              <a:t>Résultat pour Deeplab :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 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 </a:t>
            </a:r>
            <a:r>
              <a:rPr b="1" lang="fr-FR"/>
              <a:t> 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800"/>
              <a:t>Résultat pour Unet: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03" name="Google Shape;203;g1d53e353041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88" y="3090875"/>
            <a:ext cx="833437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1d53e353041_1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700" y="4448163"/>
            <a:ext cx="82677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53e353041_1_54"/>
          <p:cNvSpPr txBox="1"/>
          <p:nvPr>
            <p:ph type="title"/>
          </p:nvPr>
        </p:nvSpPr>
        <p:spPr>
          <a:xfrm>
            <a:off x="342900" y="365125"/>
            <a:ext cx="11010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7F6000"/>
                </a:solidFill>
              </a:rPr>
              <a:t>6</a:t>
            </a:r>
            <a:r>
              <a:rPr b="1" lang="fr-FR">
                <a:solidFill>
                  <a:srgbClr val="7F6000"/>
                </a:solidFill>
              </a:rPr>
              <a:t>. Prédiction à l’aide du modèles </a:t>
            </a:r>
            <a:r>
              <a:rPr b="1" lang="fr-FR">
                <a:solidFill>
                  <a:srgbClr val="7F6000"/>
                </a:solidFill>
              </a:rPr>
              <a:t>entraînés 1/5</a:t>
            </a:r>
            <a:r>
              <a:rPr b="1" lang="fr-FR">
                <a:solidFill>
                  <a:srgbClr val="7F6000"/>
                </a:solidFill>
              </a:rPr>
              <a:t> </a:t>
            </a:r>
            <a:endParaRPr/>
          </a:p>
        </p:txBody>
      </p:sp>
      <p:sp>
        <p:nvSpPr>
          <p:cNvPr id="210" name="Google Shape;210;g1d53e353041_1_54"/>
          <p:cNvSpPr txBox="1"/>
          <p:nvPr>
            <p:ph idx="1" type="body"/>
          </p:nvPr>
        </p:nvSpPr>
        <p:spPr>
          <a:xfrm>
            <a:off x="838200" y="1834503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Utilisation du modèle </a:t>
            </a:r>
            <a:r>
              <a:rPr lang="fr-FR"/>
              <a:t>entraîné</a:t>
            </a:r>
            <a:r>
              <a:rPr lang="fr-FR"/>
              <a:t> et sauvegardé pour </a:t>
            </a:r>
            <a:r>
              <a:rPr lang="fr-FR"/>
              <a:t>effectuer</a:t>
            </a:r>
            <a:r>
              <a:rPr lang="fr-FR"/>
              <a:t> des prédictions avec la fonction </a:t>
            </a:r>
            <a:r>
              <a:rPr b="1" lang="fr-FR"/>
              <a:t>model.predict() </a:t>
            </a:r>
            <a:r>
              <a:rPr lang="fr-FR"/>
              <a:t>du keras sur les échantillons de test.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L’objectif et de  rapprocher le plus possible les masques prédits par rapport au vrai masques des images d’entrée originales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</a:pPr>
            <a:r>
              <a:rPr lang="fr-FR"/>
              <a:t>Une implémentation spécifique a été ajouté pour vérifier visuellement l’exactitude de la prédiction par rapport à ce qui est attendu.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d53e353041_1_67"/>
          <p:cNvSpPr txBox="1"/>
          <p:nvPr>
            <p:ph type="title"/>
          </p:nvPr>
        </p:nvSpPr>
        <p:spPr>
          <a:xfrm>
            <a:off x="385775" y="365125"/>
            <a:ext cx="10968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7F6000"/>
                </a:solidFill>
              </a:rPr>
              <a:t>6. Prédiction à l’aide du modèles entraînés 2/5 </a:t>
            </a:r>
            <a:endParaRPr/>
          </a:p>
        </p:txBody>
      </p:sp>
      <p:sp>
        <p:nvSpPr>
          <p:cNvPr id="216" name="Google Shape;216;g1d53e353041_1_67"/>
          <p:cNvSpPr txBox="1"/>
          <p:nvPr>
            <p:ph idx="1" type="body"/>
          </p:nvPr>
        </p:nvSpPr>
        <p:spPr>
          <a:xfrm>
            <a:off x="838200" y="1834503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Exemple </a:t>
            </a:r>
            <a:r>
              <a:rPr lang="fr-FR"/>
              <a:t>de résultat avec Unet: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g1d53e353041_1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63" y="2452750"/>
            <a:ext cx="90011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d7171d4572_0_1"/>
          <p:cNvSpPr txBox="1"/>
          <p:nvPr>
            <p:ph type="title"/>
          </p:nvPr>
        </p:nvSpPr>
        <p:spPr>
          <a:xfrm>
            <a:off x="385775" y="365125"/>
            <a:ext cx="10968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7F6000"/>
                </a:solidFill>
              </a:rPr>
              <a:t>6. Prédiction à l’aide du modèles entraînés 3/5 </a:t>
            </a:r>
            <a:endParaRPr/>
          </a:p>
        </p:txBody>
      </p:sp>
      <p:sp>
        <p:nvSpPr>
          <p:cNvPr id="223" name="Google Shape;223;g1d7171d4572_0_1"/>
          <p:cNvSpPr txBox="1"/>
          <p:nvPr>
            <p:ph idx="1" type="body"/>
          </p:nvPr>
        </p:nvSpPr>
        <p:spPr>
          <a:xfrm>
            <a:off x="838200" y="1834503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la </a:t>
            </a:r>
            <a:r>
              <a:rPr lang="fr-FR"/>
              <a:t>même</a:t>
            </a:r>
            <a:r>
              <a:rPr lang="fr-FR"/>
              <a:t> image</a:t>
            </a:r>
            <a:r>
              <a:rPr lang="fr-FR"/>
              <a:t> avec Deeplab: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g1d7171d457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88" y="2533638"/>
            <a:ext cx="900112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d53e353041_1_61"/>
          <p:cNvSpPr txBox="1"/>
          <p:nvPr>
            <p:ph type="title"/>
          </p:nvPr>
        </p:nvSpPr>
        <p:spPr>
          <a:xfrm>
            <a:off x="357200" y="365125"/>
            <a:ext cx="10996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7F6000"/>
                </a:solidFill>
              </a:rPr>
              <a:t>6. Prédiction à l’aide du modèles entraînés 4/5 </a:t>
            </a:r>
            <a:endParaRPr/>
          </a:p>
        </p:txBody>
      </p:sp>
      <p:sp>
        <p:nvSpPr>
          <p:cNvPr id="230" name="Google Shape;230;g1d53e353041_1_61"/>
          <p:cNvSpPr txBox="1"/>
          <p:nvPr>
            <p:ph idx="1" type="body"/>
          </p:nvPr>
        </p:nvSpPr>
        <p:spPr>
          <a:xfrm>
            <a:off x="838200" y="1600200"/>
            <a:ext cx="10515600" cy="4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7973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fr-FR"/>
              <a:t>Comme pour la phase </a:t>
            </a:r>
            <a:r>
              <a:rPr lang="fr-FR"/>
              <a:t>d'entraînement, on finit par faire un bilan d’évaluation.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973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fr-FR"/>
              <a:t>C’est l’évaluation finale qui permet de comparer entre les modèles et savoir qui répond au mieux à la problématique.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fr-FR"/>
              <a:t>Utilisation de la fonction </a:t>
            </a:r>
            <a:r>
              <a:rPr b="1" lang="fr-FR"/>
              <a:t>model.evaluate()</a:t>
            </a:r>
            <a:r>
              <a:rPr lang="fr-FR"/>
              <a:t> sur l'échantillon qui a été testé.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53e353041_3_15"/>
          <p:cNvSpPr txBox="1"/>
          <p:nvPr/>
        </p:nvSpPr>
        <p:spPr>
          <a:xfrm>
            <a:off x="1600200" y="985850"/>
            <a:ext cx="87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1d53e353041_3_15"/>
          <p:cNvSpPr txBox="1"/>
          <p:nvPr/>
        </p:nvSpPr>
        <p:spPr>
          <a:xfrm>
            <a:off x="921600" y="1451100"/>
            <a:ext cx="100869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3500"/>
              <a:buFont typeface="Calibri"/>
              <a:buChar char="●"/>
            </a:pPr>
            <a:r>
              <a:rPr b="1" lang="fr-FR" sz="35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Annotation des images</a:t>
            </a:r>
            <a:endParaRPr b="1" sz="3500">
              <a:solidFill>
                <a:srgbClr val="7F6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3500"/>
              <a:buFont typeface="Calibri"/>
              <a:buChar char="●"/>
            </a:pPr>
            <a:r>
              <a:rPr b="1" lang="fr-FR" sz="35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Téléchargement et prétraitement des données</a:t>
            </a:r>
            <a:endParaRPr b="1" sz="3500">
              <a:solidFill>
                <a:srgbClr val="7F6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3500"/>
              <a:buFont typeface="Calibri"/>
              <a:buChar char="●"/>
            </a:pPr>
            <a:r>
              <a:rPr b="1" lang="fr-FR" sz="35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Conception et évaluation des modèles</a:t>
            </a:r>
            <a:endParaRPr b="1" sz="3500">
              <a:solidFill>
                <a:srgbClr val="7F6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3500"/>
              <a:buFont typeface="Calibri"/>
              <a:buChar char="●"/>
            </a:pPr>
            <a:r>
              <a:rPr b="1" lang="fr-FR" sz="35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Difficultés rencontrées</a:t>
            </a:r>
            <a:endParaRPr b="1" sz="3500">
              <a:solidFill>
                <a:srgbClr val="7F6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d53e353041_1_75"/>
          <p:cNvSpPr txBox="1"/>
          <p:nvPr>
            <p:ph type="title"/>
          </p:nvPr>
        </p:nvSpPr>
        <p:spPr>
          <a:xfrm>
            <a:off x="485775" y="365125"/>
            <a:ext cx="11029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7F6000"/>
                </a:solidFill>
              </a:rPr>
              <a:t>6. Prédiction à l’aide du modèles entraînés 5/5</a:t>
            </a:r>
            <a:endParaRPr/>
          </a:p>
        </p:txBody>
      </p:sp>
      <p:sp>
        <p:nvSpPr>
          <p:cNvPr id="236" name="Google Shape;236;g1d53e353041_1_75"/>
          <p:cNvSpPr txBox="1"/>
          <p:nvPr>
            <p:ph idx="1" type="body"/>
          </p:nvPr>
        </p:nvSpPr>
        <p:spPr>
          <a:xfrm>
            <a:off x="838200" y="1600200"/>
            <a:ext cx="10515600" cy="4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000"/>
              <a:t>R</a:t>
            </a:r>
            <a:r>
              <a:rPr lang="fr-FR" sz="2000"/>
              <a:t>ésultat pour Unet 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000"/>
              <a:t>R</a:t>
            </a:r>
            <a:r>
              <a:rPr lang="fr-FR" sz="2000"/>
              <a:t>ésultat pour Deeplab: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200" u="sng"/>
              <a:t>Conclusion </a:t>
            </a:r>
            <a:r>
              <a:rPr lang="fr-FR" sz="2200"/>
              <a:t>: Deeplab est un peu mieux que Unet en terme de précision.</a:t>
            </a:r>
            <a:endParaRPr sz="2200"/>
          </a:p>
        </p:txBody>
      </p:sp>
      <p:pic>
        <p:nvPicPr>
          <p:cNvPr id="237" name="Google Shape;237;g1d53e353041_1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25" y="2076575"/>
            <a:ext cx="7119949" cy="159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1d53e353041_1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123" y="3952898"/>
            <a:ext cx="7443776" cy="141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d53e353041_1_8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7F6000"/>
                </a:solidFill>
              </a:rPr>
              <a:t>Difficultés rencontrées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44" name="Google Shape;244;g1d53e353041_1_8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La subdivision</a:t>
            </a:r>
            <a:r>
              <a:rPr lang="fr-FR"/>
              <a:t> et le stockage des images par nom n’était pas assez facile.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L’implémentation des modèles n’est pas simple à faire (problème de versions, complexité, inadaptation)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Temps d’exécution accéléré limité (GPU sur Google Colab) avec une longue durée pour </a:t>
            </a:r>
            <a:r>
              <a:rPr lang="fr-FR"/>
              <a:t>entraîner</a:t>
            </a:r>
            <a:r>
              <a:rPr lang="fr-FR"/>
              <a:t> les modèles.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d53e353041_1_8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7F6000"/>
                </a:solidFill>
              </a:rPr>
              <a:t>Références 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50" name="Google Shape;250;g1d53e353041_1_8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fr-FR"/>
              <a:t>Unet :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❖"/>
            </a:pPr>
            <a:r>
              <a:rPr lang="fr-FR" u="sng">
                <a:solidFill>
                  <a:schemeClr val="hlink"/>
                </a:solidFill>
                <a:hlinkClick r:id="rId3"/>
              </a:rPr>
              <a:t>https://github.com/EhabR98/Image_segmentation_Unet-Tutorial/blob/main/README.md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❖"/>
            </a:pPr>
            <a:r>
              <a:rPr lang="fr-FR"/>
              <a:t>https://medium.com/geekculture/u-net-implementation-from-scratch-using-tensorflow-b4342266e406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❖"/>
            </a:pPr>
            <a:r>
              <a:rPr lang="fr-FR" u="sng">
                <a:solidFill>
                  <a:schemeClr val="hlink"/>
                </a:solidFill>
                <a:hlinkClick r:id="rId4"/>
              </a:rPr>
              <a:t>https://github.com/zhixuhao/unet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fr-FR"/>
              <a:t>Deeplab :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❖"/>
            </a:pPr>
            <a:r>
              <a:rPr lang="fr-FR" u="sng">
                <a:solidFill>
                  <a:schemeClr val="hlink"/>
                </a:solidFill>
                <a:hlinkClick r:id="rId5"/>
              </a:rPr>
              <a:t>https://www.kaggle.com/code/oluwatobiojekanmi/carla-image-semantic-segmentation-with-deeplabv3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❖"/>
            </a:pPr>
            <a:r>
              <a:rPr lang="fr-FR"/>
              <a:t>https://github.com/tensorflow/models/tree/master/research/deeplab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d53e353041_1_134"/>
          <p:cNvSpPr txBox="1"/>
          <p:nvPr>
            <p:ph type="title"/>
          </p:nvPr>
        </p:nvSpPr>
        <p:spPr>
          <a:xfrm>
            <a:off x="838200" y="25368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7F6000"/>
                </a:solidFill>
              </a:rPr>
              <a:t>Merci pour votre attention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53e353041_3_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7F6000"/>
                </a:solidFill>
              </a:rPr>
              <a:t>Annotation des images</a:t>
            </a:r>
            <a:endParaRPr/>
          </a:p>
        </p:txBody>
      </p:sp>
      <p:pic>
        <p:nvPicPr>
          <p:cNvPr id="100" name="Google Shape;100;g1d53e353041_3_23"/>
          <p:cNvPicPr preferRelativeResize="0"/>
          <p:nvPr/>
        </p:nvPicPr>
        <p:blipFill rotWithShape="1">
          <a:blip r:embed="rId3">
            <a:alphaModFix/>
          </a:blip>
          <a:srcRect b="4800" l="0" r="941" t="2349"/>
          <a:stretch/>
        </p:blipFill>
        <p:spPr>
          <a:xfrm>
            <a:off x="838197" y="2300250"/>
            <a:ext cx="6232200" cy="3286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g1d53e353041_3_23"/>
          <p:cNvSpPr txBox="1"/>
          <p:nvPr/>
        </p:nvSpPr>
        <p:spPr>
          <a:xfrm>
            <a:off x="1665900" y="5695250"/>
            <a:ext cx="457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Calibri"/>
                <a:ea typeface="Calibri"/>
                <a:cs typeface="Calibri"/>
                <a:sym typeface="Calibri"/>
              </a:rPr>
              <a:t>Dossier 5 et 6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Calibri"/>
                <a:ea typeface="Calibri"/>
                <a:cs typeface="Calibri"/>
                <a:sym typeface="Calibri"/>
              </a:rPr>
              <a:t>( environ 50 images pour chaque dossier)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d53e353041_3_23"/>
          <p:cNvSpPr txBox="1"/>
          <p:nvPr/>
        </p:nvSpPr>
        <p:spPr>
          <a:xfrm>
            <a:off x="3807600" y="1466825"/>
            <a:ext cx="457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u="sng">
                <a:latin typeface="Calibri"/>
                <a:ea typeface="Calibri"/>
                <a:cs typeface="Calibri"/>
                <a:sym typeface="Calibri"/>
              </a:rPr>
              <a:t>Utilisation de LabelMe</a:t>
            </a:r>
            <a:endParaRPr b="1" sz="18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d53e353041_3_23"/>
          <p:cNvSpPr txBox="1"/>
          <p:nvPr/>
        </p:nvSpPr>
        <p:spPr>
          <a:xfrm>
            <a:off x="8153400" y="3325050"/>
            <a:ext cx="32004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fr-FR" sz="2000">
                <a:latin typeface="Calibri"/>
                <a:ea typeface="Calibri"/>
                <a:cs typeface="Calibri"/>
                <a:sym typeface="Calibri"/>
              </a:rPr>
              <a:t>Long et fastidieux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Calibri"/>
              <a:buChar char="●"/>
            </a:pPr>
            <a:r>
              <a:rPr lang="fr-FR" sz="2000">
                <a:latin typeface="Calibri"/>
                <a:ea typeface="Calibri"/>
                <a:cs typeface="Calibri"/>
                <a:sym typeface="Calibri"/>
              </a:rPr>
              <a:t>Nécessaire</a:t>
            </a:r>
            <a:r>
              <a:rPr lang="fr-FR" sz="2000">
                <a:latin typeface="Calibri"/>
                <a:ea typeface="Calibri"/>
                <a:cs typeface="Calibri"/>
                <a:sym typeface="Calibri"/>
              </a:rPr>
              <a:t> pour le bon déroulement du projet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3">
            <a:alphaModFix/>
          </a:blip>
          <a:srcRect b="21109" l="4755" r="4843" t="18085"/>
          <a:stretch/>
        </p:blipFill>
        <p:spPr>
          <a:xfrm>
            <a:off x="524727" y="2813899"/>
            <a:ext cx="11142546" cy="194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"/>
          <p:cNvSpPr txBox="1"/>
          <p:nvPr>
            <p:ph idx="4294967295" type="title"/>
          </p:nvPr>
        </p:nvSpPr>
        <p:spPr>
          <a:xfrm>
            <a:off x="1038225" y="779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7F6000"/>
                </a:solidFill>
              </a:rPr>
              <a:t>Les différentes phases de développement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7F6000"/>
                </a:solidFill>
              </a:rPr>
              <a:t>1. Téléchargement 1/2</a:t>
            </a:r>
            <a:endParaRPr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838200" y="185225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Les données sont divisée en 2 parties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/>
              <a:t>Dossier racine</a:t>
            </a:r>
            <a:endParaRPr/>
          </a:p>
        </p:txBody>
      </p:sp>
      <p:cxnSp>
        <p:nvCxnSpPr>
          <p:cNvPr id="118" name="Google Shape;118;p2"/>
          <p:cNvCxnSpPr/>
          <p:nvPr/>
        </p:nvCxnSpPr>
        <p:spPr>
          <a:xfrm flipH="1">
            <a:off x="4971495" y="2876364"/>
            <a:ext cx="834501" cy="55263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" name="Google Shape;119;p2"/>
          <p:cNvCxnSpPr/>
          <p:nvPr/>
        </p:nvCxnSpPr>
        <p:spPr>
          <a:xfrm>
            <a:off x="6570868" y="2907784"/>
            <a:ext cx="1015014" cy="55263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0" name="Google Shape;120;p2"/>
          <p:cNvSpPr txBox="1"/>
          <p:nvPr/>
        </p:nvSpPr>
        <p:spPr>
          <a:xfrm>
            <a:off x="7533395" y="3504707"/>
            <a:ext cx="76264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4341048" y="3540549"/>
            <a:ext cx="89723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cxnSp>
        <p:nvCxnSpPr>
          <p:cNvPr id="122" name="Google Shape;122;p2"/>
          <p:cNvCxnSpPr>
            <a:stCxn id="121" idx="2"/>
          </p:cNvCxnSpPr>
          <p:nvPr/>
        </p:nvCxnSpPr>
        <p:spPr>
          <a:xfrm flipH="1">
            <a:off x="4083765" y="4063769"/>
            <a:ext cx="705900" cy="60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" name="Google Shape;123;p2"/>
          <p:cNvCxnSpPr>
            <a:stCxn id="121" idx="2"/>
          </p:cNvCxnSpPr>
          <p:nvPr/>
        </p:nvCxnSpPr>
        <p:spPr>
          <a:xfrm>
            <a:off x="4789665" y="4063769"/>
            <a:ext cx="723300" cy="60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4" name="Google Shape;124;p2"/>
          <p:cNvSpPr txBox="1"/>
          <p:nvPr/>
        </p:nvSpPr>
        <p:spPr>
          <a:xfrm>
            <a:off x="3437172" y="4671207"/>
            <a:ext cx="9557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</a:t>
            </a:r>
            <a:endParaRPr/>
          </a:p>
        </p:txBody>
      </p:sp>
      <p:sp>
        <p:nvSpPr>
          <p:cNvPr id="125" name="Google Shape;125;p2"/>
          <p:cNvSpPr txBox="1"/>
          <p:nvPr/>
        </p:nvSpPr>
        <p:spPr>
          <a:xfrm>
            <a:off x="5371719" y="4651795"/>
            <a:ext cx="10761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/>
          </a:p>
        </p:txBody>
      </p:sp>
      <p:cxnSp>
        <p:nvCxnSpPr>
          <p:cNvPr id="126" name="Google Shape;126;p2"/>
          <p:cNvCxnSpPr/>
          <p:nvPr/>
        </p:nvCxnSpPr>
        <p:spPr>
          <a:xfrm flipH="1">
            <a:off x="7276727" y="4072215"/>
            <a:ext cx="705937" cy="60588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7" name="Google Shape;127;p2"/>
          <p:cNvCxnSpPr/>
          <p:nvPr/>
        </p:nvCxnSpPr>
        <p:spPr>
          <a:xfrm>
            <a:off x="7982664" y="4072215"/>
            <a:ext cx="723368" cy="60588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8" name="Google Shape;128;p2"/>
          <p:cNvSpPr txBox="1"/>
          <p:nvPr/>
        </p:nvSpPr>
        <p:spPr>
          <a:xfrm>
            <a:off x="6630171" y="4679653"/>
            <a:ext cx="9557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</a:t>
            </a:r>
            <a:endParaRPr/>
          </a:p>
        </p:txBody>
      </p:sp>
      <p:sp>
        <p:nvSpPr>
          <p:cNvPr id="129" name="Google Shape;129;p2"/>
          <p:cNvSpPr txBox="1"/>
          <p:nvPr/>
        </p:nvSpPr>
        <p:spPr>
          <a:xfrm>
            <a:off x="8564718" y="4660241"/>
            <a:ext cx="10761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7F6000"/>
                </a:solidFill>
              </a:rPr>
              <a:t>1. Téléchargement 2/2</a:t>
            </a:r>
            <a:endParaRPr/>
          </a:p>
        </p:txBody>
      </p:sp>
      <p:sp>
        <p:nvSpPr>
          <p:cNvPr id="135" name="Google Shape;135;p3"/>
          <p:cNvSpPr txBox="1"/>
          <p:nvPr>
            <p:ph idx="1" type="body"/>
          </p:nvPr>
        </p:nvSpPr>
        <p:spPr>
          <a:xfrm>
            <a:off x="838200" y="185225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2 modules spécifiques utilisés pour stocker les images 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fr-FR" sz="1800"/>
              <a:t>Glob : pour chercher les images dans les différents répertoires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fr-FR" sz="1800"/>
              <a:t>Natsort : pour trier le nom des images avant de les sauvegardées dans  des listes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6220" y="3429704"/>
            <a:ext cx="8685493" cy="173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7F6000"/>
                </a:solidFill>
              </a:rPr>
              <a:t>2. Prétraitement des données</a:t>
            </a:r>
            <a:endParaRPr/>
          </a:p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838200" y="185225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Ensemble de modifications essentielle sur la représentation des données comme: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fr-FR" sz="1800"/>
              <a:t>Normalisation des valeurs de pixel en bites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fr-FR" sz="1800"/>
              <a:t>Décodage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fr-FR" sz="1800"/>
              <a:t>Réduction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800"/>
              <a:t> 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1212" y="3429000"/>
            <a:ext cx="4991533" cy="2834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7F6000"/>
                </a:solidFill>
              </a:rPr>
              <a:t>3. Conception 1/5</a:t>
            </a:r>
            <a:endParaRPr/>
          </a:p>
        </p:txBody>
      </p:sp>
      <p:sp>
        <p:nvSpPr>
          <p:cNvPr id="149" name="Google Shape;149;p5"/>
          <p:cNvSpPr txBox="1"/>
          <p:nvPr>
            <p:ph idx="1" type="body"/>
          </p:nvPr>
        </p:nvSpPr>
        <p:spPr>
          <a:xfrm>
            <a:off x="838200" y="183450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Implémentation de l’architecture de réseaux de neurones des modèles </a:t>
            </a:r>
            <a:r>
              <a:rPr b="1" lang="fr-FR"/>
              <a:t>Unet</a:t>
            </a:r>
            <a:r>
              <a:rPr lang="fr-FR"/>
              <a:t> et </a:t>
            </a:r>
            <a:r>
              <a:rPr b="1" lang="fr-FR"/>
              <a:t>DeepLab</a:t>
            </a:r>
            <a:r>
              <a:rPr lang="fr-FR"/>
              <a:t> à l’aide de la bibliothèques keras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Difficulté d’implémenter les modèles directement avec keras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Utilisation de tensorflow pour intégrer des fonctions de modèles plus simples et plus récentes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53e353041_1_10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400"/>
              <a:buFont typeface="Calibri"/>
              <a:buNone/>
            </a:pPr>
            <a:r>
              <a:rPr b="1" lang="fr-FR">
                <a:solidFill>
                  <a:srgbClr val="7F6000"/>
                </a:solidFill>
              </a:rPr>
              <a:t>3. Conception (Unet) 2/5</a:t>
            </a:r>
            <a:endParaRPr/>
          </a:p>
        </p:txBody>
      </p:sp>
      <p:sp>
        <p:nvSpPr>
          <p:cNvPr id="155" name="Google Shape;155;g1d53e353041_1_104"/>
          <p:cNvSpPr txBox="1"/>
          <p:nvPr>
            <p:ph idx="1" type="body"/>
          </p:nvPr>
        </p:nvSpPr>
        <p:spPr>
          <a:xfrm>
            <a:off x="838200" y="1528775"/>
            <a:ext cx="10515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architecture principale :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g1d53e353041_1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25" y="2046525"/>
            <a:ext cx="7734476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2023-01-15T10:42:17Z</dcterms:created>
  <dc:creator>khaireddine satouri</dc:creator>
</cp:coreProperties>
</file>