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0" r:id="rId5"/>
    <p:sldId id="267" r:id="rId6"/>
    <p:sldId id="262" r:id="rId7"/>
    <p:sldId id="268"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B084D9-14D7-4176-98B4-EF5EDF587A8C}" type="doc">
      <dgm:prSet loTypeId="urn:microsoft.com/office/officeart/2005/8/layout/process1" loCatId="process" qsTypeId="urn:microsoft.com/office/officeart/2005/8/quickstyle/simple1" qsCatId="simple" csTypeId="urn:microsoft.com/office/officeart/2005/8/colors/accent1_2" csCatId="accent1" phldr="1"/>
      <dgm:spPr/>
    </dgm:pt>
    <dgm:pt modelId="{36C0F7F2-30AB-4CDC-BF91-03D41A5382D2}">
      <dgm:prSet phldrT="[Text]"/>
      <dgm:spPr/>
      <dgm:t>
        <a:bodyPr/>
        <a:lstStyle/>
        <a:p>
          <a:r>
            <a:rPr lang="en-US" dirty="0"/>
            <a:t>Investment Type Analysis</a:t>
          </a:r>
          <a:endParaRPr lang="en-IN" dirty="0"/>
        </a:p>
      </dgm:t>
    </dgm:pt>
    <dgm:pt modelId="{AFA38318-ED78-4799-8EA9-63A372F59191}" type="parTrans" cxnId="{74636D2F-1112-4D93-9370-DF612234D46A}">
      <dgm:prSet/>
      <dgm:spPr/>
      <dgm:t>
        <a:bodyPr/>
        <a:lstStyle/>
        <a:p>
          <a:endParaRPr lang="en-IN"/>
        </a:p>
      </dgm:t>
    </dgm:pt>
    <dgm:pt modelId="{B0CCE7D4-6461-462C-ACEB-AFE47FC13B83}" type="sibTrans" cxnId="{74636D2F-1112-4D93-9370-DF612234D46A}">
      <dgm:prSet/>
      <dgm:spPr/>
      <dgm:t>
        <a:bodyPr/>
        <a:lstStyle/>
        <a:p>
          <a:endParaRPr lang="en-IN"/>
        </a:p>
      </dgm:t>
    </dgm:pt>
    <dgm:pt modelId="{5B5C2419-1E74-4A2B-A57F-DA00ED203BE4}">
      <dgm:prSet phldrT="[Text]"/>
      <dgm:spPr/>
      <dgm:t>
        <a:bodyPr/>
        <a:lstStyle/>
        <a:p>
          <a:r>
            <a:rPr lang="en-US" dirty="0"/>
            <a:t>Country Analysis</a:t>
          </a:r>
          <a:endParaRPr lang="en-IN" dirty="0"/>
        </a:p>
      </dgm:t>
    </dgm:pt>
    <dgm:pt modelId="{7DBF1AFF-5114-453E-81D6-1237068B5AE5}" type="parTrans" cxnId="{096F2013-0319-425B-B3E0-95EF7B418BA1}">
      <dgm:prSet/>
      <dgm:spPr/>
      <dgm:t>
        <a:bodyPr/>
        <a:lstStyle/>
        <a:p>
          <a:endParaRPr lang="en-IN"/>
        </a:p>
      </dgm:t>
    </dgm:pt>
    <dgm:pt modelId="{A4C51EA9-219C-4760-A2BB-E92F829A3494}" type="sibTrans" cxnId="{096F2013-0319-425B-B3E0-95EF7B418BA1}">
      <dgm:prSet/>
      <dgm:spPr/>
      <dgm:t>
        <a:bodyPr/>
        <a:lstStyle/>
        <a:p>
          <a:endParaRPr lang="en-IN"/>
        </a:p>
      </dgm:t>
    </dgm:pt>
    <dgm:pt modelId="{5CC3B75B-2562-4B1B-AB1F-EEE3BFB08A1D}">
      <dgm:prSet phldrT="[Text]"/>
      <dgm:spPr/>
      <dgm:t>
        <a:bodyPr/>
        <a:lstStyle/>
        <a:p>
          <a:r>
            <a:rPr lang="en-US" dirty="0"/>
            <a:t>Sector Analysis</a:t>
          </a:r>
          <a:endParaRPr lang="en-IN" dirty="0"/>
        </a:p>
      </dgm:t>
    </dgm:pt>
    <dgm:pt modelId="{C15E021C-4A8D-483B-AC17-9C547E3065BE}" type="parTrans" cxnId="{A1980ABF-8ED1-41F3-BB50-7BAFDED270C6}">
      <dgm:prSet/>
      <dgm:spPr/>
      <dgm:t>
        <a:bodyPr/>
        <a:lstStyle/>
        <a:p>
          <a:endParaRPr lang="en-IN"/>
        </a:p>
      </dgm:t>
    </dgm:pt>
    <dgm:pt modelId="{B07EBBB1-E53F-4A61-8DFA-7ED27DC87A74}" type="sibTrans" cxnId="{A1980ABF-8ED1-41F3-BB50-7BAFDED270C6}">
      <dgm:prSet/>
      <dgm:spPr/>
      <dgm:t>
        <a:bodyPr/>
        <a:lstStyle/>
        <a:p>
          <a:endParaRPr lang="en-IN"/>
        </a:p>
      </dgm:t>
    </dgm:pt>
    <dgm:pt modelId="{9E527C80-7854-4043-860B-06EDC18F5340}" type="pres">
      <dgm:prSet presAssocID="{BCB084D9-14D7-4176-98B4-EF5EDF587A8C}" presName="Name0" presStyleCnt="0">
        <dgm:presLayoutVars>
          <dgm:dir/>
          <dgm:resizeHandles val="exact"/>
        </dgm:presLayoutVars>
      </dgm:prSet>
      <dgm:spPr/>
    </dgm:pt>
    <dgm:pt modelId="{F82F0A0F-09BC-4881-9BF8-F1C290BA9CBA}" type="pres">
      <dgm:prSet presAssocID="{36C0F7F2-30AB-4CDC-BF91-03D41A5382D2}" presName="node" presStyleLbl="node1" presStyleIdx="0" presStyleCnt="3">
        <dgm:presLayoutVars>
          <dgm:bulletEnabled val="1"/>
        </dgm:presLayoutVars>
      </dgm:prSet>
      <dgm:spPr/>
    </dgm:pt>
    <dgm:pt modelId="{F58C8500-9F6E-4CE3-81A4-7E9AB32179D3}" type="pres">
      <dgm:prSet presAssocID="{B0CCE7D4-6461-462C-ACEB-AFE47FC13B83}" presName="sibTrans" presStyleLbl="sibTrans2D1" presStyleIdx="0" presStyleCnt="2"/>
      <dgm:spPr/>
    </dgm:pt>
    <dgm:pt modelId="{623FE371-F32F-43B9-9992-D297D30D72B6}" type="pres">
      <dgm:prSet presAssocID="{B0CCE7D4-6461-462C-ACEB-AFE47FC13B83}" presName="connectorText" presStyleLbl="sibTrans2D1" presStyleIdx="0" presStyleCnt="2"/>
      <dgm:spPr/>
    </dgm:pt>
    <dgm:pt modelId="{B11EE38F-B8B2-41A7-8313-FA77B0A556CE}" type="pres">
      <dgm:prSet presAssocID="{5B5C2419-1E74-4A2B-A57F-DA00ED203BE4}" presName="node" presStyleLbl="node1" presStyleIdx="1" presStyleCnt="3" custLinFactNeighborX="-3996" custLinFactNeighborY="-598">
        <dgm:presLayoutVars>
          <dgm:bulletEnabled val="1"/>
        </dgm:presLayoutVars>
      </dgm:prSet>
      <dgm:spPr/>
    </dgm:pt>
    <dgm:pt modelId="{E4D8E2FB-1F2D-436C-888C-224282AE2BF3}" type="pres">
      <dgm:prSet presAssocID="{A4C51EA9-219C-4760-A2BB-E92F829A3494}" presName="sibTrans" presStyleLbl="sibTrans2D1" presStyleIdx="1" presStyleCnt="2"/>
      <dgm:spPr/>
    </dgm:pt>
    <dgm:pt modelId="{4188F9D8-D8E8-4453-B219-EAAF2436896B}" type="pres">
      <dgm:prSet presAssocID="{A4C51EA9-219C-4760-A2BB-E92F829A3494}" presName="connectorText" presStyleLbl="sibTrans2D1" presStyleIdx="1" presStyleCnt="2"/>
      <dgm:spPr/>
    </dgm:pt>
    <dgm:pt modelId="{30973B26-1FE7-4D21-AF36-4C23AA5BCB5D}" type="pres">
      <dgm:prSet presAssocID="{5CC3B75B-2562-4B1B-AB1F-EEE3BFB08A1D}" presName="node" presStyleLbl="node1" presStyleIdx="2" presStyleCnt="3">
        <dgm:presLayoutVars>
          <dgm:bulletEnabled val="1"/>
        </dgm:presLayoutVars>
      </dgm:prSet>
      <dgm:spPr/>
    </dgm:pt>
  </dgm:ptLst>
  <dgm:cxnLst>
    <dgm:cxn modelId="{B5E4F102-E117-4765-B55A-B7E8A481BC9E}" type="presOf" srcId="{A4C51EA9-219C-4760-A2BB-E92F829A3494}" destId="{4188F9D8-D8E8-4453-B219-EAAF2436896B}" srcOrd="1" destOrd="0" presId="urn:microsoft.com/office/officeart/2005/8/layout/process1"/>
    <dgm:cxn modelId="{60003C0B-B8EA-4FCA-9661-B1DB4A311F99}" type="presOf" srcId="{BCB084D9-14D7-4176-98B4-EF5EDF587A8C}" destId="{9E527C80-7854-4043-860B-06EDC18F5340}" srcOrd="0" destOrd="0" presId="urn:microsoft.com/office/officeart/2005/8/layout/process1"/>
    <dgm:cxn modelId="{096F2013-0319-425B-B3E0-95EF7B418BA1}" srcId="{BCB084D9-14D7-4176-98B4-EF5EDF587A8C}" destId="{5B5C2419-1E74-4A2B-A57F-DA00ED203BE4}" srcOrd="1" destOrd="0" parTransId="{7DBF1AFF-5114-453E-81D6-1237068B5AE5}" sibTransId="{A4C51EA9-219C-4760-A2BB-E92F829A3494}"/>
    <dgm:cxn modelId="{0FB55129-1622-4E3F-BCAD-117DABA9108F}" type="presOf" srcId="{5B5C2419-1E74-4A2B-A57F-DA00ED203BE4}" destId="{B11EE38F-B8B2-41A7-8313-FA77B0A556CE}" srcOrd="0" destOrd="0" presId="urn:microsoft.com/office/officeart/2005/8/layout/process1"/>
    <dgm:cxn modelId="{74636D2F-1112-4D93-9370-DF612234D46A}" srcId="{BCB084D9-14D7-4176-98B4-EF5EDF587A8C}" destId="{36C0F7F2-30AB-4CDC-BF91-03D41A5382D2}" srcOrd="0" destOrd="0" parTransId="{AFA38318-ED78-4799-8EA9-63A372F59191}" sibTransId="{B0CCE7D4-6461-462C-ACEB-AFE47FC13B83}"/>
    <dgm:cxn modelId="{6AA04A31-120D-47FC-B442-E484FB5DC234}" type="presOf" srcId="{A4C51EA9-219C-4760-A2BB-E92F829A3494}" destId="{E4D8E2FB-1F2D-436C-888C-224282AE2BF3}" srcOrd="0" destOrd="0" presId="urn:microsoft.com/office/officeart/2005/8/layout/process1"/>
    <dgm:cxn modelId="{2E10F955-453B-4BBC-8373-F010CDC9524D}" type="presOf" srcId="{B0CCE7D4-6461-462C-ACEB-AFE47FC13B83}" destId="{623FE371-F32F-43B9-9992-D297D30D72B6}" srcOrd="1" destOrd="0" presId="urn:microsoft.com/office/officeart/2005/8/layout/process1"/>
    <dgm:cxn modelId="{26DAF67E-611C-41E3-8197-97710BA94FDA}" type="presOf" srcId="{36C0F7F2-30AB-4CDC-BF91-03D41A5382D2}" destId="{F82F0A0F-09BC-4881-9BF8-F1C290BA9CBA}" srcOrd="0" destOrd="0" presId="urn:microsoft.com/office/officeart/2005/8/layout/process1"/>
    <dgm:cxn modelId="{6488429A-2784-4303-A76E-B8572C5E9FFD}" type="presOf" srcId="{5CC3B75B-2562-4B1B-AB1F-EEE3BFB08A1D}" destId="{30973B26-1FE7-4D21-AF36-4C23AA5BCB5D}" srcOrd="0" destOrd="0" presId="urn:microsoft.com/office/officeart/2005/8/layout/process1"/>
    <dgm:cxn modelId="{3310DD9A-AD00-455E-855D-251115A1A792}" type="presOf" srcId="{B0CCE7D4-6461-462C-ACEB-AFE47FC13B83}" destId="{F58C8500-9F6E-4CE3-81A4-7E9AB32179D3}" srcOrd="0" destOrd="0" presId="urn:microsoft.com/office/officeart/2005/8/layout/process1"/>
    <dgm:cxn modelId="{A1980ABF-8ED1-41F3-BB50-7BAFDED270C6}" srcId="{BCB084D9-14D7-4176-98B4-EF5EDF587A8C}" destId="{5CC3B75B-2562-4B1B-AB1F-EEE3BFB08A1D}" srcOrd="2" destOrd="0" parTransId="{C15E021C-4A8D-483B-AC17-9C547E3065BE}" sibTransId="{B07EBBB1-E53F-4A61-8DFA-7ED27DC87A74}"/>
    <dgm:cxn modelId="{BFEEF847-3499-40BE-BB86-70176DBCB739}" type="presParOf" srcId="{9E527C80-7854-4043-860B-06EDC18F5340}" destId="{F82F0A0F-09BC-4881-9BF8-F1C290BA9CBA}" srcOrd="0" destOrd="0" presId="urn:microsoft.com/office/officeart/2005/8/layout/process1"/>
    <dgm:cxn modelId="{4BB39128-840B-46AA-999D-0DFCB4EAC197}" type="presParOf" srcId="{9E527C80-7854-4043-860B-06EDC18F5340}" destId="{F58C8500-9F6E-4CE3-81A4-7E9AB32179D3}" srcOrd="1" destOrd="0" presId="urn:microsoft.com/office/officeart/2005/8/layout/process1"/>
    <dgm:cxn modelId="{4E38A36A-0C61-454E-B01C-ACEB7C6FD2A4}" type="presParOf" srcId="{F58C8500-9F6E-4CE3-81A4-7E9AB32179D3}" destId="{623FE371-F32F-43B9-9992-D297D30D72B6}" srcOrd="0" destOrd="0" presId="urn:microsoft.com/office/officeart/2005/8/layout/process1"/>
    <dgm:cxn modelId="{4370FDC0-1D23-453F-A471-A88BDC32C38F}" type="presParOf" srcId="{9E527C80-7854-4043-860B-06EDC18F5340}" destId="{B11EE38F-B8B2-41A7-8313-FA77B0A556CE}" srcOrd="2" destOrd="0" presId="urn:microsoft.com/office/officeart/2005/8/layout/process1"/>
    <dgm:cxn modelId="{667A0F82-B51D-4339-9AED-5CA9095F0992}" type="presParOf" srcId="{9E527C80-7854-4043-860B-06EDC18F5340}" destId="{E4D8E2FB-1F2D-436C-888C-224282AE2BF3}" srcOrd="3" destOrd="0" presId="urn:microsoft.com/office/officeart/2005/8/layout/process1"/>
    <dgm:cxn modelId="{88717987-EE5E-45EC-8BED-9812AF231C5E}" type="presParOf" srcId="{E4D8E2FB-1F2D-436C-888C-224282AE2BF3}" destId="{4188F9D8-D8E8-4453-B219-EAAF2436896B}" srcOrd="0" destOrd="0" presId="urn:microsoft.com/office/officeart/2005/8/layout/process1"/>
    <dgm:cxn modelId="{068657C7-B034-4C99-BDC6-013405DA34C5}" type="presParOf" srcId="{9E527C80-7854-4043-860B-06EDC18F5340}" destId="{30973B26-1FE7-4D21-AF36-4C23AA5BCB5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67D7C4-DC5D-49B4-A82C-74B733145738}"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7BBFC0B4-7369-4977-9D04-F59121BE7502}">
      <dgm:prSet phldrT="[Text]" custT="1"/>
      <dgm:spPr/>
      <dgm:t>
        <a:bodyPr/>
        <a:lstStyle/>
        <a:p>
          <a:r>
            <a:rPr lang="en-US" sz="1500" dirty="0"/>
            <a:t>Data Loading, Cleaning, and merging to get master data frame</a:t>
          </a:r>
          <a:endParaRPr lang="en-IN" sz="1500" dirty="0"/>
        </a:p>
      </dgm:t>
    </dgm:pt>
    <dgm:pt modelId="{3C0F0B91-BB05-4A27-8EAF-C352747C83BD}" type="parTrans" cxnId="{6BEF0F81-114B-433D-B86E-AC5FD7972845}">
      <dgm:prSet/>
      <dgm:spPr/>
      <dgm:t>
        <a:bodyPr/>
        <a:lstStyle/>
        <a:p>
          <a:endParaRPr lang="en-IN"/>
        </a:p>
      </dgm:t>
    </dgm:pt>
    <dgm:pt modelId="{3F27EBCE-A145-40D3-83BA-7627B3321C8F}" type="sibTrans" cxnId="{6BEF0F81-114B-433D-B86E-AC5FD7972845}">
      <dgm:prSet/>
      <dgm:spPr/>
      <dgm:t>
        <a:bodyPr/>
        <a:lstStyle/>
        <a:p>
          <a:endParaRPr lang="en-IN"/>
        </a:p>
      </dgm:t>
    </dgm:pt>
    <dgm:pt modelId="{3284D219-394B-40EC-A52D-0B82938F90EF}">
      <dgm:prSet phldrT="[Text]" custT="1"/>
      <dgm:spPr/>
      <dgm:t>
        <a:bodyPr/>
        <a:lstStyle/>
        <a:p>
          <a:r>
            <a:rPr lang="en-US" sz="1500" dirty="0"/>
            <a:t>Data Filtering Based on Investment Types</a:t>
          </a:r>
          <a:endParaRPr lang="en-IN" sz="1500" dirty="0"/>
        </a:p>
      </dgm:t>
    </dgm:pt>
    <dgm:pt modelId="{0AE407B9-2AA9-416D-8289-E88CB793B083}" type="parTrans" cxnId="{0F016ECD-0DC7-4A3A-B951-35883327658B}">
      <dgm:prSet/>
      <dgm:spPr/>
      <dgm:t>
        <a:bodyPr/>
        <a:lstStyle/>
        <a:p>
          <a:endParaRPr lang="en-IN"/>
        </a:p>
      </dgm:t>
    </dgm:pt>
    <dgm:pt modelId="{62F7108E-43C7-4F8A-A8B6-E8EE63641ACC}" type="sibTrans" cxnId="{0F016ECD-0DC7-4A3A-B951-35883327658B}">
      <dgm:prSet/>
      <dgm:spPr/>
      <dgm:t>
        <a:bodyPr/>
        <a:lstStyle/>
        <a:p>
          <a:endParaRPr lang="en-IN"/>
        </a:p>
      </dgm:t>
    </dgm:pt>
    <dgm:pt modelId="{A4A4AEB5-5BF5-4E6E-A7D9-F83366ED3770}">
      <dgm:prSet phldrT="[Text]" custT="1"/>
      <dgm:spPr/>
      <dgm:t>
        <a:bodyPr/>
        <a:lstStyle/>
        <a:p>
          <a:r>
            <a:rPr lang="en-US" sz="1500" dirty="0"/>
            <a:t>Applying Investment Constraints given by Spark Funds</a:t>
          </a:r>
          <a:endParaRPr lang="en-IN" sz="1500" dirty="0"/>
        </a:p>
      </dgm:t>
    </dgm:pt>
    <dgm:pt modelId="{C2FAF9DC-DAB3-410B-B4DD-42F44FAAAE2A}" type="parTrans" cxnId="{B51040B4-7CE3-4086-8A1C-6AC02F0B29E6}">
      <dgm:prSet/>
      <dgm:spPr/>
      <dgm:t>
        <a:bodyPr/>
        <a:lstStyle/>
        <a:p>
          <a:endParaRPr lang="en-IN"/>
        </a:p>
      </dgm:t>
    </dgm:pt>
    <dgm:pt modelId="{85D1C50B-625F-4A8A-8240-EE7385665293}" type="sibTrans" cxnId="{B51040B4-7CE3-4086-8A1C-6AC02F0B29E6}">
      <dgm:prSet/>
      <dgm:spPr/>
      <dgm:t>
        <a:bodyPr/>
        <a:lstStyle/>
        <a:p>
          <a:endParaRPr lang="en-IN"/>
        </a:p>
      </dgm:t>
    </dgm:pt>
    <dgm:pt modelId="{8E76EABC-4A40-4C6A-8C10-214768BF731C}">
      <dgm:prSet phldrT="[Text]" custT="1"/>
      <dgm:spPr/>
      <dgm:t>
        <a:bodyPr/>
        <a:lstStyle/>
        <a:p>
          <a:r>
            <a:rPr lang="en-US" sz="1500" dirty="0"/>
            <a:t>Identifying the most suitable Investment Type for Spark Funds</a:t>
          </a:r>
          <a:endParaRPr lang="en-IN" sz="1500" dirty="0"/>
        </a:p>
      </dgm:t>
    </dgm:pt>
    <dgm:pt modelId="{8B35C650-429A-4ADA-BFA9-599E1B7E00C1}" type="parTrans" cxnId="{75908E93-B6F5-4A1B-95FB-43D1BA93F380}">
      <dgm:prSet/>
      <dgm:spPr/>
      <dgm:t>
        <a:bodyPr/>
        <a:lstStyle/>
        <a:p>
          <a:endParaRPr lang="en-IN"/>
        </a:p>
      </dgm:t>
    </dgm:pt>
    <dgm:pt modelId="{3AF34DF2-77A0-4667-A5BC-2D0595222195}" type="sibTrans" cxnId="{75908E93-B6F5-4A1B-95FB-43D1BA93F380}">
      <dgm:prSet/>
      <dgm:spPr/>
      <dgm:t>
        <a:bodyPr/>
        <a:lstStyle/>
        <a:p>
          <a:endParaRPr lang="en-IN"/>
        </a:p>
      </dgm:t>
    </dgm:pt>
    <dgm:pt modelId="{FE7481D8-F921-4ACA-8249-B96305FDBEC9}">
      <dgm:prSet phldrT="[Text]" custT="1"/>
      <dgm:spPr/>
      <dgm:t>
        <a:bodyPr/>
        <a:lstStyle/>
        <a:p>
          <a:r>
            <a:rPr lang="en-US" sz="1500" dirty="0"/>
            <a:t>Data Filtering to get Top3 English speaking countries' investment details</a:t>
          </a:r>
          <a:endParaRPr lang="en-IN" sz="1500" dirty="0"/>
        </a:p>
      </dgm:t>
    </dgm:pt>
    <dgm:pt modelId="{4DE21FB0-7F52-48A6-B944-794C70CC2D47}" type="parTrans" cxnId="{7F5E3295-1006-4BE8-970D-7CB2FC93B36B}">
      <dgm:prSet/>
      <dgm:spPr/>
      <dgm:t>
        <a:bodyPr/>
        <a:lstStyle/>
        <a:p>
          <a:endParaRPr lang="en-IN"/>
        </a:p>
      </dgm:t>
    </dgm:pt>
    <dgm:pt modelId="{61E34A9C-D3BB-48A9-BFE8-8C75B5C8FD94}" type="sibTrans" cxnId="{7F5E3295-1006-4BE8-970D-7CB2FC93B36B}">
      <dgm:prSet/>
      <dgm:spPr/>
      <dgm:t>
        <a:bodyPr/>
        <a:lstStyle/>
        <a:p>
          <a:endParaRPr lang="en-IN"/>
        </a:p>
      </dgm:t>
    </dgm:pt>
    <dgm:pt modelId="{889FE91A-E10B-4759-BAD1-C908B3699218}" type="pres">
      <dgm:prSet presAssocID="{E867D7C4-DC5D-49B4-A82C-74B733145738}" presName="Name0" presStyleCnt="0">
        <dgm:presLayoutVars>
          <dgm:dir/>
          <dgm:resizeHandles val="exact"/>
        </dgm:presLayoutVars>
      </dgm:prSet>
      <dgm:spPr/>
    </dgm:pt>
    <dgm:pt modelId="{0A27498E-56EC-41E3-ADF7-0C1529DB22D6}" type="pres">
      <dgm:prSet presAssocID="{7BBFC0B4-7369-4977-9D04-F59121BE7502}" presName="node" presStyleLbl="node1" presStyleIdx="0" presStyleCnt="5" custLinFactNeighborX="-52707" custLinFactNeighborY="-37">
        <dgm:presLayoutVars>
          <dgm:bulletEnabled val="1"/>
        </dgm:presLayoutVars>
      </dgm:prSet>
      <dgm:spPr/>
    </dgm:pt>
    <dgm:pt modelId="{41CB822F-4C4F-410F-9F69-8BCE44D82681}" type="pres">
      <dgm:prSet presAssocID="{3F27EBCE-A145-40D3-83BA-7627B3321C8F}" presName="sibTrans" presStyleLbl="sibTrans1D1" presStyleIdx="0" presStyleCnt="4"/>
      <dgm:spPr/>
    </dgm:pt>
    <dgm:pt modelId="{4A090A6A-48EB-4627-9D7F-37040F37F179}" type="pres">
      <dgm:prSet presAssocID="{3F27EBCE-A145-40D3-83BA-7627B3321C8F}" presName="connectorText" presStyleLbl="sibTrans1D1" presStyleIdx="0" presStyleCnt="4"/>
      <dgm:spPr/>
    </dgm:pt>
    <dgm:pt modelId="{F53BD731-2885-466E-8C48-3B68E2DE345E}" type="pres">
      <dgm:prSet presAssocID="{3284D219-394B-40EC-A52D-0B82938F90EF}" presName="node" presStyleLbl="node1" presStyleIdx="1" presStyleCnt="5" custLinFactNeighborX="-55737" custLinFactNeighborY="-37">
        <dgm:presLayoutVars>
          <dgm:bulletEnabled val="1"/>
        </dgm:presLayoutVars>
      </dgm:prSet>
      <dgm:spPr/>
    </dgm:pt>
    <dgm:pt modelId="{09D5683B-AD8B-44F7-AB61-33FEBDE13761}" type="pres">
      <dgm:prSet presAssocID="{62F7108E-43C7-4F8A-A8B6-E8EE63641ACC}" presName="sibTrans" presStyleLbl="sibTrans1D1" presStyleIdx="1" presStyleCnt="4"/>
      <dgm:spPr/>
    </dgm:pt>
    <dgm:pt modelId="{45C90551-D206-438D-AF74-DF612C7390B8}" type="pres">
      <dgm:prSet presAssocID="{62F7108E-43C7-4F8A-A8B6-E8EE63641ACC}" presName="connectorText" presStyleLbl="sibTrans1D1" presStyleIdx="1" presStyleCnt="4"/>
      <dgm:spPr/>
    </dgm:pt>
    <dgm:pt modelId="{FD7C0976-00CC-462A-A525-0DD8554443EB}" type="pres">
      <dgm:prSet presAssocID="{A4A4AEB5-5BF5-4E6E-A7D9-F83366ED3770}" presName="node" presStyleLbl="node1" presStyleIdx="2" presStyleCnt="5" custLinFactNeighborX="-61500" custLinFactNeighborY="-145">
        <dgm:presLayoutVars>
          <dgm:bulletEnabled val="1"/>
        </dgm:presLayoutVars>
      </dgm:prSet>
      <dgm:spPr/>
    </dgm:pt>
    <dgm:pt modelId="{C8DE6E5A-38B9-4ED3-8A6A-E9CB9E5CB006}" type="pres">
      <dgm:prSet presAssocID="{85D1C50B-625F-4A8A-8240-EE7385665293}" presName="sibTrans" presStyleLbl="sibTrans1D1" presStyleIdx="2" presStyleCnt="4"/>
      <dgm:spPr/>
    </dgm:pt>
    <dgm:pt modelId="{AFB20411-FCBE-4E0C-B286-6845E80938DD}" type="pres">
      <dgm:prSet presAssocID="{85D1C50B-625F-4A8A-8240-EE7385665293}" presName="connectorText" presStyleLbl="sibTrans1D1" presStyleIdx="2" presStyleCnt="4"/>
      <dgm:spPr/>
    </dgm:pt>
    <dgm:pt modelId="{B52FA9D5-A4F8-4663-A554-3707275B6068}" type="pres">
      <dgm:prSet presAssocID="{8E76EABC-4A40-4C6A-8C10-214768BF731C}" presName="node" presStyleLbl="node1" presStyleIdx="3" presStyleCnt="5" custLinFactNeighborX="-69975" custLinFactNeighborY="-145">
        <dgm:presLayoutVars>
          <dgm:bulletEnabled val="1"/>
        </dgm:presLayoutVars>
      </dgm:prSet>
      <dgm:spPr/>
    </dgm:pt>
    <dgm:pt modelId="{25F47BF6-B069-49D5-A2FE-5160BFC532C6}" type="pres">
      <dgm:prSet presAssocID="{3AF34DF2-77A0-4667-A5BC-2D0595222195}" presName="sibTrans" presStyleLbl="sibTrans1D1" presStyleIdx="3" presStyleCnt="4"/>
      <dgm:spPr/>
    </dgm:pt>
    <dgm:pt modelId="{FF6243A1-0D49-4FA2-993A-5A0BB0412B1F}" type="pres">
      <dgm:prSet presAssocID="{3AF34DF2-77A0-4667-A5BC-2D0595222195}" presName="connectorText" presStyleLbl="sibTrans1D1" presStyleIdx="3" presStyleCnt="4"/>
      <dgm:spPr/>
    </dgm:pt>
    <dgm:pt modelId="{A2AC077B-473C-4AD6-9369-E0CE70EF09C2}" type="pres">
      <dgm:prSet presAssocID="{FE7481D8-F921-4ACA-8249-B96305FDBEC9}" presName="node" presStyleLbl="node1" presStyleIdx="4" presStyleCnt="5" custLinFactX="200000" custLinFactY="-38370" custLinFactNeighborX="233279" custLinFactNeighborY="-100000">
        <dgm:presLayoutVars>
          <dgm:bulletEnabled val="1"/>
        </dgm:presLayoutVars>
      </dgm:prSet>
      <dgm:spPr/>
    </dgm:pt>
  </dgm:ptLst>
  <dgm:cxnLst>
    <dgm:cxn modelId="{B0879102-7D1D-4037-A86E-98FD6F536E17}" type="presOf" srcId="{7BBFC0B4-7369-4977-9D04-F59121BE7502}" destId="{0A27498E-56EC-41E3-ADF7-0C1529DB22D6}" srcOrd="0" destOrd="0" presId="urn:microsoft.com/office/officeart/2005/8/layout/bProcess3"/>
    <dgm:cxn modelId="{360BDC08-42E2-40D1-8775-748FBC6E2365}" type="presOf" srcId="{62F7108E-43C7-4F8A-A8B6-E8EE63641ACC}" destId="{09D5683B-AD8B-44F7-AB61-33FEBDE13761}" srcOrd="0" destOrd="0" presId="urn:microsoft.com/office/officeart/2005/8/layout/bProcess3"/>
    <dgm:cxn modelId="{C47D6B21-7EFB-4DEC-870E-C0CD92667957}" type="presOf" srcId="{A4A4AEB5-5BF5-4E6E-A7D9-F83366ED3770}" destId="{FD7C0976-00CC-462A-A525-0DD8554443EB}" srcOrd="0" destOrd="0" presId="urn:microsoft.com/office/officeart/2005/8/layout/bProcess3"/>
    <dgm:cxn modelId="{FC446467-9D62-4FEE-B628-4DF2318D0179}" type="presOf" srcId="{3F27EBCE-A145-40D3-83BA-7627B3321C8F}" destId="{41CB822F-4C4F-410F-9F69-8BCE44D82681}" srcOrd="0" destOrd="0" presId="urn:microsoft.com/office/officeart/2005/8/layout/bProcess3"/>
    <dgm:cxn modelId="{9D779E67-04A9-44B5-9FCC-C458E4D1F7BB}" type="presOf" srcId="{FE7481D8-F921-4ACA-8249-B96305FDBEC9}" destId="{A2AC077B-473C-4AD6-9369-E0CE70EF09C2}" srcOrd="0" destOrd="0" presId="urn:microsoft.com/office/officeart/2005/8/layout/bProcess3"/>
    <dgm:cxn modelId="{DD6C204F-4728-4E55-8E69-47B5DA58B397}" type="presOf" srcId="{3284D219-394B-40EC-A52D-0B82938F90EF}" destId="{F53BD731-2885-466E-8C48-3B68E2DE345E}" srcOrd="0" destOrd="0" presId="urn:microsoft.com/office/officeart/2005/8/layout/bProcess3"/>
    <dgm:cxn modelId="{7A50997B-D2FA-4A0D-A6FC-B9F5249FDD5A}" type="presOf" srcId="{85D1C50B-625F-4A8A-8240-EE7385665293}" destId="{AFB20411-FCBE-4E0C-B286-6845E80938DD}" srcOrd="1" destOrd="0" presId="urn:microsoft.com/office/officeart/2005/8/layout/bProcess3"/>
    <dgm:cxn modelId="{99EFF37D-2E6F-4A4D-86B2-F1C62CCDC1AB}" type="presOf" srcId="{85D1C50B-625F-4A8A-8240-EE7385665293}" destId="{C8DE6E5A-38B9-4ED3-8A6A-E9CB9E5CB006}" srcOrd="0" destOrd="0" presId="urn:microsoft.com/office/officeart/2005/8/layout/bProcess3"/>
    <dgm:cxn modelId="{6BEF0F81-114B-433D-B86E-AC5FD7972845}" srcId="{E867D7C4-DC5D-49B4-A82C-74B733145738}" destId="{7BBFC0B4-7369-4977-9D04-F59121BE7502}" srcOrd="0" destOrd="0" parTransId="{3C0F0B91-BB05-4A27-8EAF-C352747C83BD}" sibTransId="{3F27EBCE-A145-40D3-83BA-7627B3321C8F}"/>
    <dgm:cxn modelId="{75908E93-B6F5-4A1B-95FB-43D1BA93F380}" srcId="{E867D7C4-DC5D-49B4-A82C-74B733145738}" destId="{8E76EABC-4A40-4C6A-8C10-214768BF731C}" srcOrd="3" destOrd="0" parTransId="{8B35C650-429A-4ADA-BFA9-599E1B7E00C1}" sibTransId="{3AF34DF2-77A0-4667-A5BC-2D0595222195}"/>
    <dgm:cxn modelId="{7F5E3295-1006-4BE8-970D-7CB2FC93B36B}" srcId="{E867D7C4-DC5D-49B4-A82C-74B733145738}" destId="{FE7481D8-F921-4ACA-8249-B96305FDBEC9}" srcOrd="4" destOrd="0" parTransId="{4DE21FB0-7F52-48A6-B944-794C70CC2D47}" sibTransId="{61E34A9C-D3BB-48A9-BFE8-8C75B5C8FD94}"/>
    <dgm:cxn modelId="{1677DA99-F5E1-48E5-9233-B88E14CDEF7D}" type="presOf" srcId="{8E76EABC-4A40-4C6A-8C10-214768BF731C}" destId="{B52FA9D5-A4F8-4663-A554-3707275B6068}" srcOrd="0" destOrd="0" presId="urn:microsoft.com/office/officeart/2005/8/layout/bProcess3"/>
    <dgm:cxn modelId="{0DBC2AA4-73FC-4380-874B-C9D7BD12FE25}" type="presOf" srcId="{3F27EBCE-A145-40D3-83BA-7627B3321C8F}" destId="{4A090A6A-48EB-4627-9D7F-37040F37F179}" srcOrd="1" destOrd="0" presId="urn:microsoft.com/office/officeart/2005/8/layout/bProcess3"/>
    <dgm:cxn modelId="{B8B35FA8-8C9A-4318-BE62-16B8FE612AD7}" type="presOf" srcId="{3AF34DF2-77A0-4667-A5BC-2D0595222195}" destId="{FF6243A1-0D49-4FA2-993A-5A0BB0412B1F}" srcOrd="1" destOrd="0" presId="urn:microsoft.com/office/officeart/2005/8/layout/bProcess3"/>
    <dgm:cxn modelId="{B51040B4-7CE3-4086-8A1C-6AC02F0B29E6}" srcId="{E867D7C4-DC5D-49B4-A82C-74B733145738}" destId="{A4A4AEB5-5BF5-4E6E-A7D9-F83366ED3770}" srcOrd="2" destOrd="0" parTransId="{C2FAF9DC-DAB3-410B-B4DD-42F44FAAAE2A}" sibTransId="{85D1C50B-625F-4A8A-8240-EE7385665293}"/>
    <dgm:cxn modelId="{D98F10B7-BF10-4F55-A7BC-209A238DDE13}" type="presOf" srcId="{3AF34DF2-77A0-4667-A5BC-2D0595222195}" destId="{25F47BF6-B069-49D5-A2FE-5160BFC532C6}" srcOrd="0" destOrd="0" presId="urn:microsoft.com/office/officeart/2005/8/layout/bProcess3"/>
    <dgm:cxn modelId="{469EF9C2-3BC8-462D-829B-E8F0F587517A}" type="presOf" srcId="{62F7108E-43C7-4F8A-A8B6-E8EE63641ACC}" destId="{45C90551-D206-438D-AF74-DF612C7390B8}" srcOrd="1" destOrd="0" presId="urn:microsoft.com/office/officeart/2005/8/layout/bProcess3"/>
    <dgm:cxn modelId="{0F016ECD-0DC7-4A3A-B951-35883327658B}" srcId="{E867D7C4-DC5D-49B4-A82C-74B733145738}" destId="{3284D219-394B-40EC-A52D-0B82938F90EF}" srcOrd="1" destOrd="0" parTransId="{0AE407B9-2AA9-416D-8289-E88CB793B083}" sibTransId="{62F7108E-43C7-4F8A-A8B6-E8EE63641ACC}"/>
    <dgm:cxn modelId="{128E12DD-5CFD-42A2-B80B-9FE54DEC2049}" type="presOf" srcId="{E867D7C4-DC5D-49B4-A82C-74B733145738}" destId="{889FE91A-E10B-4759-BAD1-C908B3699218}" srcOrd="0" destOrd="0" presId="urn:microsoft.com/office/officeart/2005/8/layout/bProcess3"/>
    <dgm:cxn modelId="{5643DA45-941C-41E9-8492-6BF95125E972}" type="presParOf" srcId="{889FE91A-E10B-4759-BAD1-C908B3699218}" destId="{0A27498E-56EC-41E3-ADF7-0C1529DB22D6}" srcOrd="0" destOrd="0" presId="urn:microsoft.com/office/officeart/2005/8/layout/bProcess3"/>
    <dgm:cxn modelId="{4BAB7440-907D-480A-8478-03E9BE1CA680}" type="presParOf" srcId="{889FE91A-E10B-4759-BAD1-C908B3699218}" destId="{41CB822F-4C4F-410F-9F69-8BCE44D82681}" srcOrd="1" destOrd="0" presId="urn:microsoft.com/office/officeart/2005/8/layout/bProcess3"/>
    <dgm:cxn modelId="{836E1578-8E1E-4D19-8044-C6C50CF95216}" type="presParOf" srcId="{41CB822F-4C4F-410F-9F69-8BCE44D82681}" destId="{4A090A6A-48EB-4627-9D7F-37040F37F179}" srcOrd="0" destOrd="0" presId="urn:microsoft.com/office/officeart/2005/8/layout/bProcess3"/>
    <dgm:cxn modelId="{07D98C91-E620-467A-AF22-6B13A7BBBD78}" type="presParOf" srcId="{889FE91A-E10B-4759-BAD1-C908B3699218}" destId="{F53BD731-2885-466E-8C48-3B68E2DE345E}" srcOrd="2" destOrd="0" presId="urn:microsoft.com/office/officeart/2005/8/layout/bProcess3"/>
    <dgm:cxn modelId="{08010202-1EB7-46F0-BF23-018BBA3AB554}" type="presParOf" srcId="{889FE91A-E10B-4759-BAD1-C908B3699218}" destId="{09D5683B-AD8B-44F7-AB61-33FEBDE13761}" srcOrd="3" destOrd="0" presId="urn:microsoft.com/office/officeart/2005/8/layout/bProcess3"/>
    <dgm:cxn modelId="{342E7E24-113C-45BD-98D1-1067EA0C40B3}" type="presParOf" srcId="{09D5683B-AD8B-44F7-AB61-33FEBDE13761}" destId="{45C90551-D206-438D-AF74-DF612C7390B8}" srcOrd="0" destOrd="0" presId="urn:microsoft.com/office/officeart/2005/8/layout/bProcess3"/>
    <dgm:cxn modelId="{AD19E688-1743-4ECC-A28F-C8EBFCCEE69B}" type="presParOf" srcId="{889FE91A-E10B-4759-BAD1-C908B3699218}" destId="{FD7C0976-00CC-462A-A525-0DD8554443EB}" srcOrd="4" destOrd="0" presId="urn:microsoft.com/office/officeart/2005/8/layout/bProcess3"/>
    <dgm:cxn modelId="{94E2D471-C3E2-43CD-8880-2A8DD05C3D05}" type="presParOf" srcId="{889FE91A-E10B-4759-BAD1-C908B3699218}" destId="{C8DE6E5A-38B9-4ED3-8A6A-E9CB9E5CB006}" srcOrd="5" destOrd="0" presId="urn:microsoft.com/office/officeart/2005/8/layout/bProcess3"/>
    <dgm:cxn modelId="{9E3C5A4B-DA47-47A5-A036-B612C29B2F95}" type="presParOf" srcId="{C8DE6E5A-38B9-4ED3-8A6A-E9CB9E5CB006}" destId="{AFB20411-FCBE-4E0C-B286-6845E80938DD}" srcOrd="0" destOrd="0" presId="urn:microsoft.com/office/officeart/2005/8/layout/bProcess3"/>
    <dgm:cxn modelId="{EE9A1F49-79F9-4E76-BE84-7EEEAE2B4236}" type="presParOf" srcId="{889FE91A-E10B-4759-BAD1-C908B3699218}" destId="{B52FA9D5-A4F8-4663-A554-3707275B6068}" srcOrd="6" destOrd="0" presId="urn:microsoft.com/office/officeart/2005/8/layout/bProcess3"/>
    <dgm:cxn modelId="{B84BA1B4-43D3-4995-B398-6B41731AF722}" type="presParOf" srcId="{889FE91A-E10B-4759-BAD1-C908B3699218}" destId="{25F47BF6-B069-49D5-A2FE-5160BFC532C6}" srcOrd="7" destOrd="0" presId="urn:microsoft.com/office/officeart/2005/8/layout/bProcess3"/>
    <dgm:cxn modelId="{044058F5-DD97-47F5-A0B3-9F14746A49BF}" type="presParOf" srcId="{25F47BF6-B069-49D5-A2FE-5160BFC532C6}" destId="{FF6243A1-0D49-4FA2-993A-5A0BB0412B1F}" srcOrd="0" destOrd="0" presId="urn:microsoft.com/office/officeart/2005/8/layout/bProcess3"/>
    <dgm:cxn modelId="{9D0764C9-415D-4516-96B2-233EFCEC5763}" type="presParOf" srcId="{889FE91A-E10B-4759-BAD1-C908B3699218}" destId="{A2AC077B-473C-4AD6-9369-E0CE70EF09C2}"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67D7C4-DC5D-49B4-A82C-74B733145738}"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7BBFC0B4-7369-4977-9D04-F59121BE7502}">
      <dgm:prSet phldrT="[Text]" custT="1"/>
      <dgm:spPr/>
      <dgm:t>
        <a:bodyPr/>
        <a:lstStyle/>
        <a:p>
          <a:r>
            <a:rPr lang="en-US" sz="1500" dirty="0"/>
            <a:t>Create separate column having the primary sector from the category list</a:t>
          </a:r>
          <a:endParaRPr lang="en-IN" sz="1500" dirty="0"/>
        </a:p>
      </dgm:t>
    </dgm:pt>
    <dgm:pt modelId="{3C0F0B91-BB05-4A27-8EAF-C352747C83BD}" type="parTrans" cxnId="{6BEF0F81-114B-433D-B86E-AC5FD7972845}">
      <dgm:prSet/>
      <dgm:spPr/>
      <dgm:t>
        <a:bodyPr/>
        <a:lstStyle/>
        <a:p>
          <a:endParaRPr lang="en-IN"/>
        </a:p>
      </dgm:t>
    </dgm:pt>
    <dgm:pt modelId="{3F27EBCE-A145-40D3-83BA-7627B3321C8F}" type="sibTrans" cxnId="{6BEF0F81-114B-433D-B86E-AC5FD7972845}">
      <dgm:prSet/>
      <dgm:spPr/>
      <dgm:t>
        <a:bodyPr/>
        <a:lstStyle/>
        <a:p>
          <a:endParaRPr lang="en-IN"/>
        </a:p>
      </dgm:t>
    </dgm:pt>
    <dgm:pt modelId="{3284D219-394B-40EC-A52D-0B82938F90EF}">
      <dgm:prSet phldrT="[Text]" custT="1"/>
      <dgm:spPr/>
      <dgm:t>
        <a:bodyPr/>
        <a:lstStyle/>
        <a:p>
          <a:r>
            <a:rPr lang="en-US" sz="1500" dirty="0"/>
            <a:t>Using mapping information add separate column having the main sector </a:t>
          </a:r>
          <a:endParaRPr lang="en-IN" sz="1500" dirty="0"/>
        </a:p>
      </dgm:t>
    </dgm:pt>
    <dgm:pt modelId="{0AE407B9-2AA9-416D-8289-E88CB793B083}" type="parTrans" cxnId="{0F016ECD-0DC7-4A3A-B951-35883327658B}">
      <dgm:prSet/>
      <dgm:spPr/>
      <dgm:t>
        <a:bodyPr/>
        <a:lstStyle/>
        <a:p>
          <a:endParaRPr lang="en-IN"/>
        </a:p>
      </dgm:t>
    </dgm:pt>
    <dgm:pt modelId="{62F7108E-43C7-4F8A-A8B6-E8EE63641ACC}" type="sibTrans" cxnId="{0F016ECD-0DC7-4A3A-B951-35883327658B}">
      <dgm:prSet/>
      <dgm:spPr/>
      <dgm:t>
        <a:bodyPr/>
        <a:lstStyle/>
        <a:p>
          <a:endParaRPr lang="en-IN"/>
        </a:p>
      </dgm:t>
    </dgm:pt>
    <dgm:pt modelId="{A4A4AEB5-5BF5-4E6E-A7D9-F83366ED3770}">
      <dgm:prSet phldrT="[Text]" custT="1"/>
      <dgm:spPr/>
      <dgm:t>
        <a:bodyPr/>
        <a:lstStyle/>
        <a:p>
          <a:r>
            <a:rPr lang="en-US" sz="1500" dirty="0"/>
            <a:t>Create separate data frames for top 3 countries having all given constraints and main sector</a:t>
          </a:r>
          <a:endParaRPr lang="en-IN" sz="1500" dirty="0"/>
        </a:p>
      </dgm:t>
    </dgm:pt>
    <dgm:pt modelId="{C2FAF9DC-DAB3-410B-B4DD-42F44FAAAE2A}" type="parTrans" cxnId="{B51040B4-7CE3-4086-8A1C-6AC02F0B29E6}">
      <dgm:prSet/>
      <dgm:spPr/>
      <dgm:t>
        <a:bodyPr/>
        <a:lstStyle/>
        <a:p>
          <a:endParaRPr lang="en-IN"/>
        </a:p>
      </dgm:t>
    </dgm:pt>
    <dgm:pt modelId="{85D1C50B-625F-4A8A-8240-EE7385665293}" type="sibTrans" cxnId="{B51040B4-7CE3-4086-8A1C-6AC02F0B29E6}">
      <dgm:prSet/>
      <dgm:spPr/>
      <dgm:t>
        <a:bodyPr/>
        <a:lstStyle/>
        <a:p>
          <a:endParaRPr lang="en-IN"/>
        </a:p>
      </dgm:t>
    </dgm:pt>
    <dgm:pt modelId="{8E76EABC-4A40-4C6A-8C10-214768BF731C}">
      <dgm:prSet phldrT="[Text]" custT="1"/>
      <dgm:spPr/>
      <dgm:t>
        <a:bodyPr/>
        <a:lstStyle/>
        <a:p>
          <a:r>
            <a:rPr lang="en-US" sz="1500" dirty="0"/>
            <a:t>Find out top three best sectors for top 3 countries </a:t>
          </a:r>
          <a:endParaRPr lang="en-IN" sz="1500" dirty="0"/>
        </a:p>
      </dgm:t>
    </dgm:pt>
    <dgm:pt modelId="{8B35C650-429A-4ADA-BFA9-599E1B7E00C1}" type="parTrans" cxnId="{75908E93-B6F5-4A1B-95FB-43D1BA93F380}">
      <dgm:prSet/>
      <dgm:spPr/>
      <dgm:t>
        <a:bodyPr/>
        <a:lstStyle/>
        <a:p>
          <a:endParaRPr lang="en-IN"/>
        </a:p>
      </dgm:t>
    </dgm:pt>
    <dgm:pt modelId="{3AF34DF2-77A0-4667-A5BC-2D0595222195}" type="sibTrans" cxnId="{75908E93-B6F5-4A1B-95FB-43D1BA93F380}">
      <dgm:prSet/>
      <dgm:spPr/>
      <dgm:t>
        <a:bodyPr/>
        <a:lstStyle/>
        <a:p>
          <a:endParaRPr lang="en-IN"/>
        </a:p>
      </dgm:t>
    </dgm:pt>
    <dgm:pt modelId="{FE7481D8-F921-4ACA-8249-B96305FDBEC9}">
      <dgm:prSet phldrT="[Text]" custT="1"/>
      <dgm:spPr/>
      <dgm:t>
        <a:bodyPr/>
        <a:lstStyle/>
        <a:p>
          <a:r>
            <a:rPr lang="en-US" sz="1500" dirty="0"/>
            <a:t>Plot insights using graphs and charts</a:t>
          </a:r>
          <a:endParaRPr lang="en-IN" sz="1500" dirty="0"/>
        </a:p>
      </dgm:t>
    </dgm:pt>
    <dgm:pt modelId="{4DE21FB0-7F52-48A6-B944-794C70CC2D47}" type="parTrans" cxnId="{7F5E3295-1006-4BE8-970D-7CB2FC93B36B}">
      <dgm:prSet/>
      <dgm:spPr/>
      <dgm:t>
        <a:bodyPr/>
        <a:lstStyle/>
        <a:p>
          <a:endParaRPr lang="en-IN"/>
        </a:p>
      </dgm:t>
    </dgm:pt>
    <dgm:pt modelId="{61E34A9C-D3BB-48A9-BFE8-8C75B5C8FD94}" type="sibTrans" cxnId="{7F5E3295-1006-4BE8-970D-7CB2FC93B36B}">
      <dgm:prSet/>
      <dgm:spPr/>
      <dgm:t>
        <a:bodyPr/>
        <a:lstStyle/>
        <a:p>
          <a:endParaRPr lang="en-IN"/>
        </a:p>
      </dgm:t>
    </dgm:pt>
    <dgm:pt modelId="{889FE91A-E10B-4759-BAD1-C908B3699218}" type="pres">
      <dgm:prSet presAssocID="{E867D7C4-DC5D-49B4-A82C-74B733145738}" presName="Name0" presStyleCnt="0">
        <dgm:presLayoutVars>
          <dgm:dir/>
          <dgm:resizeHandles val="exact"/>
        </dgm:presLayoutVars>
      </dgm:prSet>
      <dgm:spPr/>
    </dgm:pt>
    <dgm:pt modelId="{0A27498E-56EC-41E3-ADF7-0C1529DB22D6}" type="pres">
      <dgm:prSet presAssocID="{7BBFC0B4-7369-4977-9D04-F59121BE7502}" presName="node" presStyleLbl="node1" presStyleIdx="0" presStyleCnt="5" custLinFactNeighborX="-45831" custLinFactNeighborY="-3780">
        <dgm:presLayoutVars>
          <dgm:bulletEnabled val="1"/>
        </dgm:presLayoutVars>
      </dgm:prSet>
      <dgm:spPr/>
    </dgm:pt>
    <dgm:pt modelId="{41CB822F-4C4F-410F-9F69-8BCE44D82681}" type="pres">
      <dgm:prSet presAssocID="{3F27EBCE-A145-40D3-83BA-7627B3321C8F}" presName="sibTrans" presStyleLbl="sibTrans1D1" presStyleIdx="0" presStyleCnt="4"/>
      <dgm:spPr/>
    </dgm:pt>
    <dgm:pt modelId="{4A090A6A-48EB-4627-9D7F-37040F37F179}" type="pres">
      <dgm:prSet presAssocID="{3F27EBCE-A145-40D3-83BA-7627B3321C8F}" presName="connectorText" presStyleLbl="sibTrans1D1" presStyleIdx="0" presStyleCnt="4"/>
      <dgm:spPr/>
    </dgm:pt>
    <dgm:pt modelId="{F53BD731-2885-466E-8C48-3B68E2DE345E}" type="pres">
      <dgm:prSet presAssocID="{3284D219-394B-40EC-A52D-0B82938F90EF}" presName="node" presStyleLbl="node1" presStyleIdx="1" presStyleCnt="5" custLinFactNeighborX="-55737" custLinFactNeighborY="-37">
        <dgm:presLayoutVars>
          <dgm:bulletEnabled val="1"/>
        </dgm:presLayoutVars>
      </dgm:prSet>
      <dgm:spPr/>
    </dgm:pt>
    <dgm:pt modelId="{09D5683B-AD8B-44F7-AB61-33FEBDE13761}" type="pres">
      <dgm:prSet presAssocID="{62F7108E-43C7-4F8A-A8B6-E8EE63641ACC}" presName="sibTrans" presStyleLbl="sibTrans1D1" presStyleIdx="1" presStyleCnt="4"/>
      <dgm:spPr/>
    </dgm:pt>
    <dgm:pt modelId="{45C90551-D206-438D-AF74-DF612C7390B8}" type="pres">
      <dgm:prSet presAssocID="{62F7108E-43C7-4F8A-A8B6-E8EE63641ACC}" presName="connectorText" presStyleLbl="sibTrans1D1" presStyleIdx="1" presStyleCnt="4"/>
      <dgm:spPr/>
    </dgm:pt>
    <dgm:pt modelId="{FD7C0976-00CC-462A-A525-0DD8554443EB}" type="pres">
      <dgm:prSet presAssocID="{A4A4AEB5-5BF5-4E6E-A7D9-F83366ED3770}" presName="node" presStyleLbl="node1" presStyleIdx="2" presStyleCnt="5" custLinFactNeighborX="-61500" custLinFactNeighborY="-37">
        <dgm:presLayoutVars>
          <dgm:bulletEnabled val="1"/>
        </dgm:presLayoutVars>
      </dgm:prSet>
      <dgm:spPr/>
    </dgm:pt>
    <dgm:pt modelId="{C8DE6E5A-38B9-4ED3-8A6A-E9CB9E5CB006}" type="pres">
      <dgm:prSet presAssocID="{85D1C50B-625F-4A8A-8240-EE7385665293}" presName="sibTrans" presStyleLbl="sibTrans1D1" presStyleIdx="2" presStyleCnt="4"/>
      <dgm:spPr/>
    </dgm:pt>
    <dgm:pt modelId="{AFB20411-FCBE-4E0C-B286-6845E80938DD}" type="pres">
      <dgm:prSet presAssocID="{85D1C50B-625F-4A8A-8240-EE7385665293}" presName="connectorText" presStyleLbl="sibTrans1D1" presStyleIdx="2" presStyleCnt="4"/>
      <dgm:spPr/>
    </dgm:pt>
    <dgm:pt modelId="{B52FA9D5-A4F8-4663-A554-3707275B6068}" type="pres">
      <dgm:prSet presAssocID="{8E76EABC-4A40-4C6A-8C10-214768BF731C}" presName="node" presStyleLbl="node1" presStyleIdx="3" presStyleCnt="5" custLinFactNeighborX="-67989" custLinFactNeighborY="-37">
        <dgm:presLayoutVars>
          <dgm:bulletEnabled val="1"/>
        </dgm:presLayoutVars>
      </dgm:prSet>
      <dgm:spPr/>
    </dgm:pt>
    <dgm:pt modelId="{25F47BF6-B069-49D5-A2FE-5160BFC532C6}" type="pres">
      <dgm:prSet presAssocID="{3AF34DF2-77A0-4667-A5BC-2D0595222195}" presName="sibTrans" presStyleLbl="sibTrans1D1" presStyleIdx="3" presStyleCnt="4"/>
      <dgm:spPr/>
    </dgm:pt>
    <dgm:pt modelId="{FF6243A1-0D49-4FA2-993A-5A0BB0412B1F}" type="pres">
      <dgm:prSet presAssocID="{3AF34DF2-77A0-4667-A5BC-2D0595222195}" presName="connectorText" presStyleLbl="sibTrans1D1" presStyleIdx="3" presStyleCnt="4"/>
      <dgm:spPr/>
    </dgm:pt>
    <dgm:pt modelId="{A2AC077B-473C-4AD6-9369-E0CE70EF09C2}" type="pres">
      <dgm:prSet presAssocID="{FE7481D8-F921-4ACA-8249-B96305FDBEC9}" presName="node" presStyleLbl="node1" presStyleIdx="4" presStyleCnt="5" custLinFactX="200000" custLinFactY="-38370" custLinFactNeighborX="233279" custLinFactNeighborY="-100000">
        <dgm:presLayoutVars>
          <dgm:bulletEnabled val="1"/>
        </dgm:presLayoutVars>
      </dgm:prSet>
      <dgm:spPr/>
    </dgm:pt>
  </dgm:ptLst>
  <dgm:cxnLst>
    <dgm:cxn modelId="{B0879102-7D1D-4037-A86E-98FD6F536E17}" type="presOf" srcId="{7BBFC0B4-7369-4977-9D04-F59121BE7502}" destId="{0A27498E-56EC-41E3-ADF7-0C1529DB22D6}" srcOrd="0" destOrd="0" presId="urn:microsoft.com/office/officeart/2005/8/layout/bProcess3"/>
    <dgm:cxn modelId="{360BDC08-42E2-40D1-8775-748FBC6E2365}" type="presOf" srcId="{62F7108E-43C7-4F8A-A8B6-E8EE63641ACC}" destId="{09D5683B-AD8B-44F7-AB61-33FEBDE13761}" srcOrd="0" destOrd="0" presId="urn:microsoft.com/office/officeart/2005/8/layout/bProcess3"/>
    <dgm:cxn modelId="{C47D6B21-7EFB-4DEC-870E-C0CD92667957}" type="presOf" srcId="{A4A4AEB5-5BF5-4E6E-A7D9-F83366ED3770}" destId="{FD7C0976-00CC-462A-A525-0DD8554443EB}" srcOrd="0" destOrd="0" presId="urn:microsoft.com/office/officeart/2005/8/layout/bProcess3"/>
    <dgm:cxn modelId="{FC446467-9D62-4FEE-B628-4DF2318D0179}" type="presOf" srcId="{3F27EBCE-A145-40D3-83BA-7627B3321C8F}" destId="{41CB822F-4C4F-410F-9F69-8BCE44D82681}" srcOrd="0" destOrd="0" presId="urn:microsoft.com/office/officeart/2005/8/layout/bProcess3"/>
    <dgm:cxn modelId="{9D779E67-04A9-44B5-9FCC-C458E4D1F7BB}" type="presOf" srcId="{FE7481D8-F921-4ACA-8249-B96305FDBEC9}" destId="{A2AC077B-473C-4AD6-9369-E0CE70EF09C2}" srcOrd="0" destOrd="0" presId="urn:microsoft.com/office/officeart/2005/8/layout/bProcess3"/>
    <dgm:cxn modelId="{DD6C204F-4728-4E55-8E69-47B5DA58B397}" type="presOf" srcId="{3284D219-394B-40EC-A52D-0B82938F90EF}" destId="{F53BD731-2885-466E-8C48-3B68E2DE345E}" srcOrd="0" destOrd="0" presId="urn:microsoft.com/office/officeart/2005/8/layout/bProcess3"/>
    <dgm:cxn modelId="{7A50997B-D2FA-4A0D-A6FC-B9F5249FDD5A}" type="presOf" srcId="{85D1C50B-625F-4A8A-8240-EE7385665293}" destId="{AFB20411-FCBE-4E0C-B286-6845E80938DD}" srcOrd="1" destOrd="0" presId="urn:microsoft.com/office/officeart/2005/8/layout/bProcess3"/>
    <dgm:cxn modelId="{99EFF37D-2E6F-4A4D-86B2-F1C62CCDC1AB}" type="presOf" srcId="{85D1C50B-625F-4A8A-8240-EE7385665293}" destId="{C8DE6E5A-38B9-4ED3-8A6A-E9CB9E5CB006}" srcOrd="0" destOrd="0" presId="urn:microsoft.com/office/officeart/2005/8/layout/bProcess3"/>
    <dgm:cxn modelId="{6BEF0F81-114B-433D-B86E-AC5FD7972845}" srcId="{E867D7C4-DC5D-49B4-A82C-74B733145738}" destId="{7BBFC0B4-7369-4977-9D04-F59121BE7502}" srcOrd="0" destOrd="0" parTransId="{3C0F0B91-BB05-4A27-8EAF-C352747C83BD}" sibTransId="{3F27EBCE-A145-40D3-83BA-7627B3321C8F}"/>
    <dgm:cxn modelId="{75908E93-B6F5-4A1B-95FB-43D1BA93F380}" srcId="{E867D7C4-DC5D-49B4-A82C-74B733145738}" destId="{8E76EABC-4A40-4C6A-8C10-214768BF731C}" srcOrd="3" destOrd="0" parTransId="{8B35C650-429A-4ADA-BFA9-599E1B7E00C1}" sibTransId="{3AF34DF2-77A0-4667-A5BC-2D0595222195}"/>
    <dgm:cxn modelId="{7F5E3295-1006-4BE8-970D-7CB2FC93B36B}" srcId="{E867D7C4-DC5D-49B4-A82C-74B733145738}" destId="{FE7481D8-F921-4ACA-8249-B96305FDBEC9}" srcOrd="4" destOrd="0" parTransId="{4DE21FB0-7F52-48A6-B944-794C70CC2D47}" sibTransId="{61E34A9C-D3BB-48A9-BFE8-8C75B5C8FD94}"/>
    <dgm:cxn modelId="{1677DA99-F5E1-48E5-9233-B88E14CDEF7D}" type="presOf" srcId="{8E76EABC-4A40-4C6A-8C10-214768BF731C}" destId="{B52FA9D5-A4F8-4663-A554-3707275B6068}" srcOrd="0" destOrd="0" presId="urn:microsoft.com/office/officeart/2005/8/layout/bProcess3"/>
    <dgm:cxn modelId="{0DBC2AA4-73FC-4380-874B-C9D7BD12FE25}" type="presOf" srcId="{3F27EBCE-A145-40D3-83BA-7627B3321C8F}" destId="{4A090A6A-48EB-4627-9D7F-37040F37F179}" srcOrd="1" destOrd="0" presId="urn:microsoft.com/office/officeart/2005/8/layout/bProcess3"/>
    <dgm:cxn modelId="{B8B35FA8-8C9A-4318-BE62-16B8FE612AD7}" type="presOf" srcId="{3AF34DF2-77A0-4667-A5BC-2D0595222195}" destId="{FF6243A1-0D49-4FA2-993A-5A0BB0412B1F}" srcOrd="1" destOrd="0" presId="urn:microsoft.com/office/officeart/2005/8/layout/bProcess3"/>
    <dgm:cxn modelId="{B51040B4-7CE3-4086-8A1C-6AC02F0B29E6}" srcId="{E867D7C4-DC5D-49B4-A82C-74B733145738}" destId="{A4A4AEB5-5BF5-4E6E-A7D9-F83366ED3770}" srcOrd="2" destOrd="0" parTransId="{C2FAF9DC-DAB3-410B-B4DD-42F44FAAAE2A}" sibTransId="{85D1C50B-625F-4A8A-8240-EE7385665293}"/>
    <dgm:cxn modelId="{D98F10B7-BF10-4F55-A7BC-209A238DDE13}" type="presOf" srcId="{3AF34DF2-77A0-4667-A5BC-2D0595222195}" destId="{25F47BF6-B069-49D5-A2FE-5160BFC532C6}" srcOrd="0" destOrd="0" presId="urn:microsoft.com/office/officeart/2005/8/layout/bProcess3"/>
    <dgm:cxn modelId="{469EF9C2-3BC8-462D-829B-E8F0F587517A}" type="presOf" srcId="{62F7108E-43C7-4F8A-A8B6-E8EE63641ACC}" destId="{45C90551-D206-438D-AF74-DF612C7390B8}" srcOrd="1" destOrd="0" presId="urn:microsoft.com/office/officeart/2005/8/layout/bProcess3"/>
    <dgm:cxn modelId="{0F016ECD-0DC7-4A3A-B951-35883327658B}" srcId="{E867D7C4-DC5D-49B4-A82C-74B733145738}" destId="{3284D219-394B-40EC-A52D-0B82938F90EF}" srcOrd="1" destOrd="0" parTransId="{0AE407B9-2AA9-416D-8289-E88CB793B083}" sibTransId="{62F7108E-43C7-4F8A-A8B6-E8EE63641ACC}"/>
    <dgm:cxn modelId="{128E12DD-5CFD-42A2-B80B-9FE54DEC2049}" type="presOf" srcId="{E867D7C4-DC5D-49B4-A82C-74B733145738}" destId="{889FE91A-E10B-4759-BAD1-C908B3699218}" srcOrd="0" destOrd="0" presId="urn:microsoft.com/office/officeart/2005/8/layout/bProcess3"/>
    <dgm:cxn modelId="{5643DA45-941C-41E9-8492-6BF95125E972}" type="presParOf" srcId="{889FE91A-E10B-4759-BAD1-C908B3699218}" destId="{0A27498E-56EC-41E3-ADF7-0C1529DB22D6}" srcOrd="0" destOrd="0" presId="urn:microsoft.com/office/officeart/2005/8/layout/bProcess3"/>
    <dgm:cxn modelId="{4BAB7440-907D-480A-8478-03E9BE1CA680}" type="presParOf" srcId="{889FE91A-E10B-4759-BAD1-C908B3699218}" destId="{41CB822F-4C4F-410F-9F69-8BCE44D82681}" srcOrd="1" destOrd="0" presId="urn:microsoft.com/office/officeart/2005/8/layout/bProcess3"/>
    <dgm:cxn modelId="{836E1578-8E1E-4D19-8044-C6C50CF95216}" type="presParOf" srcId="{41CB822F-4C4F-410F-9F69-8BCE44D82681}" destId="{4A090A6A-48EB-4627-9D7F-37040F37F179}" srcOrd="0" destOrd="0" presId="urn:microsoft.com/office/officeart/2005/8/layout/bProcess3"/>
    <dgm:cxn modelId="{07D98C91-E620-467A-AF22-6B13A7BBBD78}" type="presParOf" srcId="{889FE91A-E10B-4759-BAD1-C908B3699218}" destId="{F53BD731-2885-466E-8C48-3B68E2DE345E}" srcOrd="2" destOrd="0" presId="urn:microsoft.com/office/officeart/2005/8/layout/bProcess3"/>
    <dgm:cxn modelId="{08010202-1EB7-46F0-BF23-018BBA3AB554}" type="presParOf" srcId="{889FE91A-E10B-4759-BAD1-C908B3699218}" destId="{09D5683B-AD8B-44F7-AB61-33FEBDE13761}" srcOrd="3" destOrd="0" presId="urn:microsoft.com/office/officeart/2005/8/layout/bProcess3"/>
    <dgm:cxn modelId="{342E7E24-113C-45BD-98D1-1067EA0C40B3}" type="presParOf" srcId="{09D5683B-AD8B-44F7-AB61-33FEBDE13761}" destId="{45C90551-D206-438D-AF74-DF612C7390B8}" srcOrd="0" destOrd="0" presId="urn:microsoft.com/office/officeart/2005/8/layout/bProcess3"/>
    <dgm:cxn modelId="{AD19E688-1743-4ECC-A28F-C8EBFCCEE69B}" type="presParOf" srcId="{889FE91A-E10B-4759-BAD1-C908B3699218}" destId="{FD7C0976-00CC-462A-A525-0DD8554443EB}" srcOrd="4" destOrd="0" presId="urn:microsoft.com/office/officeart/2005/8/layout/bProcess3"/>
    <dgm:cxn modelId="{94E2D471-C3E2-43CD-8880-2A8DD05C3D05}" type="presParOf" srcId="{889FE91A-E10B-4759-BAD1-C908B3699218}" destId="{C8DE6E5A-38B9-4ED3-8A6A-E9CB9E5CB006}" srcOrd="5" destOrd="0" presId="urn:microsoft.com/office/officeart/2005/8/layout/bProcess3"/>
    <dgm:cxn modelId="{9E3C5A4B-DA47-47A5-A036-B612C29B2F95}" type="presParOf" srcId="{C8DE6E5A-38B9-4ED3-8A6A-E9CB9E5CB006}" destId="{AFB20411-FCBE-4E0C-B286-6845E80938DD}" srcOrd="0" destOrd="0" presId="urn:microsoft.com/office/officeart/2005/8/layout/bProcess3"/>
    <dgm:cxn modelId="{EE9A1F49-79F9-4E76-BE84-7EEEAE2B4236}" type="presParOf" srcId="{889FE91A-E10B-4759-BAD1-C908B3699218}" destId="{B52FA9D5-A4F8-4663-A554-3707275B6068}" srcOrd="6" destOrd="0" presId="urn:microsoft.com/office/officeart/2005/8/layout/bProcess3"/>
    <dgm:cxn modelId="{B84BA1B4-43D3-4995-B398-6B41731AF722}" type="presParOf" srcId="{889FE91A-E10B-4759-BAD1-C908B3699218}" destId="{25F47BF6-B069-49D5-A2FE-5160BFC532C6}" srcOrd="7" destOrd="0" presId="urn:microsoft.com/office/officeart/2005/8/layout/bProcess3"/>
    <dgm:cxn modelId="{044058F5-DD97-47F5-A0B3-9F14746A49BF}" type="presParOf" srcId="{25F47BF6-B069-49D5-A2FE-5160BFC532C6}" destId="{FF6243A1-0D49-4FA2-993A-5A0BB0412B1F}" srcOrd="0" destOrd="0" presId="urn:microsoft.com/office/officeart/2005/8/layout/bProcess3"/>
    <dgm:cxn modelId="{9D0764C9-415D-4516-96B2-233EFCEC5763}" type="presParOf" srcId="{889FE91A-E10B-4759-BAD1-C908B3699218}" destId="{A2AC077B-473C-4AD6-9369-E0CE70EF09C2}" srcOrd="8"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F0A0F-09BC-4881-9BF8-F1C290BA9CBA}">
      <dsp:nvSpPr>
        <dsp:cNvPr id="0" name=""/>
        <dsp:cNvSpPr/>
      </dsp:nvSpPr>
      <dsp:spPr>
        <a:xfrm>
          <a:off x="9920" y="88657"/>
          <a:ext cx="2965126" cy="17790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Investment Type Analysis</a:t>
          </a:r>
          <a:endParaRPr lang="en-IN" sz="3700" kern="1200" dirty="0"/>
        </a:p>
      </dsp:txBody>
      <dsp:txXfrm>
        <a:off x="62027" y="140764"/>
        <a:ext cx="2860912" cy="1674861"/>
      </dsp:txXfrm>
    </dsp:sp>
    <dsp:sp modelId="{F58C8500-9F6E-4CE3-81A4-7E9AB32179D3}">
      <dsp:nvSpPr>
        <dsp:cNvPr id="0" name=""/>
        <dsp:cNvSpPr/>
      </dsp:nvSpPr>
      <dsp:spPr>
        <a:xfrm rot="21591088">
          <a:off x="3259709" y="605155"/>
          <a:ext cx="603489" cy="7353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3259709" y="752460"/>
        <a:ext cx="422442" cy="441211"/>
      </dsp:txXfrm>
    </dsp:sp>
    <dsp:sp modelId="{B11EE38F-B8B2-41A7-8313-FA77B0A556CE}">
      <dsp:nvSpPr>
        <dsp:cNvPr id="0" name=""/>
        <dsp:cNvSpPr/>
      </dsp:nvSpPr>
      <dsp:spPr>
        <a:xfrm>
          <a:off x="4113702" y="78018"/>
          <a:ext cx="2965126" cy="17790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Country Analysis</a:t>
          </a:r>
          <a:endParaRPr lang="en-IN" sz="3700" kern="1200" dirty="0"/>
        </a:p>
      </dsp:txBody>
      <dsp:txXfrm>
        <a:off x="4165809" y="130125"/>
        <a:ext cx="2860912" cy="1674861"/>
      </dsp:txXfrm>
    </dsp:sp>
    <dsp:sp modelId="{E4D8E2FB-1F2D-436C-888C-224282AE2BF3}">
      <dsp:nvSpPr>
        <dsp:cNvPr id="0" name=""/>
        <dsp:cNvSpPr/>
      </dsp:nvSpPr>
      <dsp:spPr>
        <a:xfrm rot="8711">
          <a:off x="7387188" y="605246"/>
          <a:ext cx="653727" cy="7353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7387188" y="752068"/>
        <a:ext cx="457609" cy="441211"/>
      </dsp:txXfrm>
    </dsp:sp>
    <dsp:sp modelId="{30973B26-1FE7-4D21-AF36-4C23AA5BCB5D}">
      <dsp:nvSpPr>
        <dsp:cNvPr id="0" name=""/>
        <dsp:cNvSpPr/>
      </dsp:nvSpPr>
      <dsp:spPr>
        <a:xfrm>
          <a:off x="8312273" y="88657"/>
          <a:ext cx="2965126" cy="17790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Sector Analysis</a:t>
          </a:r>
          <a:endParaRPr lang="en-IN" sz="3700" kern="1200" dirty="0"/>
        </a:p>
      </dsp:txBody>
      <dsp:txXfrm>
        <a:off x="8364380" y="140764"/>
        <a:ext cx="2860912" cy="1674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B822F-4C4F-410F-9F69-8BCE44D82681}">
      <dsp:nvSpPr>
        <dsp:cNvPr id="0" name=""/>
        <dsp:cNvSpPr/>
      </dsp:nvSpPr>
      <dsp:spPr>
        <a:xfrm>
          <a:off x="2139897" y="597574"/>
          <a:ext cx="295918" cy="91440"/>
        </a:xfrm>
        <a:custGeom>
          <a:avLst/>
          <a:gdLst/>
          <a:ahLst/>
          <a:cxnLst/>
          <a:rect l="0" t="0" r="0" b="0"/>
          <a:pathLst>
            <a:path>
              <a:moveTo>
                <a:pt x="0" y="45720"/>
              </a:moveTo>
              <a:lnTo>
                <a:pt x="29591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279693" y="640831"/>
        <a:ext cx="16325" cy="4925"/>
      </dsp:txXfrm>
    </dsp:sp>
    <dsp:sp modelId="{0A27498E-56EC-41E3-ADF7-0C1529DB22D6}">
      <dsp:nvSpPr>
        <dsp:cNvPr id="0" name=""/>
        <dsp:cNvSpPr/>
      </dsp:nvSpPr>
      <dsp:spPr>
        <a:xfrm>
          <a:off x="0" y="785"/>
          <a:ext cx="2141697" cy="1285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Data Loading, Cleaning, and merging to get master data frame</a:t>
          </a:r>
          <a:endParaRPr lang="en-IN" sz="1500" kern="1200" dirty="0"/>
        </a:p>
      </dsp:txBody>
      <dsp:txXfrm>
        <a:off x="0" y="785"/>
        <a:ext cx="2141697" cy="1285018"/>
      </dsp:txXfrm>
    </dsp:sp>
    <dsp:sp modelId="{09D5683B-AD8B-44F7-AB61-33FEBDE13761}">
      <dsp:nvSpPr>
        <dsp:cNvPr id="0" name=""/>
        <dsp:cNvSpPr/>
      </dsp:nvSpPr>
      <dsp:spPr>
        <a:xfrm>
          <a:off x="4608112" y="596789"/>
          <a:ext cx="338564" cy="91440"/>
        </a:xfrm>
        <a:custGeom>
          <a:avLst/>
          <a:gdLst/>
          <a:ahLst/>
          <a:cxnLst/>
          <a:rect l="0" t="0" r="0" b="0"/>
          <a:pathLst>
            <a:path>
              <a:moveTo>
                <a:pt x="0" y="46505"/>
              </a:moveTo>
              <a:lnTo>
                <a:pt x="186382" y="46505"/>
              </a:lnTo>
              <a:lnTo>
                <a:pt x="186382" y="45720"/>
              </a:lnTo>
              <a:lnTo>
                <a:pt x="33856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768165" y="640046"/>
        <a:ext cx="18458" cy="4925"/>
      </dsp:txXfrm>
    </dsp:sp>
    <dsp:sp modelId="{F53BD731-2885-466E-8C48-3B68E2DE345E}">
      <dsp:nvSpPr>
        <dsp:cNvPr id="0" name=""/>
        <dsp:cNvSpPr/>
      </dsp:nvSpPr>
      <dsp:spPr>
        <a:xfrm>
          <a:off x="2468215" y="785"/>
          <a:ext cx="2141697" cy="1285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Data Filtering Based on Investment Types</a:t>
          </a:r>
          <a:endParaRPr lang="en-IN" sz="1500" kern="1200" dirty="0"/>
        </a:p>
      </dsp:txBody>
      <dsp:txXfrm>
        <a:off x="2468215" y="785"/>
        <a:ext cx="2141697" cy="1285018"/>
      </dsp:txXfrm>
    </dsp:sp>
    <dsp:sp modelId="{C8DE6E5A-38B9-4ED3-8A6A-E9CB9E5CB006}">
      <dsp:nvSpPr>
        <dsp:cNvPr id="0" name=""/>
        <dsp:cNvSpPr/>
      </dsp:nvSpPr>
      <dsp:spPr>
        <a:xfrm>
          <a:off x="7118974" y="596789"/>
          <a:ext cx="280481" cy="91440"/>
        </a:xfrm>
        <a:custGeom>
          <a:avLst/>
          <a:gdLst/>
          <a:ahLst/>
          <a:cxnLst/>
          <a:rect l="0" t="0" r="0" b="0"/>
          <a:pathLst>
            <a:path>
              <a:moveTo>
                <a:pt x="0" y="45720"/>
              </a:moveTo>
              <a:lnTo>
                <a:pt x="28048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251438" y="640046"/>
        <a:ext cx="15554" cy="4925"/>
      </dsp:txXfrm>
    </dsp:sp>
    <dsp:sp modelId="{FD7C0976-00CC-462A-A525-0DD8554443EB}">
      <dsp:nvSpPr>
        <dsp:cNvPr id="0" name=""/>
        <dsp:cNvSpPr/>
      </dsp:nvSpPr>
      <dsp:spPr>
        <a:xfrm>
          <a:off x="4979077" y="0"/>
          <a:ext cx="2141697" cy="1285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Applying Investment Constraints given by Spark Funds</a:t>
          </a:r>
          <a:endParaRPr lang="en-IN" sz="1500" kern="1200" dirty="0"/>
        </a:p>
      </dsp:txBody>
      <dsp:txXfrm>
        <a:off x="4979077" y="0"/>
        <a:ext cx="2141697" cy="1285018"/>
      </dsp:txXfrm>
    </dsp:sp>
    <dsp:sp modelId="{25F47BF6-B069-49D5-A2FE-5160BFC532C6}">
      <dsp:nvSpPr>
        <dsp:cNvPr id="0" name=""/>
        <dsp:cNvSpPr/>
      </dsp:nvSpPr>
      <dsp:spPr>
        <a:xfrm>
          <a:off x="9571753" y="596789"/>
          <a:ext cx="354000" cy="91440"/>
        </a:xfrm>
        <a:custGeom>
          <a:avLst/>
          <a:gdLst/>
          <a:ahLst/>
          <a:cxnLst/>
          <a:rect l="0" t="0" r="0" b="0"/>
          <a:pathLst>
            <a:path>
              <a:moveTo>
                <a:pt x="0" y="45720"/>
              </a:moveTo>
              <a:lnTo>
                <a:pt x="194100" y="45720"/>
              </a:lnTo>
              <a:lnTo>
                <a:pt x="194100" y="46509"/>
              </a:lnTo>
              <a:lnTo>
                <a:pt x="354000" y="46509"/>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9739139" y="640046"/>
        <a:ext cx="19230" cy="4925"/>
      </dsp:txXfrm>
    </dsp:sp>
    <dsp:sp modelId="{B52FA9D5-A4F8-4663-A554-3707275B6068}">
      <dsp:nvSpPr>
        <dsp:cNvPr id="0" name=""/>
        <dsp:cNvSpPr/>
      </dsp:nvSpPr>
      <dsp:spPr>
        <a:xfrm>
          <a:off x="7431856" y="0"/>
          <a:ext cx="2141697" cy="1285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Identifying the most suitable Investment Type for Spark Funds</a:t>
          </a:r>
          <a:endParaRPr lang="en-IN" sz="1500" kern="1200" dirty="0"/>
        </a:p>
      </dsp:txBody>
      <dsp:txXfrm>
        <a:off x="7431856" y="0"/>
        <a:ext cx="2141697" cy="1285018"/>
      </dsp:txXfrm>
    </dsp:sp>
    <dsp:sp modelId="{A2AC077B-473C-4AD6-9369-E0CE70EF09C2}">
      <dsp:nvSpPr>
        <dsp:cNvPr id="0" name=""/>
        <dsp:cNvSpPr/>
      </dsp:nvSpPr>
      <dsp:spPr>
        <a:xfrm>
          <a:off x="9958154" y="789"/>
          <a:ext cx="2141697" cy="1285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Data Filtering to get Top3 English speaking countries' investment details</a:t>
          </a:r>
          <a:endParaRPr lang="en-IN" sz="1500" kern="1200" dirty="0"/>
        </a:p>
      </dsp:txBody>
      <dsp:txXfrm>
        <a:off x="9958154" y="789"/>
        <a:ext cx="2141697" cy="1285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B822F-4C4F-410F-9F69-8BCE44D82681}">
      <dsp:nvSpPr>
        <dsp:cNvPr id="0" name=""/>
        <dsp:cNvSpPr/>
      </dsp:nvSpPr>
      <dsp:spPr>
        <a:xfrm>
          <a:off x="2185981" y="596789"/>
          <a:ext cx="249833" cy="91440"/>
        </a:xfrm>
        <a:custGeom>
          <a:avLst/>
          <a:gdLst/>
          <a:ahLst/>
          <a:cxnLst/>
          <a:rect l="0" t="0" r="0" b="0"/>
          <a:pathLst>
            <a:path>
              <a:moveTo>
                <a:pt x="0" y="45720"/>
              </a:moveTo>
              <a:lnTo>
                <a:pt x="142016" y="45720"/>
              </a:lnTo>
              <a:lnTo>
                <a:pt x="142016" y="46505"/>
              </a:lnTo>
              <a:lnTo>
                <a:pt x="249833" y="4650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303887" y="640046"/>
        <a:ext cx="14021" cy="4925"/>
      </dsp:txXfrm>
    </dsp:sp>
    <dsp:sp modelId="{0A27498E-56EC-41E3-ADF7-0C1529DB22D6}">
      <dsp:nvSpPr>
        <dsp:cNvPr id="0" name=""/>
        <dsp:cNvSpPr/>
      </dsp:nvSpPr>
      <dsp:spPr>
        <a:xfrm>
          <a:off x="46084" y="0"/>
          <a:ext cx="2141697" cy="1285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Create separate column having the primary sector from the category list</a:t>
          </a:r>
          <a:endParaRPr lang="en-IN" sz="1500" kern="1200" dirty="0"/>
        </a:p>
      </dsp:txBody>
      <dsp:txXfrm>
        <a:off x="46084" y="0"/>
        <a:ext cx="2141697" cy="1285018"/>
      </dsp:txXfrm>
    </dsp:sp>
    <dsp:sp modelId="{09D5683B-AD8B-44F7-AB61-33FEBDE13761}">
      <dsp:nvSpPr>
        <dsp:cNvPr id="0" name=""/>
        <dsp:cNvSpPr/>
      </dsp:nvSpPr>
      <dsp:spPr>
        <a:xfrm>
          <a:off x="4608112" y="597574"/>
          <a:ext cx="338564" cy="91440"/>
        </a:xfrm>
        <a:custGeom>
          <a:avLst/>
          <a:gdLst/>
          <a:ahLst/>
          <a:cxnLst/>
          <a:rect l="0" t="0" r="0" b="0"/>
          <a:pathLst>
            <a:path>
              <a:moveTo>
                <a:pt x="0" y="45720"/>
              </a:moveTo>
              <a:lnTo>
                <a:pt x="33856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768165" y="640831"/>
        <a:ext cx="18458" cy="4925"/>
      </dsp:txXfrm>
    </dsp:sp>
    <dsp:sp modelId="{F53BD731-2885-466E-8C48-3B68E2DE345E}">
      <dsp:nvSpPr>
        <dsp:cNvPr id="0" name=""/>
        <dsp:cNvSpPr/>
      </dsp:nvSpPr>
      <dsp:spPr>
        <a:xfrm>
          <a:off x="2468215" y="785"/>
          <a:ext cx="2141697" cy="1285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Using mapping information add separate column having the main sector </a:t>
          </a:r>
          <a:endParaRPr lang="en-IN" sz="1500" kern="1200" dirty="0"/>
        </a:p>
      </dsp:txBody>
      <dsp:txXfrm>
        <a:off x="2468215" y="785"/>
        <a:ext cx="2141697" cy="1285018"/>
      </dsp:txXfrm>
    </dsp:sp>
    <dsp:sp modelId="{C8DE6E5A-38B9-4ED3-8A6A-E9CB9E5CB006}">
      <dsp:nvSpPr>
        <dsp:cNvPr id="0" name=""/>
        <dsp:cNvSpPr/>
      </dsp:nvSpPr>
      <dsp:spPr>
        <a:xfrm>
          <a:off x="7118974" y="597574"/>
          <a:ext cx="323015" cy="91440"/>
        </a:xfrm>
        <a:custGeom>
          <a:avLst/>
          <a:gdLst/>
          <a:ahLst/>
          <a:cxnLst/>
          <a:rect l="0" t="0" r="0" b="0"/>
          <a:pathLst>
            <a:path>
              <a:moveTo>
                <a:pt x="0" y="45720"/>
              </a:moveTo>
              <a:lnTo>
                <a:pt x="32301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271642" y="640831"/>
        <a:ext cx="17680" cy="4925"/>
      </dsp:txXfrm>
    </dsp:sp>
    <dsp:sp modelId="{FD7C0976-00CC-462A-A525-0DD8554443EB}">
      <dsp:nvSpPr>
        <dsp:cNvPr id="0" name=""/>
        <dsp:cNvSpPr/>
      </dsp:nvSpPr>
      <dsp:spPr>
        <a:xfrm>
          <a:off x="4979077" y="785"/>
          <a:ext cx="2141697" cy="1285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Create separate data frames for top 3 countries having all given constraints and main sector</a:t>
          </a:r>
          <a:endParaRPr lang="en-IN" sz="1500" kern="1200" dirty="0"/>
        </a:p>
      </dsp:txBody>
      <dsp:txXfrm>
        <a:off x="4979077" y="785"/>
        <a:ext cx="2141697" cy="1285018"/>
      </dsp:txXfrm>
    </dsp:sp>
    <dsp:sp modelId="{25F47BF6-B069-49D5-A2FE-5160BFC532C6}">
      <dsp:nvSpPr>
        <dsp:cNvPr id="0" name=""/>
        <dsp:cNvSpPr/>
      </dsp:nvSpPr>
      <dsp:spPr>
        <a:xfrm>
          <a:off x="9614287" y="597574"/>
          <a:ext cx="311466" cy="91440"/>
        </a:xfrm>
        <a:custGeom>
          <a:avLst/>
          <a:gdLst/>
          <a:ahLst/>
          <a:cxnLst/>
          <a:rect l="0" t="0" r="0" b="0"/>
          <a:pathLst>
            <a:path>
              <a:moveTo>
                <a:pt x="0" y="45720"/>
              </a:moveTo>
              <a:lnTo>
                <a:pt x="172833" y="45720"/>
              </a:lnTo>
              <a:lnTo>
                <a:pt x="172833" y="45724"/>
              </a:lnTo>
              <a:lnTo>
                <a:pt x="311466" y="4572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9761469" y="640831"/>
        <a:ext cx="17103" cy="4925"/>
      </dsp:txXfrm>
    </dsp:sp>
    <dsp:sp modelId="{B52FA9D5-A4F8-4663-A554-3707275B6068}">
      <dsp:nvSpPr>
        <dsp:cNvPr id="0" name=""/>
        <dsp:cNvSpPr/>
      </dsp:nvSpPr>
      <dsp:spPr>
        <a:xfrm>
          <a:off x="7474390" y="785"/>
          <a:ext cx="2141697" cy="1285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Find out top three best sectors for top 3 countries </a:t>
          </a:r>
          <a:endParaRPr lang="en-IN" sz="1500" kern="1200" dirty="0"/>
        </a:p>
      </dsp:txBody>
      <dsp:txXfrm>
        <a:off x="7474390" y="785"/>
        <a:ext cx="2141697" cy="1285018"/>
      </dsp:txXfrm>
    </dsp:sp>
    <dsp:sp modelId="{A2AC077B-473C-4AD6-9369-E0CE70EF09C2}">
      <dsp:nvSpPr>
        <dsp:cNvPr id="0" name=""/>
        <dsp:cNvSpPr/>
      </dsp:nvSpPr>
      <dsp:spPr>
        <a:xfrm>
          <a:off x="9958154" y="789"/>
          <a:ext cx="2141697" cy="1285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Plot insights using graphs and charts</a:t>
          </a:r>
          <a:endParaRPr lang="en-IN" sz="1500" kern="1200" dirty="0"/>
        </a:p>
      </dsp:txBody>
      <dsp:txXfrm>
        <a:off x="9958154" y="789"/>
        <a:ext cx="2141697" cy="12850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15-05-2021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15-05-2021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1828799"/>
            <a:ext cx="9144000" cy="1600201"/>
          </a:xfrm>
        </p:spPr>
        <p:txBody>
          <a:bodyPr>
            <a:normAutofit/>
          </a:bodyPr>
          <a:lstStyle/>
          <a:p>
            <a:r>
              <a:rPr lang="en-IN" sz="3200" dirty="0">
                <a:solidFill>
                  <a:srgbClr val="0070C0"/>
                </a:solidFill>
              </a:rPr>
              <a:t>INVESTMENT ASSIGNMENT</a:t>
            </a:r>
            <a:br>
              <a:rPr lang="en-IN" sz="3200" dirty="0">
                <a:solidFill>
                  <a:srgbClr val="0070C0"/>
                </a:solidFill>
              </a:rPr>
            </a:br>
            <a:br>
              <a:rPr lang="en-IN" sz="3200" dirty="0">
                <a:solidFill>
                  <a:srgbClr val="0070C0"/>
                </a:solidFill>
              </a:rPr>
            </a:br>
            <a:r>
              <a:rPr lang="en-IN" sz="3200" dirty="0">
                <a:solidFill>
                  <a:srgbClr val="0070C0"/>
                </a:solidFill>
              </a:rPr>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solidFill>
                  <a:srgbClr val="0070C0"/>
                </a:solidFill>
              </a:rPr>
              <a:t>Name: </a:t>
            </a:r>
            <a:r>
              <a:rPr lang="en-IN" sz="1800" dirty="0"/>
              <a:t>Devashish Pradeep Khairnar</a:t>
            </a:r>
            <a:endParaRPr lang="en-IN" sz="1600" dirty="0"/>
          </a:p>
        </p:txBody>
      </p:sp>
    </p:spTree>
    <p:extLst>
      <p:ext uri="{BB962C8B-B14F-4D97-AF65-F5344CB8AC3E}">
        <p14:creationId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637414"/>
            <a:ext cx="11168742" cy="4561773"/>
          </a:xfrm>
        </p:spPr>
        <p:txBody>
          <a:bodyPr>
            <a:normAutofit/>
          </a:bodyPr>
          <a:lstStyle/>
          <a:p>
            <a:pPr marL="0" indent="0">
              <a:buNone/>
            </a:pPr>
            <a:r>
              <a:rPr lang="en-US" sz="1600" dirty="0">
                <a:latin typeface="+mn-lt"/>
              </a:rPr>
              <a:t>Spark Funds, being an asset management company wants to invest in the global market. Before making any investments the CEO wants to understand the trends of investments in the global market.</a:t>
            </a:r>
          </a:p>
          <a:p>
            <a:pPr marL="0" indent="0">
              <a:buNone/>
            </a:pPr>
            <a:r>
              <a:rPr lang="en-US" sz="1600" dirty="0">
                <a:latin typeface="+mn-lt"/>
              </a:rPr>
              <a:t>The goal here is to identify where most other investors are investing by identifying the best sector, the best country and the best investment type for making investment.</a:t>
            </a:r>
          </a:p>
          <a:p>
            <a:pPr marL="0" indent="0">
              <a:buNone/>
            </a:pPr>
            <a:endParaRPr lang="en-US" sz="1600" dirty="0">
              <a:latin typeface="+mn-lt"/>
            </a:endParaRPr>
          </a:p>
          <a:p>
            <a:pPr marL="0" indent="0">
              <a:buNone/>
            </a:pPr>
            <a:r>
              <a:rPr lang="en-US" sz="1600" b="1" dirty="0">
                <a:solidFill>
                  <a:srgbClr val="0070C0"/>
                </a:solidFill>
                <a:latin typeface="+mn-lt"/>
              </a:rPr>
              <a:t>Business Constraints for investments:</a:t>
            </a:r>
          </a:p>
          <a:p>
            <a:pPr>
              <a:buFont typeface="Wingdings" panose="05000000000000000000" pitchFamily="2" charset="2"/>
              <a:buChar char="q"/>
            </a:pPr>
            <a:r>
              <a:rPr lang="en-US" sz="1600" dirty="0">
                <a:latin typeface="+mn-lt"/>
              </a:rPr>
              <a:t>Wants to invest between 5 to 15 million USD per round of investment.</a:t>
            </a:r>
          </a:p>
          <a:p>
            <a:pPr>
              <a:buFont typeface="Wingdings" panose="05000000000000000000" pitchFamily="2" charset="2"/>
              <a:buChar char="q"/>
            </a:pPr>
            <a:r>
              <a:rPr lang="en-US" sz="1600" dirty="0">
                <a:latin typeface="+mn-lt"/>
              </a:rPr>
              <a:t>Wants to invest only in English-speaking countries because of the ease of communication.</a:t>
            </a:r>
          </a:p>
          <a:p>
            <a:pPr marL="0" indent="0">
              <a:buNone/>
            </a:pPr>
            <a:endParaRPr lang="en-US" sz="1600" dirty="0">
              <a:latin typeface="+mn-lt"/>
            </a:endParaRPr>
          </a:p>
          <a:p>
            <a:pPr marL="0" indent="0">
              <a:buNone/>
            </a:pPr>
            <a:r>
              <a:rPr lang="en-US" sz="1600" b="1" dirty="0">
                <a:solidFill>
                  <a:srgbClr val="0070C0"/>
                </a:solidFill>
                <a:latin typeface="+mn-lt"/>
              </a:rPr>
              <a:t>Data Available:</a:t>
            </a:r>
          </a:p>
          <a:p>
            <a:pPr>
              <a:buFont typeface="Wingdings" panose="05000000000000000000" pitchFamily="2" charset="2"/>
              <a:buChar char="q"/>
            </a:pPr>
            <a:r>
              <a:rPr lang="en-US" sz="1600" dirty="0">
                <a:latin typeface="+mn-lt"/>
              </a:rPr>
              <a:t>Company Details – The dataset contains the details about various companies along with their unique permalink.</a:t>
            </a:r>
          </a:p>
          <a:p>
            <a:pPr>
              <a:buFont typeface="Wingdings" panose="05000000000000000000" pitchFamily="2" charset="2"/>
              <a:buChar char="q"/>
            </a:pPr>
            <a:r>
              <a:rPr lang="en-US" sz="1600" dirty="0">
                <a:latin typeface="+mn-lt"/>
              </a:rPr>
              <a:t>Funding Round Details – The dataset contains the details regarding the funding received by various companies.</a:t>
            </a:r>
            <a:endParaRPr lang="en-IN" sz="1600" dirty="0">
              <a:latin typeface="+mn-lt"/>
            </a:endParaRPr>
          </a:p>
        </p:txBody>
      </p:sp>
      <p:sp>
        <p:nvSpPr>
          <p:cNvPr id="5" name="Title 1"/>
          <p:cNvSpPr>
            <a:spLocks noGrp="1"/>
          </p:cNvSpPr>
          <p:nvPr>
            <p:ph type="title"/>
          </p:nvPr>
        </p:nvSpPr>
        <p:spPr>
          <a:xfrm>
            <a:off x="1183909" y="384898"/>
            <a:ext cx="9313817" cy="856138"/>
          </a:xfrm>
        </p:spPr>
        <p:txBody>
          <a:bodyPr/>
          <a:lstStyle/>
          <a:p>
            <a:pPr algn="ctr"/>
            <a:r>
              <a:rPr lang="en-IN" dirty="0">
                <a:solidFill>
                  <a:srgbClr val="0070C0"/>
                </a:solidFill>
              </a:rPr>
              <a:t> </a:t>
            </a:r>
            <a:r>
              <a:rPr lang="en-IN" sz="2800" dirty="0">
                <a:solidFill>
                  <a:srgbClr val="0070C0"/>
                </a:solidFill>
              </a:rPr>
              <a:t>Problem Statement and Objective</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89632" y="267941"/>
            <a:ext cx="9313817" cy="856138"/>
          </a:xfrm>
        </p:spPr>
        <p:txBody>
          <a:bodyPr/>
          <a:lstStyle/>
          <a:p>
            <a:pPr algn="ctr"/>
            <a:r>
              <a:rPr lang="en-IN" b="1" dirty="0"/>
              <a:t> </a:t>
            </a:r>
            <a:r>
              <a:rPr lang="en-IN" sz="2800" dirty="0">
                <a:solidFill>
                  <a:srgbClr val="0070C0"/>
                </a:solidFill>
              </a:rPr>
              <a:t>Strategy for Data Analysis</a:t>
            </a:r>
          </a:p>
        </p:txBody>
      </p:sp>
      <p:graphicFrame>
        <p:nvGraphicFramePr>
          <p:cNvPr id="10" name="Diagram 9">
            <a:extLst>
              <a:ext uri="{FF2B5EF4-FFF2-40B4-BE49-F238E27FC236}">
                <a16:creationId xmlns:a16="http://schemas.microsoft.com/office/drawing/2014/main" id="{A4EAC8B4-F8D0-4F4E-B715-DB98FA3A8303}"/>
              </a:ext>
            </a:extLst>
          </p:cNvPr>
          <p:cNvGraphicFramePr/>
          <p:nvPr>
            <p:extLst>
              <p:ext uri="{D42A27DB-BD31-4B8C-83A1-F6EECF244321}">
                <p14:modId xmlns:p14="http://schemas.microsoft.com/office/powerpoint/2010/main" val="3823566831"/>
              </p:ext>
            </p:extLst>
          </p:nvPr>
        </p:nvGraphicFramePr>
        <p:xfrm>
          <a:off x="452340" y="1850067"/>
          <a:ext cx="11287320" cy="1956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B19DB96A-9F48-45DB-8A8C-F10FBCCA8C2D}"/>
              </a:ext>
            </a:extLst>
          </p:cNvPr>
          <p:cNvSpPr txBox="1"/>
          <p:nvPr/>
        </p:nvSpPr>
        <p:spPr>
          <a:xfrm>
            <a:off x="435935" y="3975640"/>
            <a:ext cx="2955851" cy="830997"/>
          </a:xfrm>
          <a:prstGeom prst="rect">
            <a:avLst/>
          </a:prstGeom>
          <a:noFill/>
        </p:spPr>
        <p:txBody>
          <a:bodyPr wrap="square" rtlCol="0">
            <a:spAutoFit/>
          </a:bodyPr>
          <a:lstStyle/>
          <a:p>
            <a:pPr algn="ctr"/>
            <a:r>
              <a:rPr lang="en-US" sz="1600" dirty="0"/>
              <a:t>Comparing the typical investment amounts in the various investment types</a:t>
            </a:r>
            <a:endParaRPr lang="en-IN" sz="1600" dirty="0"/>
          </a:p>
        </p:txBody>
      </p:sp>
      <p:sp>
        <p:nvSpPr>
          <p:cNvPr id="12" name="TextBox 11">
            <a:extLst>
              <a:ext uri="{FF2B5EF4-FFF2-40B4-BE49-F238E27FC236}">
                <a16:creationId xmlns:a16="http://schemas.microsoft.com/office/drawing/2014/main" id="{E1340A81-592F-4B1D-A77D-571BA010FEB4}"/>
              </a:ext>
            </a:extLst>
          </p:cNvPr>
          <p:cNvSpPr txBox="1"/>
          <p:nvPr/>
        </p:nvSpPr>
        <p:spPr>
          <a:xfrm>
            <a:off x="4593265" y="3965944"/>
            <a:ext cx="2955851" cy="830997"/>
          </a:xfrm>
          <a:prstGeom prst="rect">
            <a:avLst/>
          </a:prstGeom>
          <a:noFill/>
        </p:spPr>
        <p:txBody>
          <a:bodyPr wrap="square" rtlCol="0">
            <a:spAutoFit/>
          </a:bodyPr>
          <a:lstStyle/>
          <a:p>
            <a:pPr algn="ctr"/>
            <a:r>
              <a:rPr lang="en-US" sz="1600" b="0" i="0" dirty="0">
                <a:solidFill>
                  <a:srgbClr val="333333"/>
                </a:solidFill>
                <a:effectLst/>
              </a:rPr>
              <a:t>Identifying the countries which have been the most heavily invested in the past. </a:t>
            </a:r>
            <a:endParaRPr lang="en-IN" sz="1600" dirty="0"/>
          </a:p>
        </p:txBody>
      </p:sp>
      <p:sp>
        <p:nvSpPr>
          <p:cNvPr id="13" name="TextBox 12">
            <a:extLst>
              <a:ext uri="{FF2B5EF4-FFF2-40B4-BE49-F238E27FC236}">
                <a16:creationId xmlns:a16="http://schemas.microsoft.com/office/drawing/2014/main" id="{65C318BE-0CFE-41CC-850F-8AC6BB25FE39}"/>
              </a:ext>
            </a:extLst>
          </p:cNvPr>
          <p:cNvSpPr txBox="1"/>
          <p:nvPr/>
        </p:nvSpPr>
        <p:spPr>
          <a:xfrm>
            <a:off x="8750595" y="3965944"/>
            <a:ext cx="2955851" cy="830997"/>
          </a:xfrm>
          <a:prstGeom prst="rect">
            <a:avLst/>
          </a:prstGeom>
          <a:noFill/>
        </p:spPr>
        <p:txBody>
          <a:bodyPr wrap="square" rtlCol="0">
            <a:spAutoFit/>
          </a:bodyPr>
          <a:lstStyle/>
          <a:p>
            <a:pPr algn="ctr"/>
            <a:r>
              <a:rPr lang="en-US" sz="1600" b="0" i="0" dirty="0">
                <a:solidFill>
                  <a:srgbClr val="333333"/>
                </a:solidFill>
                <a:effectLst/>
              </a:rPr>
              <a:t>Understanding the distribution of investments across the eight main sectors.</a:t>
            </a:r>
            <a:endParaRPr lang="en-IN" sz="1600" dirty="0"/>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297" y="363638"/>
            <a:ext cx="9313817" cy="856138"/>
          </a:xfrm>
        </p:spPr>
        <p:txBody>
          <a:bodyPr>
            <a:normAutofit/>
          </a:bodyPr>
          <a:lstStyle/>
          <a:p>
            <a:pPr algn="ctr"/>
            <a:r>
              <a:rPr lang="en-IN" sz="3200" dirty="0">
                <a:solidFill>
                  <a:srgbClr val="0070C0"/>
                </a:solidFill>
              </a:rPr>
              <a:t>Approach</a:t>
            </a:r>
            <a:endParaRPr lang="en-IN" sz="2800" dirty="0">
              <a:solidFill>
                <a:srgbClr val="0070C0"/>
              </a:solidFill>
            </a:endParaRPr>
          </a:p>
        </p:txBody>
      </p:sp>
      <p:graphicFrame>
        <p:nvGraphicFramePr>
          <p:cNvPr id="5" name="Content Placeholder 4">
            <a:extLst>
              <a:ext uri="{FF2B5EF4-FFF2-40B4-BE49-F238E27FC236}">
                <a16:creationId xmlns:a16="http://schemas.microsoft.com/office/drawing/2014/main" id="{D96F6623-06A5-40E4-BD06-0804B1B46CA8}"/>
              </a:ext>
            </a:extLst>
          </p:cNvPr>
          <p:cNvGraphicFramePr>
            <a:graphicFrameLocks noGrp="1"/>
          </p:cNvGraphicFramePr>
          <p:nvPr>
            <p:ph idx="1"/>
            <p:extLst>
              <p:ext uri="{D42A27DB-BD31-4B8C-83A1-F6EECF244321}">
                <p14:modId xmlns:p14="http://schemas.microsoft.com/office/powerpoint/2010/main" val="2085024702"/>
              </p:ext>
            </p:extLst>
          </p:nvPr>
        </p:nvGraphicFramePr>
        <p:xfrm>
          <a:off x="46074" y="1720417"/>
          <a:ext cx="12099852" cy="3065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4">
            <a:extLst>
              <a:ext uri="{FF2B5EF4-FFF2-40B4-BE49-F238E27FC236}">
                <a16:creationId xmlns:a16="http://schemas.microsoft.com/office/drawing/2014/main" id="{8A686899-9B36-43B4-BDA3-C93FFD1746A0}"/>
              </a:ext>
            </a:extLst>
          </p:cNvPr>
          <p:cNvGraphicFramePr>
            <a:graphicFrameLocks/>
          </p:cNvGraphicFramePr>
          <p:nvPr>
            <p:extLst>
              <p:ext uri="{D42A27DB-BD31-4B8C-83A1-F6EECF244321}">
                <p14:modId xmlns:p14="http://schemas.microsoft.com/office/powerpoint/2010/main" val="1460437360"/>
              </p:ext>
            </p:extLst>
          </p:nvPr>
        </p:nvGraphicFramePr>
        <p:xfrm>
          <a:off x="0" y="4030082"/>
          <a:ext cx="12099852" cy="30651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41" name="Straight Arrow Connector 40">
            <a:extLst>
              <a:ext uri="{FF2B5EF4-FFF2-40B4-BE49-F238E27FC236}">
                <a16:creationId xmlns:a16="http://schemas.microsoft.com/office/drawing/2014/main" id="{F063340E-0664-44DA-BDEC-4B017D0E76CE}"/>
              </a:ext>
            </a:extLst>
          </p:cNvPr>
          <p:cNvCxnSpPr>
            <a:cxnSpLocks/>
          </p:cNvCxnSpPr>
          <p:nvPr/>
        </p:nvCxnSpPr>
        <p:spPr>
          <a:xfrm>
            <a:off x="1003012" y="3529440"/>
            <a:ext cx="0" cy="48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4B7868B-F4E2-48D1-AA46-CCF9475383E9}"/>
              </a:ext>
            </a:extLst>
          </p:cNvPr>
          <p:cNvCxnSpPr>
            <a:cxnSpLocks/>
          </p:cNvCxnSpPr>
          <p:nvPr/>
        </p:nvCxnSpPr>
        <p:spPr>
          <a:xfrm>
            <a:off x="995920" y="3529440"/>
            <a:ext cx="100725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2E0F7F5-129B-4241-938A-CB7439FFBA3E}"/>
              </a:ext>
            </a:extLst>
          </p:cNvPr>
          <p:cNvCxnSpPr>
            <a:cxnSpLocks/>
          </p:cNvCxnSpPr>
          <p:nvPr/>
        </p:nvCxnSpPr>
        <p:spPr>
          <a:xfrm>
            <a:off x="11068493" y="2785730"/>
            <a:ext cx="0" cy="7437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98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12652"/>
            <a:ext cx="9313817" cy="914400"/>
          </a:xfrm>
        </p:spPr>
        <p:txBody>
          <a:bodyPr>
            <a:normAutofit/>
          </a:bodyPr>
          <a:lstStyle/>
          <a:p>
            <a:pPr algn="ctr"/>
            <a:r>
              <a:rPr lang="en-IN" sz="2800" dirty="0">
                <a:solidFill>
                  <a:srgbClr val="0070C0"/>
                </a:solidFill>
              </a:rPr>
              <a:t>Investment Type Analysis</a:t>
            </a:r>
          </a:p>
        </p:txBody>
      </p:sp>
      <p:sp>
        <p:nvSpPr>
          <p:cNvPr id="3" name="Content Placeholder 2"/>
          <p:cNvSpPr>
            <a:spLocks noGrp="1"/>
          </p:cNvSpPr>
          <p:nvPr>
            <p:ph idx="1"/>
          </p:nvPr>
        </p:nvSpPr>
        <p:spPr>
          <a:xfrm>
            <a:off x="363128" y="1829681"/>
            <a:ext cx="5963953" cy="4660317"/>
          </a:xfrm>
        </p:spPr>
        <p:txBody>
          <a:bodyPr>
            <a:normAutofit/>
          </a:bodyPr>
          <a:lstStyle/>
          <a:p>
            <a:pPr marL="0" indent="0" algn="just">
              <a:buNone/>
            </a:pPr>
            <a:r>
              <a:rPr lang="en-US" sz="1600" b="1" dirty="0">
                <a:solidFill>
                  <a:srgbClr val="0070C0"/>
                </a:solidFill>
                <a:latin typeface="+mn-lt"/>
              </a:rPr>
              <a:t>Business Condition:</a:t>
            </a:r>
          </a:p>
          <a:p>
            <a:pPr marL="0" indent="0" algn="just">
              <a:buNone/>
            </a:pPr>
            <a:r>
              <a:rPr lang="en-US" sz="1600" dirty="0">
                <a:latin typeface="+mn-lt"/>
              </a:rPr>
              <a:t>Spark Fund wants to invest between 5 to 15 million USD. </a:t>
            </a:r>
          </a:p>
          <a:p>
            <a:pPr marL="0" indent="0" algn="just">
              <a:buNone/>
            </a:pPr>
            <a:endParaRPr lang="en-US" sz="1600" dirty="0">
              <a:latin typeface="+mn-lt"/>
            </a:endParaRPr>
          </a:p>
          <a:p>
            <a:pPr marL="0" indent="0" algn="just">
              <a:buNone/>
            </a:pPr>
            <a:r>
              <a:rPr lang="en-US" sz="1600" b="1" dirty="0">
                <a:solidFill>
                  <a:srgbClr val="0070C0"/>
                </a:solidFill>
                <a:latin typeface="+mn-lt"/>
              </a:rPr>
              <a:t>As per the graph herewith, the observations are as follows:</a:t>
            </a:r>
          </a:p>
          <a:p>
            <a:pPr marL="342900" indent="-342900" algn="just">
              <a:buAutoNum type="arabicParenR"/>
            </a:pPr>
            <a:r>
              <a:rPr lang="en-US" sz="1600" dirty="0">
                <a:latin typeface="+mn-lt"/>
              </a:rPr>
              <a:t>Venture investment type is the most suitable one for the Spark Funds as it’s average investment falls under the range of 5 to 15 million USD.</a:t>
            </a:r>
          </a:p>
          <a:p>
            <a:pPr marL="342900" indent="-342900" algn="just">
              <a:buAutoNum type="arabicParenR"/>
            </a:pPr>
            <a:r>
              <a:rPr lang="en-US" sz="1600" dirty="0">
                <a:latin typeface="+mn-lt"/>
              </a:rPr>
              <a:t>Private Equity is a strong candidate but the range of investment falls par above the given range for Spark Funds.</a:t>
            </a:r>
          </a:p>
          <a:p>
            <a:pPr marL="342900" indent="-342900" algn="just">
              <a:buAutoNum type="arabicParenR"/>
            </a:pPr>
            <a:r>
              <a:rPr lang="en-US" sz="1600" dirty="0">
                <a:latin typeface="+mn-lt"/>
              </a:rPr>
              <a:t>Angel and Seed funding types have average investments below the 5 million USD</a:t>
            </a:r>
            <a:endParaRPr lang="en-IN" sz="1600" dirty="0">
              <a:latin typeface="+mn-lt"/>
            </a:endParaRPr>
          </a:p>
        </p:txBody>
      </p:sp>
      <p:pic>
        <p:nvPicPr>
          <p:cNvPr id="5" name="Picture 4">
            <a:extLst>
              <a:ext uri="{FF2B5EF4-FFF2-40B4-BE49-F238E27FC236}">
                <a16:creationId xmlns:a16="http://schemas.microsoft.com/office/drawing/2014/main" id="{B4E500BD-5B1B-4A10-BC74-BC3C31D49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048" y="1387214"/>
            <a:ext cx="4660317" cy="4660317"/>
          </a:xfrm>
          <a:prstGeom prst="rect">
            <a:avLst/>
          </a:prstGeom>
          <a:ln w="28575">
            <a:solidFill>
              <a:schemeClr val="tx1"/>
            </a:solidFill>
          </a:ln>
        </p:spPr>
      </p:pic>
      <p:sp>
        <p:nvSpPr>
          <p:cNvPr id="6" name="TextBox 5">
            <a:extLst>
              <a:ext uri="{FF2B5EF4-FFF2-40B4-BE49-F238E27FC236}">
                <a16:creationId xmlns:a16="http://schemas.microsoft.com/office/drawing/2014/main" id="{6CE241D3-131B-4E9A-8614-8757F3B79EA9}"/>
              </a:ext>
            </a:extLst>
          </p:cNvPr>
          <p:cNvSpPr txBox="1"/>
          <p:nvPr/>
        </p:nvSpPr>
        <p:spPr>
          <a:xfrm>
            <a:off x="7325833" y="6146463"/>
            <a:ext cx="4503039" cy="338554"/>
          </a:xfrm>
          <a:prstGeom prst="rect">
            <a:avLst/>
          </a:prstGeom>
          <a:noFill/>
        </p:spPr>
        <p:txBody>
          <a:bodyPr wrap="square" rtlCol="0">
            <a:spAutoFit/>
          </a:bodyPr>
          <a:lstStyle/>
          <a:p>
            <a:r>
              <a:rPr lang="en-US" sz="1600" dirty="0"/>
              <a:t>Average Invested Amount vs Investment Type</a:t>
            </a:r>
            <a:endParaRPr lang="en-IN" sz="1600" dirty="0"/>
          </a:p>
        </p:txBody>
      </p:sp>
    </p:spTree>
    <p:extLst>
      <p:ext uri="{BB962C8B-B14F-4D97-AF65-F5344CB8AC3E}">
        <p14:creationId xmlns:p14="http://schemas.microsoft.com/office/powerpoint/2010/main" val="56751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535" y="1653736"/>
            <a:ext cx="5804465" cy="4344261"/>
          </a:xfrm>
        </p:spPr>
        <p:txBody>
          <a:bodyPr>
            <a:normAutofit/>
          </a:bodyPr>
          <a:lstStyle/>
          <a:p>
            <a:pPr marL="0" indent="0" algn="just">
              <a:buNone/>
            </a:pPr>
            <a:r>
              <a:rPr lang="en-US" sz="1600" b="1" dirty="0">
                <a:solidFill>
                  <a:srgbClr val="0070C0"/>
                </a:solidFill>
                <a:latin typeface="+mn-lt"/>
              </a:rPr>
              <a:t>Business Precondition:</a:t>
            </a:r>
          </a:p>
          <a:p>
            <a:pPr algn="just"/>
            <a:r>
              <a:rPr lang="en-US" sz="1600" dirty="0">
                <a:latin typeface="+mn-lt"/>
              </a:rPr>
              <a:t>Spark Fund wants to invest between 5 to 15 million USD</a:t>
            </a:r>
          </a:p>
          <a:p>
            <a:pPr algn="just"/>
            <a:r>
              <a:rPr lang="en-US" sz="1600" dirty="0">
                <a:latin typeface="+mn-lt"/>
              </a:rPr>
              <a:t>As per previous analysis most suitable FT is Venture</a:t>
            </a:r>
          </a:p>
          <a:p>
            <a:pPr algn="just"/>
            <a:r>
              <a:rPr lang="en-US" sz="1600" dirty="0">
                <a:latin typeface="+mn-lt"/>
              </a:rPr>
              <a:t>Spark Funds want to invest only in English speaking country </a:t>
            </a:r>
          </a:p>
          <a:p>
            <a:pPr algn="just"/>
            <a:endParaRPr lang="en-US" sz="1600" dirty="0">
              <a:latin typeface="+mn-lt"/>
            </a:endParaRPr>
          </a:p>
          <a:p>
            <a:pPr marL="0" indent="0" algn="just">
              <a:buNone/>
            </a:pPr>
            <a:r>
              <a:rPr lang="en-US" sz="1600" b="1" dirty="0">
                <a:solidFill>
                  <a:srgbClr val="0070C0"/>
                </a:solidFill>
                <a:latin typeface="+mn-lt"/>
              </a:rPr>
              <a:t>As per the graph herewith, the observations are as follows:</a:t>
            </a:r>
          </a:p>
          <a:p>
            <a:pPr marL="342900" indent="-342900" algn="just">
              <a:buFont typeface="+mj-lt"/>
              <a:buAutoNum type="arabicPeriod"/>
            </a:pPr>
            <a:r>
              <a:rPr lang="en-US" sz="1600" dirty="0">
                <a:latin typeface="+mn-lt"/>
              </a:rPr>
              <a:t>United States is the most suitable country for the investment as per the historical data</a:t>
            </a:r>
          </a:p>
          <a:p>
            <a:pPr marL="342900" indent="-342900" algn="just">
              <a:buFont typeface="+mj-lt"/>
              <a:buAutoNum type="arabicPeriod"/>
            </a:pPr>
            <a:r>
              <a:rPr lang="en-US" sz="1600" dirty="0">
                <a:latin typeface="+mn-lt"/>
              </a:rPr>
              <a:t>China is at the second position but not English speaking country</a:t>
            </a:r>
          </a:p>
          <a:p>
            <a:pPr marL="342900" indent="-342900" algn="just">
              <a:buFont typeface="+mj-lt"/>
              <a:buAutoNum type="arabicPeriod"/>
            </a:pPr>
            <a:r>
              <a:rPr lang="en-US" sz="1600" dirty="0">
                <a:latin typeface="+mn-lt"/>
              </a:rPr>
              <a:t>Great Britain and India are the second and third best countries for the investment respectively</a:t>
            </a:r>
          </a:p>
          <a:p>
            <a:pPr marL="342900" indent="-342900" algn="just">
              <a:buFont typeface="+mj-lt"/>
              <a:buAutoNum type="arabicPeriod"/>
            </a:pPr>
            <a:r>
              <a:rPr lang="en-US" sz="1600" dirty="0">
                <a:latin typeface="+mn-lt"/>
              </a:rPr>
              <a:t>United States have the total investments more than 107766 million USD and 12064 total investments</a:t>
            </a:r>
          </a:p>
          <a:p>
            <a:pPr marL="342900" indent="-342900" algn="just">
              <a:buFont typeface="+mj-lt"/>
              <a:buAutoNum type="arabicPeriod"/>
            </a:pPr>
            <a:endParaRPr lang="en-US" sz="1600" dirty="0">
              <a:latin typeface="+mn-lt"/>
            </a:endParaRPr>
          </a:p>
          <a:p>
            <a:pPr marL="342900" indent="-342900" algn="just">
              <a:buFont typeface="+mj-lt"/>
              <a:buAutoNum type="arabicPeriod"/>
            </a:pPr>
            <a:endParaRPr lang="en-US" sz="1600" dirty="0">
              <a:latin typeface="+mn-lt"/>
            </a:endParaRPr>
          </a:p>
          <a:p>
            <a:pPr algn="just"/>
            <a:endParaRPr lang="en-IN" sz="1600" dirty="0">
              <a:latin typeface="+mn-lt"/>
            </a:endParaRPr>
          </a:p>
        </p:txBody>
      </p:sp>
      <p:sp>
        <p:nvSpPr>
          <p:cNvPr id="6" name="Title 1"/>
          <p:cNvSpPr>
            <a:spLocks noGrp="1"/>
          </p:cNvSpPr>
          <p:nvPr>
            <p:ph type="title"/>
          </p:nvPr>
        </p:nvSpPr>
        <p:spPr>
          <a:xfrm>
            <a:off x="1168367" y="310471"/>
            <a:ext cx="9313817" cy="856138"/>
          </a:xfrm>
        </p:spPr>
        <p:txBody>
          <a:bodyPr>
            <a:normAutofit/>
          </a:bodyPr>
          <a:lstStyle/>
          <a:p>
            <a:pPr algn="ctr"/>
            <a:r>
              <a:rPr lang="en-IN" sz="2800" dirty="0">
                <a:solidFill>
                  <a:srgbClr val="0070C0"/>
                </a:solidFill>
              </a:rPr>
              <a:t>Country Analysis</a:t>
            </a:r>
          </a:p>
        </p:txBody>
      </p:sp>
      <p:pic>
        <p:nvPicPr>
          <p:cNvPr id="4" name="Picture 3">
            <a:extLst>
              <a:ext uri="{FF2B5EF4-FFF2-40B4-BE49-F238E27FC236}">
                <a16:creationId xmlns:a16="http://schemas.microsoft.com/office/drawing/2014/main" id="{5863FAB0-5838-4E21-AE8B-39090D027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414" y="1642307"/>
            <a:ext cx="5899286" cy="4355690"/>
          </a:xfrm>
          <a:prstGeom prst="rect">
            <a:avLst/>
          </a:prstGeom>
          <a:ln w="19050">
            <a:solidFill>
              <a:schemeClr val="tx1"/>
            </a:solidFill>
          </a:ln>
        </p:spPr>
      </p:pic>
      <p:sp>
        <p:nvSpPr>
          <p:cNvPr id="5" name="TextBox 4">
            <a:extLst>
              <a:ext uri="{FF2B5EF4-FFF2-40B4-BE49-F238E27FC236}">
                <a16:creationId xmlns:a16="http://schemas.microsoft.com/office/drawing/2014/main" id="{4D71E2DC-A8DC-449B-97AC-9A1BE38E9C50}"/>
              </a:ext>
            </a:extLst>
          </p:cNvPr>
          <p:cNvSpPr txBox="1"/>
          <p:nvPr/>
        </p:nvSpPr>
        <p:spPr>
          <a:xfrm>
            <a:off x="6985590" y="6135141"/>
            <a:ext cx="5899286" cy="338554"/>
          </a:xfrm>
          <a:prstGeom prst="rect">
            <a:avLst/>
          </a:prstGeom>
          <a:noFill/>
        </p:spPr>
        <p:txBody>
          <a:bodyPr wrap="square" rtlCol="0">
            <a:spAutoFit/>
          </a:bodyPr>
          <a:lstStyle/>
          <a:p>
            <a:r>
              <a:rPr lang="en-US" sz="1600" dirty="0"/>
              <a:t>Total Funding Raised in Million USD vs Top 9 Countries</a:t>
            </a:r>
            <a:endParaRPr lang="en-IN" sz="1600" dirty="0"/>
          </a:p>
        </p:txBody>
      </p:sp>
    </p:spTree>
    <p:extLst>
      <p:ext uri="{BB962C8B-B14F-4D97-AF65-F5344CB8AC3E}">
        <p14:creationId xmlns:p14="http://schemas.microsoft.com/office/powerpoint/2010/main" val="173985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02" y="1496218"/>
            <a:ext cx="5114716" cy="4721702"/>
          </a:xfrm>
        </p:spPr>
        <p:txBody>
          <a:bodyPr>
            <a:normAutofit/>
          </a:bodyPr>
          <a:lstStyle/>
          <a:p>
            <a:pPr marL="0" indent="0" algn="just">
              <a:buNone/>
            </a:pPr>
            <a:r>
              <a:rPr lang="en-US" sz="1600" b="1" dirty="0">
                <a:solidFill>
                  <a:srgbClr val="0070C0"/>
                </a:solidFill>
                <a:latin typeface="+mn-lt"/>
              </a:rPr>
              <a:t>Business Preconditions:</a:t>
            </a:r>
          </a:p>
          <a:p>
            <a:pPr algn="just"/>
            <a:r>
              <a:rPr lang="en-US" sz="1600" dirty="0">
                <a:latin typeface="+mn-lt"/>
              </a:rPr>
              <a:t>Spark Fund wants to invest between 5 to 15 million USD</a:t>
            </a:r>
          </a:p>
          <a:p>
            <a:pPr algn="just"/>
            <a:r>
              <a:rPr lang="en-US" sz="1600" dirty="0">
                <a:latin typeface="+mn-lt"/>
              </a:rPr>
              <a:t>As per previous analysis most suitable FT is Venture</a:t>
            </a:r>
          </a:p>
          <a:p>
            <a:pPr algn="just"/>
            <a:endParaRPr lang="en-US" sz="1600" dirty="0">
              <a:latin typeface="+mn-lt"/>
            </a:endParaRPr>
          </a:p>
          <a:p>
            <a:pPr marL="0" indent="0" algn="just">
              <a:buNone/>
            </a:pPr>
            <a:r>
              <a:rPr lang="en-US" sz="1600" b="1" dirty="0">
                <a:solidFill>
                  <a:srgbClr val="0070C0"/>
                </a:solidFill>
                <a:latin typeface="+mn-lt"/>
              </a:rPr>
              <a:t>As per the graph herewith, the observations are as follows:</a:t>
            </a:r>
          </a:p>
          <a:p>
            <a:pPr marL="342900" indent="-342900" algn="just">
              <a:buFont typeface="+mj-lt"/>
              <a:buAutoNum type="arabicPeriod"/>
            </a:pPr>
            <a:r>
              <a:rPr lang="en-US" sz="1600" dirty="0">
                <a:latin typeface="+mn-lt"/>
              </a:rPr>
              <a:t>Others is the sector where most of the investors invested heavily</a:t>
            </a:r>
          </a:p>
          <a:p>
            <a:pPr marL="342900" indent="-342900" algn="just">
              <a:buFont typeface="+mj-lt"/>
              <a:buAutoNum type="arabicPeriod"/>
            </a:pPr>
            <a:r>
              <a:rPr lang="en-US" sz="1600" dirty="0">
                <a:latin typeface="+mn-lt"/>
              </a:rPr>
              <a:t>In USA and Britain, Others is the best sector, social, finance, Analytics, advertising is the second best and Cleantech/ Semiconductor is the third best sector</a:t>
            </a:r>
          </a:p>
          <a:p>
            <a:pPr marL="342900" indent="-342900" algn="just">
              <a:buFont typeface="+mj-lt"/>
              <a:buAutoNum type="arabicPeriod"/>
            </a:pPr>
            <a:r>
              <a:rPr lang="en-US" sz="1600" dirty="0">
                <a:latin typeface="+mn-lt"/>
              </a:rPr>
              <a:t>The similar trend can be observed in India but instead of Cleantech/ Semiconductor, News, Search and Messaging is the third best sector in India.</a:t>
            </a:r>
          </a:p>
        </p:txBody>
      </p:sp>
      <p:sp>
        <p:nvSpPr>
          <p:cNvPr id="6" name="Title 1"/>
          <p:cNvSpPr>
            <a:spLocks noGrp="1"/>
          </p:cNvSpPr>
          <p:nvPr>
            <p:ph type="title"/>
          </p:nvPr>
        </p:nvSpPr>
        <p:spPr>
          <a:xfrm>
            <a:off x="1200264" y="212011"/>
            <a:ext cx="9313817" cy="856138"/>
          </a:xfrm>
        </p:spPr>
        <p:txBody>
          <a:bodyPr/>
          <a:lstStyle/>
          <a:p>
            <a:pPr algn="ctr"/>
            <a:r>
              <a:rPr lang="en-IN" b="1" dirty="0">
                <a:solidFill>
                  <a:srgbClr val="0070C0"/>
                </a:solidFill>
              </a:rPr>
              <a:t> </a:t>
            </a:r>
            <a:r>
              <a:rPr lang="en-IN" sz="2800" dirty="0">
                <a:solidFill>
                  <a:srgbClr val="0070C0"/>
                </a:solidFill>
              </a:rPr>
              <a:t>Sector Analysis</a:t>
            </a:r>
          </a:p>
        </p:txBody>
      </p:sp>
      <p:pic>
        <p:nvPicPr>
          <p:cNvPr id="5" name="Picture 4">
            <a:extLst>
              <a:ext uri="{FF2B5EF4-FFF2-40B4-BE49-F238E27FC236}">
                <a16:creationId xmlns:a16="http://schemas.microsoft.com/office/drawing/2014/main" id="{DDAEA5D3-852B-465F-95A0-98524388A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49" y="1391390"/>
            <a:ext cx="6832851" cy="4826529"/>
          </a:xfrm>
          <a:prstGeom prst="rect">
            <a:avLst/>
          </a:prstGeom>
          <a:ln w="12700">
            <a:solidFill>
              <a:schemeClr val="tx1"/>
            </a:solidFill>
          </a:ln>
        </p:spPr>
      </p:pic>
    </p:spTree>
    <p:extLst>
      <p:ext uri="{BB962C8B-B14F-4D97-AF65-F5344CB8AC3E}">
        <p14:creationId xmlns:p14="http://schemas.microsoft.com/office/powerpoint/2010/main" val="373355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7102" y="1440257"/>
            <a:ext cx="9462065" cy="4344261"/>
          </a:xfrm>
        </p:spPr>
        <p:txBody>
          <a:bodyPr>
            <a:normAutofit/>
          </a:bodyPr>
          <a:lstStyle/>
          <a:p>
            <a:pPr algn="just">
              <a:lnSpc>
                <a:spcPct val="150000"/>
              </a:lnSpc>
              <a:buFont typeface="Wingdings" panose="05000000000000000000" pitchFamily="2" charset="2"/>
              <a:buChar char="ü"/>
            </a:pPr>
            <a:r>
              <a:rPr lang="en-US" sz="1600" dirty="0">
                <a:latin typeface="+mn-lt"/>
              </a:rPr>
              <a:t>According to the business preconditions, Venture is the most suitable type of investment for Spark Funds.</a:t>
            </a:r>
          </a:p>
          <a:p>
            <a:pPr algn="just">
              <a:lnSpc>
                <a:spcPct val="150000"/>
              </a:lnSpc>
              <a:buFont typeface="Wingdings" panose="05000000000000000000" pitchFamily="2" charset="2"/>
              <a:buChar char="ü"/>
            </a:pPr>
            <a:r>
              <a:rPr lang="en-US" sz="1600" dirty="0">
                <a:latin typeface="+mn-lt"/>
              </a:rPr>
              <a:t>USA is the best country for investment followed by Great Britain and India as 2</a:t>
            </a:r>
            <a:r>
              <a:rPr lang="en-US" sz="1600" baseline="30000" dirty="0">
                <a:latin typeface="+mn-lt"/>
              </a:rPr>
              <a:t>nd</a:t>
            </a:r>
            <a:r>
              <a:rPr lang="en-US" sz="1600" dirty="0">
                <a:latin typeface="+mn-lt"/>
              </a:rPr>
              <a:t> and 3</a:t>
            </a:r>
            <a:r>
              <a:rPr lang="en-US" sz="1600" baseline="30000" dirty="0">
                <a:latin typeface="+mn-lt"/>
              </a:rPr>
              <a:t>rd</a:t>
            </a:r>
            <a:r>
              <a:rPr lang="en-US" sz="1600" dirty="0">
                <a:latin typeface="+mn-lt"/>
              </a:rPr>
              <a:t> best option respectively.</a:t>
            </a:r>
          </a:p>
          <a:p>
            <a:pPr algn="just">
              <a:lnSpc>
                <a:spcPct val="150000"/>
              </a:lnSpc>
              <a:buFont typeface="Wingdings" panose="05000000000000000000" pitchFamily="2" charset="2"/>
              <a:buChar char="ü"/>
            </a:pPr>
            <a:r>
              <a:rPr lang="en-US" sz="1600" dirty="0">
                <a:latin typeface="+mn-lt"/>
              </a:rPr>
              <a:t>Others is the best sector to invest followed by Social, Finance, Analytics, Advertising as the second best for investment in any top 3 countries.</a:t>
            </a:r>
          </a:p>
          <a:p>
            <a:pPr algn="just">
              <a:lnSpc>
                <a:spcPct val="150000"/>
              </a:lnSpc>
              <a:buFont typeface="Wingdings" panose="05000000000000000000" pitchFamily="2" charset="2"/>
              <a:buChar char="ü"/>
            </a:pPr>
            <a:r>
              <a:rPr lang="en-US" sz="1600" dirty="0">
                <a:latin typeface="+mn-lt"/>
              </a:rPr>
              <a:t>Considering all the constraints and analysis, Virtustream is emerged as the best option for investment followed by </a:t>
            </a:r>
            <a:r>
              <a:rPr lang="en-US" sz="1600" dirty="0" err="1">
                <a:latin typeface="+mn-lt"/>
              </a:rPr>
              <a:t>Shotspotter</a:t>
            </a:r>
            <a:r>
              <a:rPr lang="en-US" sz="1600" dirty="0">
                <a:latin typeface="+mn-lt"/>
              </a:rPr>
              <a:t> in USA.</a:t>
            </a:r>
          </a:p>
          <a:p>
            <a:pPr algn="just">
              <a:lnSpc>
                <a:spcPct val="150000"/>
              </a:lnSpc>
              <a:buFont typeface="Wingdings" panose="05000000000000000000" pitchFamily="2" charset="2"/>
              <a:buChar char="ü"/>
            </a:pPr>
            <a:r>
              <a:rPr lang="en-IN" sz="1600" dirty="0">
                <a:latin typeface="+mn-lt"/>
              </a:rPr>
              <a:t>Electric-cloud is the best company to invest in Britain and </a:t>
            </a:r>
            <a:r>
              <a:rPr lang="en-IN" sz="1600" dirty="0" err="1">
                <a:latin typeface="+mn-lt"/>
              </a:rPr>
              <a:t>Firstcry</a:t>
            </a:r>
            <a:r>
              <a:rPr lang="en-IN" sz="1600" dirty="0">
                <a:latin typeface="+mn-lt"/>
              </a:rPr>
              <a:t>-com is the best company from India to invest.</a:t>
            </a:r>
          </a:p>
        </p:txBody>
      </p:sp>
      <p:sp>
        <p:nvSpPr>
          <p:cNvPr id="5" name="Title 1"/>
          <p:cNvSpPr>
            <a:spLocks noGrp="1"/>
          </p:cNvSpPr>
          <p:nvPr>
            <p:ph type="title"/>
          </p:nvPr>
        </p:nvSpPr>
        <p:spPr>
          <a:xfrm>
            <a:off x="1147102" y="230744"/>
            <a:ext cx="9313817" cy="856138"/>
          </a:xfrm>
        </p:spPr>
        <p:txBody>
          <a:bodyPr/>
          <a:lstStyle/>
          <a:p>
            <a:pPr algn="ctr"/>
            <a:r>
              <a:rPr lang="en-IN" sz="2800" dirty="0">
                <a:solidFill>
                  <a:srgbClr val="0070C0"/>
                </a:solidFill>
              </a:rPr>
              <a:t>Conclusions</a:t>
            </a:r>
          </a:p>
        </p:txBody>
      </p:sp>
    </p:spTree>
    <p:extLst>
      <p:ext uri="{BB962C8B-B14F-4D97-AF65-F5344CB8AC3E}">
        <p14:creationId xmlns:p14="http://schemas.microsoft.com/office/powerpoint/2010/main" val="1399706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338</TotalTime>
  <Words>722</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Office Theme</vt:lpstr>
      <vt:lpstr>INVESTMENT ASSIGNMENT  SUBMISSION </vt:lpstr>
      <vt:lpstr> Problem Statement and Objective</vt:lpstr>
      <vt:lpstr> Strategy for Data Analysis</vt:lpstr>
      <vt:lpstr>Approach</vt:lpstr>
      <vt:lpstr>Investment Type Analysis</vt:lpstr>
      <vt:lpstr>Country Analysis</vt:lpstr>
      <vt:lpstr> Sector Analysis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Windows 10</cp:lastModifiedBy>
  <cp:revision>39</cp:revision>
  <dcterms:created xsi:type="dcterms:W3CDTF">2016-06-09T08:16:28Z</dcterms:created>
  <dcterms:modified xsi:type="dcterms:W3CDTF">2021-05-15T13:22:47Z</dcterms:modified>
</cp:coreProperties>
</file>