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4-24T14:18:00.687"/>
    </inkml:context>
    <inkml:brush xml:id="br0">
      <inkml:brushProperty name="width" value="0.05292" units="cm"/>
      <inkml:brushProperty name="height" value="0.05292" units="cm"/>
      <inkml:brushProperty name="color" value="#FF0000"/>
    </inkml:brush>
  </inkml:definitions>
  <inkml:trace contextRef="#ctx0" brushRef="#br0">5829 10418,'25'0,"0"0,0 0,24 25,-24 0,74-25,-49 0,-25 0,0 0,24 0,-24 0,0 0,0 0,24 0,1 0,0 0,-26 0,51 24,-26-24,26 0,-26 0,1 0,-25 0,24 0,1 0,24 0,-24 0,-25 0,24 0,1 0,-25 0,25 0,-26 0,1 0,25 0,-25 0,-1 0,1 0,25 0,-25 0,-1 0,26 0,24 0,-49 0,50 0,-26-24,26 24,-1 0,0 0,1 0,-1 0,-24 0,24 0,-24-25,24 25,-24 0,0 0,-26 0,1 0,25 0,-25 0,-1 0,26 0,-25 0,0 0,-1 0,51-25,-50 25,24 0,1 0,-1 0,51 0,-51-25,1 25,-25 0,24 0,1 0,0 0,-26 0,26 0,24 0,-49 0,0 0,0 0,24 0,-24 0,0 0,25 0,-1 0,-24 0,0 0,24 0,-24 0,0 25,25-25,-26 0,1 25,50 0,-51-25,51 0,-50 0,24 0,1 24,0-24,-1 25,-24 0,25-25,-26 0,1 0,0 0,0 25,0-25,-1 0,26 0,-25 0,0 0,-1 0,1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4-24T14:18:29.067"/>
    </inkml:context>
    <inkml:brush xml:id="br0">
      <inkml:brushProperty name="width" value="0.05292" units="cm"/>
      <inkml:brushProperty name="height" value="0.05292" units="cm"/>
      <inkml:brushProperty name="color" value="#FF0000"/>
    </inkml:brush>
  </inkml:definitions>
  <inkml:trace contextRef="#ctx0" brushRef="#br0">5309 8954,'0'25,"24"-25,1 0,0 0,0 0,0 0,24 0,-24 0,0 0,0 25,-1-25,51 25,-26 0,26-25,-1 25,1-25,-1 0,0 24,1 1,-1-25,-24 0,24 0,1 0,-26 0,26 0,-1 0,1 0,-26 0,26 0,-26 0,1 0,-1 0,1 0,24 0,-24 0,0 0,49 0,-49 0,-1 0,-24 0,25 0,-1-25,26 1,-26 24,26-25,-1 25,25 0,0-25,-24 0,-1 25,26-25,-51 0,1 25,-25 0,24-24,26 24,-51-25,1 25,0 0,25 0,-26 0,1 0,50 0,-51 0,1 0,0 0,25 0,-1 0,1 0,-1 0,1 0,24 0,1 0,-26 0,1 0,0 0,-25 0,-1 0,26 0,-25 0,24 0,-24 0,0 0,0 0,49 0,-49 0,25 0,-26 0,26 0,0 0,-26 0,26 0,0 0,24 0,25 0,0 0,26-25,-51 25,0 0,-24 0,24 0,-24 0,0 0,24 0,-24 0,-1 0,26 0,-1 0,25 25,-24-25,-1 0,1 25,-1-25,0 0,-24 0,0 0,-1 0,1 24,24 1,-24-25,24 0,25 25,-24 0,24-25,0 0,0 25,-24-25,-1 0,1 0,-1 0,-24 0,-25 0,24 0,1 0,24 0,-24 0,-1 0,100 0,-25 0,0 0,-49 0,-26 0,26 0,-1 0,-24 0,-25 0,24 0,-24 0,25 0,-26 0,26 0,-25 0,24 0,26 0,-50 0,49 0,-24 0,24 0,0 0,1 0,-25 0,24 0,0 0,-24 0,0 0,-1 0,-24 0,0 0,24 0,-24 0,0 0,0 0,0 0,-1 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32CB02-E30E-4AF0-8209-89DCAE81898E}"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191573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2CB02-E30E-4AF0-8209-89DCAE81898E}"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45918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2CB02-E30E-4AF0-8209-89DCAE81898E}"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2806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2CB02-E30E-4AF0-8209-89DCAE81898E}"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82734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2CB02-E30E-4AF0-8209-89DCAE81898E}"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73092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32CB02-E30E-4AF0-8209-89DCAE81898E}"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16398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32CB02-E30E-4AF0-8209-89DCAE81898E}"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51153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2CB02-E30E-4AF0-8209-89DCAE81898E}"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306264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2CB02-E30E-4AF0-8209-89DCAE81898E}"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01063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CB02-E30E-4AF0-8209-89DCAE81898E}"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42868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CB02-E30E-4AF0-8209-89DCAE81898E}"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FE8DA-B8B2-4C87-B823-7B514B1AE948}" type="slidenum">
              <a:rPr lang="en-US" smtClean="0"/>
              <a:t>‹#›</a:t>
            </a:fld>
            <a:endParaRPr lang="en-US"/>
          </a:p>
        </p:txBody>
      </p:sp>
    </p:spTree>
    <p:extLst>
      <p:ext uri="{BB962C8B-B14F-4D97-AF65-F5344CB8AC3E}">
        <p14:creationId xmlns:p14="http://schemas.microsoft.com/office/powerpoint/2010/main" val="277549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CB02-E30E-4AF0-8209-89DCAE81898E}" type="datetimeFigureOut">
              <a:rPr lang="en-US" smtClean="0"/>
              <a:t>4/24/2021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FE8DA-B8B2-4C87-B823-7B514B1AE948}" type="slidenum">
              <a:rPr lang="en-US" smtClean="0"/>
              <a:t>‹#›</a:t>
            </a:fld>
            <a:endParaRPr lang="en-US"/>
          </a:p>
        </p:txBody>
      </p:sp>
    </p:spTree>
    <p:extLst>
      <p:ext uri="{BB962C8B-B14F-4D97-AF65-F5344CB8AC3E}">
        <p14:creationId xmlns:p14="http://schemas.microsoft.com/office/powerpoint/2010/main" val="91190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a:t> Investment Pre-assignment </a:t>
            </a:r>
            <a:br>
              <a:rPr lang="en-US" dirty="0"/>
            </a:br>
            <a:r>
              <a:rPr lang="en-US" dirty="0"/>
              <a:t>Live Session</a:t>
            </a:r>
          </a:p>
        </p:txBody>
      </p:sp>
      <p:sp>
        <p:nvSpPr>
          <p:cNvPr id="3" name="Subtitle 2"/>
          <p:cNvSpPr>
            <a:spLocks noGrp="1"/>
          </p:cNvSpPr>
          <p:nvPr>
            <p:ph type="subTitle" idx="1"/>
          </p:nvPr>
        </p:nvSpPr>
        <p:spPr/>
        <p:txBody>
          <a:bodyPr/>
          <a:lstStyle/>
          <a:p>
            <a:r>
              <a:rPr lang="en-US" dirty="0" smtClean="0"/>
              <a:t>By: </a:t>
            </a:r>
            <a:r>
              <a:rPr lang="en-US" dirty="0" err="1" smtClean="0"/>
              <a:t>Manpreet</a:t>
            </a:r>
            <a:r>
              <a:rPr lang="en-US" dirty="0" smtClean="0"/>
              <a:t> Singh</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39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150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pPr marL="0" indent="0" algn="just">
              <a:buNone/>
            </a:pPr>
            <a:r>
              <a:rPr lang="en-US" dirty="0" smtClean="0"/>
              <a:t>Aggregation </a:t>
            </a:r>
            <a:r>
              <a:rPr lang="en-US" dirty="0"/>
              <a:t>of data </a:t>
            </a:r>
          </a:p>
          <a:p>
            <a:pPr marL="0" indent="0" algn="just">
              <a:buNone/>
            </a:pPr>
            <a:r>
              <a:rPr lang="en-US" dirty="0" smtClean="0"/>
              <a:t>	•</a:t>
            </a:r>
            <a:r>
              <a:rPr lang="en-US" dirty="0"/>
              <a:t>Use .mean(), .median() type of functions to </a:t>
            </a:r>
            <a:r>
              <a:rPr lang="en-US" dirty="0" smtClean="0"/>
              <a:t>	extract </a:t>
            </a:r>
            <a:r>
              <a:rPr lang="en-US" dirty="0"/>
              <a:t>the best average metric for the </a:t>
            </a:r>
            <a:r>
              <a:rPr lang="en-US" dirty="0" smtClean="0"/>
              <a:t>	purpose.</a:t>
            </a:r>
            <a:endParaRPr lang="en-US" dirty="0"/>
          </a:p>
          <a:p>
            <a:pPr marL="0" indent="0" algn="just">
              <a:buNone/>
            </a:pPr>
            <a:r>
              <a:rPr lang="en-US" dirty="0" smtClean="0"/>
              <a:t>	•</a:t>
            </a:r>
            <a:r>
              <a:rPr lang="en-US" dirty="0"/>
              <a:t>Mean </a:t>
            </a:r>
            <a:r>
              <a:rPr lang="en-US" dirty="0" smtClean="0"/>
              <a:t>v/s Median </a:t>
            </a:r>
            <a:r>
              <a:rPr lang="en-US" dirty="0"/>
              <a:t>example</a:t>
            </a:r>
          </a:p>
          <a:p>
            <a:pPr marL="0" indent="0" algn="just">
              <a:buNone/>
            </a:pPr>
            <a:r>
              <a:rPr lang="en-US" dirty="0" smtClean="0"/>
              <a:t>	•</a:t>
            </a:r>
            <a:r>
              <a:rPr lang="en-US" dirty="0"/>
              <a:t>Join(Merge) Operation to combine dataset </a:t>
            </a:r>
            <a:r>
              <a:rPr lang="en-US" dirty="0" smtClean="0"/>
              <a:t>	from </a:t>
            </a:r>
            <a:r>
              <a:rPr lang="en-US" dirty="0"/>
              <a:t>different data frames</a:t>
            </a:r>
          </a:p>
          <a:p>
            <a:pPr marL="0" indent="0" algn="just">
              <a:buNone/>
            </a:pPr>
            <a:r>
              <a:rPr lang="en-US" dirty="0" smtClean="0"/>
              <a:t>	•</a:t>
            </a:r>
            <a:r>
              <a:rPr lang="en-US" dirty="0"/>
              <a:t>Avoid use of loops while writing code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51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240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marL="0" indent="0" algn="ctr">
              <a:buNone/>
            </a:pPr>
            <a:r>
              <a:rPr lang="en-US" b="1" dirty="0"/>
              <a:t>Points to remember</a:t>
            </a:r>
            <a:endParaRPr lang="en-US" dirty="0"/>
          </a:p>
          <a:p>
            <a:pPr marL="0" indent="0" algn="just">
              <a:buNone/>
            </a:pPr>
            <a:r>
              <a:rPr lang="en-US" dirty="0"/>
              <a:t>●The entire assignment is divided into checkpoints to help you navigate. </a:t>
            </a:r>
            <a:endParaRPr lang="en-US" dirty="0" smtClean="0"/>
          </a:p>
          <a:p>
            <a:pPr marL="0" indent="0" algn="just">
              <a:buNone/>
            </a:pPr>
            <a:endParaRPr lang="en-US" dirty="0"/>
          </a:p>
          <a:p>
            <a:pPr marL="0" indent="0" algn="just">
              <a:buNone/>
            </a:pPr>
            <a:r>
              <a:rPr lang="en-US" dirty="0"/>
              <a:t>●For each checkpoint, you are advised to fill in the tables into the spreadsheet provided in the download segment(Investment.xls</a:t>
            </a:r>
            <a:r>
              <a:rPr lang="en-US" dirty="0" smtClean="0"/>
              <a:t>).</a:t>
            </a:r>
          </a:p>
          <a:p>
            <a:pPr marL="0" indent="0" algn="just">
              <a:buNone/>
            </a:pPr>
            <a:endParaRPr lang="en-US" dirty="0"/>
          </a:p>
          <a:p>
            <a:pPr marL="0" indent="0" algn="just">
              <a:buNone/>
            </a:pPr>
            <a:r>
              <a:rPr lang="en-US" dirty="0"/>
              <a:t>●Need to submit your insights in a </a:t>
            </a:r>
            <a:r>
              <a:rPr lang="en-US" dirty="0" err="1"/>
              <a:t>ppt</a:t>
            </a:r>
            <a:r>
              <a:rPr lang="en-US" dirty="0"/>
              <a:t> file. Sample PPT is provided. The structure is a suggestion; make sure not to exceed 10 slides. </a:t>
            </a:r>
            <a:endParaRPr lang="en-US" dirty="0" smtClean="0"/>
          </a:p>
          <a:p>
            <a:pPr marL="0" indent="0" algn="just">
              <a:buNone/>
            </a:pPr>
            <a:endParaRPr lang="en-US" dirty="0"/>
          </a:p>
          <a:p>
            <a:pPr marL="0" indent="0" algn="just">
              <a:buNone/>
            </a:pPr>
            <a:r>
              <a:rPr lang="en-US" dirty="0"/>
              <a:t>●Convert the PPT in PDF format for submission. You need to submit a PDF</a:t>
            </a:r>
            <a:r>
              <a:rPr lang="en-US" dirty="0" smtClean="0"/>
              <a:t>.</a:t>
            </a:r>
          </a:p>
          <a:p>
            <a:pPr marL="0" indent="0" algn="just">
              <a:buNone/>
            </a:pPr>
            <a:r>
              <a:rPr lang="en-US" dirty="0" smtClean="0"/>
              <a:t> </a:t>
            </a:r>
            <a:endParaRPr lang="en-US" dirty="0"/>
          </a:p>
          <a:p>
            <a:pPr marL="0" indent="0" algn="just">
              <a:buNone/>
            </a:pPr>
            <a:r>
              <a:rPr lang="en-US" dirty="0"/>
              <a:t>●A single ZIP file is needed to be submitted with one </a:t>
            </a:r>
            <a:r>
              <a:rPr lang="en-US" dirty="0" err="1"/>
              <a:t>JupyterNotebook</a:t>
            </a:r>
            <a:r>
              <a:rPr lang="en-US" dirty="0"/>
              <a:t>, one excel sheet and a PDF file(</a:t>
            </a:r>
            <a:r>
              <a:rPr lang="en-US" dirty="0" err="1"/>
              <a:t>ppt</a:t>
            </a:r>
            <a:r>
              <a:rPr lang="en-US" dirty="0" smtClean="0"/>
              <a:t>).</a:t>
            </a:r>
          </a:p>
          <a:p>
            <a:pPr marL="0" indent="0" algn="just">
              <a:buNone/>
            </a:pPr>
            <a:endParaRPr lang="en-US" dirty="0"/>
          </a:p>
          <a:p>
            <a:pPr marL="0" indent="0" algn="just">
              <a:buNone/>
            </a:pPr>
            <a:r>
              <a:rPr lang="en-US" dirty="0"/>
              <a:t>●Don’t forget to comment the code properly as it carries separate marks.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86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34"/>
            <a:ext cx="9144000" cy="6782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276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44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399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84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smtClean="0"/>
              <a:t>What is spark funds?</a:t>
            </a:r>
          </a:p>
          <a:p>
            <a:pPr marL="0" indent="0" algn="just">
              <a:buNone/>
            </a:pPr>
            <a:r>
              <a:rPr lang="en-US" dirty="0"/>
              <a:t>You work for Spark Funds, an asset management company. Spark Funds wants to make investments in a few companies. The CEO of Spark Funds wants to understand the global trends in investments so that she can take the investment decisions effectively</a:t>
            </a:r>
            <a:r>
              <a:rPr lang="en-US" dirty="0" smtClean="0"/>
              <a:t>.</a:t>
            </a:r>
          </a:p>
          <a:p>
            <a:pPr marL="0" indent="0" algn="just">
              <a:buNone/>
            </a:pPr>
            <a:endParaRPr lang="en-US" dirty="0" smtClean="0"/>
          </a:p>
          <a:p>
            <a:pPr marL="0" indent="0" algn="just">
              <a:buNone/>
            </a:pPr>
            <a:r>
              <a:rPr lang="en-US" b="1" dirty="0"/>
              <a:t>Business objective: </a:t>
            </a:r>
            <a:r>
              <a:rPr lang="en-US"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r>
              <a:rPr lang="en-US" dirty="0" smtClean="0"/>
              <a:t>’.</a:t>
            </a:r>
          </a:p>
          <a:p>
            <a:pPr marL="0" indent="0" algn="just">
              <a:buNone/>
            </a:pPr>
            <a:endParaRPr lang="en-US" dirty="0" smtClean="0"/>
          </a:p>
          <a:p>
            <a:pPr marL="0" indent="0" algn="just">
              <a:buNone/>
            </a:pPr>
            <a:r>
              <a:rPr lang="en-US" dirty="0"/>
              <a:t>Spark Funds has two minor constraints for investments:</a:t>
            </a:r>
          </a:p>
          <a:p>
            <a:pPr algn="just"/>
            <a:r>
              <a:rPr lang="en-US" dirty="0"/>
              <a:t>1.It wants to invest between </a:t>
            </a:r>
            <a:r>
              <a:rPr lang="en-US" b="1" dirty="0"/>
              <a:t>5 to 15 million </a:t>
            </a:r>
            <a:r>
              <a:rPr lang="en-US" b="1" dirty="0" smtClean="0"/>
              <a:t>USD </a:t>
            </a:r>
            <a:r>
              <a:rPr lang="en-US" dirty="0" smtClean="0"/>
              <a:t>per </a:t>
            </a:r>
            <a:r>
              <a:rPr lang="en-US" dirty="0"/>
              <a:t>round of investment</a:t>
            </a:r>
          </a:p>
          <a:p>
            <a:pPr algn="just"/>
            <a:r>
              <a:rPr lang="en-US" dirty="0"/>
              <a:t>2.It wants to invest only in </a:t>
            </a:r>
            <a:r>
              <a:rPr lang="en-US" b="1" dirty="0"/>
              <a:t>English-speaking </a:t>
            </a:r>
            <a:r>
              <a:rPr lang="en-US" b="1" dirty="0" smtClean="0"/>
              <a:t>countries </a:t>
            </a:r>
            <a:r>
              <a:rPr lang="en-US" dirty="0" smtClean="0"/>
              <a:t>because </a:t>
            </a:r>
            <a:r>
              <a:rPr lang="en-US" dirty="0"/>
              <a:t>of the ease of communication with the companies it would invest in.</a:t>
            </a:r>
          </a:p>
          <a:p>
            <a:pPr marL="0" indent="0" algn="just">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98440" y="3741480"/>
              <a:ext cx="1804320" cy="63000"/>
            </p14:xfrm>
          </p:contentPart>
        </mc:Choice>
        <mc:Fallback>
          <p:pic>
            <p:nvPicPr>
              <p:cNvPr id="4" name="Ink 3"/>
              <p:cNvPicPr/>
              <p:nvPr/>
            </p:nvPicPr>
            <p:blipFill>
              <a:blip r:embed="rId4"/>
              <a:stretch>
                <a:fillRect/>
              </a:stretch>
            </p:blipFill>
            <p:spPr>
              <a:xfrm>
                <a:off x="2089080" y="3732120"/>
                <a:ext cx="1823040" cy="81720"/>
              </a:xfrm>
              <a:prstGeom prst="rect">
                <a:avLst/>
              </a:prstGeom>
            </p:spPr>
          </p:pic>
        </mc:Fallback>
      </mc:AlternateContent>
    </p:spTree>
    <p:extLst>
      <p:ext uri="{BB962C8B-B14F-4D97-AF65-F5344CB8AC3E}">
        <p14:creationId xmlns:p14="http://schemas.microsoft.com/office/powerpoint/2010/main" val="954233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Investment type analysis</a:t>
            </a:r>
          </a:p>
          <a:p>
            <a:pPr marL="0" indent="0" algn="just">
              <a:buNone/>
            </a:pPr>
            <a:r>
              <a:rPr lang="en-US" dirty="0" smtClean="0"/>
              <a:t> Comparing the typical investment amount in the venture, seed, angel, private equity etc. so that </a:t>
            </a:r>
            <a:r>
              <a:rPr lang="en-US" dirty="0"/>
              <a:t>S</a:t>
            </a:r>
            <a:r>
              <a:rPr lang="en-US" dirty="0" smtClean="0"/>
              <a:t>parks fund can choose the type that is best suited for their strategy.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89154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911240" y="3196800"/>
              <a:ext cx="3536280" cy="89640"/>
            </p14:xfrm>
          </p:contentPart>
        </mc:Choice>
        <mc:Fallback>
          <p:pic>
            <p:nvPicPr>
              <p:cNvPr id="4" name="Ink 3"/>
              <p:cNvPicPr/>
              <p:nvPr/>
            </p:nvPicPr>
            <p:blipFill>
              <a:blip r:embed="rId5"/>
              <a:stretch>
                <a:fillRect/>
              </a:stretch>
            </p:blipFill>
            <p:spPr>
              <a:xfrm>
                <a:off x="1901880" y="3187440"/>
                <a:ext cx="3555000" cy="108360"/>
              </a:xfrm>
              <a:prstGeom prst="rect">
                <a:avLst/>
              </a:prstGeom>
            </p:spPr>
          </p:pic>
        </mc:Fallback>
      </mc:AlternateContent>
    </p:spTree>
    <p:extLst>
      <p:ext uri="{BB962C8B-B14F-4D97-AF65-F5344CB8AC3E}">
        <p14:creationId xmlns:p14="http://schemas.microsoft.com/office/powerpoint/2010/main" val="287324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b="1" dirty="0"/>
              <a:t>Country </a:t>
            </a:r>
            <a:r>
              <a:rPr lang="en-US" b="1" dirty="0" smtClean="0"/>
              <a:t>analysis</a:t>
            </a:r>
            <a:r>
              <a:rPr lang="en-US" dirty="0" smtClean="0"/>
              <a:t>: Identifying </a:t>
            </a:r>
            <a:r>
              <a:rPr lang="en-US" dirty="0"/>
              <a:t>the countries which have been the most heavily invested in the past. These will be Spark Funds’ </a:t>
            </a:r>
            <a:r>
              <a:rPr lang="en-US" dirty="0" err="1" smtClean="0"/>
              <a:t>favourites</a:t>
            </a:r>
            <a:r>
              <a:rPr lang="en-US" dirty="0" smtClean="0"/>
              <a:t> as </a:t>
            </a:r>
            <a:r>
              <a:rPr lang="en-US" dirty="0"/>
              <a:t>well.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667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b="1" dirty="0"/>
              <a:t>Sector </a:t>
            </a:r>
            <a:r>
              <a:rPr lang="en-US" b="1" dirty="0" smtClean="0"/>
              <a:t>analysis</a:t>
            </a:r>
            <a:r>
              <a:rPr lang="en-US" dirty="0" smtClean="0"/>
              <a:t>: Understanding </a:t>
            </a:r>
            <a:r>
              <a:rPr lang="en-US" dirty="0"/>
              <a:t>the distribution of investments across the eight main sectors. (Note that we are interested in the </a:t>
            </a:r>
            <a:r>
              <a:rPr lang="en-US" b="1" dirty="0"/>
              <a:t>eight 'main </a:t>
            </a:r>
            <a:r>
              <a:rPr lang="en-US" b="1" dirty="0" smtClean="0"/>
              <a:t>sectors‘ </a:t>
            </a:r>
            <a:r>
              <a:rPr lang="en-US" dirty="0" smtClean="0"/>
              <a:t>provided </a:t>
            </a:r>
            <a:r>
              <a:rPr lang="en-US" dirty="0"/>
              <a:t>in the mapping file. The file </a:t>
            </a:r>
            <a:r>
              <a:rPr lang="en-US" b="1" dirty="0" smtClean="0"/>
              <a:t>company </a:t>
            </a:r>
            <a:r>
              <a:rPr lang="en-US" dirty="0" smtClean="0"/>
              <a:t>has </a:t>
            </a:r>
            <a:r>
              <a:rPr lang="en-US" dirty="0"/>
              <a:t>numerous sub-sector names; hence, you will need to map each sub-sector to its main sector.)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93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b="1" dirty="0"/>
              <a:t>Steps to proceed with the Case Study</a:t>
            </a:r>
            <a:endParaRPr lang="en-US" dirty="0"/>
          </a:p>
          <a:p>
            <a:pPr marL="0" indent="0" algn="just">
              <a:buNone/>
            </a:pPr>
            <a:r>
              <a:rPr lang="en-US" dirty="0"/>
              <a:t>There are four major parts that are needed to be done for this case study:</a:t>
            </a:r>
          </a:p>
          <a:p>
            <a:pPr algn="just"/>
            <a:r>
              <a:rPr lang="en-US" dirty="0"/>
              <a:t>1.Data understanding/Exploration</a:t>
            </a:r>
          </a:p>
          <a:p>
            <a:pPr algn="just"/>
            <a:r>
              <a:rPr lang="en-US" dirty="0"/>
              <a:t>2.Data cleaning (cleaning missing values, removing redundant columns etc.)</a:t>
            </a:r>
          </a:p>
          <a:p>
            <a:pPr algn="just"/>
            <a:r>
              <a:rPr lang="en-US" dirty="0"/>
              <a:t>3.Data Analysis</a:t>
            </a:r>
          </a:p>
          <a:p>
            <a:pPr algn="just"/>
            <a:r>
              <a:rPr lang="en-US" dirty="0"/>
              <a:t>4.Recommendations(Checkpoints)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04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Data Understanding/Exploration</a:t>
            </a:r>
          </a:p>
          <a:p>
            <a:pPr marL="0" indent="0" algn="just">
              <a:buNone/>
            </a:pPr>
            <a:r>
              <a:rPr lang="en-US" dirty="0"/>
              <a:t>1.Read the data to Python </a:t>
            </a:r>
            <a:r>
              <a:rPr lang="en-US" dirty="0" err="1"/>
              <a:t>dataframe</a:t>
            </a:r>
            <a:endParaRPr lang="en-US" dirty="0"/>
          </a:p>
          <a:p>
            <a:pPr marL="0" indent="0" algn="just">
              <a:buNone/>
            </a:pPr>
            <a:r>
              <a:rPr lang="en-US" dirty="0"/>
              <a:t>2.Loading data using encoding </a:t>
            </a:r>
          </a:p>
          <a:p>
            <a:pPr marL="0" indent="0" algn="just">
              <a:buNone/>
            </a:pPr>
            <a:r>
              <a:rPr lang="en-US" dirty="0" smtClean="0"/>
              <a:t>	•</a:t>
            </a:r>
            <a:r>
              <a:rPr lang="en-US" dirty="0"/>
              <a:t>Try using different encoding formats</a:t>
            </a:r>
          </a:p>
          <a:p>
            <a:pPr marL="0" indent="0" algn="just">
              <a:buNone/>
            </a:pPr>
            <a:r>
              <a:rPr lang="en-US" dirty="0" smtClean="0"/>
              <a:t>	•</a:t>
            </a:r>
            <a:r>
              <a:rPr lang="en-US" dirty="0"/>
              <a:t>Use </a:t>
            </a:r>
            <a:r>
              <a:rPr lang="en-US" b="1" dirty="0" err="1" smtClean="0"/>
              <a:t>chardet</a:t>
            </a:r>
            <a:r>
              <a:rPr lang="en-US" b="1" dirty="0" smtClean="0"/>
              <a:t> </a:t>
            </a:r>
            <a:r>
              <a:rPr lang="en-US" dirty="0" smtClean="0"/>
              <a:t>library </a:t>
            </a:r>
            <a:r>
              <a:rPr lang="en-US" dirty="0"/>
              <a:t>to detect encoding format </a:t>
            </a:r>
            <a:r>
              <a:rPr lang="en-US" dirty="0" smtClean="0"/>
              <a:t>	(</a:t>
            </a:r>
            <a:r>
              <a:rPr lang="en-US" dirty="0"/>
              <a:t>Hint:ISO-8859-1)</a:t>
            </a:r>
          </a:p>
          <a:p>
            <a:pPr marL="0" indent="0" algn="just">
              <a:buNone/>
            </a:pPr>
            <a:r>
              <a:rPr lang="en-US" dirty="0"/>
              <a:t>3.Explore/understand data: .info(), .describe(), .head(), .tail(),.shape</a:t>
            </a:r>
          </a:p>
          <a:p>
            <a:pPr marL="0" indent="0" algn="just">
              <a:buNone/>
            </a:pPr>
            <a:r>
              <a:rPr lang="en-US" dirty="0" smtClean="0"/>
              <a:t>	•</a:t>
            </a:r>
            <a:r>
              <a:rPr lang="en-US" dirty="0"/>
              <a:t>This will give you a sense of what type of dataset </a:t>
            </a:r>
            <a:r>
              <a:rPr lang="en-US" dirty="0" smtClean="0"/>
              <a:t>	you </a:t>
            </a:r>
            <a:r>
              <a:rPr lang="en-US" dirty="0"/>
              <a:t>are dealing with</a:t>
            </a:r>
          </a:p>
          <a:p>
            <a:pPr marL="0" indent="0" algn="just">
              <a:buNone/>
            </a:pPr>
            <a:r>
              <a:rPr lang="en-US" dirty="0"/>
              <a:t>4.Unique Values check: Use of .unique() function</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824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pPr marL="0" indent="0" algn="ctr">
              <a:buNone/>
            </a:pPr>
            <a:r>
              <a:rPr lang="en-US" dirty="0"/>
              <a:t>Data Cleaning</a:t>
            </a:r>
          </a:p>
          <a:p>
            <a:pPr marL="0" indent="0" algn="just">
              <a:buNone/>
            </a:pPr>
            <a:r>
              <a:rPr lang="en-US" dirty="0"/>
              <a:t>1.Redundant Columns: Use info from Data Exploration steps</a:t>
            </a:r>
          </a:p>
          <a:p>
            <a:pPr marL="0" indent="0" algn="just">
              <a:buNone/>
            </a:pPr>
            <a:r>
              <a:rPr lang="en-US" dirty="0"/>
              <a:t>2.Check the percentage of missing values.</a:t>
            </a:r>
          </a:p>
          <a:p>
            <a:pPr marL="0" indent="0" algn="just">
              <a:buNone/>
            </a:pPr>
            <a:r>
              <a:rPr lang="en-US" dirty="0"/>
              <a:t>3.Remove all those with very high missing percentage.</a:t>
            </a:r>
          </a:p>
          <a:p>
            <a:pPr marL="0" indent="0" algn="just">
              <a:buNone/>
            </a:pPr>
            <a:r>
              <a:rPr lang="en-US" dirty="0"/>
              <a:t>4.For columns with less missing percentage: perform data cleaning steps for both columns and rows</a:t>
            </a:r>
          </a:p>
          <a:p>
            <a:pPr marL="0" indent="0" algn="just">
              <a:buNone/>
            </a:pPr>
            <a:r>
              <a:rPr lang="en-US" dirty="0"/>
              <a:t>5.Null Value treatment: Decide if you need to drop null values or impute dummy data into them</a:t>
            </a:r>
          </a:p>
          <a:p>
            <a:pPr marL="0" indent="0" algn="just">
              <a:buNone/>
            </a:pPr>
            <a:r>
              <a:rPr lang="en-US" dirty="0"/>
              <a:t>6.Checking out the distribution to impute mean, median or mode. </a:t>
            </a:r>
          </a:p>
          <a:p>
            <a:pPr marL="0" indent="0" algn="just">
              <a:buNone/>
            </a:pPr>
            <a:r>
              <a:rPr lang="en-US" dirty="0"/>
              <a:t>7.Check for data consistency to avoid running into issues while merging especially conversion to correct format for strings. Example: convert to lowercase</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050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543</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Investment Pre-assignment  Live 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Pre-assignment  Live Session</dc:title>
  <dc:creator>MANPREET</dc:creator>
  <cp:lastModifiedBy>MANPREET</cp:lastModifiedBy>
  <cp:revision>8</cp:revision>
  <dcterms:created xsi:type="dcterms:W3CDTF">2021-04-23T13:05:12Z</dcterms:created>
  <dcterms:modified xsi:type="dcterms:W3CDTF">2021-04-24T15:33:50Z</dcterms:modified>
</cp:coreProperties>
</file>