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60" r:id="rId2"/>
    <p:sldId id="261" r:id="rId3"/>
    <p:sldId id="272" r:id="rId4"/>
    <p:sldId id="273" r:id="rId5"/>
    <p:sldId id="274" r:id="rId6"/>
    <p:sldId id="276" r:id="rId7"/>
    <p:sldId id="277" r:id="rId8"/>
    <p:sldId id="279" r:id="rId9"/>
    <p:sldId id="280" r:id="rId10"/>
    <p:sldId id="278" r:id="rId11"/>
    <p:sldId id="281" r:id="rId12"/>
    <p:sldId id="282" r:id="rId13"/>
    <p:sldId id="287" r:id="rId14"/>
    <p:sldId id="286" r:id="rId15"/>
    <p:sldId id="289" r:id="rId16"/>
    <p:sldId id="290" r:id="rId17"/>
    <p:sldId id="283" r:id="rId18"/>
    <p:sldId id="291" r:id="rId19"/>
    <p:sldId id="292" r:id="rId20"/>
    <p:sldId id="293"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90" d="100"/>
          <a:sy n="90" d="100"/>
        </p:scale>
        <p:origin x="-1171"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736330-D4FB-498C-A240-DBF565AF423C}" type="datetimeFigureOut">
              <a:rPr lang="en-US" smtClean="0"/>
              <a:pPr/>
              <a:t>3/29/2017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https://</a:t>
            </a:r>
            <a:r>
              <a:rPr lang="en-US" dirty="0" smtClean="0"/>
              <a:t>www.educba.com/machine_learning_n_R/</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64F052-F219-4965-8DEC-17304C988EBD}" type="slidenum">
              <a:rPr lang="en-US" smtClean="0"/>
              <a:pPr/>
              <a:t>‹#›</a:t>
            </a:fld>
            <a:endParaRPr lang="en-US" dirty="0"/>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43EB3-AE3F-42F6-9DF7-F8DA9E02201D}" type="datetimeFigureOut">
              <a:rPr lang="en-US" smtClean="0"/>
              <a:pPr/>
              <a:t>3/29/2017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https://</a:t>
            </a:r>
            <a:r>
              <a:rPr lang="en-US" dirty="0" smtClean="0"/>
              <a:t>www.educba.com/machine_learning_n_R/</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31766-472D-4CDE-8D1F-9D0735FD0A42}" type="slidenum">
              <a:rPr lang="en-US" smtClean="0"/>
              <a:pPr/>
              <a:t>‹#›</a:t>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7</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1450"/>
            <a:ext cx="4343400" cy="285751"/>
          </a:xfrm>
        </p:spPr>
        <p:txBody>
          <a:bodyPr/>
          <a:lstStyle>
            <a:lvl1pPr>
              <a:defRPr/>
            </a:lvl1pPr>
          </a:lstStyle>
          <a:p>
            <a:r>
              <a:rPr lang="en-US" dirty="0" smtClean="0"/>
              <a:t>Linear Regression</a:t>
            </a:r>
            <a:endParaRPr lang="en-US" dirty="0"/>
          </a:p>
        </p:txBody>
      </p:sp>
      <p:pic>
        <p:nvPicPr>
          <p:cNvPr id="7" name="Picture 6" descr="eduCBA-Logo.png"/>
          <p:cNvPicPr>
            <a:picLocks noChangeAspect="1"/>
          </p:cNvPicPr>
          <p:nvPr userDrawn="1"/>
        </p:nvPicPr>
        <p:blipFill>
          <a:blip r:embed="rId2" cstate="print"/>
          <a:stretch>
            <a:fillRect/>
          </a:stretch>
        </p:blipFill>
        <p:spPr>
          <a:xfrm>
            <a:off x="7239000" y="114300"/>
            <a:ext cx="1676400" cy="383721"/>
          </a:xfrm>
          <a:prstGeom prst="rect">
            <a:avLst/>
          </a:prstGeom>
        </p:spPr>
      </p:pic>
      <p:cxnSp>
        <p:nvCxnSpPr>
          <p:cNvPr id="9" name="Straight Connector 8"/>
          <p:cNvCxnSpPr/>
          <p:nvPr userDrawn="1"/>
        </p:nvCxnSpPr>
        <p:spPr>
          <a:xfrm>
            <a:off x="228600" y="571500"/>
            <a:ext cx="8686800" cy="0"/>
          </a:xfrm>
          <a:prstGeom prst="line">
            <a:avLst/>
          </a:prstGeom>
          <a:ln w="28575" cap="rnd"/>
        </p:spPr>
        <p:style>
          <a:lnRef idx="1">
            <a:schemeClr val="accent1"/>
          </a:lnRef>
          <a:fillRef idx="0">
            <a:schemeClr val="accent1"/>
          </a:fillRef>
          <a:effectRef idx="0">
            <a:schemeClr val="accent1"/>
          </a:effectRef>
          <a:fontRef idx="minor">
            <a:schemeClr val="tx1"/>
          </a:fontRef>
        </p:style>
      </p:cxnSp>
      <p:sp>
        <p:nvSpPr>
          <p:cNvPr id="17" name="Footer Placeholder 16"/>
          <p:cNvSpPr>
            <a:spLocks noGrp="1"/>
          </p:cNvSpPr>
          <p:nvPr>
            <p:ph type="ftr" sz="quarter" idx="15"/>
          </p:nvPr>
        </p:nvSpPr>
        <p:spPr>
          <a:xfrm>
            <a:off x="3124200" y="4767263"/>
            <a:ext cx="5715000" cy="273844"/>
          </a:xfrm>
        </p:spPr>
        <p:txBody>
          <a:bodyPr/>
          <a:lstStyle>
            <a:lvl1pPr>
              <a:defRPr sz="1400" b="1">
                <a:solidFill>
                  <a:schemeClr val="accent1">
                    <a:lumMod val="50000"/>
                  </a:schemeClr>
                </a:solidFill>
              </a:defRPr>
            </a:lvl1pPr>
          </a:lstStyle>
          <a:p>
            <a:r>
              <a:rPr lang="en-US" dirty="0" smtClean="0"/>
              <a:t>https://</a:t>
            </a:r>
            <a:r>
              <a:rPr lang="en-US" dirty="0" smtClean="0"/>
              <a:t>www.educba.com/machine_learning_n_R/</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3/29/2017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
        <p:nvSpPr>
          <p:cNvPr id="9" name="Slide Number Placeholder 8"/>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
        <p:nvSpPr>
          <p:cNvPr id="5" name="Slide Number Placeholder 4"/>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
        <p:nvSpPr>
          <p:cNvPr id="4" name="Slide Number Placeholder 3"/>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a:t>
            </a:r>
            <a:r>
              <a:rPr lang="en-US" dirty="0" smtClean="0"/>
              <a:t>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https://</a:t>
            </a:r>
            <a:r>
              <a:rPr lang="en-US" dirty="0" smtClean="0"/>
              <a:t>www.educba.com/machine_learning_n_R/</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4E2AF4A-0674-4FC8-8397-D96544A06E7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7851648" cy="1200150"/>
          </a:xfrm>
          <a:ln cmpd="sng">
            <a:round/>
          </a:ln>
        </p:spPr>
        <p:txBody>
          <a:bodyPr/>
          <a:lstStyle/>
          <a:p>
            <a:pPr algn="ctr"/>
            <a:r>
              <a:rPr lang="en-US" sz="3600" dirty="0" smtClean="0"/>
              <a:t> </a:t>
            </a:r>
            <a:r>
              <a:rPr lang="en-US" sz="4000" dirty="0" smtClean="0">
                <a:solidFill>
                  <a:srgbClr val="0070C0"/>
                </a:solidFill>
              </a:rPr>
              <a:t>Machine Learning      Introduction</a:t>
            </a:r>
            <a:endParaRPr lang="en-US" sz="4000" dirty="0">
              <a:solidFill>
                <a:srgbClr val="0070C0"/>
              </a:solidFill>
            </a:endParaRPr>
          </a:p>
        </p:txBody>
      </p:sp>
      <p:pic>
        <p:nvPicPr>
          <p:cNvPr id="4" name="Picture 3" descr="eduCBA-Logo.png"/>
          <p:cNvPicPr>
            <a:picLocks noChangeAspect="1"/>
          </p:cNvPicPr>
          <p:nvPr/>
        </p:nvPicPr>
        <p:blipFill>
          <a:blip r:embed="rId3" cstate="print"/>
          <a:stretch>
            <a:fillRect/>
          </a:stretch>
        </p:blipFill>
        <p:spPr>
          <a:xfrm>
            <a:off x="2743200" y="1085850"/>
            <a:ext cx="3797030" cy="869125"/>
          </a:xfrm>
          <a:prstGeom prst="rect">
            <a:avLst/>
          </a:prstGeom>
        </p:spPr>
      </p:pic>
      <p:cxnSp>
        <p:nvCxnSpPr>
          <p:cNvPr id="7" name="Straight Connector 6"/>
          <p:cNvCxnSpPr/>
          <p:nvPr/>
        </p:nvCxnSpPr>
        <p:spPr>
          <a:xfrm>
            <a:off x="5105400" y="2743200"/>
            <a:ext cx="0" cy="628650"/>
          </a:xfrm>
          <a:prstGeom prst="line">
            <a:avLst/>
          </a:prstGeom>
          <a:ln w="53975"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80060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
        <p:nvSpPr>
          <p:cNvPr id="4" name="Rectangle 3"/>
          <p:cNvSpPr/>
          <p:nvPr/>
        </p:nvSpPr>
        <p:spPr>
          <a:xfrm>
            <a:off x="609600" y="666750"/>
            <a:ext cx="5791200" cy="400110"/>
          </a:xfrm>
          <a:prstGeom prst="rect">
            <a:avLst/>
          </a:prstGeom>
        </p:spPr>
        <p:txBody>
          <a:bodyPr wrap="square">
            <a:spAutoFit/>
          </a:bodyPr>
          <a:lstStyle/>
          <a:p>
            <a:r>
              <a:rPr lang="en-US" sz="2000" b="1" u="sng" dirty="0" smtClean="0"/>
              <a:t>Steps to apply machine learning to your data:-</a:t>
            </a:r>
            <a:endParaRPr lang="en-US" sz="2000" u="sng" dirty="0"/>
          </a:p>
        </p:txBody>
      </p:sp>
      <p:sp>
        <p:nvSpPr>
          <p:cNvPr id="7" name="Rectangle 6"/>
          <p:cNvSpPr/>
          <p:nvPr/>
        </p:nvSpPr>
        <p:spPr>
          <a:xfrm>
            <a:off x="762000" y="1123950"/>
            <a:ext cx="8001000" cy="646331"/>
          </a:xfrm>
          <a:prstGeom prst="rect">
            <a:avLst/>
          </a:prstGeom>
        </p:spPr>
        <p:txBody>
          <a:bodyPr wrap="square">
            <a:spAutoFit/>
          </a:bodyPr>
          <a:lstStyle/>
          <a:p>
            <a:pPr marL="342900" indent="-342900">
              <a:buAutoNum type="arabicPeriod"/>
            </a:pPr>
            <a:r>
              <a:rPr lang="en-US" b="1" dirty="0" smtClean="0"/>
              <a:t>Collecting data:  </a:t>
            </a:r>
            <a:r>
              <a:rPr lang="en-US" dirty="0" smtClean="0"/>
              <a:t>Data may be website log, sensor streaming, excel, </a:t>
            </a:r>
            <a:r>
              <a:rPr lang="en-US" dirty="0" err="1" smtClean="0"/>
              <a:t>sql</a:t>
            </a:r>
            <a:r>
              <a:rPr lang="en-US" dirty="0" smtClean="0"/>
              <a:t> output you have to bring this in our programming environment or import it.</a:t>
            </a:r>
            <a:endParaRPr lang="en-US" dirty="0"/>
          </a:p>
        </p:txBody>
      </p:sp>
      <p:sp>
        <p:nvSpPr>
          <p:cNvPr id="8" name="Rectangle 7"/>
          <p:cNvSpPr/>
          <p:nvPr/>
        </p:nvSpPr>
        <p:spPr>
          <a:xfrm>
            <a:off x="762000" y="1733550"/>
            <a:ext cx="8077200" cy="923330"/>
          </a:xfrm>
          <a:prstGeom prst="rect">
            <a:avLst/>
          </a:prstGeom>
        </p:spPr>
        <p:txBody>
          <a:bodyPr wrap="square">
            <a:spAutoFit/>
          </a:bodyPr>
          <a:lstStyle/>
          <a:p>
            <a:r>
              <a:rPr lang="en-US" dirty="0" smtClean="0"/>
              <a:t>2.   </a:t>
            </a:r>
            <a:r>
              <a:rPr lang="en-US" b="1" dirty="0" smtClean="0"/>
              <a:t>Exploring and preparing the data: </a:t>
            </a:r>
            <a:r>
              <a:rPr lang="en-US" dirty="0" smtClean="0"/>
              <a:t>Most time consuming task, Missing values </a:t>
            </a:r>
          </a:p>
          <a:p>
            <a:r>
              <a:rPr lang="en-US" dirty="0" smtClean="0"/>
              <a:t>      imputation, Outlier detector, EDA – Exploratory Data Analysis is for seeing what</a:t>
            </a:r>
          </a:p>
          <a:p>
            <a:r>
              <a:rPr lang="en-US" dirty="0" smtClean="0"/>
              <a:t>      the data can tell us beyond the formal modeling or hypothesis testing task. </a:t>
            </a:r>
            <a:endParaRPr lang="en-US" dirty="0"/>
          </a:p>
        </p:txBody>
      </p:sp>
      <p:sp>
        <p:nvSpPr>
          <p:cNvPr id="9" name="Rectangle 8"/>
          <p:cNvSpPr/>
          <p:nvPr/>
        </p:nvSpPr>
        <p:spPr>
          <a:xfrm>
            <a:off x="762000" y="2647951"/>
            <a:ext cx="7696200" cy="646331"/>
          </a:xfrm>
          <a:prstGeom prst="rect">
            <a:avLst/>
          </a:prstGeom>
        </p:spPr>
        <p:txBody>
          <a:bodyPr wrap="square">
            <a:spAutoFit/>
          </a:bodyPr>
          <a:lstStyle/>
          <a:p>
            <a:pPr marL="342900" indent="-342900">
              <a:buAutoNum type="arabicPeriod" startAt="3"/>
            </a:pPr>
            <a:r>
              <a:rPr lang="en-US" b="1" dirty="0" smtClean="0"/>
              <a:t>Training a model on the data: </a:t>
            </a:r>
            <a:r>
              <a:rPr lang="en-US" dirty="0" smtClean="0"/>
              <a:t> Here data scientist has to select proper </a:t>
            </a:r>
          </a:p>
          <a:p>
            <a:pPr marL="342900" indent="-342900"/>
            <a:r>
              <a:rPr lang="en-US" dirty="0" smtClean="0"/>
              <a:t>       machine learning algorithm to train the model. Try to optimize the model.</a:t>
            </a:r>
            <a:endParaRPr lang="en-US" dirty="0"/>
          </a:p>
        </p:txBody>
      </p:sp>
      <p:sp>
        <p:nvSpPr>
          <p:cNvPr id="10" name="Rectangle 9"/>
          <p:cNvSpPr/>
          <p:nvPr/>
        </p:nvSpPr>
        <p:spPr>
          <a:xfrm>
            <a:off x="762000" y="3333750"/>
            <a:ext cx="8077200" cy="646331"/>
          </a:xfrm>
          <a:prstGeom prst="rect">
            <a:avLst/>
          </a:prstGeom>
        </p:spPr>
        <p:txBody>
          <a:bodyPr wrap="square">
            <a:spAutoFit/>
          </a:bodyPr>
          <a:lstStyle/>
          <a:p>
            <a:pPr marL="342900" indent="-342900">
              <a:buAutoNum type="arabicPeriod" startAt="4"/>
            </a:pPr>
            <a:r>
              <a:rPr lang="en-US" b="1" dirty="0" smtClean="0"/>
              <a:t>Evaluating model performance:  </a:t>
            </a:r>
            <a:r>
              <a:rPr lang="en-US" dirty="0" smtClean="0"/>
              <a:t>Predicting on test data and see how accurate</a:t>
            </a:r>
          </a:p>
          <a:p>
            <a:pPr marL="342900" indent="-342900"/>
            <a:r>
              <a:rPr lang="en-US" dirty="0" smtClean="0"/>
              <a:t>       the model is. </a:t>
            </a:r>
            <a:r>
              <a:rPr lang="en-US" b="1" dirty="0" smtClean="0"/>
              <a:t> </a:t>
            </a:r>
            <a:endParaRPr lang="en-US" dirty="0"/>
          </a:p>
        </p:txBody>
      </p:sp>
      <p:sp>
        <p:nvSpPr>
          <p:cNvPr id="11" name="Rectangle 10"/>
          <p:cNvSpPr/>
          <p:nvPr/>
        </p:nvSpPr>
        <p:spPr>
          <a:xfrm>
            <a:off x="762000" y="3943350"/>
            <a:ext cx="8077200" cy="646331"/>
          </a:xfrm>
          <a:prstGeom prst="rect">
            <a:avLst/>
          </a:prstGeom>
        </p:spPr>
        <p:txBody>
          <a:bodyPr wrap="square">
            <a:spAutoFit/>
          </a:bodyPr>
          <a:lstStyle/>
          <a:p>
            <a:r>
              <a:rPr lang="en-US" dirty="0" smtClean="0"/>
              <a:t>5.    </a:t>
            </a:r>
            <a:r>
              <a:rPr lang="en-US" b="1" dirty="0" smtClean="0"/>
              <a:t>Improving model performance: </a:t>
            </a:r>
            <a:r>
              <a:rPr lang="en-US" dirty="0" smtClean="0"/>
              <a:t> In case model results on test data are not</a:t>
            </a:r>
          </a:p>
          <a:p>
            <a:r>
              <a:rPr lang="en-US" dirty="0" smtClean="0"/>
              <a:t>       satisfactory  repeat step 3. i.e. again train the model or get more I/P data.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80060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
        <p:nvSpPr>
          <p:cNvPr id="4" name="Rectangle 3"/>
          <p:cNvSpPr/>
          <p:nvPr/>
        </p:nvSpPr>
        <p:spPr>
          <a:xfrm>
            <a:off x="609600" y="742950"/>
            <a:ext cx="8305800" cy="1600438"/>
          </a:xfrm>
          <a:prstGeom prst="rect">
            <a:avLst/>
          </a:prstGeom>
        </p:spPr>
        <p:txBody>
          <a:bodyPr wrap="square">
            <a:spAutoFit/>
          </a:bodyPr>
          <a:lstStyle/>
          <a:p>
            <a:r>
              <a:rPr lang="en-US" b="1" u="sng" dirty="0" smtClean="0"/>
              <a:t>Choosing a machine learning algorithm</a:t>
            </a:r>
            <a:r>
              <a:rPr lang="en-US" b="1" dirty="0" smtClean="0"/>
              <a:t>:-</a:t>
            </a:r>
          </a:p>
          <a:p>
            <a:r>
              <a:rPr lang="en-US" sz="1600" dirty="0" smtClean="0"/>
              <a:t>The process of choosing a machine learning algorithm involves matching the characteristics of the data to be learned to the biases of the available approaches. Since the choice of a machine learning algorithm is largely dependent upon the type of data you are analyzing and the proposed task at hand, it is often helpful to be thinking about this process while you are gathering, exploring, and cleaning your data.</a:t>
            </a:r>
            <a:endParaRPr lang="en-US" sz="1600" dirty="0"/>
          </a:p>
        </p:txBody>
      </p:sp>
      <p:sp>
        <p:nvSpPr>
          <p:cNvPr id="7" name="Rectangle 6"/>
          <p:cNvSpPr/>
          <p:nvPr/>
        </p:nvSpPr>
        <p:spPr>
          <a:xfrm>
            <a:off x="609600" y="2419351"/>
            <a:ext cx="8229600" cy="646331"/>
          </a:xfrm>
          <a:prstGeom prst="rect">
            <a:avLst/>
          </a:prstGeom>
        </p:spPr>
        <p:txBody>
          <a:bodyPr wrap="square">
            <a:spAutoFit/>
          </a:bodyPr>
          <a:lstStyle/>
          <a:p>
            <a:r>
              <a:rPr lang="en-US" b="1" u="sng" dirty="0" smtClean="0"/>
              <a:t>Thinking about the input data:-</a:t>
            </a:r>
            <a:r>
              <a:rPr lang="en-US" u="sng" dirty="0" smtClean="0"/>
              <a:t> </a:t>
            </a:r>
            <a:r>
              <a:rPr lang="en-US" dirty="0" smtClean="0"/>
              <a:t> Data can not be used as it is. Some features are to be converted  for better understanding machine learning algorithm.</a:t>
            </a:r>
          </a:p>
        </p:txBody>
      </p:sp>
      <p:graphicFrame>
        <p:nvGraphicFramePr>
          <p:cNvPr id="8" name="Table 7"/>
          <p:cNvGraphicFramePr>
            <a:graphicFrameLocks noGrp="1"/>
          </p:cNvGraphicFramePr>
          <p:nvPr/>
        </p:nvGraphicFramePr>
        <p:xfrm>
          <a:off x="762001" y="3181352"/>
          <a:ext cx="7010401" cy="1504948"/>
        </p:xfrm>
        <a:graphic>
          <a:graphicData uri="http://schemas.openxmlformats.org/drawingml/2006/table">
            <a:tbl>
              <a:tblPr/>
              <a:tblGrid>
                <a:gridCol w="1514382"/>
                <a:gridCol w="1395274"/>
                <a:gridCol w="1650507"/>
                <a:gridCol w="816746"/>
                <a:gridCol w="1176290"/>
                <a:gridCol w="457202"/>
              </a:tblGrid>
              <a:tr h="190385">
                <a:tc>
                  <a:txBody>
                    <a:bodyPr/>
                    <a:lstStyle/>
                    <a:p>
                      <a:pPr algn="ctr" fontAlgn="b"/>
                      <a:r>
                        <a:rPr lang="en-US" sz="1100" b="1" i="0" u="none" strike="noStrike" dirty="0">
                          <a:solidFill>
                            <a:srgbClr val="000000"/>
                          </a:solidFill>
                          <a:latin typeface="Calibri"/>
                        </a:rPr>
                        <a:t> Car price Rs. </a:t>
                      </a:r>
                      <a:r>
                        <a:rPr lang="en-US" sz="1100" b="1" i="0" u="none" strike="noStrike" dirty="0" err="1">
                          <a:solidFill>
                            <a:srgbClr val="000000"/>
                          </a:solidFill>
                          <a:latin typeface="Calibri"/>
                        </a:rPr>
                        <a:t>Lakhs</a:t>
                      </a:r>
                      <a:endParaRPr lang="en-US" sz="11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Seating Capacity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Engin Capacity (HP)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Color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Mfg.Year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72253">
                <a:tc>
                  <a:txBody>
                    <a:bodyPr/>
                    <a:lstStyle/>
                    <a:p>
                      <a:pPr algn="ctr" fontAlgn="b"/>
                      <a:r>
                        <a:rPr lang="en-US" sz="1100" b="0" i="0" u="none" strike="noStrike">
                          <a:solidFill>
                            <a:srgbClr val="000000"/>
                          </a:solidFill>
                          <a:latin typeface="Calibri"/>
                        </a:rPr>
                        <a:t>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Black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90385">
                <a:tc>
                  <a:txBody>
                    <a:bodyPr/>
                    <a:lstStyle/>
                    <a:p>
                      <a:pPr algn="ctr" fontAlgn="b"/>
                      <a:r>
                        <a:rPr lang="en-US" sz="1100" b="0" i="0" u="none" strike="noStrike">
                          <a:solidFill>
                            <a:srgbClr val="000000"/>
                          </a:solidFill>
                          <a:latin typeface="Calibri"/>
                        </a:rPr>
                        <a:t>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White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2015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90385">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r>
              <a:tr h="19038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dirty="0" smtClean="0">
                          <a:solidFill>
                            <a:srgbClr val="000000"/>
                          </a:solidFill>
                          <a:latin typeface="Calibri"/>
                        </a:rPr>
                        <a:t>Convert </a:t>
                      </a:r>
                      <a:r>
                        <a:rPr lang="en-US" sz="1100" b="0" i="0" u="none" strike="noStrike" dirty="0">
                          <a:solidFill>
                            <a:srgbClr val="000000"/>
                          </a:solidFill>
                          <a:latin typeface="Calibri"/>
                        </a:rPr>
                        <a:t>to </a:t>
                      </a:r>
                      <a:r>
                        <a:rPr lang="en-US" sz="1100" b="0" i="0" u="none" strike="noStrike" dirty="0" smtClean="0">
                          <a:solidFill>
                            <a:srgbClr val="000000"/>
                          </a:solidFill>
                          <a:latin typeface="Calibri"/>
                        </a:rPr>
                        <a:t>new value</a:t>
                      </a:r>
                      <a:endParaRPr lang="en-US" sz="1100" b="0" i="0" u="none" strike="noStrike" dirty="0">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r>
              <a:tr h="19038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 …</a:t>
                      </a:r>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latin typeface="Calibri"/>
                        </a:rPr>
                        <a:t>6</a:t>
                      </a: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r>
              <a:tr h="19038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latin typeface="Calibri"/>
                        </a:rPr>
                        <a:t>...1</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r>
              <a:tr h="19038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gridSpan="3">
                  <a:txBody>
                    <a:bodyPr/>
                    <a:lstStyle/>
                    <a:p>
                      <a:pPr algn="l" fontAlgn="b"/>
                      <a:r>
                        <a:rPr lang="en-US" sz="1100" b="1" i="0" u="none" strike="noStrike" dirty="0">
                          <a:solidFill>
                            <a:srgbClr val="000000"/>
                          </a:solidFill>
                          <a:latin typeface="Calibri"/>
                        </a:rPr>
                        <a:t>Subtract from current </a:t>
                      </a:r>
                      <a:r>
                        <a:rPr lang="en-US" sz="1100" b="1" i="0" u="none" strike="noStrike" dirty="0" smtClean="0">
                          <a:solidFill>
                            <a:srgbClr val="000000"/>
                          </a:solidFill>
                          <a:latin typeface="Calibri"/>
                        </a:rPr>
                        <a:t>year 2017</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r>
            </a:tbl>
          </a:graphicData>
        </a:graphic>
      </p:graphicFrame>
      <p:cxnSp>
        <p:nvCxnSpPr>
          <p:cNvPr id="9" name="Straight Arrow Connector 8"/>
          <p:cNvCxnSpPr/>
          <p:nvPr/>
        </p:nvCxnSpPr>
        <p:spPr>
          <a:xfrm flipV="1">
            <a:off x="5715000" y="3760470"/>
            <a:ext cx="0" cy="335280"/>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705600" y="3760470"/>
            <a:ext cx="0" cy="335280"/>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572000" y="4171950"/>
            <a:ext cx="411480" cy="7620"/>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par>
                                <p:cTn id="13" presetID="4" presetClass="entr" presetSubtype="16"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500"/>
                                        <p:tgtEl>
                                          <p:spTgt spid="11"/>
                                        </p:tgtEl>
                                      </p:cBhvr>
                                    </p:animEffect>
                                  </p:childTnLst>
                                </p:cTn>
                              </p:par>
                              <p:par>
                                <p:cTn id="16" presetID="4" presetClass="entr" presetSubtype="16"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ox(in)">
                                      <p:cBhvr>
                                        <p:cTn id="18" dur="500"/>
                                        <p:tgtEl>
                                          <p:spTgt spid="9"/>
                                        </p:tgtEl>
                                      </p:cBhvr>
                                    </p:animEffect>
                                  </p:childTnLst>
                                </p:cTn>
                              </p:par>
                              <p:par>
                                <p:cTn id="19" presetID="4" presetClass="entr" presetSubtype="16"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ox(in)">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supervised machine learning"/>
          <p:cNvPicPr>
            <a:picLocks noChangeAspect="1" noChangeArrowheads="1"/>
          </p:cNvPicPr>
          <p:nvPr/>
        </p:nvPicPr>
        <p:blipFill>
          <a:blip r:embed="rId3" cstate="print"/>
          <a:srcRect/>
          <a:stretch>
            <a:fillRect/>
          </a:stretch>
        </p:blipFill>
        <p:spPr bwMode="auto">
          <a:xfrm>
            <a:off x="457200" y="1428750"/>
            <a:ext cx="5257800" cy="3505200"/>
          </a:xfrm>
          <a:prstGeom prst="rect">
            <a:avLst/>
          </a:prstGeom>
          <a:noFill/>
        </p:spPr>
      </p:pic>
      <p:sp>
        <p:nvSpPr>
          <p:cNvPr id="5" name="TextBox 4"/>
          <p:cNvSpPr txBox="1"/>
          <p:nvPr/>
        </p:nvSpPr>
        <p:spPr>
          <a:xfrm>
            <a:off x="5181600" y="480060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
        <p:nvSpPr>
          <p:cNvPr id="4" name="Rectangle 3"/>
          <p:cNvSpPr/>
          <p:nvPr/>
        </p:nvSpPr>
        <p:spPr>
          <a:xfrm>
            <a:off x="533400" y="742950"/>
            <a:ext cx="8382000" cy="646331"/>
          </a:xfrm>
          <a:prstGeom prst="rect">
            <a:avLst/>
          </a:prstGeom>
        </p:spPr>
        <p:txBody>
          <a:bodyPr wrap="square">
            <a:spAutoFit/>
          </a:bodyPr>
          <a:lstStyle/>
          <a:p>
            <a:r>
              <a:rPr lang="en-US" b="1" u="sng" dirty="0" smtClean="0"/>
              <a:t>Types of Machine Learning Algorithm</a:t>
            </a:r>
            <a:r>
              <a:rPr lang="en-US" dirty="0" smtClean="0"/>
              <a:t>:- supervised learners that are used to construct predictive models, and unsupervised learners that are used to build descriptive models.</a:t>
            </a:r>
          </a:p>
        </p:txBody>
      </p:sp>
      <p:sp>
        <p:nvSpPr>
          <p:cNvPr id="8" name="Rectangle 7"/>
          <p:cNvSpPr/>
          <p:nvPr/>
        </p:nvSpPr>
        <p:spPr>
          <a:xfrm>
            <a:off x="5715000" y="1962150"/>
            <a:ext cx="3200400" cy="1754326"/>
          </a:xfrm>
          <a:prstGeom prst="rect">
            <a:avLst/>
          </a:prstGeom>
        </p:spPr>
        <p:txBody>
          <a:bodyPr wrap="square">
            <a:spAutoFit/>
          </a:bodyPr>
          <a:lstStyle/>
          <a:p>
            <a:r>
              <a:rPr lang="en-US" b="1" i="1" dirty="0" smtClean="0">
                <a:solidFill>
                  <a:schemeClr val="accent2">
                    <a:lumMod val="75000"/>
                  </a:schemeClr>
                </a:solidFill>
              </a:rPr>
              <a:t>Supervised learning is the type of learning that takes place when the training instances are </a:t>
            </a:r>
            <a:r>
              <a:rPr lang="en-US" b="1" i="1" dirty="0" err="1" smtClean="0">
                <a:solidFill>
                  <a:schemeClr val="accent2">
                    <a:lumMod val="75000"/>
                  </a:schemeClr>
                </a:solidFill>
              </a:rPr>
              <a:t>labelled</a:t>
            </a:r>
            <a:r>
              <a:rPr lang="en-US" b="1" i="1" dirty="0" smtClean="0">
                <a:solidFill>
                  <a:schemeClr val="accent2">
                    <a:lumMod val="75000"/>
                  </a:schemeClr>
                </a:solidFill>
              </a:rPr>
              <a:t> with the correct result, which gives feedback about how learning is progressing.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80060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
        <p:nvSpPr>
          <p:cNvPr id="58369" name="Rectangle 1"/>
          <p:cNvSpPr>
            <a:spLocks noChangeArrowheads="1"/>
          </p:cNvSpPr>
          <p:nvPr/>
        </p:nvSpPr>
        <p:spPr bwMode="auto">
          <a:xfrm>
            <a:off x="381000" y="735739"/>
            <a:ext cx="8382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600" b="1" i="0" u="none" strike="noStrike" cap="none" normalizeH="0" baseline="0" dirty="0" smtClean="0">
                <a:ln>
                  <a:noFill/>
                </a:ln>
                <a:solidFill>
                  <a:srgbClr val="000000"/>
                </a:solidFill>
                <a:effectLst/>
                <a:ea typeface="Times New Roman" pitchFamily="18" charset="0"/>
                <a:cs typeface="Arial" pitchFamily="34" charset="0"/>
              </a:rPr>
              <a:t>Supervised learning problems are categorized into Regression and Classification problems.</a:t>
            </a:r>
          </a:p>
          <a:p>
            <a:pPr marL="0" marR="0" lvl="0" indent="0" algn="l" defTabSz="914400" rtl="0" eaLnBrk="1" fontAlgn="base" latinLnBrk="0" hangingPunct="1">
              <a:lnSpc>
                <a:spcPct val="100000"/>
              </a:lnSpc>
              <a:spcBef>
                <a:spcPct val="0"/>
              </a:spcBef>
              <a:spcAft>
                <a:spcPct val="0"/>
              </a:spcAft>
              <a:buClrTx/>
              <a:buSzTx/>
              <a:buFontTx/>
              <a:buNone/>
              <a:tabLst>
                <a:tab pos="914400" algn="l"/>
              </a:tabLst>
            </a:pPr>
            <a:endParaRPr kumimoji="0" lang="en-US" sz="6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14400" algn="l"/>
              </a:tabLst>
            </a:pPr>
            <a:endParaRPr kumimoji="0" lang="en-US" sz="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sz="1400" b="1" i="0" u="sng" strike="noStrike" cap="none" normalizeH="0" baseline="0" dirty="0" smtClean="0">
                <a:ln>
                  <a:noFill/>
                </a:ln>
                <a:solidFill>
                  <a:srgbClr val="000000"/>
                </a:solidFill>
                <a:effectLst/>
                <a:ea typeface="Times New Roman" pitchFamily="18" charset="0"/>
                <a:cs typeface="Arial" pitchFamily="34" charset="0"/>
              </a:rPr>
              <a:t>Regression</a:t>
            </a:r>
            <a:r>
              <a:rPr kumimoji="0" lang="en-US" sz="1400" b="0" i="0" u="sng" strike="noStrike" cap="none" normalizeH="0" baseline="0" dirty="0" smtClean="0">
                <a:ln>
                  <a:noFill/>
                </a:ln>
                <a:solidFill>
                  <a:srgbClr val="000000"/>
                </a:solidFill>
                <a:effectLst/>
                <a:ea typeface="Times New Roman" pitchFamily="18" charset="0"/>
                <a:cs typeface="Arial" pitchFamily="34" charset="0"/>
              </a:rPr>
              <a:t> </a:t>
            </a:r>
            <a:r>
              <a:rPr kumimoji="0" lang="en-US" sz="1400" b="0" i="0" u="none" strike="noStrike" cap="none" normalizeH="0" baseline="0" dirty="0" smtClean="0">
                <a:ln>
                  <a:noFill/>
                </a:ln>
                <a:solidFill>
                  <a:srgbClr val="000000"/>
                </a:solidFill>
                <a:effectLst/>
                <a:ea typeface="Times New Roman" pitchFamily="18" charset="0"/>
                <a:cs typeface="Arial" pitchFamily="34" charset="0"/>
              </a:rPr>
              <a:t>- In a regression problem, we are trying to predict results within a continuous output.  meaning that we are trying to map input variables to some continuous function.</a:t>
            </a:r>
          </a:p>
          <a:p>
            <a:pPr lvl="0" fontAlgn="base">
              <a:spcBef>
                <a:spcPct val="0"/>
              </a:spcBef>
              <a:spcAft>
                <a:spcPct val="0"/>
              </a:spcAft>
              <a:tabLst>
                <a:tab pos="914400" algn="l"/>
              </a:tabLst>
            </a:pPr>
            <a:endParaRPr lang="en-US" sz="800" dirty="0" smtClean="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sz="1400" b="1" i="0" u="none" strike="noStrike" cap="none" normalizeH="0" baseline="0" dirty="0" smtClean="0">
                <a:ln>
                  <a:noFill/>
                </a:ln>
                <a:solidFill>
                  <a:schemeClr val="accent2">
                    <a:lumMod val="75000"/>
                  </a:schemeClr>
                </a:solidFill>
                <a:effectLst/>
                <a:ea typeface="Times New Roman" pitchFamily="18" charset="0"/>
                <a:cs typeface="Arial" pitchFamily="34" charset="0"/>
              </a:rPr>
              <a:t>Example: Given the data about the size of houses on the real estate market, try to predict their price. Price as a function of size is a continuous output, so this is a regression problem. Algorithm names…</a:t>
            </a:r>
          </a:p>
          <a:p>
            <a:pPr lvl="0" fontAlgn="base">
              <a:spcBef>
                <a:spcPct val="0"/>
              </a:spcBef>
              <a:spcAft>
                <a:spcPct val="0"/>
              </a:spcAft>
              <a:tabLst>
                <a:tab pos="914400" algn="l"/>
              </a:tabLst>
            </a:pPr>
            <a:endParaRPr lang="en-US" sz="800" dirty="0" smtClean="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914400" algn="l"/>
              </a:tabLst>
            </a:pPr>
            <a:r>
              <a:rPr kumimoji="0" lang="en-US" sz="1400" b="1" i="0" u="none" strike="noStrike" cap="none" normalizeH="0" baseline="0" dirty="0" smtClean="0">
                <a:ln>
                  <a:noFill/>
                </a:ln>
                <a:solidFill>
                  <a:srgbClr val="000000"/>
                </a:solidFill>
                <a:effectLst/>
                <a:ea typeface="Times New Roman" pitchFamily="18" charset="0"/>
                <a:cs typeface="Arial" pitchFamily="34" charset="0"/>
              </a:rPr>
              <a:t>Linear </a:t>
            </a:r>
            <a:r>
              <a:rPr lang="en-US" sz="1400" b="1" dirty="0" smtClean="0">
                <a:solidFill>
                  <a:srgbClr val="000000"/>
                </a:solidFill>
                <a:ea typeface="Times New Roman" pitchFamily="18" charset="0"/>
                <a:cs typeface="Arial" pitchFamily="34" charset="0"/>
              </a:rPr>
              <a:t>Regression			</a:t>
            </a:r>
            <a:r>
              <a:rPr kumimoji="0" lang="en-US" sz="1400" b="1" i="0" u="none" strike="noStrike" cap="none" normalizeH="0" baseline="0" dirty="0" smtClean="0">
                <a:ln>
                  <a:noFill/>
                </a:ln>
                <a:solidFill>
                  <a:srgbClr val="000000"/>
                </a:solidFill>
                <a:effectLst/>
                <a:ea typeface="Times New Roman" pitchFamily="18" charset="0"/>
                <a:cs typeface="Arial" pitchFamily="34" charset="0"/>
              </a:rPr>
              <a:t>Locally Weighted Regression</a:t>
            </a:r>
            <a:r>
              <a:rPr kumimoji="0" lang="en-US" sz="1400" b="0" i="0" u="none" strike="noStrike" cap="none" normalizeH="0" baseline="0" dirty="0" smtClean="0">
                <a:ln>
                  <a:noFill/>
                </a:ln>
                <a:solidFill>
                  <a:srgbClr val="000000"/>
                </a:solidFill>
                <a:effectLst/>
                <a:ea typeface="Times New Roman" pitchFamily="18" charset="0"/>
                <a:cs typeface="Arial" pitchFamily="34" charset="0"/>
              </a:rPr>
              <a:t> </a:t>
            </a:r>
            <a:endParaRPr kumimoji="0" lang="en-US" sz="1400" b="0" i="0" u="none" strike="noStrike" cap="none" normalizeH="0" baseline="0" dirty="0" smtClean="0">
              <a:ln>
                <a:noFill/>
              </a:ln>
              <a:solidFill>
                <a:schemeClr val="tx1"/>
              </a:solidFill>
              <a:effectLst/>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914400" algn="l"/>
              </a:tabLst>
            </a:pPr>
            <a:r>
              <a:rPr kumimoji="0" lang="en-US" sz="1400" b="1" i="0" u="none" strike="noStrike" cap="none" normalizeH="0" baseline="0" dirty="0" smtClean="0">
                <a:ln>
                  <a:noFill/>
                </a:ln>
                <a:solidFill>
                  <a:srgbClr val="000000"/>
                </a:solidFill>
                <a:effectLst/>
                <a:ea typeface="Times New Roman" pitchFamily="18" charset="0"/>
                <a:cs typeface="Arial" pitchFamily="34" charset="0"/>
              </a:rPr>
              <a:t>Logistic Regression		Non-linear Regression</a:t>
            </a:r>
            <a:r>
              <a:rPr kumimoji="0" lang="en-US" sz="1400" b="0" i="0" u="none" strike="noStrike" cap="none" normalizeH="0" baseline="0" dirty="0" smtClean="0">
                <a:ln>
                  <a:noFill/>
                </a:ln>
                <a:solidFill>
                  <a:srgbClr val="000000"/>
                </a:solidFill>
                <a:effectLst/>
                <a:ea typeface="Times New Roman" pitchFamily="18" charset="0"/>
                <a:cs typeface="Arial" pitchFamily="34" charset="0"/>
              </a:rPr>
              <a:t> </a:t>
            </a:r>
          </a:p>
          <a:p>
            <a:pPr lvl="0" fontAlgn="base">
              <a:spcBef>
                <a:spcPct val="0"/>
              </a:spcBef>
              <a:spcAft>
                <a:spcPct val="0"/>
              </a:spcAft>
              <a:tabLst>
                <a:tab pos="914400" algn="l"/>
              </a:tabLst>
            </a:pPr>
            <a:endParaRPr lang="en-US" sz="600" dirty="0" smtClean="0">
              <a:cs typeface="Arial" pitchFamily="34" charset="0"/>
            </a:endParaRPr>
          </a:p>
          <a:p>
            <a:pPr lvl="0" fontAlgn="base">
              <a:spcBef>
                <a:spcPct val="0"/>
              </a:spcBef>
              <a:spcAft>
                <a:spcPct val="0"/>
              </a:spcAft>
              <a:tabLst>
                <a:tab pos="914400" algn="l"/>
              </a:tabLst>
            </a:pPr>
            <a:endParaRPr lang="en-US" sz="600" dirty="0" smtClean="0">
              <a:cs typeface="Arial" pitchFamily="34" charset="0"/>
            </a:endParaRPr>
          </a:p>
          <a:p>
            <a:pPr>
              <a:buFont typeface="Arial" pitchFamily="34" charset="0"/>
              <a:buChar char="•"/>
            </a:pPr>
            <a:r>
              <a:rPr lang="en-US" sz="1400" b="1" dirty="0" smtClean="0"/>
              <a:t> </a:t>
            </a:r>
            <a:r>
              <a:rPr lang="en-US" sz="1400" b="1" u="sng" dirty="0" smtClean="0"/>
              <a:t>Classification</a:t>
            </a:r>
            <a:r>
              <a:rPr lang="en-US" sz="1400" dirty="0" smtClean="0"/>
              <a:t> - In a classification problem, we are trying to predict results in a discrete output.</a:t>
            </a:r>
          </a:p>
          <a:p>
            <a:pPr lvl="0" fontAlgn="base">
              <a:spcBef>
                <a:spcPct val="0"/>
              </a:spcBef>
              <a:spcAft>
                <a:spcPct val="0"/>
              </a:spcAft>
              <a:tabLst>
                <a:tab pos="914400" algn="l"/>
              </a:tabLst>
            </a:pPr>
            <a:endParaRPr lang="en-US" sz="800" dirty="0" smtClean="0">
              <a:cs typeface="Arial" pitchFamily="34" charset="0"/>
            </a:endParaRPr>
          </a:p>
          <a:p>
            <a:r>
              <a:rPr lang="en-US" sz="1400" b="1" dirty="0" smtClean="0">
                <a:solidFill>
                  <a:schemeClr val="accent2">
                    <a:lumMod val="75000"/>
                  </a:schemeClr>
                </a:solidFill>
              </a:rPr>
              <a:t>Example: Predicting whether the house "sells for more or less than the asking price", we are classifying the houses based on price into two discrete categories. Algorithm names…</a:t>
            </a:r>
          </a:p>
          <a:p>
            <a:pPr lvl="0" fontAlgn="base">
              <a:spcBef>
                <a:spcPct val="0"/>
              </a:spcBef>
              <a:spcAft>
                <a:spcPct val="0"/>
              </a:spcAft>
              <a:tabLst>
                <a:tab pos="914400" algn="l"/>
              </a:tabLst>
            </a:pPr>
            <a:endParaRPr lang="en-US" sz="800" dirty="0" smtClean="0">
              <a:cs typeface="Arial" pitchFamily="34" charset="0"/>
            </a:endParaRPr>
          </a:p>
          <a:p>
            <a:r>
              <a:rPr lang="en-US" sz="1400" b="1" dirty="0" smtClean="0"/>
              <a:t>           Decision Tree Classifier</a:t>
            </a:r>
            <a:r>
              <a:rPr lang="en-US" sz="1400" dirty="0" smtClean="0"/>
              <a:t> 		</a:t>
            </a:r>
            <a:r>
              <a:rPr lang="en-US" sz="1400" b="1" dirty="0" smtClean="0"/>
              <a:t>Naive </a:t>
            </a:r>
            <a:r>
              <a:rPr lang="en-US" sz="1400" b="1" dirty="0" err="1" smtClean="0"/>
              <a:t>Bayes</a:t>
            </a:r>
            <a:r>
              <a:rPr lang="en-US" sz="1400" b="1" dirty="0" smtClean="0"/>
              <a:t> Classifier</a:t>
            </a:r>
            <a:endParaRPr lang="en-US" sz="1400" dirty="0" smtClean="0"/>
          </a:p>
          <a:p>
            <a:r>
              <a:rPr lang="en-US" sz="1400" b="1" dirty="0" smtClean="0"/>
              <a:t>           Random Forests Classifier		Hidden Markov Model Classifier</a:t>
            </a:r>
            <a:endParaRPr lang="en-US" sz="1400" dirty="0" smtClean="0"/>
          </a:p>
          <a:p>
            <a:r>
              <a:rPr lang="en-US" sz="1400" b="1" dirty="0" smtClean="0"/>
              <a:t>           Multi-layer </a:t>
            </a:r>
            <a:r>
              <a:rPr lang="en-US" sz="1400" b="1" dirty="0" err="1" smtClean="0"/>
              <a:t>Perceptron</a:t>
            </a:r>
            <a:r>
              <a:rPr lang="en-US" sz="1400" dirty="0" smtClean="0"/>
              <a:t> 		</a:t>
            </a:r>
            <a:r>
              <a:rPr lang="en-US" sz="1400" b="1" dirty="0" smtClean="0"/>
              <a:t>K-nearest </a:t>
            </a:r>
            <a:r>
              <a:rPr lang="en-US" sz="1400" b="1" dirty="0" err="1" smtClean="0"/>
              <a:t>Neighbours</a:t>
            </a:r>
            <a:endParaRPr lang="en-US" sz="1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80060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pic>
        <p:nvPicPr>
          <p:cNvPr id="60419" name="Picture 3" descr="C:\eduCBA\yourrecordingguide\unsupervised-learning.png"/>
          <p:cNvPicPr>
            <a:picLocks noChangeAspect="1" noChangeArrowheads="1"/>
          </p:cNvPicPr>
          <p:nvPr/>
        </p:nvPicPr>
        <p:blipFill>
          <a:blip r:embed="rId3" cstate="print"/>
          <a:srcRect/>
          <a:stretch>
            <a:fillRect/>
          </a:stretch>
        </p:blipFill>
        <p:spPr bwMode="auto">
          <a:xfrm>
            <a:off x="304800" y="1504950"/>
            <a:ext cx="5027957" cy="3352800"/>
          </a:xfrm>
          <a:prstGeom prst="rect">
            <a:avLst/>
          </a:prstGeom>
          <a:noFill/>
        </p:spPr>
      </p:pic>
      <p:sp>
        <p:nvSpPr>
          <p:cNvPr id="7" name="Rectangle 6"/>
          <p:cNvSpPr/>
          <p:nvPr/>
        </p:nvSpPr>
        <p:spPr>
          <a:xfrm>
            <a:off x="685800" y="742951"/>
            <a:ext cx="8077200" cy="646331"/>
          </a:xfrm>
          <a:prstGeom prst="rect">
            <a:avLst/>
          </a:prstGeom>
        </p:spPr>
        <p:txBody>
          <a:bodyPr wrap="square">
            <a:spAutoFit/>
          </a:bodyPr>
          <a:lstStyle/>
          <a:p>
            <a:r>
              <a:rPr lang="en-US" dirty="0" smtClean="0"/>
              <a:t>In </a:t>
            </a:r>
            <a:r>
              <a:rPr lang="en-US" b="1" i="1" u="sng" dirty="0" smtClean="0"/>
              <a:t>unsupervised learning,</a:t>
            </a:r>
            <a:r>
              <a:rPr lang="en-US" dirty="0" smtClean="0"/>
              <a:t> the goal is harder because there are no pre-determined categorizations.</a:t>
            </a:r>
            <a:endParaRPr lang="en-US" dirty="0"/>
          </a:p>
        </p:txBody>
      </p:sp>
      <p:sp>
        <p:nvSpPr>
          <p:cNvPr id="8" name="Rectangle 7"/>
          <p:cNvSpPr/>
          <p:nvPr/>
        </p:nvSpPr>
        <p:spPr>
          <a:xfrm>
            <a:off x="5638800" y="1733550"/>
            <a:ext cx="3200400" cy="2308324"/>
          </a:xfrm>
          <a:prstGeom prst="rect">
            <a:avLst/>
          </a:prstGeom>
        </p:spPr>
        <p:txBody>
          <a:bodyPr wrap="square">
            <a:spAutoFit/>
          </a:bodyPr>
          <a:lstStyle/>
          <a:p>
            <a:r>
              <a:rPr lang="en-US" b="1" i="1" dirty="0" smtClean="0">
                <a:solidFill>
                  <a:schemeClr val="accent2">
                    <a:lumMod val="75000"/>
                  </a:schemeClr>
                </a:solidFill>
              </a:rPr>
              <a:t>Unsupervised learning, on the other hand, allows us to approach problems with little or no idea what our results should look like. We can derive structure from data where we do not necessarily know the effect of the variables</a:t>
            </a:r>
            <a:endParaRPr lang="en-US" b="1" i="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80060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
        <p:nvSpPr>
          <p:cNvPr id="54273" name="Rectangle 1"/>
          <p:cNvSpPr>
            <a:spLocks noChangeArrowheads="1"/>
          </p:cNvSpPr>
          <p:nvPr/>
        </p:nvSpPr>
        <p:spPr bwMode="auto">
          <a:xfrm>
            <a:off x="304800" y="736004"/>
            <a:ext cx="8382000" cy="37240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smtClean="0">
                <a:ln>
                  <a:noFill/>
                </a:ln>
                <a:solidFill>
                  <a:srgbClr val="000000"/>
                </a:solidFill>
                <a:effectLst/>
                <a:ea typeface="Times New Roman" pitchFamily="18" charset="0"/>
                <a:cs typeface="Arial" pitchFamily="34" charset="0"/>
              </a:rPr>
              <a:t>Unsupervised learning</a:t>
            </a:r>
            <a:r>
              <a:rPr kumimoji="0" lang="en-US" sz="1600" b="0" i="0" u="none" strike="noStrike" cap="none" normalizeH="0" baseline="0" dirty="0" smtClean="0">
                <a:ln>
                  <a:noFill/>
                </a:ln>
                <a:solidFill>
                  <a:srgbClr val="000000"/>
                </a:solidFill>
                <a:effectLst/>
                <a:ea typeface="Times New Roman" pitchFamily="18" charset="0"/>
                <a:cs typeface="Arial" pitchFamily="34" charset="0"/>
              </a:rPr>
              <a:t> problems are categorized into Clustering and Collaborative filtering problems as described in following sections.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accent2">
                  <a:lumMod val="75000"/>
                </a:schemeClr>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accent2">
                    <a:lumMod val="75000"/>
                  </a:schemeClr>
                </a:solidFill>
                <a:effectLst/>
                <a:ea typeface="Times New Roman" pitchFamily="18" charset="0"/>
                <a:cs typeface="Arial" pitchFamily="34" charset="0"/>
              </a:rPr>
              <a:t>Clustering</a:t>
            </a:r>
            <a:r>
              <a:rPr kumimoji="0" lang="en-US" sz="1400" b="0" i="0" u="none" strike="noStrike" cap="none" normalizeH="0" baseline="0" dirty="0" smtClean="0">
                <a:ln>
                  <a:noFill/>
                </a:ln>
                <a:solidFill>
                  <a:schemeClr val="accent2">
                    <a:lumMod val="75000"/>
                  </a:schemeClr>
                </a:solidFill>
                <a:effectLst/>
                <a:ea typeface="Times New Roman" pitchFamily="18" charset="0"/>
                <a:cs typeface="Arial" pitchFamily="34" charset="0"/>
              </a:rPr>
              <a:t> - Clustering is division of observation into clusters or groups such that all observations within a cluster have some similarity between them. </a:t>
            </a:r>
          </a:p>
          <a:p>
            <a:pPr lvl="0" fontAlgn="base">
              <a:spcBef>
                <a:spcPct val="0"/>
              </a:spcBef>
              <a:spcAft>
                <a:spcPct val="0"/>
              </a:spcAft>
            </a:pPr>
            <a:endParaRPr lang="en-US" sz="600" dirty="0" smtClean="0">
              <a:solidFill>
                <a:schemeClr val="accent2">
                  <a:lumMod val="75000"/>
                </a:schemeClr>
              </a:solidFill>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sz="1400" b="1" i="0" u="none" strike="noStrike" cap="none" normalizeH="0" baseline="0" dirty="0" smtClean="0">
                <a:ln>
                  <a:noFill/>
                </a:ln>
                <a:solidFill>
                  <a:srgbClr val="000000"/>
                </a:solidFill>
                <a:effectLst/>
                <a:ea typeface="Times New Roman" pitchFamily="18" charset="0"/>
                <a:cs typeface="Arial" pitchFamily="34" charset="0"/>
              </a:rPr>
              <a:t>Canopy Clustering</a:t>
            </a:r>
            <a:r>
              <a:rPr kumimoji="0" lang="en-US" sz="1400" b="0" i="0" u="none" strike="noStrike" cap="none" normalizeH="0" baseline="0" dirty="0" smtClean="0">
                <a:ln>
                  <a:noFill/>
                </a:ln>
                <a:solidFill>
                  <a:srgbClr val="000000"/>
                </a:solidFill>
                <a:effectLst/>
                <a:ea typeface="Times New Roman" pitchFamily="18" charset="0"/>
                <a:cs typeface="Arial" pitchFamily="34" charset="0"/>
              </a:rPr>
              <a:t> 			</a:t>
            </a:r>
            <a:r>
              <a:rPr kumimoji="0" lang="en-US" sz="1400" b="1" i="0" u="none" strike="noStrike" cap="none" normalizeH="0" baseline="0" dirty="0" smtClean="0">
                <a:ln>
                  <a:noFill/>
                </a:ln>
                <a:solidFill>
                  <a:srgbClr val="000000"/>
                </a:solidFill>
                <a:effectLst/>
                <a:ea typeface="Times New Roman" pitchFamily="18" charset="0"/>
                <a:cs typeface="Arial" pitchFamily="34" charset="0"/>
              </a:rPr>
              <a:t>K-means Clustering</a:t>
            </a:r>
            <a:r>
              <a:rPr kumimoji="0" lang="en-US" sz="1400" b="0" i="0" u="none" strike="noStrike" cap="none" normalizeH="0" baseline="0" dirty="0" smtClean="0">
                <a:ln>
                  <a:noFill/>
                </a:ln>
                <a:solidFill>
                  <a:srgbClr val="000000"/>
                </a:solidFill>
                <a:effectLst/>
                <a:ea typeface="Times New Roman" pitchFamily="18" charset="0"/>
                <a:cs typeface="Arial" pitchFamily="34" charset="0"/>
              </a:rPr>
              <a:t> </a:t>
            </a:r>
            <a:endParaRPr kumimoji="0" lang="en-US" sz="1400" b="0" i="0" u="none" strike="noStrike" cap="none" normalizeH="0" baseline="0" dirty="0" smtClean="0">
              <a:ln>
                <a:noFill/>
              </a:ln>
              <a:solidFill>
                <a:srgbClr val="000000"/>
              </a:solidFill>
              <a:effectLst/>
              <a:ea typeface="Calibri" pitchFamily="34" charset="0"/>
              <a:cs typeface="Mangal"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sz="1400" b="1" i="0" u="none" strike="noStrike" cap="none" normalizeH="0" baseline="0" dirty="0" smtClean="0">
                <a:ln>
                  <a:noFill/>
                </a:ln>
                <a:solidFill>
                  <a:srgbClr val="000000"/>
                </a:solidFill>
                <a:effectLst/>
                <a:ea typeface="Times New Roman" pitchFamily="18" charset="0"/>
                <a:cs typeface="Arial" pitchFamily="34" charset="0"/>
              </a:rPr>
              <a:t>Fuzzy K-means Clustering</a:t>
            </a:r>
            <a:r>
              <a:rPr kumimoji="0" lang="en-US" sz="1400" b="0" i="0" u="none" strike="noStrike" cap="none" normalizeH="0" baseline="0" dirty="0" smtClean="0">
                <a:ln>
                  <a:noFill/>
                </a:ln>
                <a:solidFill>
                  <a:srgbClr val="000000"/>
                </a:solidFill>
                <a:effectLst/>
                <a:ea typeface="Times New Roman" pitchFamily="18" charset="0"/>
                <a:cs typeface="Arial" pitchFamily="34" charset="0"/>
              </a:rPr>
              <a:t> 		</a:t>
            </a:r>
            <a:r>
              <a:rPr kumimoji="0" lang="en-US" sz="1400" b="1" i="0" u="none" strike="noStrike" cap="none" normalizeH="0" baseline="0" dirty="0" smtClean="0">
                <a:ln>
                  <a:noFill/>
                </a:ln>
                <a:solidFill>
                  <a:srgbClr val="000000"/>
                </a:solidFill>
                <a:effectLst/>
                <a:ea typeface="Times New Roman" pitchFamily="18" charset="0"/>
                <a:cs typeface="Arial" pitchFamily="34" charset="0"/>
              </a:rPr>
              <a:t>Streaming K-means Clustering</a:t>
            </a:r>
            <a:endParaRPr kumimoji="0" lang="en-US" sz="1400" b="0" i="0" u="none" strike="noStrike" cap="none" normalizeH="0" baseline="0" dirty="0" smtClean="0">
              <a:ln>
                <a:noFill/>
              </a:ln>
              <a:solidFill>
                <a:srgbClr val="000000"/>
              </a:solidFill>
              <a:effectLst/>
              <a:ea typeface="Calibri" pitchFamily="34" charset="0"/>
              <a:cs typeface="Mangal"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sz="1400" b="1" i="0" u="none" strike="noStrike" cap="none" normalizeH="0" baseline="0" dirty="0" smtClean="0">
                <a:ln>
                  <a:noFill/>
                </a:ln>
                <a:solidFill>
                  <a:srgbClr val="000000"/>
                </a:solidFill>
                <a:effectLst/>
                <a:ea typeface="Times New Roman" pitchFamily="18" charset="0"/>
                <a:cs typeface="Arial" pitchFamily="34" charset="0"/>
              </a:rPr>
              <a:t>Spectral Clustering</a:t>
            </a:r>
            <a:r>
              <a:rPr kumimoji="0" lang="en-US" sz="1400" b="0" i="0" u="none" strike="noStrike" cap="none" normalizeH="0" baseline="0" dirty="0" smtClean="0">
                <a:ln>
                  <a:noFill/>
                </a:ln>
                <a:solidFill>
                  <a:srgbClr val="000000"/>
                </a:solidFill>
                <a:effectLst/>
                <a:ea typeface="Times New Roman" pitchFamily="18" charset="0"/>
                <a:cs typeface="Arial" pitchFamily="34" charset="0"/>
              </a:rPr>
              <a:t> 		</a:t>
            </a:r>
            <a:r>
              <a:rPr kumimoji="0" lang="en-US" sz="1400" b="1" i="0" u="none" strike="noStrike" cap="none" normalizeH="0" baseline="0" dirty="0" smtClean="0">
                <a:ln>
                  <a:noFill/>
                </a:ln>
                <a:solidFill>
                  <a:srgbClr val="000000"/>
                </a:solidFill>
                <a:effectLst/>
                <a:ea typeface="Times New Roman" pitchFamily="18" charset="0"/>
                <a:cs typeface="Arial" pitchFamily="34" charset="0"/>
              </a:rPr>
              <a:t>Mean Shift Clustering</a:t>
            </a:r>
            <a:endParaRPr kumimoji="0" lang="en-US" sz="1400" b="0" i="0" u="none" strike="noStrike" cap="none" normalizeH="0" baseline="0" dirty="0" smtClean="0">
              <a:ln>
                <a:noFill/>
              </a:ln>
              <a:solidFill>
                <a:srgbClr val="000000"/>
              </a:solidFill>
              <a:effectLst/>
              <a:ea typeface="Calibri" pitchFamily="34" charset="0"/>
              <a:cs typeface="Mangal"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sz="1400" b="1" i="0" u="none" strike="noStrike" cap="none" normalizeH="0" baseline="0" dirty="0" smtClean="0">
                <a:ln>
                  <a:noFill/>
                </a:ln>
                <a:solidFill>
                  <a:srgbClr val="000000"/>
                </a:solidFill>
                <a:effectLst/>
                <a:ea typeface="Times New Roman" pitchFamily="18" charset="0"/>
                <a:cs typeface="Arial" pitchFamily="34" charset="0"/>
              </a:rPr>
              <a:t>Correlation Clustering</a:t>
            </a:r>
            <a:r>
              <a:rPr kumimoji="0" lang="en-US" sz="1400" b="0" i="0" u="none" strike="noStrike" cap="none" normalizeH="0" baseline="0" dirty="0" smtClean="0">
                <a:ln>
                  <a:noFill/>
                </a:ln>
                <a:solidFill>
                  <a:srgbClr val="000000"/>
                </a:solidFill>
                <a:effectLst/>
                <a:ea typeface="Times New Roman" pitchFamily="18" charset="0"/>
                <a:cs typeface="Arial" pitchFamily="34" charset="0"/>
              </a:rPr>
              <a:t> </a:t>
            </a:r>
          </a:p>
          <a:p>
            <a:pPr lvl="0" fontAlgn="base">
              <a:spcBef>
                <a:spcPct val="0"/>
              </a:spcBef>
              <a:spcAft>
                <a:spcPct val="0"/>
              </a:spcAft>
            </a:pPr>
            <a:endParaRPr lang="en-US" sz="800" dirty="0" smtClean="0">
              <a:solidFill>
                <a:schemeClr val="accent2">
                  <a:lumMod val="75000"/>
                </a:schemeClr>
              </a:solidFill>
              <a:cs typeface="Arial" pitchFamily="34" charset="0"/>
            </a:endParaRPr>
          </a:p>
          <a:p>
            <a:pPr lvl="0" fontAlgn="base">
              <a:spcBef>
                <a:spcPct val="0"/>
              </a:spcBef>
              <a:spcAft>
                <a:spcPct val="0"/>
              </a:spcAft>
            </a:pPr>
            <a:endParaRPr lang="en-US" sz="800" dirty="0" smtClean="0">
              <a:solidFill>
                <a:schemeClr val="accent2">
                  <a:lumMod val="75000"/>
                </a:schemeClr>
              </a:solidFill>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accent2">
                    <a:lumMod val="75000"/>
                  </a:schemeClr>
                </a:solidFill>
                <a:effectLst/>
                <a:ea typeface="Times New Roman" pitchFamily="18" charset="0"/>
                <a:cs typeface="Arial" pitchFamily="34" charset="0"/>
              </a:rPr>
              <a:t>Collaborative Filtering</a:t>
            </a:r>
            <a:r>
              <a:rPr kumimoji="0" lang="en-US" sz="1400" b="0" i="0" u="none" strike="noStrike" cap="none" normalizeH="0" baseline="0" dirty="0" smtClean="0">
                <a:ln>
                  <a:noFill/>
                </a:ln>
                <a:solidFill>
                  <a:schemeClr val="accent2">
                    <a:lumMod val="75000"/>
                  </a:schemeClr>
                </a:solidFill>
                <a:effectLst/>
                <a:ea typeface="Times New Roman" pitchFamily="18" charset="0"/>
                <a:cs typeface="Arial" pitchFamily="34" charset="0"/>
              </a:rPr>
              <a:t> - Collaborative Filtering (CF) is the process of making automatic predictions about the interests of a user based on his interest/ disinterest similarity with other users. </a:t>
            </a:r>
            <a:endParaRPr kumimoji="0" lang="en-US" sz="1400" b="0" i="0" u="none" strike="noStrike" cap="none" normalizeH="0" baseline="0" dirty="0" smtClean="0">
              <a:ln>
                <a:noFill/>
              </a:ln>
              <a:solidFill>
                <a:schemeClr val="accent2">
                  <a:lumMod val="75000"/>
                </a:schemeClr>
              </a:solidFill>
              <a:effectLst/>
              <a:cs typeface="Arial" pitchFamily="34" charset="0"/>
            </a:endParaRPr>
          </a:p>
          <a:p>
            <a:pPr lvl="0" fontAlgn="base">
              <a:spcBef>
                <a:spcPct val="0"/>
              </a:spcBef>
              <a:spcAft>
                <a:spcPct val="0"/>
              </a:spcAft>
            </a:pPr>
            <a:endParaRPr lang="en-US" sz="600" dirty="0" smtClean="0">
              <a:solidFill>
                <a:schemeClr val="accent2">
                  <a:lumMod val="75000"/>
                </a:schemeClr>
              </a:solidFill>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ea typeface="Times New Roman" pitchFamily="18" charset="0"/>
                <a:cs typeface="Arial" pitchFamily="34" charset="0"/>
              </a:rPr>
              <a:t>Example: CF can be used to predict which food item a user would like based on the partial list of his likes and dislikes.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sz="1400" b="1" i="0" u="none" strike="noStrike" cap="none" normalizeH="0" baseline="0" dirty="0" smtClean="0">
                <a:ln>
                  <a:noFill/>
                </a:ln>
                <a:solidFill>
                  <a:srgbClr val="000000"/>
                </a:solidFill>
                <a:effectLst/>
                <a:ea typeface="Times New Roman" pitchFamily="18" charset="0"/>
                <a:cs typeface="Arial" pitchFamily="34" charset="0"/>
              </a:rPr>
              <a:t>User-based Collaborative Filtering</a:t>
            </a:r>
            <a:r>
              <a:rPr lang="en-US" sz="1400" dirty="0" smtClean="0">
                <a:cs typeface="Arial" pitchFamily="34" charset="0"/>
              </a:rPr>
              <a:t>	</a:t>
            </a:r>
            <a:r>
              <a:rPr kumimoji="0" lang="en-US" sz="1400" b="1" i="0" u="none" strike="noStrike" cap="none" normalizeH="0" baseline="0" dirty="0" smtClean="0">
                <a:ln>
                  <a:noFill/>
                </a:ln>
                <a:solidFill>
                  <a:srgbClr val="000000"/>
                </a:solidFill>
                <a:effectLst/>
                <a:ea typeface="Times New Roman" pitchFamily="18" charset="0"/>
                <a:cs typeface="Arial" pitchFamily="34" charset="0"/>
              </a:rPr>
              <a:t>Item-based Collaborative Filtering</a:t>
            </a:r>
            <a:r>
              <a:rPr kumimoji="0" lang="en-US" sz="1400" b="0" i="0" u="none" strike="noStrike" cap="none" normalizeH="0" baseline="0" dirty="0" smtClean="0">
                <a:ln>
                  <a:noFill/>
                </a:ln>
                <a:solidFill>
                  <a:schemeClr val="tx1"/>
                </a:solidFill>
                <a:effectLst/>
                <a:cs typeface="Arial" pitchFamily="34"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80060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
        <p:nvSpPr>
          <p:cNvPr id="52225" name="Rectangle 1"/>
          <p:cNvSpPr>
            <a:spLocks noChangeArrowheads="1"/>
          </p:cNvSpPr>
          <p:nvPr/>
        </p:nvSpPr>
        <p:spPr bwMode="auto">
          <a:xfrm>
            <a:off x="685800" y="728139"/>
            <a:ext cx="7848600" cy="36009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rgbClr val="000000"/>
                </a:solidFill>
                <a:effectLst/>
                <a:ea typeface="Times New Roman" pitchFamily="18" charset="0"/>
                <a:cs typeface="Times New Roman" pitchFamily="18" charset="0"/>
              </a:rPr>
              <a:t>Distributed Machine Learning Tools and Frameworks:-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sng"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ea typeface="Times New Roman" pitchFamily="18" charset="0"/>
                <a:cs typeface="Arial" pitchFamily="34" charset="0"/>
              </a:rPr>
              <a:t>Many tools and frameworks have come up to help perform ML Techniques on Big Data in a distributed environment. Some of the popular ones have been listed below.</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rgbClr val="000000"/>
                </a:solidFill>
                <a:effectLst/>
                <a:ea typeface="Times New Roman" pitchFamily="18" charset="0"/>
                <a:cs typeface="Arial" pitchFamily="34" charset="0"/>
              </a:rPr>
              <a:t>Apache Mahout, Python, </a:t>
            </a:r>
            <a:r>
              <a:rPr kumimoji="0" lang="en-US" sz="1600" b="1" i="0" u="none" strike="noStrike" cap="none" normalizeH="0" baseline="0" dirty="0" err="1" smtClean="0">
                <a:ln>
                  <a:noFill/>
                </a:ln>
                <a:solidFill>
                  <a:srgbClr val="000000"/>
                </a:solidFill>
                <a:effectLst/>
                <a:ea typeface="Times New Roman" pitchFamily="18" charset="0"/>
                <a:cs typeface="Arial" pitchFamily="34" charset="0"/>
              </a:rPr>
              <a:t>Petuum</a:t>
            </a:r>
            <a:r>
              <a:rPr kumimoji="0" lang="en-US" sz="1600" b="1" i="0" u="none" strike="noStrike" cap="none" normalizeH="0" baseline="0" dirty="0" smtClean="0">
                <a:ln>
                  <a:noFill/>
                </a:ln>
                <a:solidFill>
                  <a:srgbClr val="000000"/>
                </a:solidFill>
                <a:effectLst/>
                <a:ea typeface="Times New Roman" pitchFamily="18" charset="0"/>
                <a:cs typeface="Arial" pitchFamily="34" charset="0"/>
              </a:rPr>
              <a:t>,</a:t>
            </a:r>
            <a:r>
              <a:rPr kumimoji="0" lang="en-US" sz="1600" b="0" i="0" u="none" strike="noStrike" cap="none" normalizeH="0" baseline="0" dirty="0" smtClean="0">
                <a:ln>
                  <a:noFill/>
                </a:ln>
                <a:solidFill>
                  <a:srgbClr val="000000"/>
                </a:solidFill>
                <a:effectLst/>
                <a:ea typeface="Times New Roman" pitchFamily="18" charset="0"/>
                <a:cs typeface="Arial" pitchFamily="34" charset="0"/>
              </a:rPr>
              <a:t> </a:t>
            </a:r>
            <a:r>
              <a:rPr kumimoji="0" lang="en-US" sz="1600" b="1" i="0" u="none" strike="noStrike" cap="none" normalizeH="0" baseline="0" dirty="0" err="1" smtClean="0">
                <a:ln>
                  <a:noFill/>
                </a:ln>
                <a:solidFill>
                  <a:srgbClr val="000000"/>
                </a:solidFill>
                <a:effectLst/>
                <a:ea typeface="Times New Roman" pitchFamily="18" charset="0"/>
                <a:cs typeface="Arial" pitchFamily="34" charset="0"/>
              </a:rPr>
              <a:t>Jubatus</a:t>
            </a:r>
            <a:r>
              <a:rPr kumimoji="0" lang="en-US" sz="1600" b="1" i="0" u="none" strike="noStrike" cap="none" normalizeH="0" baseline="0" dirty="0" smtClean="0">
                <a:ln>
                  <a:noFill/>
                </a:ln>
                <a:solidFill>
                  <a:srgbClr val="000000"/>
                </a:solidFill>
                <a:effectLst/>
                <a:ea typeface="Times New Roman" pitchFamily="18" charset="0"/>
                <a:cs typeface="Arial" pitchFamily="34" charset="0"/>
              </a:rPr>
              <a:t>, </a:t>
            </a:r>
            <a:r>
              <a:rPr kumimoji="0" lang="en-US" sz="1600" b="1" i="0" u="none" strike="noStrike" cap="none" normalizeH="0" baseline="0" dirty="0" smtClean="0">
                <a:ln>
                  <a:noFill/>
                </a:ln>
                <a:solidFill>
                  <a:srgbClr val="000000"/>
                </a:solidFill>
                <a:effectLst/>
                <a:ea typeface="Times New Roman" pitchFamily="18" charset="0"/>
                <a:cs typeface="Arial" pitchFamily="34" charset="0"/>
              </a:rPr>
              <a:t>SAS, MATLAB </a:t>
            </a:r>
            <a:r>
              <a:rPr kumimoji="0" lang="en-US" sz="1600" b="1" i="0" u="none" strike="noStrike" cap="none" normalizeH="0" baseline="0" dirty="0" smtClean="0">
                <a:ln>
                  <a:noFill/>
                </a:ln>
                <a:solidFill>
                  <a:srgbClr val="000000"/>
                </a:solidFill>
                <a:effectLst/>
                <a:ea typeface="Times New Roman" pitchFamily="18" charset="0"/>
                <a:cs typeface="Arial" pitchFamily="34" charset="0"/>
              </a:rPr>
              <a:t>and R</a:t>
            </a:r>
          </a:p>
          <a:p>
            <a:pPr marL="0" marR="0" lvl="0" indent="0" algn="l"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ea typeface="Times New Roman" pitchFamily="18" charset="0"/>
                <a:cs typeface="Arial" pitchFamily="34" charset="0"/>
              </a:rPr>
              <a:t>R:</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b="1" dirty="0" smtClean="0">
              <a:solidFill>
                <a:srgbClr val="000000"/>
              </a:solidFill>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ea typeface="Times New Roman" pitchFamily="18" charset="0"/>
                <a:cs typeface="Arial" pitchFamily="34" charset="0"/>
              </a:rPr>
              <a:t>R is a free software environment for statistical computing and graphics. It has been used extensively for implementing ML algorithms. Packages in R language are available which make it possible to run these ML algorithms in a distributed environment such as </a:t>
            </a:r>
            <a:r>
              <a:rPr kumimoji="0" lang="en-US" sz="1600" b="0" i="0" u="none" strike="noStrike" cap="none" normalizeH="0" baseline="0" dirty="0" err="1" smtClean="0">
                <a:ln>
                  <a:noFill/>
                </a:ln>
                <a:solidFill>
                  <a:srgbClr val="000000"/>
                </a:solidFill>
                <a:effectLst/>
                <a:ea typeface="Times New Roman" pitchFamily="18" charset="0"/>
                <a:cs typeface="Arial" pitchFamily="34" charset="0"/>
              </a:rPr>
              <a:t>Hadoop</a:t>
            </a:r>
            <a:r>
              <a:rPr kumimoji="0" lang="en-US" sz="1600" b="0" i="0" u="none" strike="noStrike" cap="none" normalizeH="0" baseline="0" dirty="0" smtClean="0">
                <a:ln>
                  <a:noFill/>
                </a:ln>
                <a:solidFill>
                  <a:srgbClr val="000000"/>
                </a:solidFill>
                <a:effectLst/>
                <a:ea typeface="Times New Roman" pitchFamily="18" charset="0"/>
                <a:cs typeface="Arial" pitchFamily="34" charset="0"/>
              </a:rPr>
              <a:t> or H20. For example, when using R with H20, R tells H2O to perform a task, and then H2O returns the result back to R, which is a tiny result, but you never actually transfer the data to R.</a:t>
            </a:r>
            <a:endParaRPr kumimoji="0" lang="en-US" sz="16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80060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
        <p:nvSpPr>
          <p:cNvPr id="4" name="TextBox 3"/>
          <p:cNvSpPr txBox="1"/>
          <p:nvPr/>
        </p:nvSpPr>
        <p:spPr>
          <a:xfrm>
            <a:off x="3962400" y="2419350"/>
            <a:ext cx="1676400" cy="461665"/>
          </a:xfrm>
          <a:prstGeom prst="rect">
            <a:avLst/>
          </a:prstGeom>
          <a:noFill/>
        </p:spPr>
        <p:txBody>
          <a:bodyPr wrap="square" rtlCol="0">
            <a:spAutoFit/>
          </a:bodyPr>
          <a:lstStyle/>
          <a:p>
            <a:r>
              <a:rPr lang="en-US" sz="2400" b="1" i="1" dirty="0" smtClean="0">
                <a:solidFill>
                  <a:srgbClr val="FF0000"/>
                </a:solidFill>
              </a:rPr>
              <a:t>Thanks….</a:t>
            </a:r>
            <a:endParaRPr lang="en-US" sz="2400" b="1" i="1"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80060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80060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8155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
        <p:nvSpPr>
          <p:cNvPr id="4" name="TextBox 3"/>
          <p:cNvSpPr txBox="1"/>
          <p:nvPr/>
        </p:nvSpPr>
        <p:spPr>
          <a:xfrm>
            <a:off x="762000" y="742951"/>
            <a:ext cx="7772400" cy="677108"/>
          </a:xfrm>
          <a:prstGeom prst="rect">
            <a:avLst/>
          </a:prstGeom>
          <a:noFill/>
        </p:spPr>
        <p:txBody>
          <a:bodyPr wrap="square" rtlCol="0">
            <a:spAutoFit/>
          </a:bodyPr>
          <a:lstStyle/>
          <a:p>
            <a:r>
              <a:rPr lang="en-US" sz="2000" b="1" dirty="0" smtClean="0"/>
              <a:t>The origins of machine learning:- </a:t>
            </a:r>
          </a:p>
          <a:p>
            <a:r>
              <a:rPr lang="en-US" dirty="0" smtClean="0"/>
              <a:t>Computers  and machine are invented by human.  So how human learns? </a:t>
            </a:r>
            <a:endParaRPr lang="en-US" dirty="0"/>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4" name="Picture 6"/>
          <p:cNvPicPr>
            <a:picLocks noChangeAspect="1" noChangeArrowheads="1"/>
          </p:cNvPicPr>
          <p:nvPr/>
        </p:nvPicPr>
        <p:blipFill>
          <a:blip r:embed="rId3" cstate="print"/>
          <a:srcRect/>
          <a:stretch>
            <a:fillRect/>
          </a:stretch>
        </p:blipFill>
        <p:spPr bwMode="auto">
          <a:xfrm>
            <a:off x="1600200" y="1572289"/>
            <a:ext cx="6248400" cy="1198748"/>
          </a:xfrm>
          <a:prstGeom prst="rect">
            <a:avLst/>
          </a:prstGeom>
          <a:noFill/>
          <a:ln w="9525">
            <a:noFill/>
            <a:miter lim="800000"/>
            <a:headEnd/>
            <a:tailEnd/>
          </a:ln>
        </p:spPr>
      </p:pic>
      <p:pic>
        <p:nvPicPr>
          <p:cNvPr id="17415" name="Picture 7"/>
          <p:cNvPicPr>
            <a:picLocks noChangeAspect="1" noChangeArrowheads="1"/>
          </p:cNvPicPr>
          <p:nvPr/>
        </p:nvPicPr>
        <p:blipFill>
          <a:blip r:embed="rId4" cstate="print"/>
          <a:srcRect/>
          <a:stretch>
            <a:fillRect/>
          </a:stretch>
        </p:blipFill>
        <p:spPr bwMode="auto">
          <a:xfrm>
            <a:off x="2133600" y="3371851"/>
            <a:ext cx="4781550" cy="1450181"/>
          </a:xfrm>
          <a:prstGeom prst="rect">
            <a:avLst/>
          </a:prstGeom>
          <a:noFill/>
          <a:ln w="9525">
            <a:noFill/>
            <a:miter lim="800000"/>
            <a:headEnd/>
            <a:tailEnd/>
          </a:ln>
        </p:spPr>
      </p:pic>
      <p:sp>
        <p:nvSpPr>
          <p:cNvPr id="12" name="TextBox 11"/>
          <p:cNvSpPr txBox="1"/>
          <p:nvPr/>
        </p:nvSpPr>
        <p:spPr>
          <a:xfrm>
            <a:off x="762000" y="2971800"/>
            <a:ext cx="5867400" cy="369332"/>
          </a:xfrm>
          <a:prstGeom prst="rect">
            <a:avLst/>
          </a:prstGeom>
          <a:noFill/>
        </p:spPr>
        <p:txBody>
          <a:bodyPr wrap="square" rtlCol="0">
            <a:spAutoFit/>
          </a:bodyPr>
          <a:lstStyle/>
          <a:p>
            <a:r>
              <a:rPr lang="en-US" b="1" dirty="0" smtClean="0"/>
              <a:t>Machine learns from data using statistical methods</a:t>
            </a:r>
            <a:endParaRPr lang="en-US"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7414"/>
                                        </p:tgtEl>
                                        <p:attrNameLst>
                                          <p:attrName>style.visibility</p:attrName>
                                        </p:attrNameLst>
                                      </p:cBhvr>
                                      <p:to>
                                        <p:strVal val="visible"/>
                                      </p:to>
                                    </p:set>
                                    <p:animEffect transition="in" filter="box(out)">
                                      <p:cBhvr>
                                        <p:cTn id="7" dur="500"/>
                                        <p:tgtEl>
                                          <p:spTgt spid="174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5"/>
                                        </p:tgtEl>
                                        <p:attrNameLst>
                                          <p:attrName>style.visibility</p:attrName>
                                        </p:attrNameLst>
                                      </p:cBhvr>
                                      <p:to>
                                        <p:strVal val="visible"/>
                                      </p:to>
                                    </p:set>
                                    <p:animEffect transition="in" filter="box(in)">
                                      <p:cBhvr>
                                        <p:cTn id="1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80060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5334000" y="3257550"/>
            <a:ext cx="1447800" cy="971550"/>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chemeClr val="tx1"/>
                </a:solidFill>
              </a:rPr>
              <a:t>Statistical Method</a:t>
            </a:r>
            <a:endParaRPr lang="en-US" sz="1500" b="1" dirty="0">
              <a:solidFill>
                <a:schemeClr val="tx1"/>
              </a:solidFill>
            </a:endParaRPr>
          </a:p>
        </p:txBody>
      </p:sp>
      <p:sp>
        <p:nvSpPr>
          <p:cNvPr id="5" name="TextBox 4"/>
          <p:cNvSpPr txBox="1"/>
          <p:nvPr/>
        </p:nvSpPr>
        <p:spPr>
          <a:xfrm>
            <a:off x="5105400" y="4781551"/>
            <a:ext cx="40386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
        <p:nvSpPr>
          <p:cNvPr id="7" name="TextBox 6"/>
          <p:cNvSpPr txBox="1"/>
          <p:nvPr/>
        </p:nvSpPr>
        <p:spPr>
          <a:xfrm>
            <a:off x="609600" y="914401"/>
            <a:ext cx="8001000" cy="646331"/>
          </a:xfrm>
          <a:prstGeom prst="rect">
            <a:avLst/>
          </a:prstGeom>
          <a:noFill/>
        </p:spPr>
        <p:txBody>
          <a:bodyPr wrap="square" rtlCol="0">
            <a:spAutoFit/>
          </a:bodyPr>
          <a:lstStyle/>
          <a:p>
            <a:pPr algn="just"/>
            <a:r>
              <a:rPr lang="en-US" dirty="0" smtClean="0"/>
              <a:t>The field of study interested in the development of computer algorithms for transforming data into intelligent action is known as </a:t>
            </a:r>
            <a:r>
              <a:rPr lang="en-US" b="1" dirty="0" smtClean="0"/>
              <a:t>machine learning</a:t>
            </a:r>
            <a:endParaRPr lang="en-US" dirty="0"/>
          </a:p>
        </p:txBody>
      </p:sp>
      <p:sp>
        <p:nvSpPr>
          <p:cNvPr id="8" name="Oval 7"/>
          <p:cNvSpPr/>
          <p:nvPr/>
        </p:nvSpPr>
        <p:spPr>
          <a:xfrm>
            <a:off x="3657600" y="1657350"/>
            <a:ext cx="1447800" cy="971550"/>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Available Data</a:t>
            </a:r>
            <a:endParaRPr lang="en-US" dirty="0">
              <a:solidFill>
                <a:schemeClr val="tx1"/>
              </a:solidFill>
            </a:endParaRPr>
          </a:p>
        </p:txBody>
      </p:sp>
      <p:sp>
        <p:nvSpPr>
          <p:cNvPr id="9" name="Oval 8"/>
          <p:cNvSpPr/>
          <p:nvPr/>
        </p:nvSpPr>
        <p:spPr>
          <a:xfrm>
            <a:off x="1905000" y="3257550"/>
            <a:ext cx="1447800" cy="971550"/>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Computing</a:t>
            </a:r>
            <a:r>
              <a:rPr lang="en-US" sz="1500" b="1" dirty="0" smtClean="0">
                <a:solidFill>
                  <a:schemeClr val="tx1"/>
                </a:solidFill>
              </a:rPr>
              <a:t> Power</a:t>
            </a:r>
            <a:endParaRPr lang="en-US" sz="1500" b="1" dirty="0">
              <a:solidFill>
                <a:schemeClr val="tx1"/>
              </a:solidFill>
            </a:endParaRPr>
          </a:p>
        </p:txBody>
      </p:sp>
      <p:cxnSp>
        <p:nvCxnSpPr>
          <p:cNvPr id="16" name="Straight Arrow Connector 15"/>
          <p:cNvCxnSpPr>
            <a:stCxn id="9" idx="6"/>
            <a:endCxn id="10" idx="2"/>
          </p:cNvCxnSpPr>
          <p:nvPr/>
        </p:nvCxnSpPr>
        <p:spPr>
          <a:xfrm>
            <a:off x="3352800" y="3743325"/>
            <a:ext cx="1981200" cy="0"/>
          </a:xfrm>
          <a:prstGeom prst="straightConnector1">
            <a:avLst/>
          </a:prstGeom>
          <a:ln w="28575"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76800" y="2514600"/>
            <a:ext cx="914400" cy="742950"/>
          </a:xfrm>
          <a:prstGeom prst="straightConnector1">
            <a:avLst/>
          </a:prstGeom>
          <a:ln w="28575"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p:cNvCxnSpPr>
          <p:nvPr/>
        </p:nvCxnSpPr>
        <p:spPr>
          <a:xfrm flipH="1">
            <a:off x="2819400" y="2486620"/>
            <a:ext cx="1050226" cy="828080"/>
          </a:xfrm>
          <a:prstGeom prst="straightConnector1">
            <a:avLst/>
          </a:prstGeom>
          <a:ln w="28575"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835723"/>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
        <p:nvSpPr>
          <p:cNvPr id="4" name="Rectangle 3"/>
          <p:cNvSpPr/>
          <p:nvPr/>
        </p:nvSpPr>
        <p:spPr>
          <a:xfrm>
            <a:off x="609601" y="666750"/>
            <a:ext cx="7848600" cy="3016210"/>
          </a:xfrm>
          <a:prstGeom prst="rect">
            <a:avLst/>
          </a:prstGeom>
        </p:spPr>
        <p:txBody>
          <a:bodyPr wrap="square">
            <a:spAutoFit/>
          </a:bodyPr>
          <a:lstStyle/>
          <a:p>
            <a:r>
              <a:rPr lang="en-US" sz="2400" b="1" dirty="0" smtClean="0"/>
              <a:t>Uses and abuses of machine learning</a:t>
            </a:r>
          </a:p>
          <a:p>
            <a:r>
              <a:rPr lang="en-US" b="1" dirty="0" smtClean="0"/>
              <a:t>        Few use cases -	</a:t>
            </a:r>
          </a:p>
          <a:p>
            <a:r>
              <a:rPr lang="en-US" sz="2000" dirty="0" smtClean="0"/>
              <a:t>	</a:t>
            </a:r>
            <a:r>
              <a:rPr lang="en-US" sz="1600" dirty="0" smtClean="0"/>
              <a:t>• Predict the outcomes of elections</a:t>
            </a:r>
          </a:p>
          <a:p>
            <a:r>
              <a:rPr lang="en-US" sz="1600" dirty="0" smtClean="0"/>
              <a:t>	• Identify and filter spam messages from e-mail</a:t>
            </a:r>
          </a:p>
          <a:p>
            <a:r>
              <a:rPr lang="en-US" sz="1600" dirty="0" smtClean="0"/>
              <a:t>	• Foresee criminal activity</a:t>
            </a:r>
          </a:p>
          <a:p>
            <a:r>
              <a:rPr lang="en-US" sz="1600" dirty="0" smtClean="0"/>
              <a:t>	• Automate traffic signals according to road conditions</a:t>
            </a:r>
          </a:p>
          <a:p>
            <a:r>
              <a:rPr lang="en-US" sz="1600" dirty="0" smtClean="0"/>
              <a:t>	• Produce financial estimates of storms and natural disasters</a:t>
            </a:r>
          </a:p>
          <a:p>
            <a:r>
              <a:rPr lang="en-US" sz="1600" dirty="0" smtClean="0"/>
              <a:t>	• Create auto-piloting planes and auto-driving cars</a:t>
            </a:r>
          </a:p>
          <a:p>
            <a:r>
              <a:rPr lang="en-US" sz="1600" dirty="0" smtClean="0"/>
              <a:t>	• Identify individuals with the capacity to donate</a:t>
            </a:r>
          </a:p>
          <a:p>
            <a:r>
              <a:rPr lang="en-US" sz="1600" dirty="0" smtClean="0"/>
              <a:t>	• Identification of image whether it is face or not </a:t>
            </a:r>
          </a:p>
          <a:p>
            <a:r>
              <a:rPr lang="en-US" sz="1600" dirty="0" smtClean="0"/>
              <a:t>	• Target advertising to specific types of consumers</a:t>
            </a:r>
            <a:r>
              <a:rPr lang="en-US" sz="1600" b="1" dirty="0" smtClean="0"/>
              <a:t>       </a:t>
            </a:r>
            <a:endParaRPr lang="en-US" sz="1600" b="1" i="1" dirty="0" smtClean="0"/>
          </a:p>
        </p:txBody>
      </p:sp>
      <p:sp>
        <p:nvSpPr>
          <p:cNvPr id="8" name="TextBox 7"/>
          <p:cNvSpPr txBox="1"/>
          <p:nvPr/>
        </p:nvSpPr>
        <p:spPr>
          <a:xfrm>
            <a:off x="990600" y="3714751"/>
            <a:ext cx="7315200" cy="1200329"/>
          </a:xfrm>
          <a:prstGeom prst="rect">
            <a:avLst/>
          </a:prstGeom>
          <a:noFill/>
        </p:spPr>
        <p:txBody>
          <a:bodyPr wrap="square" rtlCol="0">
            <a:spAutoFit/>
          </a:bodyPr>
          <a:lstStyle/>
          <a:p>
            <a:r>
              <a:rPr lang="en-US" b="1" dirty="0" smtClean="0"/>
              <a:t>An abuse cases -	</a:t>
            </a:r>
          </a:p>
          <a:p>
            <a:r>
              <a:rPr lang="en-US" dirty="0" smtClean="0"/>
              <a:t>	• Examine customer churn</a:t>
            </a:r>
          </a:p>
          <a:p>
            <a:r>
              <a:rPr lang="en-US" dirty="0" smtClean="0"/>
              <a:t>		</a:t>
            </a:r>
            <a:r>
              <a:rPr lang="en-US" b="1" i="1" dirty="0" smtClean="0"/>
              <a:t>- Check how sensible is your data before it goes live!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80060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
        <p:nvSpPr>
          <p:cNvPr id="7" name="TextBox 6"/>
          <p:cNvSpPr txBox="1"/>
          <p:nvPr/>
        </p:nvSpPr>
        <p:spPr>
          <a:xfrm>
            <a:off x="685800" y="696087"/>
            <a:ext cx="8001000" cy="3508653"/>
          </a:xfrm>
          <a:prstGeom prst="rect">
            <a:avLst/>
          </a:prstGeom>
          <a:noFill/>
        </p:spPr>
        <p:txBody>
          <a:bodyPr wrap="square" rtlCol="0" anchor="ctr">
            <a:spAutoFit/>
          </a:bodyPr>
          <a:lstStyle/>
          <a:p>
            <a:r>
              <a:rPr lang="en-US" sz="2400" b="1" dirty="0" smtClean="0"/>
              <a:t>Ethical Consideration:</a:t>
            </a:r>
          </a:p>
          <a:p>
            <a:endParaRPr lang="en-US" dirty="0" smtClean="0"/>
          </a:p>
          <a:p>
            <a:pPr marL="342900" indent="-342900" algn="just">
              <a:buAutoNum type="arabicPeriod"/>
            </a:pPr>
            <a:r>
              <a:rPr lang="en-US" dirty="0" smtClean="0"/>
              <a:t>Caution should be exercised when obtaining or analyzing data in order to avoid</a:t>
            </a:r>
          </a:p>
          <a:p>
            <a:pPr marL="342900" indent="-342900" algn="just"/>
            <a:r>
              <a:rPr lang="en-US" dirty="0" smtClean="0"/>
              <a:t>       breaking laws, violating terms of service or data use agreements, abusing the trust, or violating privacy of the customers or the public.</a:t>
            </a:r>
          </a:p>
          <a:p>
            <a:pPr algn="just">
              <a:buFont typeface="Arial" pitchFamily="34" charset="0"/>
              <a:buChar char="•"/>
            </a:pPr>
            <a:endParaRPr lang="en-US" dirty="0" smtClean="0"/>
          </a:p>
          <a:p>
            <a:pPr marL="342900" indent="-342900" algn="just">
              <a:buAutoNum type="arabicPeriod" startAt="2"/>
            </a:pPr>
            <a:r>
              <a:rPr lang="en-US" dirty="0" smtClean="0"/>
              <a:t>Few religion, protected class data is identified as a separate class,  "de-identify“</a:t>
            </a:r>
          </a:p>
          <a:p>
            <a:pPr marL="342900" indent="-342900" algn="just"/>
            <a:r>
              <a:rPr lang="en-US" dirty="0" smtClean="0"/>
              <a:t>       these people by excluding any potentially identifying data in addition to the protected information.</a:t>
            </a:r>
          </a:p>
          <a:p>
            <a:pPr marL="342900" indent="-342900" algn="just"/>
            <a:endParaRPr lang="en-US" dirty="0" smtClean="0"/>
          </a:p>
          <a:p>
            <a:pPr marL="342900" indent="-342900" algn="just"/>
            <a:r>
              <a:rPr lang="en-US" dirty="0" smtClean="0"/>
              <a:t>3.   Do not disclose PRIVATE aspect of people, Customers or users as PUBLIC ; who may felt exploited.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80060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
        <p:nvSpPr>
          <p:cNvPr id="4" name="TextBox 3"/>
          <p:cNvSpPr txBox="1"/>
          <p:nvPr/>
        </p:nvSpPr>
        <p:spPr>
          <a:xfrm>
            <a:off x="609600" y="666751"/>
            <a:ext cx="7848600" cy="1323439"/>
          </a:xfrm>
          <a:prstGeom prst="rect">
            <a:avLst/>
          </a:prstGeom>
          <a:noFill/>
        </p:spPr>
        <p:txBody>
          <a:bodyPr wrap="square" rtlCol="0">
            <a:spAutoFit/>
          </a:bodyPr>
          <a:lstStyle/>
          <a:p>
            <a:r>
              <a:rPr lang="en-US" sz="1600" b="1" dirty="0" smtClean="0"/>
              <a:t>Machine learning</a:t>
            </a:r>
            <a:r>
              <a:rPr lang="en-US" sz="1600" dirty="0" smtClean="0"/>
              <a:t> is the subfield of Computer Science ,that gives computers the ability to learn without being explicitly programmed. </a:t>
            </a:r>
          </a:p>
          <a:p>
            <a:r>
              <a:rPr lang="en-US" sz="1600" dirty="0" smtClean="0"/>
              <a:t>More simplified by Computer Scientist </a:t>
            </a:r>
            <a:r>
              <a:rPr lang="en-US" sz="1600" i="1" dirty="0" smtClean="0"/>
              <a:t>Tom M. Mitchell, says that –</a:t>
            </a:r>
          </a:p>
          <a:p>
            <a:r>
              <a:rPr lang="en-US" sz="1600" b="1" i="1" dirty="0" smtClean="0"/>
              <a:t>A machine is said to learn if it is able to take </a:t>
            </a:r>
            <a:r>
              <a:rPr lang="en-US" sz="1600" b="1" dirty="0" smtClean="0"/>
              <a:t>experience and utilize it such that its performance improves up on similar experiences in the future.</a:t>
            </a:r>
            <a:endParaRPr lang="en-US" sz="1600" b="1" dirty="0"/>
          </a:p>
        </p:txBody>
      </p:sp>
      <p:sp>
        <p:nvSpPr>
          <p:cNvPr id="11" name="Rectangle 10"/>
          <p:cNvSpPr/>
          <p:nvPr/>
        </p:nvSpPr>
        <p:spPr>
          <a:xfrm>
            <a:off x="609600" y="2419350"/>
            <a:ext cx="7924800" cy="1077218"/>
          </a:xfrm>
          <a:prstGeom prst="rect">
            <a:avLst/>
          </a:prstGeom>
        </p:spPr>
        <p:txBody>
          <a:bodyPr wrap="square">
            <a:spAutoFit/>
          </a:bodyPr>
          <a:lstStyle/>
          <a:p>
            <a:r>
              <a:rPr lang="en-US" sz="1600" dirty="0" smtClean="0"/>
              <a:t>• </a:t>
            </a:r>
            <a:r>
              <a:rPr lang="en-US" sz="1600" b="1" dirty="0" smtClean="0"/>
              <a:t>Data input: </a:t>
            </a:r>
            <a:r>
              <a:rPr lang="en-US" sz="1600" dirty="0" smtClean="0"/>
              <a:t>It utilizes observation, memory storage, and recall to provide a </a:t>
            </a:r>
          </a:p>
          <a:p>
            <a:r>
              <a:rPr lang="en-US" sz="1600" dirty="0" smtClean="0"/>
              <a:t>   factual basis for further reasoning.</a:t>
            </a:r>
          </a:p>
          <a:p>
            <a:r>
              <a:rPr lang="en-US" sz="1600" dirty="0" smtClean="0"/>
              <a:t>• </a:t>
            </a:r>
            <a:r>
              <a:rPr lang="en-US" sz="1600" b="1" dirty="0" smtClean="0"/>
              <a:t>Abstraction:</a:t>
            </a:r>
            <a:r>
              <a:rPr lang="en-US" sz="1600" dirty="0" smtClean="0"/>
              <a:t> It involves the translation of data into broader representations.</a:t>
            </a:r>
          </a:p>
          <a:p>
            <a:r>
              <a:rPr lang="en-US" sz="1600" dirty="0" smtClean="0"/>
              <a:t>• </a:t>
            </a:r>
            <a:r>
              <a:rPr lang="en-US" sz="1600" b="1" dirty="0" smtClean="0"/>
              <a:t>Generalization: </a:t>
            </a:r>
            <a:r>
              <a:rPr lang="en-US" sz="1600" dirty="0" smtClean="0"/>
              <a:t>It uses abstracted data to form a basis for action.</a:t>
            </a:r>
            <a:endParaRPr lang="en-US" sz="1600" dirty="0"/>
          </a:p>
        </p:txBody>
      </p:sp>
      <p:sp>
        <p:nvSpPr>
          <p:cNvPr id="12" name="TextBox 11"/>
          <p:cNvSpPr txBox="1"/>
          <p:nvPr/>
        </p:nvSpPr>
        <p:spPr>
          <a:xfrm>
            <a:off x="609600" y="2038350"/>
            <a:ext cx="7924800" cy="369332"/>
          </a:xfrm>
          <a:prstGeom prst="rect">
            <a:avLst/>
          </a:prstGeom>
          <a:noFill/>
        </p:spPr>
        <p:txBody>
          <a:bodyPr wrap="square" rtlCol="0">
            <a:spAutoFit/>
          </a:bodyPr>
          <a:lstStyle/>
          <a:p>
            <a:r>
              <a:rPr lang="en-US" b="1" dirty="0" smtClean="0">
                <a:solidFill>
                  <a:schemeClr val="accent2">
                    <a:lumMod val="75000"/>
                  </a:schemeClr>
                </a:solidFill>
              </a:rPr>
              <a:t>The basic learning process :- ( it is similar for Machine as well as human being)</a:t>
            </a:r>
          </a:p>
        </p:txBody>
      </p:sp>
      <p:pic>
        <p:nvPicPr>
          <p:cNvPr id="13" name="Picture 4"/>
          <p:cNvPicPr>
            <a:picLocks noChangeAspect="1" noChangeArrowheads="1"/>
          </p:cNvPicPr>
          <p:nvPr/>
        </p:nvPicPr>
        <p:blipFill>
          <a:blip r:embed="rId3" cstate="print"/>
          <a:srcRect/>
          <a:stretch>
            <a:fillRect/>
          </a:stretch>
        </p:blipFill>
        <p:spPr bwMode="auto">
          <a:xfrm>
            <a:off x="838200" y="3600450"/>
            <a:ext cx="7353300" cy="12144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80060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
        <p:nvSpPr>
          <p:cNvPr id="4" name="TextBox 3"/>
          <p:cNvSpPr txBox="1"/>
          <p:nvPr/>
        </p:nvSpPr>
        <p:spPr>
          <a:xfrm>
            <a:off x="609600" y="666750"/>
            <a:ext cx="7315200" cy="461665"/>
          </a:xfrm>
          <a:prstGeom prst="rect">
            <a:avLst/>
          </a:prstGeom>
          <a:noFill/>
        </p:spPr>
        <p:txBody>
          <a:bodyPr wrap="square" rtlCol="0">
            <a:spAutoFit/>
          </a:bodyPr>
          <a:lstStyle/>
          <a:p>
            <a:r>
              <a:rPr lang="en-US" sz="2400" b="1" dirty="0" smtClean="0"/>
              <a:t>How do machine learns?</a:t>
            </a:r>
          </a:p>
        </p:txBody>
      </p:sp>
      <p:sp>
        <p:nvSpPr>
          <p:cNvPr id="7" name="TextBox 6"/>
          <p:cNvSpPr txBox="1"/>
          <p:nvPr/>
        </p:nvSpPr>
        <p:spPr>
          <a:xfrm>
            <a:off x="533400" y="1047750"/>
            <a:ext cx="7543800" cy="2031325"/>
          </a:xfrm>
          <a:prstGeom prst="rect">
            <a:avLst/>
          </a:prstGeom>
          <a:noFill/>
        </p:spPr>
        <p:txBody>
          <a:bodyPr wrap="square" rtlCol="0">
            <a:spAutoFit/>
          </a:bodyPr>
          <a:lstStyle/>
          <a:p>
            <a:pPr marL="342900" indent="-342900">
              <a:buAutoNum type="arabicPeriod"/>
            </a:pPr>
            <a:r>
              <a:rPr lang="en-US" sz="2000" b="1" u="sng" dirty="0" smtClean="0"/>
              <a:t>Abstraction and knowledge representation-</a:t>
            </a:r>
          </a:p>
          <a:p>
            <a:pPr marL="342900" indent="-342900"/>
            <a:endParaRPr lang="en-US" sz="800" dirty="0" smtClean="0"/>
          </a:p>
          <a:p>
            <a:pPr marL="342900" indent="-342900"/>
            <a:r>
              <a:rPr lang="en-US" dirty="0" smtClean="0"/>
              <a:t>	Assigning meaning to data is known as abstraction process.</a:t>
            </a:r>
          </a:p>
          <a:p>
            <a:r>
              <a:rPr lang="en-US" dirty="0" smtClean="0"/>
              <a:t>	• Equations		• Diagrams such as trees and graphs</a:t>
            </a:r>
          </a:p>
          <a:p>
            <a:r>
              <a:rPr lang="en-US" dirty="0" smtClean="0"/>
              <a:t>	• Logical if/else rules	• Groupings of data known as clusters</a:t>
            </a:r>
          </a:p>
          <a:p>
            <a:endParaRPr lang="en-US" sz="800" dirty="0" smtClean="0"/>
          </a:p>
          <a:p>
            <a:r>
              <a:rPr lang="en-US" dirty="0" smtClean="0"/>
              <a:t>       If this meaningful data is represented in either of forms is known as</a:t>
            </a:r>
          </a:p>
          <a:p>
            <a:r>
              <a:rPr lang="en-US" dirty="0" smtClean="0"/>
              <a:t>       knowledge representation. </a:t>
            </a:r>
            <a:endParaRPr lang="en-US" dirty="0"/>
          </a:p>
        </p:txBody>
      </p:sp>
      <p:pic>
        <p:nvPicPr>
          <p:cNvPr id="10" name="Picture 3"/>
          <p:cNvPicPr>
            <a:picLocks noChangeAspect="1" noChangeArrowheads="1"/>
          </p:cNvPicPr>
          <p:nvPr/>
        </p:nvPicPr>
        <p:blipFill>
          <a:blip r:embed="rId3" cstate="print"/>
          <a:srcRect/>
          <a:stretch>
            <a:fillRect/>
          </a:stretch>
        </p:blipFill>
        <p:spPr bwMode="auto">
          <a:xfrm>
            <a:off x="1828800" y="3486150"/>
            <a:ext cx="5791200" cy="1150144"/>
          </a:xfrm>
          <a:prstGeom prst="rect">
            <a:avLst/>
          </a:prstGeom>
          <a:noFill/>
          <a:ln w="9525">
            <a:noFill/>
            <a:miter lim="800000"/>
            <a:headEnd/>
            <a:tailEnd/>
          </a:ln>
        </p:spPr>
      </p:pic>
      <p:sp>
        <p:nvSpPr>
          <p:cNvPr id="11" name="TextBox 10"/>
          <p:cNvSpPr txBox="1"/>
          <p:nvPr/>
        </p:nvSpPr>
        <p:spPr>
          <a:xfrm>
            <a:off x="1752600" y="3200400"/>
            <a:ext cx="5943600" cy="400110"/>
          </a:xfrm>
          <a:prstGeom prst="rect">
            <a:avLst/>
          </a:prstGeom>
          <a:noFill/>
        </p:spPr>
        <p:txBody>
          <a:bodyPr wrap="square" rtlCol="0">
            <a:spAutoFit/>
          </a:bodyPr>
          <a:lstStyle/>
          <a:p>
            <a:r>
              <a:rPr lang="en-US" sz="2000" b="1" dirty="0" smtClean="0"/>
              <a:t>Observation                  </a:t>
            </a:r>
            <a:r>
              <a:rPr lang="en-US" sz="2000" b="1" dirty="0" smtClean="0">
                <a:sym typeface="Wingdings" pitchFamily="2" charset="2"/>
              </a:rPr>
              <a:t>Data                     Model</a:t>
            </a:r>
            <a:endParaRPr lang="en-US" sz="2000" b="1" dirty="0"/>
          </a:p>
        </p:txBody>
      </p:sp>
      <p:sp>
        <p:nvSpPr>
          <p:cNvPr id="12" name="TextBox 11"/>
          <p:cNvSpPr txBox="1"/>
          <p:nvPr/>
        </p:nvSpPr>
        <p:spPr>
          <a:xfrm>
            <a:off x="5562600" y="3886200"/>
            <a:ext cx="1447800" cy="400050"/>
          </a:xfrm>
          <a:prstGeom prst="rect">
            <a:avLst/>
          </a:prstGeom>
          <a:noFill/>
        </p:spPr>
        <p:txBody>
          <a:bodyPr wrap="none" rtlCol="0">
            <a:normAutofit/>
          </a:bodyPr>
          <a:lstStyle/>
          <a:p>
            <a:r>
              <a:rPr lang="en-US" b="1" dirty="0" smtClean="0"/>
              <a:t>g =  9.8 m/s</a:t>
            </a:r>
            <a:r>
              <a:rPr lang="en-US" b="1" baseline="30000" dirty="0" smtClean="0"/>
              <a:t>2</a:t>
            </a:r>
            <a:endParaRPr lang="en-US" b="1" baseline="30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par>
                                <p:cTn id="18" presetID="3" presetClass="entr" presetSubtype="1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80060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
        <p:nvSpPr>
          <p:cNvPr id="4" name="TextBox 3"/>
          <p:cNvSpPr txBox="1"/>
          <p:nvPr/>
        </p:nvSpPr>
        <p:spPr>
          <a:xfrm>
            <a:off x="457200" y="685800"/>
            <a:ext cx="7772400" cy="1661993"/>
          </a:xfrm>
          <a:prstGeom prst="rect">
            <a:avLst/>
          </a:prstGeom>
          <a:noFill/>
        </p:spPr>
        <p:txBody>
          <a:bodyPr wrap="square" rtlCol="0">
            <a:spAutoFit/>
          </a:bodyPr>
          <a:lstStyle/>
          <a:p>
            <a:pPr marL="457200" indent="-457200">
              <a:buAutoNum type="arabicPeriod" startAt="2"/>
            </a:pPr>
            <a:r>
              <a:rPr lang="en-US" sz="2000" b="1" u="sng" dirty="0" smtClean="0"/>
              <a:t>Generalization:</a:t>
            </a:r>
            <a:r>
              <a:rPr lang="en-US" sz="2000" b="1" dirty="0" smtClean="0"/>
              <a:t> </a:t>
            </a:r>
            <a:endParaRPr lang="en-US" sz="2000" dirty="0" smtClean="0"/>
          </a:p>
          <a:p>
            <a:pPr marL="342900" indent="-342900"/>
            <a:r>
              <a:rPr lang="en-US" dirty="0" smtClean="0"/>
              <a:t>	</a:t>
            </a:r>
            <a:r>
              <a:rPr lang="en-US" sz="1600" dirty="0" smtClean="0"/>
              <a:t>  The term </a:t>
            </a:r>
            <a:r>
              <a:rPr lang="en-US" sz="1600" b="1" dirty="0" smtClean="0"/>
              <a:t>generalization describes the process of turning abstracted knowledge into </a:t>
            </a:r>
            <a:r>
              <a:rPr lang="en-US" sz="1600" dirty="0" smtClean="0"/>
              <a:t>a </a:t>
            </a:r>
          </a:p>
          <a:p>
            <a:pPr marL="342900" indent="-342900"/>
            <a:r>
              <a:rPr lang="en-US" sz="1600" dirty="0" smtClean="0"/>
              <a:t>          form that can be utilized for action.</a:t>
            </a:r>
            <a:r>
              <a:rPr lang="en-US" sz="1600" b="1" u="sng" dirty="0" smtClean="0"/>
              <a:t>  </a:t>
            </a:r>
          </a:p>
          <a:p>
            <a:pPr marL="342900" indent="-342900"/>
            <a:r>
              <a:rPr lang="en-US" sz="1600" dirty="0" smtClean="0"/>
              <a:t>	  -  Once your data model is trained it should be capable of generalize use. </a:t>
            </a:r>
          </a:p>
          <a:p>
            <a:pPr marL="342900" indent="-342900"/>
            <a:r>
              <a:rPr lang="en-US" sz="1600" dirty="0" smtClean="0"/>
              <a:t>         Means it should give proper results irrespective of unknown input values. In terms of </a:t>
            </a:r>
          </a:p>
          <a:p>
            <a:pPr marL="342900" indent="-342900"/>
            <a:r>
              <a:rPr lang="en-US" sz="1600" dirty="0" smtClean="0"/>
              <a:t>         Machine Learning we can say that model should not </a:t>
            </a:r>
            <a:r>
              <a:rPr lang="en-US" sz="1600" b="1" u="sng" dirty="0" smtClean="0"/>
              <a:t>BIAS</a:t>
            </a:r>
            <a:r>
              <a:rPr lang="en-US" sz="1600" dirty="0" smtClean="0"/>
              <a:t>, </a:t>
            </a:r>
            <a:r>
              <a:rPr lang="en-US" sz="1600" b="1" u="sng" dirty="0" err="1" smtClean="0"/>
              <a:t>Overfitting</a:t>
            </a:r>
            <a:r>
              <a:rPr lang="en-US" sz="1600" b="1" u="sng" dirty="0" smtClean="0"/>
              <a:t> or </a:t>
            </a:r>
            <a:r>
              <a:rPr lang="en-US" sz="1600" b="1" u="sng" dirty="0" err="1" smtClean="0"/>
              <a:t>Underfitting</a:t>
            </a:r>
            <a:r>
              <a:rPr lang="en-US" sz="1600" dirty="0" smtClean="0"/>
              <a:t>.</a:t>
            </a:r>
            <a:endParaRPr lang="en-US" sz="1600" dirty="0"/>
          </a:p>
        </p:txBody>
      </p:sp>
      <p:pic>
        <p:nvPicPr>
          <p:cNvPr id="9" name="Picture 4"/>
          <p:cNvPicPr>
            <a:picLocks noChangeAspect="1" noChangeArrowheads="1"/>
          </p:cNvPicPr>
          <p:nvPr/>
        </p:nvPicPr>
        <p:blipFill>
          <a:blip r:embed="rId3" cstate="print"/>
          <a:srcRect/>
          <a:stretch>
            <a:fillRect/>
          </a:stretch>
        </p:blipFill>
        <p:spPr bwMode="auto">
          <a:xfrm>
            <a:off x="685800" y="3257550"/>
            <a:ext cx="7391400" cy="1353928"/>
          </a:xfrm>
          <a:prstGeom prst="rect">
            <a:avLst/>
          </a:prstGeom>
          <a:noFill/>
          <a:ln w="9525">
            <a:noFill/>
            <a:miter lim="800000"/>
            <a:headEnd/>
            <a:tailEnd/>
          </a:ln>
        </p:spPr>
      </p:pic>
      <p:cxnSp>
        <p:nvCxnSpPr>
          <p:cNvPr id="10" name="Straight Arrow Connector 9"/>
          <p:cNvCxnSpPr/>
          <p:nvPr/>
        </p:nvCxnSpPr>
        <p:spPr>
          <a:xfrm>
            <a:off x="3048000" y="4000500"/>
            <a:ext cx="1143000" cy="0"/>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29200" y="3657600"/>
            <a:ext cx="1371600" cy="171450"/>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4057650"/>
            <a:ext cx="1371600" cy="171450"/>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15200" y="3486150"/>
            <a:ext cx="914400" cy="369332"/>
          </a:xfrm>
          <a:prstGeom prst="rect">
            <a:avLst/>
          </a:prstGeom>
          <a:noFill/>
        </p:spPr>
        <p:txBody>
          <a:bodyPr wrap="square" rtlCol="0">
            <a:spAutoFit/>
          </a:bodyPr>
          <a:lstStyle/>
          <a:p>
            <a:r>
              <a:rPr lang="en-US" b="1" dirty="0" smtClean="0"/>
              <a:t>Face</a:t>
            </a:r>
            <a:endParaRPr lang="en-US" b="1" dirty="0"/>
          </a:p>
        </p:txBody>
      </p:sp>
      <p:sp>
        <p:nvSpPr>
          <p:cNvPr id="14" name="TextBox 13"/>
          <p:cNvSpPr txBox="1"/>
          <p:nvPr/>
        </p:nvSpPr>
        <p:spPr>
          <a:xfrm>
            <a:off x="7239000" y="4114800"/>
            <a:ext cx="1447800" cy="369332"/>
          </a:xfrm>
          <a:prstGeom prst="rect">
            <a:avLst/>
          </a:prstGeom>
          <a:noFill/>
        </p:spPr>
        <p:txBody>
          <a:bodyPr wrap="square" rtlCol="0">
            <a:spAutoFit/>
          </a:bodyPr>
          <a:lstStyle/>
          <a:p>
            <a:r>
              <a:rPr lang="en-US" b="1" dirty="0" smtClean="0"/>
              <a:t>Not a FACE</a:t>
            </a:r>
            <a:endParaRPr lang="en-US" b="1" dirty="0"/>
          </a:p>
        </p:txBody>
      </p:sp>
      <p:sp>
        <p:nvSpPr>
          <p:cNvPr id="15" name="TextBox 14"/>
          <p:cNvSpPr txBox="1"/>
          <p:nvPr/>
        </p:nvSpPr>
        <p:spPr>
          <a:xfrm>
            <a:off x="152400" y="3028950"/>
            <a:ext cx="8839200" cy="369332"/>
          </a:xfrm>
          <a:prstGeom prst="rect">
            <a:avLst/>
          </a:prstGeom>
          <a:noFill/>
        </p:spPr>
        <p:txBody>
          <a:bodyPr wrap="square" rtlCol="0">
            <a:spAutoFit/>
          </a:bodyPr>
          <a:lstStyle/>
          <a:p>
            <a:r>
              <a:rPr lang="en-US" b="1" dirty="0" smtClean="0">
                <a:solidFill>
                  <a:schemeClr val="accent2">
                    <a:lumMod val="75000"/>
                  </a:schemeClr>
                </a:solidFill>
              </a:rPr>
              <a:t>                    Observations                Machine’s Understanding 	              Result</a:t>
            </a:r>
            <a:endParaRPr lang="en-US" b="1" dirty="0">
              <a:solidFill>
                <a:schemeClr val="accent2">
                  <a:lumMod val="75000"/>
                </a:schemeClr>
              </a:solidFill>
            </a:endParaRPr>
          </a:p>
        </p:txBody>
      </p:sp>
      <p:sp>
        <p:nvSpPr>
          <p:cNvPr id="19" name="TextBox 18"/>
          <p:cNvSpPr txBox="1"/>
          <p:nvPr/>
        </p:nvSpPr>
        <p:spPr>
          <a:xfrm>
            <a:off x="838200" y="2419350"/>
            <a:ext cx="6629400" cy="369332"/>
          </a:xfrm>
          <a:prstGeom prst="rect">
            <a:avLst/>
          </a:prstGeom>
          <a:noFill/>
        </p:spPr>
        <p:txBody>
          <a:bodyPr wrap="square" rtlCol="0">
            <a:spAutoFit/>
          </a:bodyPr>
          <a:lstStyle/>
          <a:p>
            <a:r>
              <a:rPr lang="en-US" i="1" dirty="0" smtClean="0"/>
              <a:t>e.g. A Bias face recognition model…..</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par>
                                <p:cTn id="18" presetID="4" presetClass="entr" presetSubtype="16"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cTn>
                              </p:par>
                              <p:par>
                                <p:cTn id="21" presetID="4" presetClass="entr" presetSubtype="16"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cTn>
                              </p:par>
                              <p:par>
                                <p:cTn id="24" presetID="4" presetClass="entr" presetSubtype="16"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ox(in)">
                                      <p:cBhvr>
                                        <p:cTn id="26" dur="500"/>
                                        <p:tgtEl>
                                          <p:spTgt spid="12"/>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ox(in)">
                                      <p:cBhvr>
                                        <p:cTn id="29" dur="500"/>
                                        <p:tgtEl>
                                          <p:spTgt spid="13"/>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ox(i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15"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800600"/>
            <a:ext cx="3962400" cy="307777"/>
          </a:xfrm>
          <a:prstGeom prst="rect">
            <a:avLst/>
          </a:prstGeom>
          <a:noFill/>
        </p:spPr>
        <p:txBody>
          <a:bodyPr wrap="square" rtlCol="0">
            <a:spAutoFit/>
          </a:bodyPr>
          <a:lstStyle/>
          <a:p>
            <a:r>
              <a:rPr lang="en-US" sz="1400" b="1" dirty="0" smtClean="0">
                <a:solidFill>
                  <a:srgbClr val="0070C0"/>
                </a:solidFill>
              </a:rPr>
              <a:t>https://</a:t>
            </a:r>
            <a:r>
              <a:rPr lang="en-US" sz="1400" b="1" dirty="0" smtClean="0">
                <a:solidFill>
                  <a:srgbClr val="0070C0"/>
                </a:solidFill>
              </a:rPr>
              <a:t>www.educba.com/machine_learning_n_R/</a:t>
            </a:r>
            <a:endParaRPr lang="en-US" sz="1400" b="1" dirty="0">
              <a:solidFill>
                <a:srgbClr val="0070C0"/>
              </a:solidFill>
            </a:endParaRPr>
          </a:p>
        </p:txBody>
      </p:sp>
      <p:sp>
        <p:nvSpPr>
          <p:cNvPr id="6" name="TextBox 5"/>
          <p:cNvSpPr txBox="1"/>
          <p:nvPr/>
        </p:nvSpPr>
        <p:spPr>
          <a:xfrm>
            <a:off x="609600" y="114300"/>
            <a:ext cx="6172200" cy="461665"/>
          </a:xfrm>
          <a:prstGeom prst="rect">
            <a:avLst/>
          </a:prstGeom>
          <a:noFill/>
        </p:spPr>
        <p:txBody>
          <a:bodyPr wrap="square" rtlCol="0">
            <a:spAutoFit/>
          </a:bodyPr>
          <a:lstStyle/>
          <a:p>
            <a:r>
              <a:rPr lang="en-US" sz="2400" b="1" dirty="0" smtClean="0">
                <a:solidFill>
                  <a:srgbClr val="0070C0"/>
                </a:solidFill>
              </a:rPr>
              <a:t>Module 1: </a:t>
            </a:r>
            <a:r>
              <a:rPr lang="en-US" sz="2400" b="1" dirty="0" smtClean="0">
                <a:solidFill>
                  <a:srgbClr val="0070C0"/>
                </a:solidFill>
              </a:rPr>
              <a:t>Introduction to Machine Learning</a:t>
            </a:r>
          </a:p>
        </p:txBody>
      </p:sp>
      <p:sp>
        <p:nvSpPr>
          <p:cNvPr id="7" name="Rectangle 6"/>
          <p:cNvSpPr/>
          <p:nvPr/>
        </p:nvSpPr>
        <p:spPr>
          <a:xfrm>
            <a:off x="457200" y="742950"/>
            <a:ext cx="3600666" cy="369332"/>
          </a:xfrm>
          <a:prstGeom prst="rect">
            <a:avLst/>
          </a:prstGeom>
        </p:spPr>
        <p:txBody>
          <a:bodyPr wrap="none">
            <a:spAutoFit/>
          </a:bodyPr>
          <a:lstStyle/>
          <a:p>
            <a:r>
              <a:rPr lang="en-US" b="1" dirty="0" smtClean="0"/>
              <a:t>3. </a:t>
            </a:r>
            <a:r>
              <a:rPr lang="en-US" b="1" u="sng" dirty="0" smtClean="0"/>
              <a:t>Assessing the success of learning:</a:t>
            </a:r>
            <a:endParaRPr lang="en-US" u="sng" dirty="0"/>
          </a:p>
        </p:txBody>
      </p:sp>
      <p:pic>
        <p:nvPicPr>
          <p:cNvPr id="1027" name="Picture 3"/>
          <p:cNvPicPr>
            <a:picLocks noChangeAspect="1" noChangeArrowheads="1"/>
          </p:cNvPicPr>
          <p:nvPr/>
        </p:nvPicPr>
        <p:blipFill>
          <a:blip r:embed="rId3" cstate="print"/>
          <a:srcRect/>
          <a:stretch>
            <a:fillRect/>
          </a:stretch>
        </p:blipFill>
        <p:spPr bwMode="auto">
          <a:xfrm>
            <a:off x="1828800" y="1123950"/>
            <a:ext cx="5724525" cy="1809750"/>
          </a:xfrm>
          <a:prstGeom prst="rect">
            <a:avLst/>
          </a:prstGeom>
          <a:noFill/>
          <a:ln w="9525">
            <a:noFill/>
            <a:miter lim="800000"/>
            <a:headEnd/>
            <a:tailEnd/>
          </a:ln>
        </p:spPr>
      </p:pic>
      <p:sp>
        <p:nvSpPr>
          <p:cNvPr id="8" name="TextBox 7"/>
          <p:cNvSpPr txBox="1"/>
          <p:nvPr/>
        </p:nvSpPr>
        <p:spPr>
          <a:xfrm>
            <a:off x="381000" y="2952750"/>
            <a:ext cx="8534400" cy="1077218"/>
          </a:xfrm>
          <a:prstGeom prst="rect">
            <a:avLst/>
          </a:prstGeom>
          <a:noFill/>
        </p:spPr>
        <p:txBody>
          <a:bodyPr wrap="square" rtlCol="0">
            <a:spAutoFit/>
          </a:bodyPr>
          <a:lstStyle/>
          <a:p>
            <a:pPr marL="342900" indent="-342900">
              <a:buAutoNum type="arabicPeriod"/>
            </a:pPr>
            <a:r>
              <a:rPr lang="en-US" sz="1600" b="1" u="sng" dirty="0" err="1" smtClean="0"/>
              <a:t>Underfitting</a:t>
            </a:r>
            <a:r>
              <a:rPr lang="en-US" sz="1600" b="1" u="sng" dirty="0" smtClean="0"/>
              <a:t>:- </a:t>
            </a:r>
            <a:r>
              <a:rPr lang="en-US" sz="1600" dirty="0" smtClean="0"/>
              <a:t>Not representative the data.</a:t>
            </a:r>
          </a:p>
          <a:p>
            <a:pPr marL="342900" indent="-342900">
              <a:buAutoNum type="arabicPeriod" startAt="2"/>
            </a:pPr>
            <a:r>
              <a:rPr lang="en-US" sz="1600" b="1" u="sng" dirty="0" smtClean="0"/>
              <a:t>Good Fit/Robust:- </a:t>
            </a:r>
            <a:r>
              <a:rPr lang="en-US" sz="1600" dirty="0" smtClean="0"/>
              <a:t>Model captures signals in Data. Able to accept minor changes in Future data.</a:t>
            </a:r>
          </a:p>
          <a:p>
            <a:pPr marL="342900" indent="-342900">
              <a:buAutoNum type="arabicPeriod" startAt="2"/>
            </a:pPr>
            <a:r>
              <a:rPr lang="en-US" sz="1600" b="1" u="sng" dirty="0" err="1" smtClean="0"/>
              <a:t>Overfitting</a:t>
            </a:r>
            <a:r>
              <a:rPr lang="en-US" sz="1600" b="1" u="sng" dirty="0" smtClean="0"/>
              <a:t>:- </a:t>
            </a:r>
            <a:r>
              <a:rPr lang="en-US" sz="1600" dirty="0" smtClean="0"/>
              <a:t>Try to fit each data point in training data. The future trend may different, and obviously model will fail.</a:t>
            </a:r>
            <a:endParaRPr lang="en-US" sz="1600" dirty="0"/>
          </a:p>
        </p:txBody>
      </p:sp>
      <p:sp>
        <p:nvSpPr>
          <p:cNvPr id="9" name="TextBox 8"/>
          <p:cNvSpPr txBox="1"/>
          <p:nvPr/>
        </p:nvSpPr>
        <p:spPr>
          <a:xfrm>
            <a:off x="381000" y="4095750"/>
            <a:ext cx="8382000" cy="584775"/>
          </a:xfrm>
          <a:prstGeom prst="rect">
            <a:avLst/>
          </a:prstGeom>
          <a:noFill/>
        </p:spPr>
        <p:txBody>
          <a:bodyPr wrap="square" rtlCol="0">
            <a:spAutoFit/>
          </a:bodyPr>
          <a:lstStyle/>
          <a:p>
            <a:r>
              <a:rPr lang="en-US" sz="1600" b="1" u="sng" dirty="0" err="1" smtClean="0"/>
              <a:t>Conclussion</a:t>
            </a:r>
            <a:r>
              <a:rPr lang="en-US" sz="1600" b="1" u="sng" dirty="0" smtClean="0"/>
              <a:t>:-</a:t>
            </a:r>
            <a:r>
              <a:rPr lang="en-US" sz="1600" dirty="0" smtClean="0"/>
              <a:t> Model has to be tested on test data. OLS Should be minimum. Model should have good precision and accuracy in ROC Space.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1241</TotalTime>
  <Words>1260</Words>
  <Application>Microsoft Office PowerPoint</Application>
  <PresentationFormat>On-screen Show (16:9)</PresentationFormat>
  <Paragraphs>222</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Machine Learning      Introduction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122</cp:revision>
  <dcterms:created xsi:type="dcterms:W3CDTF">2017-03-22T13:48:52Z</dcterms:created>
  <dcterms:modified xsi:type="dcterms:W3CDTF">2017-03-29T07:19:15Z</dcterms:modified>
</cp:coreProperties>
</file>