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9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36330-D4FB-498C-A240-DBF565AF423C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F052-F219-4965-8DEC-17304C988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EB3-AE3F-42F6-9DF7-F8DA9E02201D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1766-472D-4CDE-8D1F-9D0735FD0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1450"/>
            <a:ext cx="4343400" cy="285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Picture 6" descr="eduCB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114300"/>
            <a:ext cx="1676400" cy="3837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5715000" cy="273844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https://www.educba.com/machine_learning_n_R/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tp.iitm.ac.in/cran/bin/windows/" TargetMode="External"/><Relationship Id="rId5" Type="http://schemas.openxmlformats.org/officeDocument/2006/relationships/hyperlink" Target="https://ftp.iitm.ac.in/cran/bin/macosx/" TargetMode="External"/><Relationship Id="rId4" Type="http://schemas.openxmlformats.org/officeDocument/2006/relationships/hyperlink" Target="https://ftp.iitm.ac.in/cran/bin/linu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9750"/>
            <a:ext cx="7851648" cy="2209800"/>
          </a:xfrm>
          <a:ln cmpd="sng">
            <a:round/>
          </a:ln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Machine Learning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/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2700" dirty="0" smtClean="0">
                <a:solidFill>
                  <a:srgbClr val="0070C0"/>
                </a:solidFill>
              </a:rPr>
              <a:t>Module-2</a:t>
            </a:r>
            <a:br>
              <a:rPr lang="en-US" sz="27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/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Basic Data Manipulation in R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3" descr="eduCB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742950"/>
            <a:ext cx="3797030" cy="907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742950"/>
            <a:ext cx="85344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2.6 Problem</a:t>
            </a:r>
            <a:r>
              <a:rPr lang="en-US" dirty="0" smtClean="0"/>
              <a:t> – Computing basic statistics </a:t>
            </a:r>
            <a:r>
              <a:rPr lang="en-US" dirty="0" err="1" smtClean="0"/>
              <a:t>eg</a:t>
            </a:r>
            <a:r>
              <a:rPr lang="en-US" dirty="0" smtClean="0"/>
              <a:t>. mean, median, standard deviation, variance,</a:t>
            </a:r>
          </a:p>
          <a:p>
            <a:r>
              <a:rPr lang="en-US" dirty="0" smtClean="0"/>
              <a:t>                          correlation or covariance. </a:t>
            </a:r>
          </a:p>
          <a:p>
            <a:r>
              <a:rPr lang="en-US" b="1" u="sng" dirty="0" smtClean="0"/>
              <a:t>Solution –</a:t>
            </a:r>
            <a:r>
              <a:rPr lang="en-US" b="1" dirty="0" smtClean="0"/>
              <a:t> </a:t>
            </a:r>
            <a:r>
              <a:rPr lang="en-US" dirty="0" smtClean="0"/>
              <a:t>use appropriate stat functions viz. </a:t>
            </a:r>
            <a:r>
              <a:rPr lang="en-US" dirty="0" err="1" smtClean="0"/>
              <a:t>sd</a:t>
            </a:r>
            <a:r>
              <a:rPr lang="en-US" dirty="0" smtClean="0"/>
              <a:t>(x), </a:t>
            </a:r>
            <a:r>
              <a:rPr lang="en-US" dirty="0" err="1" smtClean="0"/>
              <a:t>var</a:t>
            </a:r>
            <a:r>
              <a:rPr lang="en-US" dirty="0" smtClean="0"/>
              <a:t>(x),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),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etc.</a:t>
            </a:r>
          </a:p>
          <a:p>
            <a:endParaRPr lang="en-US" sz="600" dirty="0" smtClean="0"/>
          </a:p>
          <a:p>
            <a:r>
              <a:rPr lang="en-US" dirty="0" smtClean="0"/>
              <a:t>x=c(0,1,1,2,3,5,8,13,21,34) </a:t>
            </a:r>
          </a:p>
          <a:p>
            <a:r>
              <a:rPr lang="en-US" dirty="0" smtClean="0"/>
              <a:t>&gt; median(x) </a:t>
            </a:r>
          </a:p>
          <a:p>
            <a:r>
              <a:rPr lang="en-US" dirty="0" smtClean="0"/>
              <a:t>[1] 4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sd</a:t>
            </a:r>
            <a:r>
              <a:rPr lang="en-US" dirty="0" smtClean="0"/>
              <a:t>(x) </a:t>
            </a:r>
          </a:p>
          <a:p>
            <a:r>
              <a:rPr lang="en-US" dirty="0" smtClean="0"/>
              <a:t>[1] 11.03328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var</a:t>
            </a:r>
            <a:r>
              <a:rPr lang="en-US" dirty="0" smtClean="0"/>
              <a:t>(x) </a:t>
            </a:r>
          </a:p>
          <a:p>
            <a:r>
              <a:rPr lang="en-US" dirty="0" smtClean="0"/>
              <a:t>[1] 121.7333</a:t>
            </a:r>
          </a:p>
          <a:p>
            <a:endParaRPr lang="en-US" sz="700" dirty="0" smtClean="0"/>
          </a:p>
          <a:p>
            <a:r>
              <a:rPr lang="en-US" b="1" i="1" u="sng" dirty="0" smtClean="0"/>
              <a:t>If in the vector some NA values are there use </a:t>
            </a:r>
            <a:r>
              <a:rPr lang="en-US" b="1" u="sng" dirty="0" smtClean="0"/>
              <a:t>na.rm = TRUE</a:t>
            </a:r>
            <a:r>
              <a:rPr lang="en-US" b="1" i="1" u="sng" dirty="0" smtClean="0"/>
              <a:t> parameter. These stat functions also works on </a:t>
            </a:r>
            <a:r>
              <a:rPr lang="en-US" b="1" i="1" u="sng" dirty="0" err="1" smtClean="0"/>
              <a:t>dataframes</a:t>
            </a:r>
            <a:r>
              <a:rPr lang="en-US" b="1" i="1" u="sng" dirty="0" smtClean="0"/>
              <a:t> if there are no missing values. If missing values are there, you can run stat functions on individual feature using </a:t>
            </a:r>
            <a:r>
              <a:rPr lang="en-US" b="1" u="sng" dirty="0" smtClean="0"/>
              <a:t>na.rm = TRUE.</a:t>
            </a:r>
            <a:endParaRPr lang="en-US" b="1" u="sn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742950"/>
            <a:ext cx="8610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2.7 Problem</a:t>
            </a:r>
            <a:r>
              <a:rPr lang="en-US" dirty="0" smtClean="0"/>
              <a:t> – You want to create sequence of numbers.</a:t>
            </a:r>
          </a:p>
          <a:p>
            <a:endParaRPr lang="en-US" sz="600" dirty="0" smtClean="0"/>
          </a:p>
          <a:p>
            <a:r>
              <a:rPr lang="en-US" b="1" u="sng" dirty="0" smtClean="0"/>
              <a:t>Solution –</a:t>
            </a:r>
            <a:r>
              <a:rPr lang="en-US" b="1" dirty="0" smtClean="0"/>
              <a:t> </a:t>
            </a:r>
            <a:r>
              <a:rPr lang="en-US" dirty="0" smtClean="0"/>
              <a:t>use n:m expression or rep() or </a:t>
            </a:r>
            <a:r>
              <a:rPr lang="en-US" dirty="0" err="1" smtClean="0"/>
              <a:t>seq</a:t>
            </a:r>
            <a:r>
              <a:rPr lang="en-US" dirty="0" smtClean="0"/>
              <a:t>() function. e.g.</a:t>
            </a:r>
          </a:p>
          <a:p>
            <a:endParaRPr lang="en-US" sz="800" dirty="0" smtClean="0"/>
          </a:p>
          <a:p>
            <a:r>
              <a:rPr lang="en-US" dirty="0" smtClean="0"/>
              <a:t>&gt;1:10 </a:t>
            </a:r>
          </a:p>
          <a:p>
            <a:r>
              <a:rPr lang="en-US" dirty="0" smtClean="0"/>
              <a:t>[1] 1 2 3 4 5 6 7 8 9 10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seq</a:t>
            </a:r>
            <a:r>
              <a:rPr lang="en-US" dirty="0" smtClean="0"/>
              <a:t>(from=2, to=10, by=2) </a:t>
            </a:r>
          </a:p>
          <a:p>
            <a:r>
              <a:rPr lang="en-US" dirty="0" smtClean="0"/>
              <a:t>[1] 2 4 6 8 10 </a:t>
            </a:r>
          </a:p>
          <a:p>
            <a:r>
              <a:rPr lang="en-US" dirty="0" smtClean="0"/>
              <a:t>&gt; rep(1,times=5) </a:t>
            </a:r>
          </a:p>
          <a:p>
            <a:r>
              <a:rPr lang="en-US" dirty="0" smtClean="0"/>
              <a:t>[1] 1 1 1 1 1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seq</a:t>
            </a:r>
            <a:r>
              <a:rPr lang="en-US" dirty="0" smtClean="0"/>
              <a:t>(from=0, to = 20, </a:t>
            </a:r>
            <a:r>
              <a:rPr lang="en-US" dirty="0" err="1" smtClean="0"/>
              <a:t>length.out</a:t>
            </a:r>
            <a:r>
              <a:rPr lang="en-US" dirty="0" smtClean="0"/>
              <a:t> = 6) </a:t>
            </a:r>
          </a:p>
          <a:p>
            <a:r>
              <a:rPr lang="en-US" dirty="0" smtClean="0"/>
              <a:t>[1] 0 4 8 12 16 20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seq</a:t>
            </a:r>
            <a:r>
              <a:rPr lang="en-US" dirty="0" smtClean="0"/>
              <a:t>(from=0, to = 20, </a:t>
            </a:r>
            <a:r>
              <a:rPr lang="en-US" dirty="0" err="1" smtClean="0"/>
              <a:t>length.out</a:t>
            </a:r>
            <a:r>
              <a:rPr lang="en-US" dirty="0" smtClean="0"/>
              <a:t> = 3) </a:t>
            </a:r>
          </a:p>
          <a:p>
            <a:r>
              <a:rPr lang="en-US" dirty="0" smtClean="0"/>
              <a:t>[1] 0 10 20</a:t>
            </a:r>
          </a:p>
          <a:p>
            <a:r>
              <a:rPr lang="en-US" b="1" i="1" u="sng" dirty="0" smtClean="0"/>
              <a:t>In sequence if you want to repeat a value n number of times simply use </a:t>
            </a:r>
            <a:r>
              <a:rPr lang="en-US" b="1" u="sng" dirty="0" smtClean="0"/>
              <a:t>rep()</a:t>
            </a:r>
            <a:r>
              <a:rPr lang="en-US" b="1" i="1" u="sng" dirty="0" smtClean="0"/>
              <a:t> function.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742950"/>
            <a:ext cx="8686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2.8 Problem</a:t>
            </a:r>
            <a:r>
              <a:rPr lang="en-US" dirty="0" smtClean="0"/>
              <a:t> – You want to compare two vectors or you want to compare against a scalar.</a:t>
            </a:r>
          </a:p>
          <a:p>
            <a:endParaRPr lang="en-US" sz="600" dirty="0" smtClean="0"/>
          </a:p>
          <a:p>
            <a:r>
              <a:rPr lang="en-US" b="1" u="sng" dirty="0" smtClean="0"/>
              <a:t>Solution –</a:t>
            </a:r>
            <a:r>
              <a:rPr lang="en-US" b="1" dirty="0" smtClean="0"/>
              <a:t> </a:t>
            </a:r>
            <a:r>
              <a:rPr lang="en-US" dirty="0" smtClean="0"/>
              <a:t>The comparison operators (==, !=, &lt;, &gt;, &lt;=, &gt;=) can perform element by element </a:t>
            </a:r>
          </a:p>
          <a:p>
            <a:r>
              <a:rPr lang="en-US" dirty="0" smtClean="0"/>
              <a:t>                    comparison of vectors or against a scalar and result is a logical vector of (T,F).</a:t>
            </a:r>
            <a:r>
              <a:rPr lang="en-US" dirty="0" err="1" smtClean="0"/>
              <a:t>eg</a:t>
            </a:r>
            <a:r>
              <a:rPr lang="en-US" dirty="0" smtClean="0"/>
              <a:t>-</a:t>
            </a:r>
          </a:p>
          <a:p>
            <a:r>
              <a:rPr lang="en-US" dirty="0" smtClean="0"/>
              <a:t>&gt; a &lt;- 3 </a:t>
            </a:r>
          </a:p>
          <a:p>
            <a:r>
              <a:rPr lang="en-US" dirty="0" smtClean="0"/>
              <a:t>&gt; a &lt; pi </a:t>
            </a:r>
          </a:p>
          <a:p>
            <a:r>
              <a:rPr lang="en-US" dirty="0" smtClean="0"/>
              <a:t>[1] TRUE </a:t>
            </a:r>
          </a:p>
          <a:p>
            <a:r>
              <a:rPr lang="en-US" dirty="0" smtClean="0"/>
              <a:t>&gt; v &lt;- c(1:5) </a:t>
            </a:r>
          </a:p>
          <a:p>
            <a:r>
              <a:rPr lang="en-US" dirty="0" smtClean="0"/>
              <a:t>&gt; z = v &lt; pi </a:t>
            </a:r>
          </a:p>
          <a:p>
            <a:r>
              <a:rPr lang="en-US" dirty="0" smtClean="0"/>
              <a:t>&gt; z </a:t>
            </a:r>
          </a:p>
          <a:p>
            <a:r>
              <a:rPr lang="en-US" dirty="0" smtClean="0"/>
              <a:t>[1] TRUE </a:t>
            </a:r>
            <a:r>
              <a:rPr lang="en-US" dirty="0" err="1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TRUE</a:t>
            </a:r>
            <a:r>
              <a:rPr lang="en-US" dirty="0" smtClean="0"/>
              <a:t>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 u &lt;- </a:t>
            </a:r>
            <a:r>
              <a:rPr lang="en-US" dirty="0" err="1" smtClean="0"/>
              <a:t>seq</a:t>
            </a:r>
            <a:r>
              <a:rPr lang="en-US" dirty="0" smtClean="0"/>
              <a:t>(from=5,to=1,by=-1) </a:t>
            </a:r>
          </a:p>
          <a:p>
            <a:r>
              <a:rPr lang="en-US" dirty="0" smtClean="0"/>
              <a:t>&gt;q=u==v </a:t>
            </a:r>
          </a:p>
          <a:p>
            <a:r>
              <a:rPr lang="en-US" dirty="0" smtClean="0"/>
              <a:t>&gt; q </a:t>
            </a:r>
          </a:p>
          <a:p>
            <a:r>
              <a:rPr lang="en-US" dirty="0" smtClean="0"/>
              <a:t>[1] FALSE </a:t>
            </a:r>
            <a:r>
              <a:rPr lang="en-US" dirty="0" err="1" smtClean="0"/>
              <a:t>FALSE</a:t>
            </a:r>
            <a:r>
              <a:rPr lang="en-US" dirty="0" smtClean="0"/>
              <a:t> TRUE FALSE </a:t>
            </a:r>
            <a:r>
              <a:rPr lang="en-US" dirty="0" err="1" smtClean="0"/>
              <a:t>FALSE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66751"/>
            <a:ext cx="8610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2.9 Problem</a:t>
            </a:r>
            <a:r>
              <a:rPr lang="en-US" dirty="0" smtClean="0"/>
              <a:t> – You want to extract one or more elements from a vector.</a:t>
            </a:r>
          </a:p>
          <a:p>
            <a:endParaRPr lang="en-US" sz="600" dirty="0" smtClean="0"/>
          </a:p>
          <a:p>
            <a:r>
              <a:rPr lang="en-US" b="1" u="sng" dirty="0" smtClean="0"/>
              <a:t>Solution –</a:t>
            </a:r>
            <a:r>
              <a:rPr lang="en-US" dirty="0" smtClean="0"/>
              <a:t> Use appropriate indexing </a:t>
            </a:r>
            <a:r>
              <a:rPr lang="en-US" smtClean="0"/>
              <a:t>technique </a:t>
            </a:r>
            <a:r>
              <a:rPr lang="en-US" smtClean="0"/>
              <a:t>for </a:t>
            </a:r>
            <a:r>
              <a:rPr lang="en-US" dirty="0" smtClean="0"/>
              <a:t>your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square brackets to select vector particular element, such as x[3].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negative indexes to exclude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a vector of indexes to select multiple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conditional selection create a logical vector and select the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names to access elements. e.g.</a:t>
            </a:r>
          </a:p>
          <a:p>
            <a:pPr marL="342900" indent="-342900">
              <a:buFont typeface="+mj-lt"/>
              <a:buAutoNum type="arabicPeriod"/>
            </a:pPr>
            <a:endParaRPr lang="en-US" sz="600" dirty="0" smtClean="0"/>
          </a:p>
          <a:p>
            <a:pPr marL="342900" indent="-342900"/>
            <a:r>
              <a:rPr lang="en-US" dirty="0" smtClean="0"/>
              <a:t>&gt; </a:t>
            </a:r>
            <a:r>
              <a:rPr lang="en-US" dirty="0" err="1" smtClean="0"/>
              <a:t>fibo</a:t>
            </a:r>
            <a:r>
              <a:rPr lang="en-US" dirty="0" smtClean="0"/>
              <a:t> = c(0,1,1,2,3,5,8,13,21,34) </a:t>
            </a:r>
          </a:p>
          <a:p>
            <a:pPr marL="342900" indent="-342900"/>
            <a:r>
              <a:rPr lang="en-US" dirty="0" smtClean="0"/>
              <a:t>&gt; </a:t>
            </a:r>
            <a:r>
              <a:rPr lang="en-US" dirty="0" err="1" smtClean="0"/>
              <a:t>fibo</a:t>
            </a:r>
            <a:r>
              <a:rPr lang="en-US" dirty="0" smtClean="0"/>
              <a:t>[1] </a:t>
            </a:r>
          </a:p>
          <a:p>
            <a:pPr marL="342900" indent="-342900"/>
            <a:r>
              <a:rPr lang="en-US" dirty="0" smtClean="0"/>
              <a:t>[1] 0 </a:t>
            </a:r>
          </a:p>
          <a:p>
            <a:pPr marL="342900" indent="-342900"/>
            <a:r>
              <a:rPr lang="en-US" dirty="0" smtClean="0"/>
              <a:t>&gt; </a:t>
            </a:r>
            <a:r>
              <a:rPr lang="en-US" dirty="0" err="1" smtClean="0"/>
              <a:t>fibo</a:t>
            </a:r>
            <a:r>
              <a:rPr lang="en-US" dirty="0" smtClean="0"/>
              <a:t>[1:3] </a:t>
            </a:r>
          </a:p>
          <a:p>
            <a:pPr marL="342900" indent="-342900"/>
            <a:r>
              <a:rPr lang="en-US" dirty="0" smtClean="0"/>
              <a:t>[1] 0 1 1 </a:t>
            </a:r>
          </a:p>
          <a:p>
            <a:pPr marL="342900" indent="-342900"/>
            <a:r>
              <a:rPr lang="en-US" dirty="0" smtClean="0"/>
              <a:t>&gt; </a:t>
            </a:r>
            <a:r>
              <a:rPr lang="en-US" dirty="0" err="1" smtClean="0"/>
              <a:t>fibo</a:t>
            </a:r>
            <a:r>
              <a:rPr lang="en-US" dirty="0" smtClean="0"/>
              <a:t>[-1] </a:t>
            </a:r>
          </a:p>
          <a:p>
            <a:pPr marL="342900" indent="-342900"/>
            <a:r>
              <a:rPr lang="en-US" dirty="0" smtClean="0"/>
              <a:t>[1] 1 1 2 3 5 8 13 21 34</a:t>
            </a:r>
          </a:p>
          <a:p>
            <a:pPr marL="342900" indent="-342900"/>
            <a:r>
              <a:rPr lang="en-US" b="1" i="1" dirty="0" smtClean="0"/>
              <a:t>                                                          Continued….</a:t>
            </a:r>
            <a:endParaRPr lang="en-US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742950"/>
            <a:ext cx="8763000" cy="432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&gt;fibo[fibo %% 2 == 0] </a:t>
            </a:r>
          </a:p>
          <a:p>
            <a:r>
              <a:rPr lang="it-IT" dirty="0" smtClean="0"/>
              <a:t>[1] 0 2 8 34 </a:t>
            </a:r>
          </a:p>
          <a:p>
            <a:r>
              <a:rPr lang="it-IT" dirty="0" smtClean="0"/>
              <a:t>&gt; fibo[fibo &gt; median(fibo)] </a:t>
            </a:r>
          </a:p>
          <a:p>
            <a:r>
              <a:rPr lang="it-IT" dirty="0" smtClean="0"/>
              <a:t>[1] 5 8 13 21 34</a:t>
            </a:r>
          </a:p>
          <a:p>
            <a:r>
              <a:rPr lang="it-IT" b="1" i="1" u="sng" dirty="0" smtClean="0"/>
              <a:t>Vector element has names attribute, it can be defined as character string &amp; use as below.</a:t>
            </a:r>
          </a:p>
          <a:p>
            <a:r>
              <a:rPr lang="en-US" dirty="0" smtClean="0"/>
              <a:t>&gt; year &lt;- c(1960,1964,1976,1994) </a:t>
            </a:r>
          </a:p>
          <a:p>
            <a:r>
              <a:rPr lang="en-US" dirty="0" smtClean="0"/>
              <a:t>&gt; year</a:t>
            </a:r>
            <a:br>
              <a:rPr lang="en-US" dirty="0" smtClean="0"/>
            </a:br>
            <a:r>
              <a:rPr lang="en-US" dirty="0" smtClean="0"/>
              <a:t>[1] 1960 1964 1976 1994 </a:t>
            </a:r>
          </a:p>
          <a:p>
            <a:r>
              <a:rPr lang="en-US" dirty="0" smtClean="0"/>
              <a:t>&gt; names(year) = c("</a:t>
            </a:r>
            <a:r>
              <a:rPr lang="en-US" dirty="0" err="1" smtClean="0"/>
              <a:t>Kennedy","Johnson","Carter","clinton</a:t>
            </a:r>
            <a:r>
              <a:rPr lang="en-US" dirty="0" smtClean="0"/>
              <a:t>") </a:t>
            </a:r>
          </a:p>
          <a:p>
            <a:r>
              <a:rPr lang="en-US" dirty="0" smtClean="0"/>
              <a:t>&gt; year </a:t>
            </a:r>
          </a:p>
          <a:p>
            <a:r>
              <a:rPr lang="en-US" dirty="0" smtClean="0"/>
              <a:t>Kennedy Johnson Carter </a:t>
            </a:r>
            <a:r>
              <a:rPr lang="en-US" dirty="0" err="1" smtClean="0"/>
              <a:t>clinton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1960 1964 1976 1994 </a:t>
            </a:r>
          </a:p>
          <a:p>
            <a:r>
              <a:rPr lang="en-US" dirty="0" smtClean="0"/>
              <a:t>&gt; year[c("</a:t>
            </a:r>
            <a:r>
              <a:rPr lang="en-US" dirty="0" err="1" smtClean="0"/>
              <a:t>Carter","clinton</a:t>
            </a:r>
            <a:r>
              <a:rPr lang="en-US" dirty="0" smtClean="0"/>
              <a:t>")]</a:t>
            </a:r>
          </a:p>
          <a:p>
            <a:r>
              <a:rPr lang="en-US" dirty="0" smtClean="0"/>
              <a:t>Carter </a:t>
            </a:r>
            <a:r>
              <a:rPr lang="en-US" dirty="0" err="1" smtClean="0"/>
              <a:t>clinton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1976 1994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742950"/>
            <a:ext cx="8686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2.10 Problem</a:t>
            </a:r>
            <a:r>
              <a:rPr lang="en-US" dirty="0" smtClean="0"/>
              <a:t> – You want to perform vector </a:t>
            </a:r>
            <a:r>
              <a:rPr lang="en-US" dirty="0" err="1" smtClean="0"/>
              <a:t>Arithmatic</a:t>
            </a:r>
            <a:r>
              <a:rPr lang="en-US" dirty="0" smtClean="0"/>
              <a:t> on entire vector at once.</a:t>
            </a:r>
          </a:p>
          <a:p>
            <a:endParaRPr lang="en-US" sz="600" dirty="0" smtClean="0"/>
          </a:p>
          <a:p>
            <a:r>
              <a:rPr lang="en-US" b="1" u="sng" dirty="0" smtClean="0"/>
              <a:t>Solution –</a:t>
            </a:r>
            <a:r>
              <a:rPr lang="en-US" dirty="0" smtClean="0"/>
              <a:t> The usual </a:t>
            </a:r>
            <a:r>
              <a:rPr lang="en-US" dirty="0" err="1" smtClean="0"/>
              <a:t>Arithmatic</a:t>
            </a:r>
            <a:r>
              <a:rPr lang="en-US" dirty="0" smtClean="0"/>
              <a:t> operations can perform element-wise on entire vector.</a:t>
            </a:r>
          </a:p>
          <a:p>
            <a:r>
              <a:rPr lang="en-US" dirty="0" smtClean="0"/>
              <a:t>                    In case of two vectors lengths are not equal recycled rule is applied. Therefore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Arithmatics</a:t>
            </a:r>
            <a:r>
              <a:rPr lang="en-US" dirty="0" smtClean="0"/>
              <a:t> should be done cautiously in case of  un-equal length vectors.</a:t>
            </a:r>
          </a:p>
          <a:p>
            <a:r>
              <a:rPr lang="en-US" dirty="0" smtClean="0"/>
              <a:t>&gt; x=c(1,2,3,4,5) </a:t>
            </a:r>
          </a:p>
          <a:p>
            <a:r>
              <a:rPr lang="en-US" dirty="0" smtClean="0"/>
              <a:t>&gt; y=c(6,7,8,9,10) </a:t>
            </a:r>
          </a:p>
          <a:p>
            <a:r>
              <a:rPr lang="en-US" dirty="0" smtClean="0"/>
              <a:t>&gt; x*y </a:t>
            </a:r>
          </a:p>
          <a:p>
            <a:r>
              <a:rPr lang="en-US" dirty="0" smtClean="0"/>
              <a:t>[1] 6 14 24 36 50 </a:t>
            </a:r>
          </a:p>
          <a:p>
            <a:r>
              <a:rPr lang="en-US" dirty="0" smtClean="0"/>
              <a:t>&gt; x=c(x,11)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r>
              <a:rPr lang="en-US" dirty="0" smtClean="0"/>
              <a:t> </a:t>
            </a:r>
          </a:p>
          <a:p>
            <a:r>
              <a:rPr lang="en-US" dirty="0" smtClean="0"/>
              <a:t>[1] 7 9 11 13 15 17 </a:t>
            </a:r>
          </a:p>
          <a:p>
            <a:r>
              <a:rPr lang="en-US" dirty="0" smtClean="0"/>
              <a:t>Warning message: In x + y : longer object length is not a multiple of shorter object length.</a:t>
            </a:r>
          </a:p>
          <a:p>
            <a:r>
              <a:rPr lang="en-US" b="1" i="1" u="sng" dirty="0" smtClean="0"/>
              <a:t>Shorter length vector is recycled till length of longer vector; starting from first element. Where in such cases you may get unexpected results. Be cautious……….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90550"/>
            <a:ext cx="8610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2.11 Problem- </a:t>
            </a:r>
            <a:r>
              <a:rPr lang="en-US" dirty="0" smtClean="0"/>
              <a:t>How to get operator precedence?</a:t>
            </a:r>
          </a:p>
          <a:p>
            <a:r>
              <a:rPr lang="en-US" b="1" i="1" dirty="0" smtClean="0"/>
              <a:t>The following unary and binary operators are defined.  They are listed in precedence groups, from highest to lowest.</a:t>
            </a:r>
          </a:p>
          <a:p>
            <a:r>
              <a:rPr lang="en-US" sz="1200" dirty="0" smtClean="0"/>
              <a:t>:: ::: 	access variables in a namespace</a:t>
            </a:r>
          </a:p>
          <a:p>
            <a:r>
              <a:rPr lang="en-US" sz="1200" dirty="0" smtClean="0"/>
              <a:t>$ @ 	component / slot extraction</a:t>
            </a:r>
          </a:p>
          <a:p>
            <a:r>
              <a:rPr lang="en-US" sz="1200" dirty="0" smtClean="0"/>
              <a:t>[ [[  	indexing</a:t>
            </a:r>
          </a:p>
          <a:p>
            <a:r>
              <a:rPr lang="en-US" sz="1200" dirty="0" smtClean="0"/>
              <a:t>^  	exponentiation (right to left)</a:t>
            </a:r>
          </a:p>
          <a:p>
            <a:pPr>
              <a:buFontTx/>
              <a:buChar char="-"/>
            </a:pPr>
            <a:r>
              <a:rPr lang="en-US" sz="1200" dirty="0" smtClean="0"/>
              <a:t>  +	unary minus and plus</a:t>
            </a:r>
          </a:p>
          <a:p>
            <a:r>
              <a:rPr lang="en-US" sz="1200" dirty="0" smtClean="0"/>
              <a:t>: 	sequence operator</a:t>
            </a:r>
          </a:p>
          <a:p>
            <a:r>
              <a:rPr lang="en-US" sz="1200" dirty="0" smtClean="0"/>
              <a:t>%	</a:t>
            </a:r>
            <a:r>
              <a:rPr lang="en-US" sz="1200" dirty="0" err="1" smtClean="0"/>
              <a:t>any%special</a:t>
            </a:r>
            <a:r>
              <a:rPr lang="en-US" sz="1200" dirty="0" smtClean="0"/>
              <a:t> operators </a:t>
            </a:r>
          </a:p>
          <a:p>
            <a:r>
              <a:rPr lang="en-US" sz="1200" dirty="0" smtClean="0"/>
              <a:t>                  	(including %% and %/%)</a:t>
            </a:r>
          </a:p>
          <a:p>
            <a:r>
              <a:rPr lang="en-US" sz="1200" dirty="0" smtClean="0"/>
              <a:t>* /	multiply, divide</a:t>
            </a:r>
          </a:p>
          <a:p>
            <a:r>
              <a:rPr lang="en-US" sz="1200" dirty="0" smtClean="0"/>
              <a:t>+ -	(binary) add, subtract</a:t>
            </a:r>
          </a:p>
          <a:p>
            <a:r>
              <a:rPr lang="en-US" sz="1200" dirty="0" smtClean="0"/>
              <a:t>&lt; &gt; &lt;= &gt;= == != ordering and comparison</a:t>
            </a:r>
          </a:p>
          <a:p>
            <a:r>
              <a:rPr lang="en-US" sz="1200" dirty="0" smtClean="0"/>
              <a:t>!	Negation</a:t>
            </a:r>
          </a:p>
          <a:p>
            <a:r>
              <a:rPr lang="en-US" sz="1200" dirty="0" smtClean="0"/>
              <a:t>&amp; &amp;&amp;        	Logical and, short-circuit and</a:t>
            </a:r>
          </a:p>
          <a:p>
            <a:r>
              <a:rPr lang="en-US" sz="1200" dirty="0" smtClean="0"/>
              <a:t>| ||           	Logical or </a:t>
            </a:r>
            <a:r>
              <a:rPr lang="en-US" sz="1200" dirty="0" err="1" smtClean="0"/>
              <a:t>or</a:t>
            </a:r>
            <a:endParaRPr lang="en-US" sz="1200" dirty="0" smtClean="0"/>
          </a:p>
          <a:p>
            <a:r>
              <a:rPr lang="en-US" sz="1200" dirty="0" smtClean="0"/>
              <a:t>~	as in formulae</a:t>
            </a:r>
          </a:p>
          <a:p>
            <a:r>
              <a:rPr lang="en-US" sz="1200" dirty="0" smtClean="0"/>
              <a:t>-&gt; -&gt;&gt;	rightwards assignment</a:t>
            </a:r>
          </a:p>
          <a:p>
            <a:r>
              <a:rPr lang="en-US" sz="1200" dirty="0" smtClean="0"/>
              <a:t>&lt;- &lt;&lt;-	assignment (right to left)</a:t>
            </a:r>
          </a:p>
          <a:p>
            <a:r>
              <a:rPr lang="en-US" sz="1200" dirty="0" smtClean="0"/>
              <a:t>=	assignment (right to left)</a:t>
            </a:r>
          </a:p>
          <a:p>
            <a:r>
              <a:rPr lang="en-US" sz="1200" dirty="0" smtClean="0"/>
              <a:t>?	help (unary and binary)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65735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Within an expression operators of equal precedence are evaluated from left to right except where indicated. (Note that = is not necessarily an operator.)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The binary operators ::, :::, $ and @ require names or string constants on the right hand side, and the first two also require them on the left.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666750"/>
            <a:ext cx="8686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2.12</a:t>
            </a:r>
            <a:r>
              <a:rPr lang="en-US" dirty="0" smtClean="0"/>
              <a:t> </a:t>
            </a:r>
            <a:r>
              <a:rPr lang="en-US" b="1" dirty="0" smtClean="0"/>
              <a:t>Problem-</a:t>
            </a:r>
            <a:r>
              <a:rPr lang="en-US" dirty="0" smtClean="0"/>
              <a:t> You want to define a function.</a:t>
            </a:r>
          </a:p>
          <a:p>
            <a:r>
              <a:rPr lang="en-US" b="1" dirty="0" smtClean="0"/>
              <a:t>Solution- </a:t>
            </a:r>
            <a:r>
              <a:rPr lang="en-US" dirty="0" smtClean="0"/>
              <a:t>Create a function by using the function keyword followed by a list of parameters</a:t>
            </a:r>
          </a:p>
          <a:p>
            <a:r>
              <a:rPr lang="en-US" b="1" dirty="0" smtClean="0"/>
              <a:t>                  </a:t>
            </a:r>
            <a:r>
              <a:rPr lang="en-US" dirty="0" smtClean="0"/>
              <a:t>and the function body. </a:t>
            </a:r>
            <a:r>
              <a:rPr lang="en-US" dirty="0" err="1" smtClean="0"/>
              <a:t>eg</a:t>
            </a:r>
            <a:r>
              <a:rPr lang="en-US" dirty="0" smtClean="0"/>
              <a:t>. function(param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param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expr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i="1" u="sng" dirty="0" smtClean="0"/>
              <a:t>In R there is no in built function to calculate coefficient of variance. Let’s define it.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cv</a:t>
            </a:r>
            <a:r>
              <a:rPr lang="en-US" dirty="0" smtClean="0"/>
              <a:t> &lt;- function(x) </a:t>
            </a:r>
            <a:r>
              <a:rPr lang="en-US" dirty="0" err="1" smtClean="0"/>
              <a:t>sd</a:t>
            </a:r>
            <a:r>
              <a:rPr lang="en-US" dirty="0" smtClean="0"/>
              <a:t>(x)/mean(x)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cv</a:t>
            </a:r>
            <a:r>
              <a:rPr lang="en-US" dirty="0" smtClean="0"/>
              <a:t>(x) </a:t>
            </a:r>
          </a:p>
          <a:p>
            <a:r>
              <a:rPr lang="en-US" dirty="0" smtClean="0"/>
              <a:t>[1] 0.8213137</a:t>
            </a:r>
          </a:p>
          <a:p>
            <a:endParaRPr lang="en-US" sz="800" dirty="0" smtClean="0"/>
          </a:p>
          <a:p>
            <a:r>
              <a:rPr lang="en-US" i="1" u="sng" dirty="0" smtClean="0"/>
              <a:t>Euclid’s algorithm for computing the greatest common divisor of two integers.</a:t>
            </a:r>
          </a:p>
          <a:p>
            <a:endParaRPr lang="en-US" sz="600" dirty="0" smtClean="0"/>
          </a:p>
          <a:p>
            <a:r>
              <a:rPr lang="en-US" dirty="0" smtClean="0"/>
              <a:t>&gt;</a:t>
            </a:r>
            <a:r>
              <a:rPr lang="en-US" dirty="0" err="1" smtClean="0"/>
              <a:t>gcd</a:t>
            </a:r>
            <a:r>
              <a:rPr lang="en-US" dirty="0" smtClean="0"/>
              <a:t> &lt;- function(</a:t>
            </a:r>
            <a:r>
              <a:rPr lang="en-US" dirty="0" err="1" smtClean="0"/>
              <a:t>a,b</a:t>
            </a:r>
            <a:r>
              <a:rPr lang="en-US" dirty="0" smtClean="0"/>
              <a:t>)  { </a:t>
            </a:r>
          </a:p>
          <a:p>
            <a:r>
              <a:rPr lang="en-US" dirty="0" smtClean="0"/>
              <a:t>+ if (b ==0) return (a) </a:t>
            </a:r>
          </a:p>
          <a:p>
            <a:r>
              <a:rPr lang="en-US" dirty="0" smtClean="0"/>
              <a:t>+ else return(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b,a</a:t>
            </a:r>
            <a:r>
              <a:rPr lang="en-US" dirty="0" smtClean="0"/>
              <a:t>%%b)) </a:t>
            </a:r>
          </a:p>
          <a:p>
            <a:r>
              <a:rPr lang="en-US" dirty="0" smtClean="0"/>
              <a:t>+ }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gcd</a:t>
            </a:r>
            <a:r>
              <a:rPr lang="en-US" dirty="0" smtClean="0"/>
              <a:t>(15,20) </a:t>
            </a:r>
          </a:p>
          <a:p>
            <a:r>
              <a:rPr lang="en-US" dirty="0" smtClean="0"/>
              <a:t>[1] 5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81915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Some useful points about functions in R.</a:t>
            </a:r>
          </a:p>
          <a:p>
            <a:endParaRPr lang="en-US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Return value:-</a:t>
            </a:r>
            <a:r>
              <a:rPr lang="en-US" dirty="0" smtClean="0"/>
              <a:t> Every function returns a value. Normally, a function returns the value of last expression in the function body. You can also use </a:t>
            </a:r>
            <a:r>
              <a:rPr lang="en-US" b="1" i="1" dirty="0" smtClean="0"/>
              <a:t>return(</a:t>
            </a:r>
            <a:r>
              <a:rPr lang="en-US" b="1" i="1" dirty="0" err="1" smtClean="0"/>
              <a:t>expr</a:t>
            </a:r>
            <a:r>
              <a:rPr lang="en-US" b="1" i="1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Call by value:- </a:t>
            </a:r>
            <a:r>
              <a:rPr lang="en-US" dirty="0" smtClean="0"/>
              <a:t> Function parameters are “call by value” – in other words, if you change a parameter then the change is local and does not affect the caller’s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Local variable:- </a:t>
            </a:r>
            <a:r>
              <a:rPr lang="en-US" dirty="0" smtClean="0"/>
              <a:t>You can create local variable by simply assigning values to them. When the function exits, the local variables are lost.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Conditional execution:- </a:t>
            </a:r>
            <a:r>
              <a:rPr lang="en-US" dirty="0" smtClean="0"/>
              <a:t> The R syntax includes an if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Loops:- </a:t>
            </a:r>
            <a:r>
              <a:rPr lang="en-US" dirty="0" smtClean="0"/>
              <a:t>The R syntax also include for loops, while loops and repeat loops.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Global variable:- </a:t>
            </a:r>
            <a:r>
              <a:rPr lang="en-US" dirty="0" smtClean="0"/>
              <a:t>Within function you can change a global variable by using the &lt;&lt;-</a:t>
            </a:r>
          </a:p>
          <a:p>
            <a:pPr marL="342900" indent="-342900"/>
            <a:r>
              <a:rPr lang="en-US" b="1" dirty="0" smtClean="0"/>
              <a:t>                                      </a:t>
            </a:r>
            <a:r>
              <a:rPr lang="en-US" dirty="0" smtClean="0"/>
              <a:t>operator, but this is not encouraged.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90550"/>
            <a:ext cx="8686800" cy="432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2.13 Avoiding Some Common Mistakes</a:t>
            </a:r>
          </a:p>
          <a:p>
            <a:r>
              <a:rPr lang="en-US" b="1" dirty="0" smtClean="0"/>
              <a:t>Problem – </a:t>
            </a:r>
            <a:r>
              <a:rPr lang="en-US" dirty="0" smtClean="0"/>
              <a:t>You want to avoid some of the common mistakes made by the beginning user – and also by experienced users, for the matter.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Forgetting the parentheses after a function invocation. </a:t>
            </a:r>
            <a:r>
              <a:rPr lang="en-US" sz="1600" dirty="0" err="1" smtClean="0"/>
              <a:t>Eg</a:t>
            </a:r>
            <a:r>
              <a:rPr lang="en-US" sz="1600" dirty="0" smtClean="0"/>
              <a:t>. Giving </a:t>
            </a:r>
            <a:r>
              <a:rPr lang="en-US" sz="1600" b="1" dirty="0" err="1" smtClean="0"/>
              <a:t>ls</a:t>
            </a:r>
            <a:r>
              <a:rPr lang="en-US" sz="1600" b="1" dirty="0" smtClean="0"/>
              <a:t> </a:t>
            </a:r>
            <a:r>
              <a:rPr lang="en-US" sz="1600" dirty="0" smtClean="0"/>
              <a:t>instead of </a:t>
            </a:r>
            <a:r>
              <a:rPr lang="en-US" sz="1600" b="1" dirty="0" err="1" smtClean="0"/>
              <a:t>ls</a:t>
            </a:r>
            <a:r>
              <a:rPr lang="en-US" sz="1600" b="1" dirty="0" smtClean="0"/>
              <a:t>().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Forgetting to double quotes after backslash . </a:t>
            </a:r>
            <a:r>
              <a:rPr lang="en-US" sz="1600" dirty="0" err="1" smtClean="0"/>
              <a:t>Eg</a:t>
            </a:r>
            <a:r>
              <a:rPr lang="en-US" sz="1600" dirty="0" smtClean="0"/>
              <a:t>. </a:t>
            </a:r>
            <a:r>
              <a:rPr lang="en-US" sz="1600" b="1" dirty="0" smtClean="0"/>
              <a:t>\</a:t>
            </a:r>
            <a:r>
              <a:rPr lang="en-US" sz="1600" dirty="0" smtClean="0"/>
              <a:t> instead of </a:t>
            </a:r>
            <a:r>
              <a:rPr lang="en-US" sz="1600" b="1" dirty="0" smtClean="0"/>
              <a:t>\\</a:t>
            </a:r>
            <a:r>
              <a:rPr lang="en-US" sz="1600" dirty="0" smtClean="0"/>
              <a:t> or either user </a:t>
            </a:r>
            <a:r>
              <a:rPr lang="en-US" sz="1600" b="1" dirty="0" smtClean="0"/>
              <a:t>/</a:t>
            </a:r>
            <a:r>
              <a:rPr lang="en-US" sz="1600" dirty="0" smtClean="0"/>
              <a:t> in file path.</a:t>
            </a:r>
          </a:p>
          <a:p>
            <a:pPr marL="342900" indent="-342900"/>
            <a:r>
              <a:rPr lang="en-US" sz="1600" dirty="0" smtClean="0"/>
              <a:t>        &gt; </a:t>
            </a:r>
            <a:r>
              <a:rPr lang="en-US" sz="1600" dirty="0" err="1" smtClean="0"/>
              <a:t>tbl</a:t>
            </a:r>
            <a:r>
              <a:rPr lang="en-US" sz="1600" dirty="0" smtClean="0"/>
              <a:t> &lt;- read.csv(“f:\mydownload\research.csv”)  it will give error……….</a:t>
            </a:r>
          </a:p>
          <a:p>
            <a:pPr marL="342900" indent="-342900">
              <a:buAutoNum type="arabicPeriod" startAt="3"/>
            </a:pPr>
            <a:r>
              <a:rPr lang="en-US" sz="1600" dirty="0" smtClean="0"/>
              <a:t>Mistyping  &lt;- assignment operator as &lt; -.    If you put a blank space it will compare with –RHS.</a:t>
            </a:r>
          </a:p>
          <a:p>
            <a:pPr marL="342900" indent="-342900">
              <a:buAutoNum type="arabicPeriod" startAt="3"/>
            </a:pPr>
            <a:r>
              <a:rPr lang="en-US" sz="1600" dirty="0" smtClean="0"/>
              <a:t>Incorrectly continuing expression across lines.  </a:t>
            </a:r>
            <a:r>
              <a:rPr lang="en-US" sz="1600" dirty="0" err="1" smtClean="0"/>
              <a:t>eg</a:t>
            </a:r>
            <a:r>
              <a:rPr lang="en-US" sz="1600" dirty="0" smtClean="0"/>
              <a:t>. Total  &lt;- 1 + 2 + 3 + &lt;next line&gt;</a:t>
            </a:r>
          </a:p>
          <a:p>
            <a:pPr marL="342900" indent="-342900">
              <a:buAutoNum type="arabicPeriod" startAt="3"/>
            </a:pPr>
            <a:r>
              <a:rPr lang="en-US" sz="1600" dirty="0" smtClean="0"/>
              <a:t>Using </a:t>
            </a:r>
            <a:r>
              <a:rPr lang="en-US" sz="1600" b="1" dirty="0" smtClean="0"/>
              <a:t>= </a:t>
            </a:r>
            <a:r>
              <a:rPr lang="en-US" sz="1600" dirty="0" smtClean="0"/>
              <a:t>instead of </a:t>
            </a:r>
            <a:r>
              <a:rPr lang="en-US" sz="1600" b="1" dirty="0" smtClean="0"/>
              <a:t>==.</a:t>
            </a:r>
            <a:r>
              <a:rPr lang="en-US" sz="1600" dirty="0" smtClean="0"/>
              <a:t>  </a:t>
            </a:r>
            <a:r>
              <a:rPr lang="en-US" sz="1600" dirty="0" err="1" smtClean="0"/>
              <a:t>eg</a:t>
            </a:r>
            <a:r>
              <a:rPr lang="en-US" sz="1600" dirty="0" smtClean="0"/>
              <a:t>. Instead of comparison</a:t>
            </a:r>
            <a:r>
              <a:rPr lang="en-US" sz="1600" b="1" dirty="0" smtClean="0"/>
              <a:t> ==</a:t>
            </a:r>
            <a:r>
              <a:rPr lang="en-US" sz="1600" dirty="0" smtClean="0"/>
              <a:t> if you type </a:t>
            </a:r>
            <a:r>
              <a:rPr lang="en-US" sz="1600" b="1" dirty="0" smtClean="0"/>
              <a:t>=</a:t>
            </a:r>
            <a:r>
              <a:rPr lang="en-US" sz="1600" dirty="0" smtClean="0"/>
              <a:t>, value is </a:t>
            </a:r>
            <a:r>
              <a:rPr lang="en-US" sz="1600" dirty="0" err="1" smtClean="0"/>
              <a:t>assinged</a:t>
            </a:r>
            <a:r>
              <a:rPr lang="en-US" sz="1600" dirty="0" smtClean="0"/>
              <a:t> to RHS variable.</a:t>
            </a:r>
          </a:p>
          <a:p>
            <a:pPr marL="342900" indent="-342900">
              <a:buAutoNum type="arabicPeriod" startAt="3"/>
            </a:pPr>
            <a:r>
              <a:rPr lang="en-US" sz="1600" dirty="0" smtClean="0"/>
              <a:t>Writing  </a:t>
            </a:r>
            <a:r>
              <a:rPr lang="en-US" sz="1600" b="1" dirty="0" smtClean="0"/>
              <a:t>1:n+1 </a:t>
            </a:r>
            <a:r>
              <a:rPr lang="en-US" sz="1600" dirty="0" smtClean="0"/>
              <a:t> when you want to mean </a:t>
            </a:r>
            <a:r>
              <a:rPr lang="en-US" sz="1600" b="1" dirty="0" smtClean="0"/>
              <a:t>1</a:t>
            </a:r>
            <a:r>
              <a:rPr lang="en-US" sz="1600" b="1" dirty="0" smtClean="0">
                <a:sym typeface="Wingdings" pitchFamily="2" charset="2"/>
              </a:rPr>
              <a:t>: (n+1)</a:t>
            </a:r>
          </a:p>
          <a:p>
            <a:pPr marL="342900" indent="-342900">
              <a:buAutoNum type="arabicPeriod" startAt="3"/>
            </a:pPr>
            <a:r>
              <a:rPr lang="en-US" sz="1600" dirty="0" smtClean="0">
                <a:sym typeface="Wingdings" pitchFamily="2" charset="2"/>
              </a:rPr>
              <a:t>Getting bitten by the Recycling Rule.</a:t>
            </a:r>
          </a:p>
          <a:p>
            <a:pPr marL="342900" indent="-342900">
              <a:buAutoNum type="arabicPeriod" startAt="3"/>
            </a:pPr>
            <a:r>
              <a:rPr lang="en-US" sz="1600" dirty="0" smtClean="0">
                <a:sym typeface="Wingdings" pitchFamily="2" charset="2"/>
              </a:rPr>
              <a:t>Package is installed but not loaded by </a:t>
            </a:r>
            <a:r>
              <a:rPr lang="en-US" sz="1600" b="1" dirty="0" smtClean="0">
                <a:sym typeface="Wingdings" pitchFamily="2" charset="2"/>
              </a:rPr>
              <a:t>library() </a:t>
            </a:r>
            <a:r>
              <a:rPr lang="en-US" sz="1600" dirty="0" smtClean="0">
                <a:sym typeface="Wingdings" pitchFamily="2" charset="2"/>
              </a:rPr>
              <a:t>or </a:t>
            </a:r>
            <a:r>
              <a:rPr lang="en-US" sz="1600" b="1" dirty="0" smtClean="0">
                <a:sym typeface="Wingdings" pitchFamily="2" charset="2"/>
              </a:rPr>
              <a:t>require()</a:t>
            </a:r>
            <a:r>
              <a:rPr lang="en-US" sz="1600" dirty="0" smtClean="0">
                <a:sym typeface="Wingdings" pitchFamily="2" charset="2"/>
              </a:rPr>
              <a:t> function.</a:t>
            </a:r>
          </a:p>
          <a:p>
            <a:pPr marL="342900" indent="-342900">
              <a:buAutoNum type="arabicPeriod" startAt="3"/>
            </a:pPr>
            <a:r>
              <a:rPr lang="en-US" sz="1600" dirty="0" smtClean="0">
                <a:sym typeface="Wingdings" pitchFamily="2" charset="2"/>
              </a:rPr>
              <a:t>Accessing list – list[</a:t>
            </a:r>
            <a:r>
              <a:rPr lang="en-US" sz="1600" dirty="0" err="1" smtClean="0">
                <a:sym typeface="Wingdings" pitchFamily="2" charset="2"/>
              </a:rPr>
              <a:t>i</a:t>
            </a:r>
            <a:r>
              <a:rPr lang="en-US" sz="1600" dirty="0" smtClean="0">
                <a:sym typeface="Wingdings" pitchFamily="2" charset="2"/>
              </a:rPr>
              <a:t>] instead of list[[</a:t>
            </a:r>
            <a:r>
              <a:rPr lang="en-US" sz="1600" dirty="0" err="1" smtClean="0">
                <a:sym typeface="Wingdings" pitchFamily="2" charset="2"/>
              </a:rPr>
              <a:t>i</a:t>
            </a:r>
            <a:r>
              <a:rPr lang="en-US" sz="1600" dirty="0" smtClean="0">
                <a:sym typeface="Wingdings" pitchFamily="2" charset="2"/>
              </a:rPr>
              <a:t>]], or a voice versa.</a:t>
            </a:r>
          </a:p>
          <a:p>
            <a:pPr marL="342900" indent="-342900">
              <a:buAutoNum type="arabicPeriod" startAt="3"/>
            </a:pPr>
            <a:r>
              <a:rPr lang="en-US" sz="1600" dirty="0" smtClean="0">
                <a:sym typeface="Wingdings" pitchFamily="2" charset="2"/>
              </a:rPr>
              <a:t>Using &amp; instead of &amp;&amp; or using | instead of ||.</a:t>
            </a:r>
          </a:p>
          <a:p>
            <a:pPr marL="342900" indent="-342900"/>
            <a:r>
              <a:rPr lang="en-US" sz="1600" dirty="0" smtClean="0">
                <a:sym typeface="Wingdings" pitchFamily="2" charset="2"/>
              </a:rPr>
              <a:t>	</a:t>
            </a:r>
            <a:r>
              <a:rPr lang="en-US" sz="1600" u="sng" dirty="0" smtClean="0">
                <a:sym typeface="Wingdings" pitchFamily="2" charset="2"/>
              </a:rPr>
              <a:t>Use &amp; and | in logical expression involving the logical values  TRUE or FALSE.</a:t>
            </a:r>
          </a:p>
          <a:p>
            <a:pPr marL="342900" indent="-342900"/>
            <a:r>
              <a:rPr lang="en-US" sz="1600" dirty="0" smtClean="0"/>
              <a:t>	</a:t>
            </a:r>
            <a:r>
              <a:rPr lang="en-US" sz="1600" u="sng" dirty="0" smtClean="0"/>
              <a:t>Use &amp;&amp; and || in flow-of-control statements in </a:t>
            </a:r>
            <a:r>
              <a:rPr lang="en-US" sz="1600" b="1" i="1" u="sng" dirty="0" smtClean="0"/>
              <a:t>if </a:t>
            </a:r>
            <a:r>
              <a:rPr lang="en-US" sz="1600" u="sng" dirty="0" smtClean="0"/>
              <a:t>and</a:t>
            </a:r>
            <a:r>
              <a:rPr lang="en-US" sz="1600" b="1" i="1" u="sng" dirty="0" smtClean="0"/>
              <a:t> while </a:t>
            </a:r>
            <a:r>
              <a:rPr lang="en-US" sz="1600" u="sng" dirty="0" smtClean="0"/>
              <a:t>loops.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6675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Why R?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is a Powerful tool for statistics, graphics and statistical programming.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It is Open source – free.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Rich most library of functions say more than 10,000  packages.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3355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History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is an implementation of the S Programming Language combined with lexical</a:t>
            </a:r>
          </a:p>
          <a:p>
            <a:r>
              <a:rPr lang="en-US" sz="1600" dirty="0" smtClean="0"/>
              <a:t>  scoping semantic inspired by Scheme.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was created by Ross </a:t>
            </a:r>
            <a:r>
              <a:rPr lang="en-US" sz="1600" dirty="0" err="1" smtClean="0"/>
              <a:t>Ihaka</a:t>
            </a:r>
            <a:r>
              <a:rPr lang="en-US" sz="1600" dirty="0" smtClean="0"/>
              <a:t> and </a:t>
            </a:r>
            <a:r>
              <a:rPr lang="en-US" sz="1600" dirty="0" err="1" smtClean="0"/>
              <a:t>Rober</a:t>
            </a:r>
            <a:r>
              <a:rPr lang="en-US" sz="1600" dirty="0" smtClean="0"/>
              <a:t> Gentleman at the University of Auckland,</a:t>
            </a:r>
          </a:p>
          <a:p>
            <a:r>
              <a:rPr lang="en-US" sz="1600" dirty="0" smtClean="0"/>
              <a:t>  New Zealand, and is currently developed by the </a:t>
            </a:r>
            <a:r>
              <a:rPr lang="en-US" sz="1600" i="1" dirty="0" smtClean="0"/>
              <a:t>R Development Core Team.</a:t>
            </a: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028950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Features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Wide variety of Statistical and Graphical techniques features variety of statistical including linear</a:t>
            </a:r>
          </a:p>
          <a:p>
            <a:r>
              <a:rPr lang="en-US" sz="1600" dirty="0" smtClean="0"/>
              <a:t>   non-linear modeling, classical statistical tests, time series, classification, clustering and others.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is </a:t>
            </a:r>
            <a:r>
              <a:rPr lang="en-US" sz="1600" dirty="0" err="1" smtClean="0"/>
              <a:t>intrepreted</a:t>
            </a:r>
            <a:r>
              <a:rPr lang="en-US" sz="1600" dirty="0" smtClean="0"/>
              <a:t> Language, Support Matrix </a:t>
            </a:r>
            <a:r>
              <a:rPr lang="en-US" sz="1600" dirty="0" err="1" smtClean="0"/>
              <a:t>Arithmatics</a:t>
            </a:r>
            <a:r>
              <a:rPr lang="en-US" sz="1600" dirty="0" smtClean="0"/>
              <a:t>, Vectors, </a:t>
            </a:r>
            <a:r>
              <a:rPr lang="en-US" sz="1600" dirty="0" err="1" smtClean="0"/>
              <a:t>arrayrs</a:t>
            </a:r>
            <a:r>
              <a:rPr lang="en-US" sz="1600" dirty="0" smtClean="0"/>
              <a:t>, data frames etc.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Procedural programming with functions, Object Oriented Programming and Generic functions.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can also operate as a general matrix calculation toolbox - with performance benchmarks</a:t>
            </a:r>
          </a:p>
          <a:p>
            <a:r>
              <a:rPr lang="en-US" sz="1600" dirty="0" smtClean="0"/>
              <a:t>  comparable to GNU Octave or MATLAB.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74295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1"/>
            </a:pPr>
            <a:r>
              <a:rPr lang="en-US" sz="1600" dirty="0" smtClean="0">
                <a:sym typeface="Wingdings" pitchFamily="2" charset="2"/>
              </a:rPr>
              <a:t>Passing multiple arguments to a single arguments function. </a:t>
            </a:r>
            <a:r>
              <a:rPr lang="en-US" sz="1600" dirty="0" err="1" smtClean="0">
                <a:sym typeface="Wingdings" pitchFamily="2" charset="2"/>
              </a:rPr>
              <a:t>eg</a:t>
            </a:r>
            <a:r>
              <a:rPr lang="en-US" sz="1600" dirty="0" smtClean="0"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600" dirty="0" smtClean="0">
                <a:sym typeface="Wingdings" pitchFamily="2" charset="2"/>
              </a:rPr>
              <a:t>       </a:t>
            </a:r>
            <a:r>
              <a:rPr lang="en-US" sz="1600" i="1" dirty="0" smtClean="0">
                <a:sym typeface="Wingdings" pitchFamily="2" charset="2"/>
              </a:rPr>
              <a:t> If you want to calculate mean of  three numbers. Don’t use mean(9,10,11). R will calculate mean of</a:t>
            </a:r>
          </a:p>
          <a:p>
            <a:pPr marL="342900" indent="-342900"/>
            <a:r>
              <a:rPr lang="en-US" sz="1600" i="1" dirty="0" smtClean="0">
                <a:sym typeface="Wingdings" pitchFamily="2" charset="2"/>
              </a:rPr>
              <a:t>        9 only. Because other values 10,11 are positional arguments which you don’t know.</a:t>
            </a:r>
          </a:p>
          <a:p>
            <a:pPr marL="342900" indent="-342900"/>
            <a:r>
              <a:rPr lang="en-US" sz="1600" dirty="0" smtClean="0">
                <a:sym typeface="Wingdings" pitchFamily="2" charset="2"/>
              </a:rPr>
              <a:t>12.  Thinking  that </a:t>
            </a:r>
            <a:r>
              <a:rPr lang="en-US" sz="1600" b="1" dirty="0" smtClean="0">
                <a:sym typeface="Wingdings" pitchFamily="2" charset="2"/>
              </a:rPr>
              <a:t>max </a:t>
            </a:r>
            <a:r>
              <a:rPr lang="en-US" sz="1600" dirty="0" smtClean="0">
                <a:sym typeface="Wingdings" pitchFamily="2" charset="2"/>
              </a:rPr>
              <a:t>behaves likes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err="1" smtClean="0">
                <a:sym typeface="Wingdings" pitchFamily="2" charset="2"/>
              </a:rPr>
              <a:t>pmax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and </a:t>
            </a:r>
            <a:r>
              <a:rPr lang="en-US" sz="1600" b="1" dirty="0" smtClean="0">
                <a:sym typeface="Wingdings" pitchFamily="2" charset="2"/>
              </a:rPr>
              <a:t>min </a:t>
            </a:r>
            <a:r>
              <a:rPr lang="en-US" sz="1600" dirty="0" smtClean="0">
                <a:sym typeface="Wingdings" pitchFamily="2" charset="2"/>
              </a:rPr>
              <a:t>behaves like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err="1" smtClean="0">
                <a:sym typeface="Wingdings" pitchFamily="2" charset="2"/>
              </a:rPr>
              <a:t>pmin</a:t>
            </a:r>
            <a:r>
              <a:rPr lang="en-US" sz="1600" b="1" dirty="0" smtClean="0">
                <a:sym typeface="Wingdings" pitchFamily="2" charset="2"/>
              </a:rPr>
              <a:t>.</a:t>
            </a:r>
          </a:p>
          <a:p>
            <a:r>
              <a:rPr lang="en-US" sz="1600" dirty="0" smtClean="0">
                <a:sym typeface="Wingdings" pitchFamily="2" charset="2"/>
              </a:rPr>
              <a:t>       </a:t>
            </a:r>
            <a:r>
              <a:rPr lang="en-US" sz="1600" i="1" dirty="0" smtClean="0">
                <a:sym typeface="Wingdings" pitchFamily="2" charset="2"/>
              </a:rPr>
              <a:t> max and min function takes multiple values and return one value. On the other hand </a:t>
            </a:r>
            <a:r>
              <a:rPr lang="en-US" sz="1600" i="1" dirty="0" err="1" smtClean="0">
                <a:sym typeface="Wingdings" pitchFamily="2" charset="2"/>
              </a:rPr>
              <a:t>pmax</a:t>
            </a:r>
            <a:r>
              <a:rPr lang="en-US" sz="1600" i="1" dirty="0" smtClean="0">
                <a:sym typeface="Wingdings" pitchFamily="2" charset="2"/>
              </a:rPr>
              <a:t>/</a:t>
            </a:r>
            <a:r>
              <a:rPr lang="en-US" sz="1600" i="1" dirty="0" err="1" smtClean="0">
                <a:sym typeface="Wingdings" pitchFamily="2" charset="2"/>
              </a:rPr>
              <a:t>pmin</a:t>
            </a:r>
            <a:endParaRPr lang="en-US" sz="1600" i="1" dirty="0" smtClean="0">
              <a:sym typeface="Wingdings" pitchFamily="2" charset="2"/>
            </a:endParaRPr>
          </a:p>
          <a:p>
            <a:r>
              <a:rPr lang="en-US" sz="1600" i="1" dirty="0" smtClean="0">
                <a:sym typeface="Wingdings" pitchFamily="2" charset="2"/>
              </a:rPr>
              <a:t>        takes multiple vectors as I/P and returns max/min of element-wise comparison among the vectors.</a:t>
            </a:r>
          </a:p>
          <a:p>
            <a:pPr marL="342900" indent="-342900">
              <a:buAutoNum type="arabicPeriod" startAt="13"/>
            </a:pPr>
            <a:r>
              <a:rPr lang="en-US" sz="1600" dirty="0" smtClean="0">
                <a:sym typeface="Wingdings" pitchFamily="2" charset="2"/>
              </a:rPr>
              <a:t>Misusing a function that does not understand a </a:t>
            </a:r>
            <a:r>
              <a:rPr lang="en-US" sz="1600" dirty="0" err="1" smtClean="0">
                <a:sym typeface="Wingdings" pitchFamily="2" charset="2"/>
              </a:rPr>
              <a:t>dataframe</a:t>
            </a:r>
            <a:r>
              <a:rPr lang="en-US" sz="1600" dirty="0" smtClean="0"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600" dirty="0" smtClean="0">
                <a:sym typeface="Wingdings" pitchFamily="2" charset="2"/>
              </a:rPr>
              <a:t>	</a:t>
            </a:r>
            <a:r>
              <a:rPr lang="en-US" sz="1600" i="1" dirty="0" err="1" smtClean="0">
                <a:sym typeface="Wingdings" pitchFamily="2" charset="2"/>
              </a:rPr>
              <a:t>eg</a:t>
            </a:r>
            <a:r>
              <a:rPr lang="en-US" sz="1600" i="1" dirty="0" smtClean="0">
                <a:sym typeface="Wingdings" pitchFamily="2" charset="2"/>
              </a:rPr>
              <a:t>. mean and </a:t>
            </a:r>
            <a:r>
              <a:rPr lang="en-US" sz="1600" i="1" dirty="0" err="1" smtClean="0">
                <a:sym typeface="Wingdings" pitchFamily="2" charset="2"/>
              </a:rPr>
              <a:t>sd</a:t>
            </a:r>
            <a:r>
              <a:rPr lang="en-US" sz="1600" i="1" dirty="0" smtClean="0">
                <a:sym typeface="Wingdings" pitchFamily="2" charset="2"/>
              </a:rPr>
              <a:t> functions are claver regarding data frames. They perform operation on each column or feature of data-frame.  Whereas median, max, min function treat whole data-frame as one lump, which not be what you want.</a:t>
            </a:r>
          </a:p>
          <a:p>
            <a:pPr marL="342900" indent="-342900">
              <a:buAutoNum type="arabicPeriod" startAt="14"/>
            </a:pPr>
            <a:r>
              <a:rPr lang="en-US" sz="1600" dirty="0" smtClean="0">
                <a:sym typeface="Wingdings" pitchFamily="2" charset="2"/>
              </a:rPr>
              <a:t>Posting a question in mailing list before searching for the answer.</a:t>
            </a:r>
          </a:p>
          <a:p>
            <a:pPr marL="342900" indent="-342900"/>
            <a:r>
              <a:rPr lang="en-US" sz="1600" dirty="0" smtClean="0">
                <a:sym typeface="Wingdings" pitchFamily="2" charset="2"/>
              </a:rPr>
              <a:t>	</a:t>
            </a:r>
            <a:r>
              <a:rPr lang="en-US" sz="1600" i="1" dirty="0" smtClean="0">
                <a:sym typeface="Wingdings" pitchFamily="2" charset="2"/>
              </a:rPr>
              <a:t>Don’t waster your time, don’t waste other people’s time. Before you post a question to mailing list or </a:t>
            </a:r>
            <a:r>
              <a:rPr lang="en-US" sz="1600" i="1" dirty="0" err="1" smtClean="0">
                <a:sym typeface="Wingdings" pitchFamily="2" charset="2"/>
              </a:rPr>
              <a:t>stackoverflow</a:t>
            </a:r>
            <a:r>
              <a:rPr lang="en-US" sz="1600" i="1" dirty="0" smtClean="0">
                <a:sym typeface="Wingdings" pitchFamily="2" charset="2"/>
              </a:rPr>
              <a:t>, checkout that </a:t>
            </a:r>
            <a:r>
              <a:rPr lang="en-US" sz="1600" i="1" dirty="0" err="1" smtClean="0">
                <a:sym typeface="Wingdings" pitchFamily="2" charset="2"/>
              </a:rPr>
              <a:t>sombody</a:t>
            </a:r>
            <a:r>
              <a:rPr lang="en-US" sz="1600" i="1" dirty="0" smtClean="0">
                <a:sym typeface="Wingdings" pitchFamily="2" charset="2"/>
              </a:rPr>
              <a:t> already asked the question and answer is there.</a:t>
            </a:r>
          </a:p>
          <a:p>
            <a:pPr marL="342900" indent="-342900"/>
            <a:r>
              <a:rPr lang="en-US" sz="1600" i="1" dirty="0" smtClean="0">
                <a:sym typeface="Wingdings" pitchFamily="2" charset="2"/>
              </a:rPr>
              <a:t>	</a:t>
            </a:r>
            <a:r>
              <a:rPr lang="en-US" sz="1600" i="1" u="sng" dirty="0" smtClean="0">
                <a:sym typeface="Wingdings" pitchFamily="2" charset="2"/>
              </a:rPr>
              <a:t>Do your homework and search the archives.</a:t>
            </a:r>
            <a:endParaRPr lang="en-US" sz="1600" u="sn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241935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Thanks….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 descr="https://upload.wikimedia.org/wikipedia/commons/thumb/1/1b/R_logo.svg/220px-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962150"/>
            <a:ext cx="986117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6667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Downloading and installing 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95275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Download and Install R</a:t>
            </a:r>
          </a:p>
          <a:p>
            <a:r>
              <a:rPr lang="en-US" sz="1600" dirty="0" smtClean="0"/>
              <a:t>Precompiled binary distributions of the base system and contributed packages, </a:t>
            </a:r>
            <a:r>
              <a:rPr lang="en-US" sz="1600" b="1" dirty="0" smtClean="0"/>
              <a:t>Windows and Mac</a:t>
            </a:r>
            <a:r>
              <a:rPr lang="en-US" sz="1600" dirty="0" smtClean="0"/>
              <a:t> users most likely want one of these versions of R:</a:t>
            </a:r>
          </a:p>
          <a:p>
            <a:r>
              <a:rPr lang="en-US" sz="1600" dirty="0" smtClean="0">
                <a:hlinkClick r:id="rId4"/>
              </a:rPr>
              <a:t>Download R for Linux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Download R for (Mac) OS X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Download R for Windows</a:t>
            </a:r>
            <a:endParaRPr lang="en-US" sz="1600" dirty="0" smtClean="0"/>
          </a:p>
          <a:p>
            <a:r>
              <a:rPr lang="en-US" sz="1600" dirty="0" smtClean="0"/>
              <a:t>R is part of many Linux distributions, you should check with your Linux package management system in addition to the link above.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download R Studio from </a:t>
            </a:r>
            <a:r>
              <a:rPr lang="en-US" b="1" u="sng" dirty="0" smtClean="0"/>
              <a:t>https://www.rstudio.com/products/rstudio/download/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0495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to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hlinkClick r:id="rId7"/>
              </a:rPr>
              <a:t>https://www.r-project.org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 smtClean="0"/>
              <a:t>R is a free software environment for statistical computing and graphics. It compiles and runs on a wide variety of UNIX platforms, Windows and </a:t>
            </a:r>
            <a:r>
              <a:rPr lang="en-US" sz="1600" dirty="0" err="1" smtClean="0"/>
              <a:t>MacOS</a:t>
            </a:r>
            <a:r>
              <a:rPr lang="en-US" sz="1600" dirty="0" smtClean="0"/>
              <a:t>. To </a:t>
            </a:r>
            <a:r>
              <a:rPr lang="en-US" sz="1600" b="1" u="sng" dirty="0" smtClean="0"/>
              <a:t>download R</a:t>
            </a:r>
            <a:r>
              <a:rPr lang="en-US" sz="1600" dirty="0" smtClean="0"/>
              <a:t>, please choose your preferred </a:t>
            </a:r>
            <a:r>
              <a:rPr lang="en-US" sz="1600" b="1" u="sng" dirty="0" smtClean="0"/>
              <a:t>CRAN MIRROR.</a:t>
            </a:r>
          </a:p>
          <a:p>
            <a:r>
              <a:rPr lang="en-US" sz="1600" dirty="0" smtClean="0"/>
              <a:t>Select the </a:t>
            </a:r>
            <a:r>
              <a:rPr lang="en-US" sz="1600" b="1" u="sng" dirty="0" smtClean="0"/>
              <a:t>CRAN MIRROR</a:t>
            </a:r>
            <a:r>
              <a:rPr lang="en-US" sz="1600" dirty="0" smtClean="0"/>
              <a:t> near you. For us it is IIT Madras FTP server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74295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Running first time 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Packages required for basic commands, statistical functions are automatically loaded.</a:t>
            </a:r>
          </a:p>
          <a:p>
            <a:r>
              <a:rPr lang="en-US" dirty="0" smtClean="0"/>
              <a:t>   Viz.  “base,” “</a:t>
            </a:r>
            <a:r>
              <a:rPr lang="en-US" dirty="0" err="1" smtClean="0"/>
              <a:t>utils</a:t>
            </a:r>
            <a:r>
              <a:rPr lang="en-US" dirty="0" smtClean="0"/>
              <a:t>,” “graphics,” and “stats.”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Running code – you can save and open .R file which is a R Script file.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Help in R – use ? function name  or help (name of function)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built datasets </a:t>
            </a:r>
            <a:r>
              <a:rPr lang="en-US" dirty="0" err="1" smtClean="0"/>
              <a:t>eg</a:t>
            </a:r>
            <a:r>
              <a:rPr lang="en-US" dirty="0" smtClean="0"/>
              <a:t> use package library- datasets. Use </a:t>
            </a:r>
            <a:r>
              <a:rPr lang="en-US" dirty="0" err="1" smtClean="0"/>
              <a:t>airquality</a:t>
            </a:r>
            <a:r>
              <a:rPr lang="en-US" dirty="0" smtClean="0"/>
              <a:t> dataset to work with.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At the time of exit and starting </a:t>
            </a:r>
            <a:r>
              <a:rPr lang="en-US" dirty="0" err="1" smtClean="0"/>
              <a:t>Rstudio</a:t>
            </a:r>
            <a:r>
              <a:rPr lang="en-US" dirty="0" smtClean="0"/>
              <a:t> - environment .</a:t>
            </a:r>
            <a:r>
              <a:rPr lang="en-US" dirty="0" err="1" smtClean="0"/>
              <a:t>RData</a:t>
            </a:r>
            <a:r>
              <a:rPr lang="en-US" dirty="0" smtClean="0"/>
              <a:t> is loaded and saved.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Local installed documentation. Try </a:t>
            </a:r>
            <a:r>
              <a:rPr lang="en-US" b="1" u="sng" dirty="0" smtClean="0"/>
              <a:t>H</a:t>
            </a:r>
            <a:r>
              <a:rPr lang="en-US" dirty="0" smtClean="0"/>
              <a:t>elp </a:t>
            </a:r>
            <a:r>
              <a:rPr lang="en-US" b="1" u="sng" dirty="0" smtClean="0"/>
              <a:t>R </a:t>
            </a:r>
            <a:r>
              <a:rPr lang="en-US" dirty="0" smtClean="0"/>
              <a:t>Help. You need not have to do </a:t>
            </a:r>
            <a:r>
              <a:rPr lang="en-US" dirty="0" err="1" smtClean="0"/>
              <a:t>google</a:t>
            </a:r>
            <a:r>
              <a:rPr lang="en-US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Task views – Many packages are dedicated to particular work like </a:t>
            </a:r>
            <a:r>
              <a:rPr lang="en-US" dirty="0" err="1" smtClean="0"/>
              <a:t>economatrix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Package documentation–Overviews and tutorials are called vignettes in R community.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Mailing list – Answers to beginners questions are available on mailing list.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Q&amp;A websites – www.stackoverflow.com/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 – The web also loaded with information about R.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742950"/>
            <a:ext cx="8153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2.0 – SOME BASIC. Get Set R –</a:t>
            </a:r>
            <a:endParaRPr lang="en-US" dirty="0" smtClean="0"/>
          </a:p>
          <a:p>
            <a:r>
              <a:rPr lang="en-US" dirty="0" smtClean="0"/>
              <a:t> </a:t>
            </a:r>
            <a:endParaRPr lang="en-US" sz="1500" dirty="0" smtClean="0"/>
          </a:p>
          <a:p>
            <a:r>
              <a:rPr lang="en-US" sz="1600" b="1" u="sng" dirty="0" smtClean="0"/>
              <a:t>2.1 Problem</a:t>
            </a:r>
            <a:r>
              <a:rPr lang="en-US" sz="1600" dirty="0" smtClean="0"/>
              <a:t> - Printing something, you want to display the value of variable or expression.</a:t>
            </a:r>
          </a:p>
          <a:p>
            <a:r>
              <a:rPr lang="en-US" sz="1600" b="1" u="sng" dirty="0" smtClean="0"/>
              <a:t>Solution –</a:t>
            </a:r>
            <a:r>
              <a:rPr lang="en-US" sz="1600" b="1" dirty="0" smtClean="0"/>
              <a:t> </a:t>
            </a:r>
            <a:r>
              <a:rPr lang="en-US" sz="1600" dirty="0" smtClean="0"/>
              <a:t>Simply enter the variable name or expression on command prompt. Or use print function.</a:t>
            </a:r>
          </a:p>
          <a:p>
            <a:pPr latinLnBrk="1"/>
            <a:r>
              <a:rPr lang="en-US" sz="1600" dirty="0" err="1" smtClean="0"/>
              <a:t>Eg</a:t>
            </a:r>
            <a:r>
              <a:rPr lang="en-US" sz="1600" dirty="0" smtClean="0"/>
              <a:t>. 	&gt; pi 	</a:t>
            </a:r>
          </a:p>
          <a:p>
            <a:pPr latinLnBrk="1"/>
            <a:r>
              <a:rPr lang="en-US" sz="1600" dirty="0" smtClean="0"/>
              <a:t>                      [1] 3.141593</a:t>
            </a:r>
          </a:p>
          <a:p>
            <a:pPr latinLnBrk="1"/>
            <a:r>
              <a:rPr lang="en-US" sz="1600" dirty="0" smtClean="0"/>
              <a:t>	&gt; print(</a:t>
            </a:r>
            <a:r>
              <a:rPr lang="en-US" sz="1600" dirty="0" err="1" smtClean="0"/>
              <a:t>sqrt</a:t>
            </a:r>
            <a:r>
              <a:rPr lang="en-US" sz="1600" dirty="0" smtClean="0"/>
              <a:t>(2))</a:t>
            </a:r>
          </a:p>
          <a:p>
            <a:pPr latinLnBrk="1"/>
            <a:r>
              <a:rPr lang="en-US" sz="1600" dirty="0" smtClean="0"/>
              <a:t>	[1] 1.414214</a:t>
            </a:r>
          </a:p>
          <a:p>
            <a:r>
              <a:rPr lang="en-US" sz="1600" dirty="0" smtClean="0"/>
              <a:t>&gt;print("Area of circle radius 7 is", 7^2*pi) 	</a:t>
            </a:r>
          </a:p>
          <a:p>
            <a:r>
              <a:rPr lang="en-US" sz="1600" dirty="0" smtClean="0"/>
              <a:t>Error in </a:t>
            </a:r>
            <a:r>
              <a:rPr lang="en-US" sz="1600" dirty="0" err="1" smtClean="0"/>
              <a:t>print.default</a:t>
            </a:r>
            <a:r>
              <a:rPr lang="en-US" sz="1600" dirty="0" smtClean="0"/>
              <a:t>("Area of circle having radius 7 is", 7^2 * pi)  invalid 'digits' argument</a:t>
            </a:r>
          </a:p>
          <a:p>
            <a:endParaRPr lang="en-US" sz="1600" dirty="0" smtClean="0"/>
          </a:p>
          <a:p>
            <a:r>
              <a:rPr lang="en-US" sz="1600" dirty="0" smtClean="0"/>
              <a:t>&gt;cat("Area of circle having radius 7 is", 7^2*pi)	</a:t>
            </a:r>
          </a:p>
          <a:p>
            <a:r>
              <a:rPr lang="en-US" sz="1600" dirty="0" smtClean="0"/>
              <a:t>Area of circle having </a:t>
            </a:r>
            <a:r>
              <a:rPr lang="en-US" sz="1600" dirty="0" err="1" smtClean="0"/>
              <a:t>readius</a:t>
            </a:r>
            <a:r>
              <a:rPr lang="en-US" sz="1600" dirty="0" smtClean="0"/>
              <a:t> 7 is 153.938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 </a:t>
            </a:r>
            <a:r>
              <a:rPr lang="en-US" sz="1600" b="1" dirty="0" smtClean="0"/>
              <a:t>Trying to print multiple objects gives mind-n</a:t>
            </a:r>
            <a:r>
              <a:rPr lang="en-US" b="1" dirty="0" smtClean="0"/>
              <a:t>umbing error messages.  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74295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2.2 Problem</a:t>
            </a:r>
            <a:r>
              <a:rPr lang="en-US" dirty="0" smtClean="0"/>
              <a:t> – You want to save a value in variable.</a:t>
            </a:r>
          </a:p>
          <a:p>
            <a:r>
              <a:rPr lang="en-US" b="1" u="sng" dirty="0" smtClean="0"/>
              <a:t>Solution –</a:t>
            </a:r>
            <a:r>
              <a:rPr lang="en-US" b="1" dirty="0" smtClean="0"/>
              <a:t> </a:t>
            </a:r>
            <a:r>
              <a:rPr lang="en-US" dirty="0" smtClean="0"/>
              <a:t>Use assignment operator i.e. &lt;- and not need to declare the variable first.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r>
              <a:rPr lang="es-ES" smtClean="0"/>
              <a:t>&gt; x </a:t>
            </a:r>
            <a:r>
              <a:rPr lang="es-ES" dirty="0" smtClean="0"/>
              <a:t>&lt;- 3 </a:t>
            </a:r>
          </a:p>
          <a:p>
            <a:r>
              <a:rPr lang="es-ES" dirty="0" smtClean="0"/>
              <a:t>&gt; y &lt;- 4  </a:t>
            </a:r>
          </a:p>
          <a:p>
            <a:r>
              <a:rPr lang="es-ES" dirty="0" smtClean="0"/>
              <a:t>&gt; </a:t>
            </a:r>
            <a:r>
              <a:rPr lang="es-ES" dirty="0" err="1" smtClean="0"/>
              <a:t>print</a:t>
            </a:r>
            <a:r>
              <a:rPr lang="es-ES" dirty="0" smtClean="0"/>
              <a:t> x*y </a:t>
            </a:r>
          </a:p>
          <a:p>
            <a:r>
              <a:rPr lang="es-ES" dirty="0" smtClean="0"/>
              <a:t>Error: </a:t>
            </a:r>
            <a:r>
              <a:rPr lang="es-ES" dirty="0" err="1" smtClean="0"/>
              <a:t>unexpected</a:t>
            </a:r>
            <a:r>
              <a:rPr lang="es-ES" dirty="0" smtClean="0"/>
              <a:t> symbol in "</a:t>
            </a:r>
            <a:r>
              <a:rPr lang="es-ES" dirty="0" err="1" smtClean="0"/>
              <a:t>print</a:t>
            </a:r>
            <a:r>
              <a:rPr lang="es-ES" dirty="0" smtClean="0"/>
              <a:t> x" </a:t>
            </a:r>
          </a:p>
          <a:p>
            <a:r>
              <a:rPr lang="es-ES" dirty="0" smtClean="0"/>
              <a:t>&gt; </a:t>
            </a:r>
            <a:r>
              <a:rPr lang="es-ES" dirty="0" err="1" smtClean="0"/>
              <a:t>print</a:t>
            </a:r>
            <a:r>
              <a:rPr lang="es-ES" dirty="0" smtClean="0"/>
              <a:t>(x*y) </a:t>
            </a:r>
          </a:p>
          <a:p>
            <a:r>
              <a:rPr lang="es-ES" dirty="0" smtClean="0"/>
              <a:t>[1] 12 </a:t>
            </a:r>
          </a:p>
          <a:p>
            <a:r>
              <a:rPr lang="es-ES" dirty="0" smtClean="0"/>
              <a:t>&gt; z = </a:t>
            </a:r>
            <a:r>
              <a:rPr lang="es-ES" dirty="0" err="1" smtClean="0"/>
              <a:t>sqrt</a:t>
            </a:r>
            <a:r>
              <a:rPr lang="es-ES" dirty="0" smtClean="0"/>
              <a:t>(x^2+y^2) </a:t>
            </a:r>
          </a:p>
          <a:p>
            <a:r>
              <a:rPr lang="es-ES" dirty="0" smtClean="0"/>
              <a:t>&gt; z</a:t>
            </a:r>
          </a:p>
          <a:p>
            <a:r>
              <a:rPr lang="es-ES" dirty="0" smtClean="0"/>
              <a:t> [1] 5</a:t>
            </a:r>
          </a:p>
          <a:p>
            <a:r>
              <a:rPr lang="en-US" b="1" i="1" u="sng" dirty="0" smtClean="0"/>
              <a:t>R is dynamically typed language. you can change variable data type as well.</a:t>
            </a:r>
          </a:p>
          <a:p>
            <a:r>
              <a:rPr lang="en-US" dirty="0" smtClean="0"/>
              <a:t>&gt; x = "hi“ </a:t>
            </a:r>
          </a:p>
          <a:p>
            <a:r>
              <a:rPr lang="en-US" dirty="0" smtClean="0"/>
              <a:t>&gt; print (x) </a:t>
            </a:r>
          </a:p>
          <a:p>
            <a:r>
              <a:rPr lang="en-US" dirty="0" smtClean="0"/>
              <a:t>[1] "hi”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81915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2.3 Problem</a:t>
            </a:r>
            <a:r>
              <a:rPr lang="en-US" dirty="0" smtClean="0"/>
              <a:t> – You want to know what variables and functions are defined in your</a:t>
            </a:r>
          </a:p>
          <a:p>
            <a:r>
              <a:rPr lang="en-US" dirty="0" smtClean="0"/>
              <a:t>                          workspace / environment.</a:t>
            </a:r>
          </a:p>
          <a:p>
            <a:r>
              <a:rPr lang="en-US" b="1" u="sng" dirty="0" smtClean="0"/>
              <a:t>Solution –</a:t>
            </a:r>
            <a:r>
              <a:rPr lang="en-US" b="1" dirty="0" smtClean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ls</a:t>
            </a:r>
            <a:r>
              <a:rPr lang="en-US" dirty="0" smtClean="0"/>
              <a:t> function. Use ls.str for more details each variable.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ls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[1] "</a:t>
            </a:r>
            <a:r>
              <a:rPr lang="en-US" dirty="0" err="1" smtClean="0"/>
              <a:t>access_secret</a:t>
            </a:r>
            <a:r>
              <a:rPr lang="en-US" dirty="0" smtClean="0"/>
              <a:t>" "</a:t>
            </a:r>
            <a:r>
              <a:rPr lang="en-US" dirty="0" err="1" smtClean="0"/>
              <a:t>access_token</a:t>
            </a:r>
            <a:r>
              <a:rPr lang="en-US" dirty="0" smtClean="0"/>
              <a:t>" "act" "act1" "act2“</a:t>
            </a:r>
          </a:p>
          <a:p>
            <a:r>
              <a:rPr lang="en-US" dirty="0" smtClean="0"/>
              <a:t>&gt; ls.str() </a:t>
            </a:r>
          </a:p>
          <a:p>
            <a:r>
              <a:rPr lang="en-US" dirty="0" err="1" smtClean="0"/>
              <a:t>access_secret</a:t>
            </a:r>
            <a:r>
              <a:rPr lang="en-US" dirty="0" smtClean="0"/>
              <a:t> : </a:t>
            </a:r>
            <a:r>
              <a:rPr lang="en-US" dirty="0" err="1" smtClean="0"/>
              <a:t>chr</a:t>
            </a:r>
            <a:r>
              <a:rPr lang="en-US" dirty="0" smtClean="0"/>
              <a:t> "Z93kocyYincbHbxHjYzFSzgjHTOP09pGx3PEjQgxl3Pdc" </a:t>
            </a:r>
            <a:r>
              <a:rPr lang="en-US" dirty="0" err="1" smtClean="0"/>
              <a:t>access_token</a:t>
            </a:r>
            <a:r>
              <a:rPr lang="en-US" dirty="0" smtClean="0"/>
              <a:t> : </a:t>
            </a:r>
            <a:r>
              <a:rPr lang="en-US" dirty="0" err="1" smtClean="0"/>
              <a:t>chr</a:t>
            </a:r>
            <a:r>
              <a:rPr lang="en-US" dirty="0" smtClean="0"/>
              <a:t> "1115989860-Nkz7wzlPGwIN6FW2tZaCuFjCWslaN12uR3pG0ld" act : num [1:2, 1:2] 1 1 0 0</a:t>
            </a:r>
            <a:endParaRPr lang="en-US" b="1" dirty="0" smtClean="0"/>
          </a:p>
          <a:p>
            <a:r>
              <a:rPr lang="en-US" i="1" u="sng" dirty="0" smtClean="0"/>
              <a:t>You can also list hidden variables using parameter</a:t>
            </a:r>
            <a:r>
              <a:rPr lang="en-US" b="1" dirty="0" smtClean="0"/>
              <a:t> </a:t>
            </a:r>
            <a:r>
              <a:rPr lang="en-US" b="1" dirty="0" err="1" smtClean="0"/>
              <a:t>ls</a:t>
            </a:r>
            <a:r>
              <a:rPr lang="en-US" b="1" dirty="0" smtClean="0"/>
              <a:t>(</a:t>
            </a:r>
            <a:r>
              <a:rPr lang="en-US" b="1" dirty="0" err="1" smtClean="0"/>
              <a:t>all.names</a:t>
            </a:r>
            <a:r>
              <a:rPr lang="en-US" b="1" dirty="0" smtClean="0"/>
              <a:t> =TRUE)</a:t>
            </a:r>
          </a:p>
          <a:p>
            <a:endParaRPr lang="en-US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742950"/>
            <a:ext cx="861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2.4 Problem</a:t>
            </a:r>
            <a:r>
              <a:rPr lang="en-US" dirty="0" smtClean="0"/>
              <a:t> – You want to remove unwanted variables or functions from your workspace</a:t>
            </a:r>
          </a:p>
          <a:p>
            <a:r>
              <a:rPr lang="en-US" dirty="0" smtClean="0"/>
              <a:t>                          or to erase its contents completely.</a:t>
            </a:r>
          </a:p>
          <a:p>
            <a:r>
              <a:rPr lang="en-US" b="1" u="sng" dirty="0" smtClean="0"/>
              <a:t>Solution –</a:t>
            </a:r>
            <a:r>
              <a:rPr lang="en-US" b="1" dirty="0" smtClean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rm</a:t>
            </a:r>
            <a:r>
              <a:rPr lang="en-US" dirty="0" smtClean="0"/>
              <a:t> function. </a:t>
            </a:r>
          </a:p>
          <a:p>
            <a:r>
              <a:rPr lang="en-US" dirty="0" smtClean="0"/>
              <a:t>&gt; x </a:t>
            </a:r>
            <a:r>
              <a:rPr lang="en-US" dirty="0" smtClean="0"/>
              <a:t>= 10 </a:t>
            </a:r>
          </a:p>
          <a:p>
            <a:r>
              <a:rPr lang="en-US" dirty="0" smtClean="0"/>
              <a:t>&gt; print(x) </a:t>
            </a:r>
          </a:p>
          <a:p>
            <a:r>
              <a:rPr lang="en-US" dirty="0" smtClean="0"/>
              <a:t>[1] 10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rm</a:t>
            </a:r>
            <a:r>
              <a:rPr lang="en-US" dirty="0" smtClean="0"/>
              <a:t>(x) </a:t>
            </a:r>
          </a:p>
          <a:p>
            <a:r>
              <a:rPr lang="en-US" dirty="0" smtClean="0"/>
              <a:t>&gt; x </a:t>
            </a:r>
          </a:p>
          <a:p>
            <a:r>
              <a:rPr lang="en-US" dirty="0" smtClean="0"/>
              <a:t>Error: object 'x' not found </a:t>
            </a:r>
          </a:p>
          <a:p>
            <a:r>
              <a:rPr lang="en-US" b="1" i="1" dirty="0" smtClean="0"/>
              <a:t>Don’t try to be smart. Be polite don’t try to empty workspace if it belongs to others.</a:t>
            </a:r>
          </a:p>
          <a:p>
            <a:r>
              <a:rPr lang="en-US" b="1" i="1" dirty="0" smtClean="0"/>
              <a:t>If your are lazy…..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ls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……………………..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character(0)</a:t>
            </a:r>
            <a:endParaRPr lang="en-US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66750"/>
            <a:ext cx="8686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2.5 Problem</a:t>
            </a:r>
            <a:r>
              <a:rPr lang="en-US" dirty="0" smtClean="0"/>
              <a:t> – You want to create a vector. </a:t>
            </a:r>
          </a:p>
          <a:p>
            <a:r>
              <a:rPr lang="en-US" b="1" u="sng" dirty="0" smtClean="0"/>
              <a:t>Solution –</a:t>
            </a:r>
            <a:r>
              <a:rPr lang="en-US" b="1" dirty="0" smtClean="0"/>
              <a:t> </a:t>
            </a:r>
            <a:r>
              <a:rPr lang="en-US" dirty="0" smtClean="0"/>
              <a:t>Use c(…..) operator. c is a construct function. e.g.</a:t>
            </a:r>
          </a:p>
          <a:p>
            <a:endParaRPr lang="en-US" sz="600" dirty="0" smtClean="0"/>
          </a:p>
          <a:p>
            <a:r>
              <a:rPr lang="en-US" dirty="0" smtClean="0"/>
              <a:t>&gt; c(0,1,1,2,3,5,8,13,21,34) </a:t>
            </a:r>
          </a:p>
          <a:p>
            <a:r>
              <a:rPr lang="en-US" dirty="0" smtClean="0"/>
              <a:t>[1] 0 1 1 2 3 5 8 13 21 34</a:t>
            </a:r>
          </a:p>
          <a:p>
            <a:r>
              <a:rPr lang="es-ES" dirty="0" smtClean="0"/>
              <a:t>&gt; x = c(0,1,1,2,3,5,8,13,21,34) </a:t>
            </a:r>
          </a:p>
          <a:p>
            <a:r>
              <a:rPr lang="es-ES" dirty="0" smtClean="0"/>
              <a:t>&gt;</a:t>
            </a:r>
            <a:r>
              <a:rPr lang="es-ES" dirty="0" err="1" smtClean="0"/>
              <a:t>length</a:t>
            </a:r>
            <a:r>
              <a:rPr lang="es-ES" dirty="0" smtClean="0"/>
              <a:t>(x) </a:t>
            </a:r>
          </a:p>
          <a:p>
            <a:r>
              <a:rPr lang="es-ES" dirty="0" smtClean="0"/>
              <a:t>[1] 10 </a:t>
            </a:r>
          </a:p>
          <a:p>
            <a:r>
              <a:rPr lang="es-ES" dirty="0" smtClean="0"/>
              <a:t>&gt; y=c(1:10) </a:t>
            </a:r>
          </a:p>
          <a:p>
            <a:r>
              <a:rPr lang="es-ES" dirty="0" smtClean="0"/>
              <a:t>&gt; y </a:t>
            </a:r>
          </a:p>
          <a:p>
            <a:r>
              <a:rPr lang="es-ES" dirty="0" smtClean="0"/>
              <a:t>[1] 1 2 3 4 5 6 7 8 9 10 </a:t>
            </a:r>
          </a:p>
          <a:p>
            <a:r>
              <a:rPr lang="es-ES" dirty="0" smtClean="0"/>
              <a:t>&gt; z = x * y 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(z) [1] 0 2 3 8 15 30 56 104 189 340</a:t>
            </a:r>
          </a:p>
          <a:p>
            <a:r>
              <a:rPr lang="en-US" dirty="0" smtClean="0"/>
              <a:t>&gt;</a:t>
            </a:r>
            <a:r>
              <a:rPr lang="pl-PL" dirty="0" smtClean="0"/>
              <a:t>print(z*-0.5) </a:t>
            </a:r>
            <a:endParaRPr lang="en-US" dirty="0" smtClean="0"/>
          </a:p>
          <a:p>
            <a:r>
              <a:rPr lang="pl-PL" dirty="0" smtClean="0"/>
              <a:t>[1] 0.0 -1.0 -1.5 -4.0 -7.5 -15.0 -28.0 -52.0 -94.5 -170.0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2309</Words>
  <Application>Microsoft Office PowerPoint</Application>
  <PresentationFormat>On-screen Show (16:9)</PresentationFormat>
  <Paragraphs>356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Machine Learning  Module-2  Basic Data Manipulation in 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302</cp:revision>
  <dcterms:created xsi:type="dcterms:W3CDTF">2017-03-22T13:48:52Z</dcterms:created>
  <dcterms:modified xsi:type="dcterms:W3CDTF">2017-04-02T22:12:22Z</dcterms:modified>
</cp:coreProperties>
</file>