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60" r:id="rId2"/>
    <p:sldId id="261" r:id="rId3"/>
    <p:sldId id="300" r:id="rId4"/>
    <p:sldId id="301" r:id="rId5"/>
    <p:sldId id="302" r:id="rId6"/>
    <p:sldId id="303" r:id="rId7"/>
    <p:sldId id="304" r:id="rId8"/>
    <p:sldId id="299" r:id="rId9"/>
    <p:sldId id="306" r:id="rId10"/>
    <p:sldId id="307" r:id="rId11"/>
    <p:sldId id="308" r:id="rId12"/>
    <p:sldId id="309" r:id="rId13"/>
    <p:sldId id="310" r:id="rId14"/>
    <p:sldId id="311" r:id="rId15"/>
    <p:sldId id="312" r:id="rId16"/>
    <p:sldId id="313" r:id="rId17"/>
    <p:sldId id="314" r:id="rId18"/>
    <p:sldId id="315" r:id="rId19"/>
    <p:sldId id="305" r:id="rId20"/>
    <p:sldId id="317" r:id="rId21"/>
    <p:sldId id="316" r:id="rId22"/>
    <p:sldId id="320" r:id="rId23"/>
    <p:sldId id="318" r:id="rId24"/>
    <p:sldId id="31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0" d="100"/>
          <a:sy n="90" d="100"/>
        </p:scale>
        <p:origin x="-523"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36330-D4FB-498C-A240-DBF565AF423C}" type="datetimeFigureOut">
              <a:rPr lang="en-US" smtClean="0"/>
              <a:pPr/>
              <a:t>4/21/2017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64F052-F219-4965-8DEC-17304C988EBD}" type="slidenum">
              <a:rPr lang="en-US" smtClean="0"/>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43EB3-AE3F-42F6-9DF7-F8DA9E02201D}" type="datetimeFigureOut">
              <a:rPr lang="en-US" smtClean="0"/>
              <a:pPr/>
              <a:t>4/21/2017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https://www.educba.com/machine_learning_n_R/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31766-472D-4CDE-8D1F-9D0735FD0A42}"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131766-472D-4CDE-8D1F-9D0735FD0A42}"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1450"/>
            <a:ext cx="4343400" cy="285751"/>
          </a:xfrm>
        </p:spPr>
        <p:txBody>
          <a:bodyPr/>
          <a:lstStyle>
            <a:lvl1pPr>
              <a:defRPr/>
            </a:lvl1pPr>
          </a:lstStyle>
          <a:p>
            <a:r>
              <a:rPr lang="en-US" dirty="0" smtClean="0"/>
              <a:t>Linear Regression</a:t>
            </a:r>
            <a:endParaRPr lang="en-US" dirty="0"/>
          </a:p>
        </p:txBody>
      </p:sp>
      <p:pic>
        <p:nvPicPr>
          <p:cNvPr id="7" name="Picture 6" descr="eduCBA-Logo.png"/>
          <p:cNvPicPr>
            <a:picLocks noChangeAspect="1"/>
          </p:cNvPicPr>
          <p:nvPr userDrawn="1"/>
        </p:nvPicPr>
        <p:blipFill>
          <a:blip r:embed="rId2" cstate="print"/>
          <a:stretch>
            <a:fillRect/>
          </a:stretch>
        </p:blipFill>
        <p:spPr>
          <a:xfrm>
            <a:off x="7239000" y="114300"/>
            <a:ext cx="1676400" cy="383721"/>
          </a:xfrm>
          <a:prstGeom prst="rect">
            <a:avLst/>
          </a:prstGeom>
        </p:spPr>
      </p:pic>
      <p:cxnSp>
        <p:nvCxnSpPr>
          <p:cNvPr id="9" name="Straight Connector 8"/>
          <p:cNvCxnSpPr/>
          <p:nvPr userDrawn="1"/>
        </p:nvCxnSpPr>
        <p:spPr>
          <a:xfrm>
            <a:off x="228600" y="571500"/>
            <a:ext cx="8686800" cy="0"/>
          </a:xfrm>
          <a:prstGeom prst="line">
            <a:avLst/>
          </a:prstGeom>
          <a:ln w="28575" cap="rnd"/>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15"/>
          </p:nvPr>
        </p:nvSpPr>
        <p:spPr>
          <a:xfrm>
            <a:off x="3124200" y="4767263"/>
            <a:ext cx="5715000" cy="273844"/>
          </a:xfrm>
        </p:spPr>
        <p:txBody>
          <a:bodyPr/>
          <a:lstStyle>
            <a:lvl1pPr>
              <a:defRPr sz="1400" b="1">
                <a:solidFill>
                  <a:schemeClr val="accent1">
                    <a:lumMod val="50000"/>
                  </a:schemeClr>
                </a:solidFill>
              </a:defRPr>
            </a:lvl1pPr>
          </a:lstStyle>
          <a:p>
            <a:r>
              <a:rPr lang="en-US" dirty="0" smtClean="0"/>
              <a:t>https://www.educba.com/machine_learning_n_R/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r>
              <a:rPr lang="en-US" dirty="0" smtClean="0"/>
              <a:t>https://www.educba.com/machine_learning_n_R/</a:t>
            </a:r>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https://www.educba.com/machine_learning_n_R/</a:t>
            </a:r>
            <a:endParaRPr lang="en-US" dirty="0"/>
          </a:p>
        </p:txBody>
      </p:sp>
      <p:sp>
        <p:nvSpPr>
          <p:cNvPr id="6" name="Slide Number Placeholder 5"/>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https://www.educba.com/machine_learning_n_R/</a:t>
            </a:r>
            <a:endParaRPr lang="en-US" dirty="0"/>
          </a:p>
        </p:txBody>
      </p:sp>
      <p:sp>
        <p:nvSpPr>
          <p:cNvPr id="9" name="Slide Number Placeholder 8"/>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https://www.educba.com/machine_learning_n_R/</a:t>
            </a:r>
            <a:endParaRPr lang="en-US" dirty="0"/>
          </a:p>
        </p:txBody>
      </p:sp>
      <p:sp>
        <p:nvSpPr>
          <p:cNvPr id="5" name="Slide Number Placeholder 4"/>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https://www.educba.com/machine_learning_n_R/</a:t>
            </a:r>
            <a:endParaRPr lang="en-US" dirty="0"/>
          </a:p>
        </p:txBody>
      </p:sp>
      <p:sp>
        <p:nvSpPr>
          <p:cNvPr id="4" name="Slide Number Placeholder 3"/>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https://www.educba.com/machine_learning_n_R/</a:t>
            </a:r>
            <a:endParaRPr lang="en-US" dirty="0"/>
          </a:p>
        </p:txBody>
      </p:sp>
      <p:sp>
        <p:nvSpPr>
          <p:cNvPr id="7" name="Slide Number Placeholder 6"/>
          <p:cNvSpPr>
            <a:spLocks noGrp="1"/>
          </p:cNvSpPr>
          <p:nvPr>
            <p:ph type="sldNum" sz="quarter" idx="12"/>
          </p:nvPr>
        </p:nvSpPr>
        <p:spPr/>
        <p:txBody>
          <a:bodyPr/>
          <a:lstStyle/>
          <a:p>
            <a:fld id="{44E2AF4A-0674-4FC8-8397-D96544A06E7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https://www.educba.com/machine_learning_n_R/</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E2AF4A-0674-4FC8-8397-D96544A06E7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5.gif"/><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www.statisticshowto.com/wp-content/uploads/2012/10/pearson-2-small.p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33350"/>
            <a:ext cx="9144000" cy="4343400"/>
          </a:xfrm>
          <a:ln cmpd="sng">
            <a:round/>
          </a:ln>
        </p:spPr>
        <p:txBody>
          <a:bodyPr>
            <a:normAutofit/>
          </a:bodyPr>
          <a:lstStyle/>
          <a:p>
            <a:pPr algn="ctr"/>
            <a:r>
              <a:rPr lang="en-US" sz="2700" dirty="0" smtClean="0">
                <a:solidFill>
                  <a:schemeClr val="accent2">
                    <a:lumMod val="75000"/>
                  </a:schemeClr>
                </a:solidFill>
              </a:rPr>
              <a:t>Module-3.1</a:t>
            </a:r>
            <a:br>
              <a:rPr lang="en-US" sz="2700" dirty="0" smtClean="0">
                <a:solidFill>
                  <a:schemeClr val="accent2">
                    <a:lumMod val="75000"/>
                  </a:schemeClr>
                </a:solidFill>
              </a:rPr>
            </a:br>
            <a:r>
              <a:rPr lang="en-US" sz="2700" dirty="0" smtClean="0">
                <a:solidFill>
                  <a:schemeClr val="accent2">
                    <a:lumMod val="75000"/>
                  </a:schemeClr>
                </a:solidFill>
              </a:rPr>
              <a:t/>
            </a:r>
            <a:br>
              <a:rPr lang="en-US" sz="2700" dirty="0" smtClean="0">
                <a:solidFill>
                  <a:schemeClr val="accent2">
                    <a:lumMod val="75000"/>
                  </a:schemeClr>
                </a:solidFill>
              </a:rPr>
            </a:br>
            <a:r>
              <a:rPr lang="en-US" sz="4000" dirty="0" smtClean="0">
                <a:solidFill>
                  <a:srgbClr val="0070C0"/>
                </a:solidFill>
              </a:rPr>
              <a:t>Basic Statistics and Probability</a:t>
            </a:r>
            <a:br>
              <a:rPr lang="en-US" sz="4000" dirty="0" smtClean="0">
                <a:solidFill>
                  <a:srgbClr val="0070C0"/>
                </a:solidFill>
              </a:rPr>
            </a:br>
            <a:r>
              <a:rPr lang="en-US" sz="4000" dirty="0" smtClean="0">
                <a:solidFill>
                  <a:srgbClr val="0070C0"/>
                </a:solidFill>
              </a:rPr>
              <a:t>required</a:t>
            </a:r>
            <a:br>
              <a:rPr lang="en-US" sz="4000" dirty="0" smtClean="0">
                <a:solidFill>
                  <a:srgbClr val="0070C0"/>
                </a:solidFill>
              </a:rPr>
            </a:br>
            <a:r>
              <a:rPr lang="en-US" sz="4000" dirty="0" smtClean="0">
                <a:solidFill>
                  <a:srgbClr val="0070C0"/>
                </a:solidFill>
              </a:rPr>
              <a:t>for Machine Learning</a:t>
            </a:r>
            <a:endParaRPr lang="en-US" sz="4000" dirty="0">
              <a:solidFill>
                <a:srgbClr val="0070C0"/>
              </a:solidFill>
            </a:endParaRPr>
          </a:p>
        </p:txBody>
      </p:sp>
      <p:pic>
        <p:nvPicPr>
          <p:cNvPr id="4" name="Picture 3" descr="eduCBA-Logo.png"/>
          <p:cNvPicPr>
            <a:picLocks noChangeAspect="1"/>
          </p:cNvPicPr>
          <p:nvPr/>
        </p:nvPicPr>
        <p:blipFill>
          <a:blip r:embed="rId3" cstate="print"/>
          <a:stretch>
            <a:fillRect/>
          </a:stretch>
        </p:blipFill>
        <p:spPr>
          <a:xfrm>
            <a:off x="2679970" y="521525"/>
            <a:ext cx="3797030" cy="9072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5297" name="Rectangle 1"/>
          <p:cNvSpPr>
            <a:spLocks noChangeArrowheads="1"/>
          </p:cNvSpPr>
          <p:nvPr/>
        </p:nvSpPr>
        <p:spPr bwMode="auto">
          <a:xfrm>
            <a:off x="381000" y="716608"/>
            <a:ext cx="8458200" cy="418576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Unicode MS" pitchFamily="34" charset="-128"/>
                <a:cs typeface="Arial" pitchFamily="34" charset="0"/>
              </a:rPr>
              <a:t>choose()</a:t>
            </a:r>
            <a:r>
              <a:rPr kumimoji="0" lang="en-US" sz="1600" b="0" i="0" u="none" strike="noStrike" cap="none" normalizeH="0" baseline="0" dirty="0" smtClean="0">
                <a:ln>
                  <a:noFill/>
                </a:ln>
                <a:solidFill>
                  <a:srgbClr val="000000"/>
                </a:solidFill>
                <a:effectLst/>
                <a:latin typeface="Arial" pitchFamily="34" charset="0"/>
                <a:cs typeface="Arial" pitchFamily="34" charset="0"/>
              </a:rPr>
              <a:t> function computes the combination </a:t>
            </a:r>
            <a:r>
              <a:rPr kumimoji="0" lang="en-US" sz="1600" b="0" i="0" u="none" strike="noStrike" cap="none" normalizeH="0" baseline="-30000" dirty="0" err="1" smtClean="0">
                <a:ln>
                  <a:noFill/>
                </a:ln>
                <a:solidFill>
                  <a:srgbClr val="000000"/>
                </a:solidFill>
                <a:effectLst/>
                <a:latin typeface="Arial" pitchFamily="34" charset="0"/>
                <a:cs typeface="Arial" pitchFamily="34" charset="0"/>
              </a:rPr>
              <a:t>n</a:t>
            </a:r>
            <a:r>
              <a:rPr kumimoji="0" lang="en-US" sz="1600" b="1" i="0" u="none" strike="noStrike" cap="none" normalizeH="0" baseline="0" dirty="0" err="1" smtClean="0">
                <a:ln>
                  <a:noFill/>
                </a:ln>
                <a:solidFill>
                  <a:srgbClr val="000000"/>
                </a:solidFill>
                <a:effectLst/>
                <a:latin typeface="Arial" pitchFamily="34" charset="0"/>
                <a:cs typeface="Arial" pitchFamily="34" charset="0"/>
              </a:rPr>
              <a:t>C</a:t>
            </a:r>
            <a:r>
              <a:rPr kumimoji="0" lang="en-US" sz="1600" b="0" i="0" u="none" strike="noStrike" cap="none" normalizeH="0" baseline="-30000" dirty="0" err="1" smtClean="0">
                <a:ln>
                  <a:noFill/>
                </a:ln>
                <a:solidFill>
                  <a:srgbClr val="000000"/>
                </a:solidFill>
                <a:effectLst/>
                <a:latin typeface="Arial" pitchFamily="34" charset="0"/>
                <a:cs typeface="Arial" pitchFamily="34" charset="0"/>
              </a:rPr>
              <a:t>r</a:t>
            </a:r>
            <a:r>
              <a:rPr kumimoji="0" lang="en-US" sz="1600" b="0" i="0" u="none" strike="noStrike" cap="none" normalizeH="0" baseline="0" dirty="0" smtClean="0">
                <a:ln>
                  <a:noFill/>
                </a:ln>
                <a:solidFill>
                  <a:srgbClr val="000000"/>
                </a:solidFill>
                <a:effectLst/>
                <a:latin typeface="Arial" pitchFamily="34" charset="0"/>
                <a:cs typeface="Arial" pitchFamily="34" charset="0"/>
              </a:rPr>
              <a:t>.</a:t>
            </a:r>
            <a:br>
              <a:rPr kumimoji="0" lang="en-US" sz="1600" b="0" i="0" u="none" strike="noStrike" cap="none" normalizeH="0" baseline="0" dirty="0" smtClean="0">
                <a:ln>
                  <a:noFill/>
                </a:ln>
                <a:solidFill>
                  <a:srgbClr val="000000"/>
                </a:solidFill>
                <a:effectLst/>
                <a:latin typeface="Arial" pitchFamily="34" charset="0"/>
                <a:cs typeface="Arial" pitchFamily="34" charset="0"/>
              </a:rPr>
            </a:br>
            <a:endParaRPr kumimoji="0" lang="en-US" sz="1600" b="0" i="0" u="none" strike="noStrike" cap="none" normalizeH="0" baseline="0" dirty="0" smtClean="0">
              <a:ln>
                <a:noFill/>
              </a:ln>
              <a:solidFill>
                <a:srgbClr val="FF0000"/>
              </a:solidFill>
              <a:effectLst/>
              <a:latin typeface="Arial Unicode MS" pitchFamily="34" charset="-128"/>
              <a:cs typeface="Arial" pitchFamily="34" charset="0"/>
            </a:endParaRPr>
          </a:p>
          <a:p>
            <a:pPr lvl="0" eaLnBrk="0" fontAlgn="base" hangingPunct="0">
              <a:spcBef>
                <a:spcPct val="0"/>
              </a:spcBef>
              <a:spcAft>
                <a:spcPct val="0"/>
              </a:spcAft>
            </a:pPr>
            <a:r>
              <a:rPr kumimoji="0" lang="en-US" sz="1600" b="0" i="0" u="none" strike="noStrike" cap="none" normalizeH="0" baseline="0" dirty="0" smtClean="0">
                <a:ln>
                  <a:noFill/>
                </a:ln>
                <a:solidFill>
                  <a:srgbClr val="FF0000"/>
                </a:solidFill>
                <a:effectLst/>
                <a:latin typeface="Arial Unicode MS" pitchFamily="34" charset="-128"/>
                <a:cs typeface="Arial" pitchFamily="34" charset="0"/>
              </a:rPr>
              <a:t>choose(</a:t>
            </a:r>
            <a:r>
              <a:rPr kumimoji="0" lang="en-US" sz="1600" b="0" i="0" u="none" strike="noStrike" cap="none" normalizeH="0" baseline="0" dirty="0" err="1" smtClean="0">
                <a:ln>
                  <a:noFill/>
                </a:ln>
                <a:solidFill>
                  <a:srgbClr val="FF0000"/>
                </a:solidFill>
                <a:effectLst/>
                <a:latin typeface="Arial Unicode MS" pitchFamily="34" charset="-128"/>
                <a:cs typeface="Arial" pitchFamily="34" charset="0"/>
              </a:rPr>
              <a:t>n,r</a:t>
            </a:r>
            <a:r>
              <a:rPr kumimoji="0" lang="en-US" sz="1600" b="0" i="0" u="none" strike="noStrike" cap="none" normalizeH="0" baseline="0" dirty="0" smtClean="0">
                <a:ln>
                  <a:noFill/>
                </a:ln>
                <a:solidFill>
                  <a:srgbClr val="FF0000"/>
                </a:solidFill>
                <a:effectLst/>
                <a:latin typeface="Arial Unicode MS" pitchFamily="34" charset="-128"/>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1" i="0" u="none" strike="noStrike" cap="none" normalizeH="0" baseline="0" dirty="0" smtClean="0">
                <a:ln>
                  <a:noFill/>
                </a:ln>
                <a:solidFill>
                  <a:srgbClr val="FF0000"/>
                </a:solidFill>
                <a:effectLst/>
                <a:latin typeface="Arial Unicode MS" pitchFamily="34" charset="-128"/>
                <a:cs typeface="Arial" pitchFamily="34" charset="0"/>
              </a:rPr>
              <a:t>n</a:t>
            </a:r>
            <a:r>
              <a:rPr kumimoji="0" lang="en-US" sz="1600" b="0" i="0" u="none" strike="noStrike" cap="none" normalizeH="0" baseline="0" dirty="0" smtClean="0">
                <a:ln>
                  <a:noFill/>
                </a:ln>
                <a:solidFill>
                  <a:srgbClr val="000000"/>
                </a:solidFill>
                <a:effectLst/>
                <a:latin typeface="Arial" pitchFamily="34" charset="0"/>
                <a:cs typeface="Arial" pitchFamily="34" charset="0"/>
              </a:rPr>
              <a:t>: n elements</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1" i="0" u="none" strike="noStrike" cap="none" normalizeH="0" baseline="0" dirty="0" smtClean="0">
                <a:ln>
                  <a:noFill/>
                </a:ln>
                <a:solidFill>
                  <a:srgbClr val="FF0000"/>
                </a:solidFill>
                <a:effectLst/>
                <a:latin typeface="Arial Unicode MS" pitchFamily="34" charset="-128"/>
                <a:cs typeface="Arial" pitchFamily="34" charset="0"/>
              </a:rPr>
              <a:t>r</a:t>
            </a:r>
            <a:r>
              <a:rPr kumimoji="0" lang="en-US" sz="1600" b="0" i="0" u="none" strike="noStrike" cap="none" normalizeH="0" baseline="0" dirty="0" smtClean="0">
                <a:ln>
                  <a:noFill/>
                </a:ln>
                <a:solidFill>
                  <a:srgbClr val="000000"/>
                </a:solidFill>
                <a:effectLst/>
                <a:latin typeface="Arial" pitchFamily="34" charset="0"/>
                <a:cs typeface="Arial" pitchFamily="34" charset="0"/>
              </a:rPr>
              <a:t>: r subset elements</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lang="en-US" sz="1600" dirty="0" smtClean="0">
                <a:solidFill>
                  <a:srgbClr val="000000"/>
                </a:solidFill>
                <a:latin typeface="Arial" pitchFamily="34" charset="0"/>
                <a:cs typeface="Arial" pitchFamily="34" charset="0"/>
              </a:rPr>
              <a:t> </a:t>
            </a:r>
            <a:r>
              <a:rPr lang="en-US" sz="1600" baseline="-30000" dirty="0" err="1" smtClean="0">
                <a:solidFill>
                  <a:srgbClr val="000000"/>
                </a:solidFill>
                <a:latin typeface="Arial" pitchFamily="34" charset="0"/>
                <a:cs typeface="Arial" pitchFamily="34" charset="0"/>
              </a:rPr>
              <a:t>n</a:t>
            </a:r>
            <a:r>
              <a:rPr lang="en-US" sz="1600" b="1" dirty="0" err="1" smtClean="0">
                <a:solidFill>
                  <a:srgbClr val="000000"/>
                </a:solidFill>
                <a:latin typeface="Arial" pitchFamily="34" charset="0"/>
                <a:cs typeface="Arial" pitchFamily="34" charset="0"/>
              </a:rPr>
              <a:t>C</a:t>
            </a:r>
            <a:r>
              <a:rPr lang="en-US" sz="1600" baseline="-30000" dirty="0" err="1" smtClean="0">
                <a:solidFill>
                  <a:srgbClr val="000000"/>
                </a:solidFill>
                <a:latin typeface="Arial" pitchFamily="34" charset="0"/>
                <a:cs typeface="Arial" pitchFamily="34" charset="0"/>
              </a:rPr>
              <a:t>r</a:t>
            </a:r>
            <a:r>
              <a:rPr kumimoji="0" lang="en-US" sz="1600" b="0" i="0" u="none" strike="noStrike" cap="none" normalizeH="0" baseline="0" dirty="0" smtClean="0">
                <a:ln>
                  <a:noFill/>
                </a:ln>
                <a:solidFill>
                  <a:srgbClr val="000000"/>
                </a:solidFill>
                <a:effectLst/>
                <a:latin typeface="Arial" pitchFamily="34" charset="0"/>
                <a:cs typeface="Arial" pitchFamily="34" charset="0"/>
              </a:rPr>
              <a:t>= n!/(r! * (n-r)!) </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rgbClr val="FF0000"/>
                </a:solidFill>
                <a:effectLst/>
                <a:latin typeface="Arial Unicode MS" pitchFamily="34" charset="-128"/>
                <a:cs typeface="Arial" pitchFamily="34" charset="0"/>
              </a:rPr>
              <a:t>&gt; choose(5,2) </a:t>
            </a:r>
          </a:p>
          <a:p>
            <a:pPr lvl="0" eaLnBrk="0" fontAlgn="base" hangingPunct="0">
              <a:spcBef>
                <a:spcPct val="0"/>
              </a:spcBef>
              <a:spcAft>
                <a:spcPct val="0"/>
              </a:spcAft>
            </a:pPr>
            <a:r>
              <a:rPr kumimoji="0" lang="en-US" sz="1600" b="0" i="0" u="none" strike="noStrike" cap="none" normalizeH="0" baseline="0" dirty="0" smtClean="0">
                <a:ln>
                  <a:noFill/>
                </a:ln>
                <a:solidFill>
                  <a:srgbClr val="0000FF"/>
                </a:solidFill>
                <a:effectLst/>
                <a:latin typeface="Arial Unicode MS" pitchFamily="34" charset="-128"/>
                <a:cs typeface="Arial" pitchFamily="34" charset="0"/>
              </a:rPr>
              <a:t>[1] 10 </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rgbClr val="FF0000"/>
                </a:solidFill>
                <a:effectLst/>
                <a:latin typeface="Arial Unicode MS" pitchFamily="34" charset="-128"/>
                <a:cs typeface="Arial" pitchFamily="34" charset="0"/>
              </a:rPr>
              <a:t>&gt; choose(2,1) </a:t>
            </a:r>
          </a:p>
          <a:p>
            <a:pPr lvl="0" eaLnBrk="0" fontAlgn="base" hangingPunct="0">
              <a:spcBef>
                <a:spcPct val="0"/>
              </a:spcBef>
              <a:spcAft>
                <a:spcPct val="0"/>
              </a:spcAft>
            </a:pPr>
            <a:r>
              <a:rPr kumimoji="0" lang="en-US" sz="1600" b="0" i="0" u="none" strike="noStrike" cap="none" normalizeH="0" baseline="0" dirty="0" smtClean="0">
                <a:ln>
                  <a:noFill/>
                </a:ln>
                <a:solidFill>
                  <a:srgbClr val="0000FF"/>
                </a:solidFill>
                <a:effectLst/>
                <a:latin typeface="Arial Unicode MS" pitchFamily="34" charset="-128"/>
                <a:cs typeface="Arial" pitchFamily="34" charset="0"/>
              </a:rPr>
              <a:t>[1] 2 </a:t>
            </a:r>
          </a:p>
          <a:p>
            <a:pPr lvl="0" eaLnBrk="0" fontAlgn="base" hangingPunct="0">
              <a:spcBef>
                <a:spcPct val="0"/>
              </a:spcBef>
              <a:spcAft>
                <a:spcPct val="0"/>
              </a:spcAft>
            </a:pPr>
            <a:r>
              <a:rPr lang="en-US" sz="1600" dirty="0" smtClean="0">
                <a:solidFill>
                  <a:srgbClr val="FF0000"/>
                </a:solidFill>
                <a:latin typeface="Arial Unicode MS" pitchFamily="34" charset="-128"/>
                <a:cs typeface="Arial" pitchFamily="34" charset="0"/>
              </a:rPr>
              <a:t>&gt; </a:t>
            </a:r>
            <a:r>
              <a:rPr lang="en-US" sz="1600" dirty="0" err="1" smtClean="0">
                <a:solidFill>
                  <a:srgbClr val="FF0000"/>
                </a:solidFill>
                <a:latin typeface="Arial Unicode MS" pitchFamily="34" charset="-128"/>
                <a:cs typeface="Arial" pitchFamily="34" charset="0"/>
              </a:rPr>
              <a:t>combn</a:t>
            </a:r>
            <a:r>
              <a:rPr lang="en-US" sz="1600" dirty="0" smtClean="0">
                <a:solidFill>
                  <a:srgbClr val="FF0000"/>
                </a:solidFill>
                <a:latin typeface="Arial Unicode MS" pitchFamily="34" charset="-128"/>
                <a:cs typeface="Arial" pitchFamily="34" charset="0"/>
              </a:rPr>
              <a:t>(1:5,3) </a:t>
            </a:r>
          </a:p>
          <a:p>
            <a:pPr eaLnBrk="0" fontAlgn="base" hangingPunct="0">
              <a:spcBef>
                <a:spcPct val="0"/>
              </a:spcBef>
              <a:spcAft>
                <a:spcPct val="0"/>
              </a:spcAft>
            </a:pPr>
            <a:r>
              <a:rPr lang="en-US" sz="1600" dirty="0" smtClean="0">
                <a:solidFill>
                  <a:schemeClr val="accent1">
                    <a:lumMod val="75000"/>
                  </a:schemeClr>
                </a:solidFill>
              </a:rPr>
              <a:t>      [,1] [,2] [,3] [,4] [,5] [,6] [,7] [,8] [,9] [,10] </a:t>
            </a:r>
          </a:p>
          <a:p>
            <a:pPr eaLnBrk="0" fontAlgn="base" hangingPunct="0">
              <a:spcBef>
                <a:spcPct val="0"/>
              </a:spcBef>
              <a:spcAft>
                <a:spcPct val="0"/>
              </a:spcAft>
            </a:pPr>
            <a:r>
              <a:rPr lang="en-US" sz="1600" dirty="0" smtClean="0">
                <a:solidFill>
                  <a:schemeClr val="accent1">
                    <a:lumMod val="75000"/>
                  </a:schemeClr>
                </a:solidFill>
              </a:rPr>
              <a:t>[1,] 1 1 1 1 1 1 2 2 2 3 </a:t>
            </a:r>
          </a:p>
          <a:p>
            <a:pPr eaLnBrk="0" fontAlgn="base" hangingPunct="0">
              <a:spcBef>
                <a:spcPct val="0"/>
              </a:spcBef>
              <a:spcAft>
                <a:spcPct val="0"/>
              </a:spcAft>
            </a:pPr>
            <a:r>
              <a:rPr lang="en-US" sz="1600" dirty="0" smtClean="0">
                <a:solidFill>
                  <a:schemeClr val="accent1">
                    <a:lumMod val="75000"/>
                  </a:schemeClr>
                </a:solidFill>
              </a:rPr>
              <a:t>[2,] 2 2 2 3 3 4 3 3 4 4 </a:t>
            </a:r>
          </a:p>
          <a:p>
            <a:pPr eaLnBrk="0" fontAlgn="base" hangingPunct="0">
              <a:spcBef>
                <a:spcPct val="0"/>
              </a:spcBef>
              <a:spcAft>
                <a:spcPct val="0"/>
              </a:spcAft>
            </a:pPr>
            <a:r>
              <a:rPr lang="en-US" sz="1600" dirty="0" smtClean="0">
                <a:solidFill>
                  <a:schemeClr val="accent1">
                    <a:lumMod val="75000"/>
                  </a:schemeClr>
                </a:solidFill>
              </a:rPr>
              <a:t>[3,] 3 4 5 4 5 5 4 5 5 5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3249" name="Rectangle 1"/>
          <p:cNvSpPr>
            <a:spLocks noChangeArrowheads="1"/>
          </p:cNvSpPr>
          <p:nvPr/>
        </p:nvSpPr>
        <p:spPr bwMode="auto">
          <a:xfrm>
            <a:off x="457200" y="692410"/>
            <a:ext cx="8305800" cy="2816156"/>
          </a:xfrm>
          <a:prstGeom prst="rect">
            <a:avLst/>
          </a:prstGeom>
          <a:solidFill>
            <a:srgbClr val="F6F6F6"/>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900" b="0" i="0" u="none" strike="noStrike" cap="none" normalizeH="0" baseline="0" dirty="0" smtClean="0">
                <a:ln>
                  <a:noFill/>
                </a:ln>
                <a:solidFill>
                  <a:srgbClr val="111111"/>
                </a:solidFill>
                <a:effectLst/>
                <a:latin typeface="Helvetica"/>
                <a:ea typeface="Times New Roman" pitchFamily="18" charset="0"/>
                <a:cs typeface="Mangal" pitchFamily="18" charset="0"/>
              </a:rPr>
              <a:t>Problem</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You want to generate random numbers.</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900" b="0" i="0" u="none" strike="noStrike" cap="none" normalizeH="0" baseline="0" dirty="0" smtClean="0">
                <a:ln>
                  <a:noFill/>
                </a:ln>
                <a:solidFill>
                  <a:srgbClr val="111111"/>
                </a:solidFill>
                <a:effectLst/>
                <a:latin typeface="Helvetica"/>
                <a:ea typeface="Times New Roman" pitchFamily="18" charset="0"/>
                <a:cs typeface="Mangal" pitchFamily="18" charset="0"/>
              </a:rPr>
              <a:t>Solution</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For uniformly distributed (flat) random numbers, use</a:t>
            </a:r>
            <a:r>
              <a:rPr kumimoji="0" lang="en-US" sz="1100" b="0" i="0" u="none" strike="noStrike" cap="none" normalizeH="0" baseline="0" dirty="0" smtClean="0">
                <a:ln>
                  <a:noFill/>
                </a:ln>
                <a:solidFill>
                  <a:srgbClr val="111111"/>
                </a:solidFill>
                <a:effectLst/>
                <a:latin typeface="Calibri"/>
                <a:ea typeface="Times New Roman" pitchFamily="18" charset="0"/>
                <a:cs typeface="Mangal" pitchFamily="18" charset="0"/>
              </a:rPr>
              <a:t> </a:t>
            </a:r>
            <a:r>
              <a:rPr kumimoji="0" lang="en-US" sz="900" b="0" i="0" u="none" strike="noStrike" cap="none" normalizeH="0" baseline="0" dirty="0" err="1" smtClean="0">
                <a:ln>
                  <a:noFill/>
                </a:ln>
                <a:solidFill>
                  <a:srgbClr val="111111"/>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111111"/>
                </a:solidFill>
                <a:effectLst/>
                <a:latin typeface="Consolas" pitchFamily="49" charset="0"/>
                <a:ea typeface="Times New Roman" pitchFamily="18" charset="0"/>
                <a:cs typeface="Consolas" pitchFamily="49" charset="0"/>
              </a:rPr>
              <a:t>()</a:t>
            </a: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 By default, its range is from 0 to 1.</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4</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3</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min=</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max=</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floor(</a:t>
            </a: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runif</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3</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min=</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max=</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101</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sample(</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3</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replace=</a:t>
            </a:r>
            <a:r>
              <a:rPr kumimoji="0" lang="en-US" sz="900" b="0" i="0" u="none" strike="noStrike" cap="none" normalizeH="0" baseline="0" dirty="0" smtClean="0">
                <a:ln>
                  <a:noFill/>
                </a:ln>
                <a:solidFill>
                  <a:srgbClr val="AA0D91"/>
                </a:solidFill>
                <a:effectLst/>
                <a:latin typeface="Consolas" pitchFamily="49" charset="0"/>
                <a:ea typeface="Times New Roman" pitchFamily="18" charset="0"/>
                <a:cs typeface="Consolas" pitchFamily="49" charset="0"/>
              </a:rPr>
              <a:t>TRUE</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sample(</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3</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replace=</a:t>
            </a:r>
            <a:r>
              <a:rPr kumimoji="0" lang="en-US" sz="900" b="0" i="0" u="none" strike="noStrike" cap="none" normalizeH="0" baseline="0" dirty="0" smtClean="0">
                <a:ln>
                  <a:noFill/>
                </a:ln>
                <a:solidFill>
                  <a:srgbClr val="AA0D91"/>
                </a:solidFill>
                <a:effectLst/>
                <a:latin typeface="Consolas" pitchFamily="49" charset="0"/>
                <a:ea typeface="Times New Roman" pitchFamily="18" charset="0"/>
                <a:cs typeface="Consolas" pitchFamily="49" charset="0"/>
              </a:rPr>
              <a:t>FALSE</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To generate numbers from a normal distribution, use</a:t>
            </a:r>
            <a:r>
              <a:rPr kumimoji="0" lang="en-US" sz="1100" b="0" i="0" u="none" strike="noStrike" cap="none" normalizeH="0" baseline="0" dirty="0" smtClean="0">
                <a:ln>
                  <a:noFill/>
                </a:ln>
                <a:solidFill>
                  <a:srgbClr val="111111"/>
                </a:solidFill>
                <a:effectLst/>
                <a:latin typeface="Calibri"/>
                <a:ea typeface="Times New Roman" pitchFamily="18" charset="0"/>
                <a:cs typeface="Mangal" pitchFamily="18" charset="0"/>
              </a:rPr>
              <a:t> </a:t>
            </a:r>
            <a:r>
              <a:rPr kumimoji="0" lang="en-US" sz="900" b="0" i="0" u="none" strike="noStrike" cap="none" normalizeH="0" baseline="0" dirty="0" err="1" smtClean="0">
                <a:ln>
                  <a:noFill/>
                </a:ln>
                <a:solidFill>
                  <a:srgbClr val="111111"/>
                </a:solidFill>
                <a:effectLst/>
                <a:latin typeface="Consolas" pitchFamily="49" charset="0"/>
                <a:ea typeface="Times New Roman" pitchFamily="18" charset="0"/>
                <a:cs typeface="Consolas" pitchFamily="49" charset="0"/>
              </a:rPr>
              <a:t>rnorm</a:t>
            </a:r>
            <a:r>
              <a:rPr kumimoji="0" lang="en-US" sz="900" b="0" i="0" u="none" strike="noStrike" cap="none" normalizeH="0" baseline="0" dirty="0" smtClean="0">
                <a:ln>
                  <a:noFill/>
                </a:ln>
                <a:solidFill>
                  <a:srgbClr val="111111"/>
                </a:solidFill>
                <a:effectLst/>
                <a:latin typeface="Consolas" pitchFamily="49" charset="0"/>
                <a:ea typeface="Times New Roman" pitchFamily="18" charset="0"/>
                <a:cs typeface="Consolas" pitchFamily="49" charset="0"/>
              </a:rPr>
              <a:t>()</a:t>
            </a:r>
            <a:r>
              <a:rPr kumimoji="0" lang="en-US" sz="1100" b="0" i="0" u="none" strike="noStrike" cap="none" normalizeH="0" baseline="0" dirty="0" smtClean="0">
                <a:ln>
                  <a:noFill/>
                </a:ln>
                <a:solidFill>
                  <a:srgbClr val="111111"/>
                </a:solidFill>
                <a:effectLst/>
                <a:latin typeface="Helvetica"/>
                <a:ea typeface="Times New Roman" pitchFamily="18" charset="0"/>
                <a:cs typeface="Mangal" pitchFamily="18" charset="0"/>
              </a:rPr>
              <a:t>. By default the mean is 0 and the standard deviation is 1.</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rnorm</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4</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rnorm</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4</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mean=</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50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sd</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x &lt;- </a:t>
            </a: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rnorm</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400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mean=</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50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sd</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sz="900" b="0" i="0" u="none" strike="noStrike" cap="none" normalizeH="0" baseline="0" dirty="0" smtClean="0">
                <a:ln>
                  <a:noFill/>
                </a:ln>
                <a:solidFill>
                  <a:srgbClr val="1C00CF"/>
                </a:solidFill>
                <a:effectLst/>
                <a:latin typeface="Consolas" pitchFamily="49" charset="0"/>
                <a:ea typeface="Times New Roman" pitchFamily="18" charset="0"/>
                <a:cs typeface="Consolas" pitchFamily="49" charset="0"/>
              </a:rPr>
              <a:t>10</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hist</a:t>
            </a:r>
            <a:r>
              <a:rPr kumimoji="0" lang="en-US" sz="9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3251" name="Picture 3" descr="plot of chunk unnamed-chunk-3"/>
          <p:cNvPicPr>
            <a:picLocks noChangeAspect="1" noChangeArrowheads="1"/>
          </p:cNvPicPr>
          <p:nvPr/>
        </p:nvPicPr>
        <p:blipFill>
          <a:blip r:embed="rId3" cstate="print"/>
          <a:srcRect/>
          <a:stretch>
            <a:fillRect/>
          </a:stretch>
        </p:blipFill>
        <p:spPr bwMode="auto">
          <a:xfrm>
            <a:off x="3352800" y="2876550"/>
            <a:ext cx="2057400" cy="1905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linds(horizontal)">
                                      <p:cBhvr>
                                        <p:cTn id="7"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410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19150"/>
            <a:ext cx="8610600" cy="3416320"/>
          </a:xfrm>
          <a:prstGeom prst="rect">
            <a:avLst/>
          </a:prstGeom>
          <a:noFill/>
        </p:spPr>
        <p:txBody>
          <a:bodyPr wrap="square" rtlCol="0">
            <a:spAutoFit/>
          </a:bodyPr>
          <a:lstStyle/>
          <a:p>
            <a:r>
              <a:rPr lang="en-US" dirty="0" smtClean="0"/>
              <a:t>Generating reproducible Random numbers – </a:t>
            </a:r>
          </a:p>
          <a:p>
            <a:r>
              <a:rPr lang="en-US" dirty="0" smtClean="0"/>
              <a:t>Use </a:t>
            </a:r>
            <a:r>
              <a:rPr lang="en-US" dirty="0" err="1" smtClean="0"/>
              <a:t>set.seed</a:t>
            </a:r>
            <a:r>
              <a:rPr lang="en-US" dirty="0" smtClean="0"/>
              <a:t> command and take sample.</a:t>
            </a:r>
          </a:p>
          <a:p>
            <a:endParaRPr lang="en-US" dirty="0" smtClean="0"/>
          </a:p>
          <a:p>
            <a:r>
              <a:rPr lang="en-US" dirty="0" smtClean="0"/>
              <a:t>&gt; </a:t>
            </a:r>
            <a:r>
              <a:rPr lang="en-US" dirty="0" err="1" smtClean="0"/>
              <a:t>set.seed</a:t>
            </a:r>
            <a:r>
              <a:rPr lang="en-US" dirty="0" smtClean="0"/>
              <a:t>(666)</a:t>
            </a:r>
          </a:p>
          <a:p>
            <a:r>
              <a:rPr lang="en-US" dirty="0" smtClean="0"/>
              <a:t>&gt; </a:t>
            </a:r>
            <a:r>
              <a:rPr lang="en-US" dirty="0" err="1" smtClean="0"/>
              <a:t>runif</a:t>
            </a:r>
            <a:r>
              <a:rPr lang="en-US" dirty="0" smtClean="0"/>
              <a:t>(10)</a:t>
            </a:r>
          </a:p>
          <a:p>
            <a:endParaRPr lang="en-US" dirty="0" smtClean="0"/>
          </a:p>
          <a:p>
            <a:r>
              <a:rPr lang="en-US" dirty="0" smtClean="0"/>
              <a:t>Randomly permuting a number –</a:t>
            </a:r>
          </a:p>
          <a:p>
            <a:endParaRPr lang="en-US" dirty="0" smtClean="0"/>
          </a:p>
          <a:p>
            <a:r>
              <a:rPr lang="en-US" dirty="0" smtClean="0"/>
              <a:t>&gt; sample(</a:t>
            </a:r>
            <a:r>
              <a:rPr lang="en-US" dirty="0" err="1" smtClean="0"/>
              <a:t>V,n</a:t>
            </a:r>
            <a:r>
              <a:rPr lang="en-US" dirty="0" smtClean="0"/>
              <a:t>) /* here V is  of vector and n is number elements to choose.</a:t>
            </a:r>
          </a:p>
          <a:p>
            <a:r>
              <a:rPr lang="en-US" dirty="0" smtClean="0"/>
              <a:t>&gt; sample(1:10,5,replace=FALSE) </a:t>
            </a:r>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6019800" cy="830997"/>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a:p>
            <a:endParaRPr lang="en-US" sz="2400" b="1" dirty="0" smtClean="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666750"/>
            <a:ext cx="8686800" cy="4401205"/>
          </a:xfrm>
          <a:prstGeom prst="rect">
            <a:avLst/>
          </a:prstGeom>
          <a:noFill/>
        </p:spPr>
        <p:txBody>
          <a:bodyPr wrap="square" rtlCol="0">
            <a:spAutoFit/>
          </a:bodyPr>
          <a:lstStyle/>
          <a:p>
            <a:r>
              <a:rPr lang="en-US" sz="1400" dirty="0" smtClean="0"/>
              <a:t>Calculating probabilities for discrete distribution –</a:t>
            </a:r>
          </a:p>
          <a:p>
            <a:r>
              <a:rPr lang="en-US" sz="1400" b="1" dirty="0" smtClean="0"/>
              <a:t>Question:</a:t>
            </a:r>
            <a:r>
              <a:rPr lang="en-US" sz="1400" dirty="0" smtClean="0"/>
              <a:t> Suppose </a:t>
            </a:r>
            <a:r>
              <a:rPr lang="en-US" sz="1400" dirty="0" err="1" smtClean="0"/>
              <a:t>widgits</a:t>
            </a:r>
            <a:r>
              <a:rPr lang="en-US" sz="1400" dirty="0" smtClean="0"/>
              <a:t> produced at Acme </a:t>
            </a:r>
            <a:r>
              <a:rPr lang="en-US" sz="1400" dirty="0" err="1" smtClean="0"/>
              <a:t>Widgit</a:t>
            </a:r>
            <a:r>
              <a:rPr lang="en-US" sz="1400" dirty="0" smtClean="0"/>
              <a:t> Works have probability 0.005 of being defective. Suppose </a:t>
            </a:r>
            <a:r>
              <a:rPr lang="en-US" sz="1400" dirty="0" err="1" smtClean="0"/>
              <a:t>widgits</a:t>
            </a:r>
            <a:r>
              <a:rPr lang="en-US" sz="1400" dirty="0" smtClean="0"/>
              <a:t> are shipped in cartons containing 25 </a:t>
            </a:r>
            <a:r>
              <a:rPr lang="en-US" sz="1400" dirty="0" err="1" smtClean="0"/>
              <a:t>widgits</a:t>
            </a:r>
            <a:r>
              <a:rPr lang="en-US" sz="1400" dirty="0" smtClean="0"/>
              <a:t>. What is the probability that a randomly chosen carton contains exactly one defective </a:t>
            </a:r>
            <a:r>
              <a:rPr lang="en-US" sz="1400" dirty="0" err="1" smtClean="0"/>
              <a:t>widgit</a:t>
            </a:r>
            <a:r>
              <a:rPr lang="en-US" sz="1400" dirty="0" smtClean="0"/>
              <a:t>?</a:t>
            </a:r>
          </a:p>
          <a:p>
            <a:endParaRPr lang="en-US" sz="1400" dirty="0" smtClean="0"/>
          </a:p>
          <a:p>
            <a:r>
              <a:rPr lang="en-US" sz="1400" b="1" u="sng" dirty="0" smtClean="0"/>
              <a:t>Question Rephrased:</a:t>
            </a:r>
            <a:r>
              <a:rPr lang="en-US" sz="1400" dirty="0" smtClean="0"/>
              <a:t> What is </a:t>
            </a:r>
            <a:r>
              <a:rPr lang="en-US" sz="1400" i="1" dirty="0" smtClean="0"/>
              <a:t>P</a:t>
            </a:r>
            <a:r>
              <a:rPr lang="en-US" sz="1400" dirty="0" smtClean="0"/>
              <a:t>(</a:t>
            </a:r>
            <a:r>
              <a:rPr lang="en-US" sz="1400" i="1" dirty="0" smtClean="0"/>
              <a:t>X</a:t>
            </a:r>
            <a:r>
              <a:rPr lang="en-US" sz="1400" dirty="0" smtClean="0"/>
              <a:t> = 1) when </a:t>
            </a:r>
            <a:r>
              <a:rPr lang="en-US" sz="1400" i="1" dirty="0" smtClean="0"/>
              <a:t>X</a:t>
            </a:r>
            <a:r>
              <a:rPr lang="en-US" sz="1400" dirty="0" smtClean="0"/>
              <a:t> has the Bin(25, 0.005) distribution?</a:t>
            </a:r>
          </a:p>
          <a:p>
            <a:r>
              <a:rPr lang="en-US" sz="1400" dirty="0" smtClean="0"/>
              <a:t>&gt; </a:t>
            </a:r>
            <a:r>
              <a:rPr lang="en-US" sz="1400" dirty="0" err="1" smtClean="0"/>
              <a:t>dbinom</a:t>
            </a:r>
            <a:r>
              <a:rPr lang="en-US" sz="1400" dirty="0" smtClean="0"/>
              <a:t>(1, 25, 0.005)</a:t>
            </a:r>
          </a:p>
          <a:p>
            <a:endParaRPr lang="en-US" sz="1400" b="1" u="sng" dirty="0" smtClean="0"/>
          </a:p>
          <a:p>
            <a:r>
              <a:rPr lang="en-US" sz="1400" b="1" u="sng" dirty="0" smtClean="0"/>
              <a:t>Question:-</a:t>
            </a:r>
            <a:r>
              <a:rPr lang="en-US" sz="1400" dirty="0" smtClean="0"/>
              <a:t> If X is </a:t>
            </a:r>
            <a:r>
              <a:rPr lang="en-US" sz="1400" dirty="0" err="1" smtClean="0"/>
              <a:t>Binomoial</a:t>
            </a:r>
            <a:r>
              <a:rPr lang="en-US" sz="1400" dirty="0" smtClean="0"/>
              <a:t> Distribution with N = 20 (number of trials) and success  of probability is 1/6. </a:t>
            </a:r>
          </a:p>
          <a:p>
            <a:r>
              <a:rPr lang="en-US" sz="1400" dirty="0" smtClean="0"/>
              <a:t>X ~ BIN(N=20,p=1/6)</a:t>
            </a:r>
          </a:p>
          <a:p>
            <a:r>
              <a:rPr lang="en-US" sz="1400" dirty="0" smtClean="0"/>
              <a:t>p =3 exact 3 outcomes out of 20 will be success.</a:t>
            </a:r>
          </a:p>
          <a:p>
            <a:r>
              <a:rPr lang="en-US" sz="1400" dirty="0" smtClean="0"/>
              <a:t>we manually solves – p(x=3) = </a:t>
            </a:r>
            <a:r>
              <a:rPr lang="en-US" sz="1400" baseline="-25000" dirty="0" err="1" smtClean="0"/>
              <a:t>n</a:t>
            </a:r>
            <a:r>
              <a:rPr lang="en-US" sz="1400" dirty="0" err="1" smtClean="0"/>
              <a:t>C</a:t>
            </a:r>
            <a:r>
              <a:rPr lang="en-US" sz="1400" baseline="-25000" dirty="0" err="1" smtClean="0"/>
              <a:t>r</a:t>
            </a:r>
            <a:r>
              <a:rPr lang="en-US" sz="1400" baseline="-25000" dirty="0" smtClean="0"/>
              <a:t> </a:t>
            </a:r>
            <a:r>
              <a:rPr lang="en-US" sz="1400" dirty="0" err="1" smtClean="0"/>
              <a:t>p</a:t>
            </a:r>
            <a:r>
              <a:rPr lang="en-US" sz="1400" baseline="30000" dirty="0" err="1" smtClean="0"/>
              <a:t>x</a:t>
            </a:r>
            <a:r>
              <a:rPr lang="en-US" sz="1400" baseline="30000" dirty="0" smtClean="0"/>
              <a:t> </a:t>
            </a:r>
            <a:r>
              <a:rPr lang="en-US" sz="1400" dirty="0" smtClean="0"/>
              <a:t>q</a:t>
            </a:r>
            <a:r>
              <a:rPr lang="en-US" sz="1400" baseline="30000" dirty="0" smtClean="0"/>
              <a:t>(n-x)</a:t>
            </a:r>
            <a:r>
              <a:rPr lang="en-US" sz="1400" baseline="-25000" dirty="0" smtClean="0"/>
              <a:t> </a:t>
            </a:r>
            <a:endParaRPr lang="en-US" sz="1400" dirty="0" smtClean="0"/>
          </a:p>
          <a:p>
            <a:r>
              <a:rPr lang="en-US" sz="1400" dirty="0" smtClean="0"/>
              <a:t>Here p = 1/6 probability of success and q is probability of failure = 5/6</a:t>
            </a:r>
          </a:p>
          <a:p>
            <a:r>
              <a:rPr lang="en-US" sz="1400" dirty="0" smtClean="0"/>
              <a:t>p(x=3) = </a:t>
            </a:r>
            <a:r>
              <a:rPr lang="en-US" sz="1400" baseline="-25000" dirty="0" smtClean="0"/>
              <a:t>20</a:t>
            </a:r>
            <a:r>
              <a:rPr lang="en-US" sz="1400" dirty="0" smtClean="0"/>
              <a:t>C</a:t>
            </a:r>
            <a:r>
              <a:rPr lang="en-US" sz="1400" baseline="-25000" dirty="0" smtClean="0"/>
              <a:t>3 </a:t>
            </a:r>
            <a:r>
              <a:rPr lang="en-US" sz="1400" dirty="0" smtClean="0"/>
              <a:t>x</a:t>
            </a:r>
            <a:r>
              <a:rPr lang="en-US" sz="1400" baseline="-25000" dirty="0" smtClean="0"/>
              <a:t> </a:t>
            </a:r>
            <a:r>
              <a:rPr lang="en-US" sz="1400" dirty="0" smtClean="0"/>
              <a:t>(1/6)</a:t>
            </a:r>
            <a:r>
              <a:rPr lang="en-US" sz="1400" baseline="30000" dirty="0" smtClean="0"/>
              <a:t>3 </a:t>
            </a:r>
            <a:r>
              <a:rPr lang="en-US" sz="1400" dirty="0" smtClean="0"/>
              <a:t>x</a:t>
            </a:r>
            <a:r>
              <a:rPr lang="en-US" sz="1400" baseline="30000" dirty="0" smtClean="0"/>
              <a:t> </a:t>
            </a:r>
            <a:r>
              <a:rPr lang="en-US" sz="1400" dirty="0" smtClean="0"/>
              <a:t>(5/6)</a:t>
            </a:r>
            <a:r>
              <a:rPr lang="en-US" sz="1400" baseline="30000" dirty="0" smtClean="0"/>
              <a:t>17</a:t>
            </a:r>
            <a:endParaRPr lang="en-US" sz="1400" dirty="0" smtClean="0"/>
          </a:p>
          <a:p>
            <a:r>
              <a:rPr lang="en-US" sz="1400" baseline="30000" dirty="0" smtClean="0"/>
              <a:t> </a:t>
            </a:r>
            <a:r>
              <a:rPr lang="en-US" sz="1400" dirty="0" smtClean="0"/>
              <a:t>= 20! / 17! x 3! x  (1/6)</a:t>
            </a:r>
            <a:r>
              <a:rPr lang="en-US" sz="1400" baseline="30000" dirty="0" smtClean="0"/>
              <a:t>3 </a:t>
            </a:r>
            <a:r>
              <a:rPr lang="en-US" sz="1400" dirty="0" smtClean="0"/>
              <a:t>x</a:t>
            </a:r>
            <a:r>
              <a:rPr lang="en-US" sz="1400" baseline="30000" dirty="0" smtClean="0"/>
              <a:t> </a:t>
            </a:r>
            <a:r>
              <a:rPr lang="en-US" sz="1400" dirty="0" smtClean="0"/>
              <a:t>(5/6)</a:t>
            </a:r>
            <a:r>
              <a:rPr lang="en-US" sz="1400" baseline="30000" dirty="0" smtClean="0"/>
              <a:t>17 </a:t>
            </a:r>
            <a:endParaRPr lang="en-US" sz="1400" dirty="0" smtClean="0"/>
          </a:p>
          <a:p>
            <a:r>
              <a:rPr lang="en-US" sz="1400" dirty="0" smtClean="0"/>
              <a:t>= 0.237866</a:t>
            </a:r>
          </a:p>
          <a:p>
            <a:r>
              <a:rPr lang="en-US" sz="1400" dirty="0" smtClean="0"/>
              <a:t>and R code for above example </a:t>
            </a:r>
          </a:p>
          <a:p>
            <a:endParaRPr lang="en-US" sz="1400" dirty="0" smtClean="0"/>
          </a:p>
          <a:p>
            <a:r>
              <a:rPr lang="en-US" sz="1400" dirty="0" smtClean="0"/>
              <a:t>&gt; </a:t>
            </a:r>
            <a:r>
              <a:rPr lang="en-US" sz="1400" dirty="0" err="1" smtClean="0"/>
              <a:t>dbinom</a:t>
            </a:r>
            <a:r>
              <a:rPr lang="en-US" sz="1400" dirty="0" smtClean="0"/>
              <a:t>(x=3,size=20,prob=1/6) </a:t>
            </a:r>
          </a:p>
          <a:p>
            <a:r>
              <a:rPr lang="en-US" sz="1400" dirty="0" smtClean="0"/>
              <a:t>[1]  0.237866</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943600" cy="830997"/>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a:p>
            <a:endParaRPr lang="en-US" sz="2400" b="1" dirty="0" smtClean="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666750"/>
            <a:ext cx="8763000" cy="4278094"/>
          </a:xfrm>
          <a:prstGeom prst="rect">
            <a:avLst/>
          </a:prstGeom>
          <a:noFill/>
        </p:spPr>
        <p:txBody>
          <a:bodyPr wrap="square" rtlCol="0">
            <a:spAutoFit/>
          </a:bodyPr>
          <a:lstStyle/>
          <a:p>
            <a:r>
              <a:rPr lang="en-US" dirty="0" smtClean="0"/>
              <a:t>Suppose you want to solve density function for different values 0,1,2,3 etc.</a:t>
            </a:r>
          </a:p>
          <a:p>
            <a:r>
              <a:rPr lang="en-US" dirty="0" smtClean="0"/>
              <a:t>use </a:t>
            </a:r>
          </a:p>
          <a:p>
            <a:endParaRPr lang="en-US" sz="600" dirty="0" smtClean="0"/>
          </a:p>
          <a:p>
            <a:r>
              <a:rPr lang="en-US" dirty="0" smtClean="0"/>
              <a:t>&gt; </a:t>
            </a:r>
            <a:r>
              <a:rPr lang="en-US" dirty="0" err="1" smtClean="0"/>
              <a:t>dbinom</a:t>
            </a:r>
            <a:r>
              <a:rPr lang="en-US" dirty="0" smtClean="0"/>
              <a:t>(x=0:3,size=20,prob=1/6) </a:t>
            </a:r>
          </a:p>
          <a:p>
            <a:r>
              <a:rPr lang="en-US" dirty="0" smtClean="0"/>
              <a:t>[1] 0.02608405 0.10433621 0.19823881 0.23788657  </a:t>
            </a:r>
          </a:p>
          <a:p>
            <a:endParaRPr lang="en-US" sz="800" dirty="0" smtClean="0"/>
          </a:p>
          <a:p>
            <a:r>
              <a:rPr lang="en-US" dirty="0" smtClean="0"/>
              <a:t>Now if you want cumulative distribution or normal distribution function for x &lt;=3,</a:t>
            </a:r>
          </a:p>
          <a:p>
            <a:r>
              <a:rPr lang="en-US" dirty="0" smtClean="0"/>
              <a:t>either do sum of all above probability density functions or use </a:t>
            </a:r>
          </a:p>
          <a:p>
            <a:endParaRPr lang="en-US" sz="800" dirty="0" smtClean="0"/>
          </a:p>
          <a:p>
            <a:r>
              <a:rPr lang="en-US" dirty="0" smtClean="0"/>
              <a:t>&gt; </a:t>
            </a:r>
            <a:r>
              <a:rPr lang="en-US" dirty="0" err="1" smtClean="0"/>
              <a:t>pbinom</a:t>
            </a:r>
            <a:r>
              <a:rPr lang="en-US" dirty="0" smtClean="0"/>
              <a:t>(q=3,size=20,prob=1/6,lower.tail=TRUE)  </a:t>
            </a:r>
          </a:p>
          <a:p>
            <a:r>
              <a:rPr lang="en-US" dirty="0" smtClean="0"/>
              <a:t>[1] 0.5665456 </a:t>
            </a:r>
            <a:br>
              <a:rPr lang="en-US" dirty="0" smtClean="0"/>
            </a:br>
            <a:endParaRPr lang="en-US" sz="800" dirty="0" smtClean="0"/>
          </a:p>
          <a:p>
            <a:r>
              <a:rPr lang="en-US" i="1" dirty="0" smtClean="0"/>
              <a:t>A multiple-choice test has four choices for each answer. Suppose you make a random guess on three of the ten questions. What is the probability that you will answer all three correctly? </a:t>
            </a:r>
            <a:endParaRPr lang="en-US" dirty="0" smtClean="0"/>
          </a:p>
          <a:p>
            <a:endParaRPr lang="en-US" sz="800" dirty="0" smtClean="0"/>
          </a:p>
          <a:p>
            <a:r>
              <a:rPr lang="en-US" dirty="0" smtClean="0"/>
              <a:t>&gt; </a:t>
            </a:r>
            <a:r>
              <a:rPr lang="en-US" dirty="0" err="1" smtClean="0"/>
              <a:t>dbinom</a:t>
            </a:r>
            <a:r>
              <a:rPr lang="en-US" dirty="0" smtClean="0"/>
              <a:t>(x=3,size=3,prob=1/4)  </a:t>
            </a:r>
          </a:p>
          <a:p>
            <a:r>
              <a:rPr lang="en-US" dirty="0" smtClean="0"/>
              <a:t>[1] 0.015625</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715000" cy="830997"/>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a:p>
            <a:endParaRPr lang="en-US" sz="2400" b="1" dirty="0" smtClean="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590550"/>
            <a:ext cx="8763000" cy="3970318"/>
          </a:xfrm>
          <a:prstGeom prst="rect">
            <a:avLst/>
          </a:prstGeom>
          <a:noFill/>
        </p:spPr>
        <p:txBody>
          <a:bodyPr wrap="square" rtlCol="0">
            <a:spAutoFit/>
          </a:bodyPr>
          <a:lstStyle/>
          <a:p>
            <a:r>
              <a:rPr lang="en-US" sz="1600" b="1" dirty="0" smtClean="0"/>
              <a:t>What is </a:t>
            </a:r>
            <a:r>
              <a:rPr lang="en-US" sz="1600" b="1" dirty="0" err="1" smtClean="0"/>
              <a:t>poisson</a:t>
            </a:r>
            <a:r>
              <a:rPr lang="en-US" sz="1600" b="1" dirty="0" smtClean="0"/>
              <a:t> distribution?</a:t>
            </a:r>
          </a:p>
          <a:p>
            <a:endParaRPr lang="en-US" sz="1400" dirty="0" smtClean="0"/>
          </a:p>
          <a:p>
            <a:r>
              <a:rPr lang="en-US" sz="1400" b="1" dirty="0" smtClean="0"/>
              <a:t>If normal distribution has  n -&gt; </a:t>
            </a:r>
            <a:r>
              <a:rPr lang="en-US" sz="1400" dirty="0" smtClean="0"/>
              <a:t>∞</a:t>
            </a:r>
            <a:r>
              <a:rPr lang="en-US" sz="1400" b="1" dirty="0" smtClean="0"/>
              <a:t> and p ~ 0,</a:t>
            </a:r>
            <a:endParaRPr lang="en-US" sz="1400" dirty="0" smtClean="0"/>
          </a:p>
          <a:p>
            <a:r>
              <a:rPr lang="en-US" sz="1400" b="1" dirty="0" smtClean="0"/>
              <a:t>Means n = large and p = very small, such normal distribution tends toward </a:t>
            </a:r>
            <a:r>
              <a:rPr lang="en-US" sz="1400" b="1" dirty="0" err="1" smtClean="0"/>
              <a:t>poisson</a:t>
            </a:r>
            <a:r>
              <a:rPr lang="en-US" sz="1400" b="1" dirty="0" smtClean="0"/>
              <a:t> distribution.</a:t>
            </a:r>
            <a:endParaRPr lang="en-US" sz="1400" dirty="0" smtClean="0"/>
          </a:p>
          <a:p>
            <a:r>
              <a:rPr lang="en-US" sz="1400" b="1" dirty="0" smtClean="0"/>
              <a:t>In </a:t>
            </a:r>
            <a:r>
              <a:rPr lang="en-US" sz="1400" b="1" dirty="0" err="1" smtClean="0"/>
              <a:t>poisson</a:t>
            </a:r>
            <a:r>
              <a:rPr lang="en-US" sz="1400" b="1" dirty="0" smtClean="0"/>
              <a:t> distribution events occurs independent of time.</a:t>
            </a:r>
            <a:endParaRPr lang="en-US" sz="1400" dirty="0" smtClean="0"/>
          </a:p>
          <a:p>
            <a:r>
              <a:rPr lang="en-US" sz="1400" b="1" dirty="0" smtClean="0"/>
              <a:t>The probability that event occurs in a given length of time, does not changes through the time, then X -&gt; no of events occurred in fixed unit of times has a </a:t>
            </a:r>
            <a:r>
              <a:rPr lang="en-US" sz="1400" b="1" dirty="0" err="1" smtClean="0"/>
              <a:t>poisson</a:t>
            </a:r>
            <a:r>
              <a:rPr lang="en-US" sz="1400" b="1" dirty="0" smtClean="0"/>
              <a:t> distribution.</a:t>
            </a:r>
            <a:endParaRPr lang="en-US" sz="1400" dirty="0" smtClean="0"/>
          </a:p>
          <a:p>
            <a:r>
              <a:rPr lang="en-US" sz="1400" b="1" dirty="0" smtClean="0"/>
              <a:t>here,</a:t>
            </a:r>
            <a:endParaRPr lang="en-US" sz="1400" dirty="0" smtClean="0"/>
          </a:p>
          <a:p>
            <a:r>
              <a:rPr lang="en-US" sz="1400" b="1" dirty="0" smtClean="0"/>
              <a:t>p(X=x) = </a:t>
            </a:r>
            <a:r>
              <a:rPr lang="en-US" sz="1400" b="1" dirty="0" smtClean="0">
                <a:latin typeface="Symbol" pitchFamily="18" charset="2"/>
              </a:rPr>
              <a:t>l</a:t>
            </a:r>
            <a:r>
              <a:rPr lang="en-US" sz="1400" b="1" baseline="30000" dirty="0" smtClean="0"/>
              <a:t>x</a:t>
            </a:r>
            <a:r>
              <a:rPr lang="en-US" sz="1400" b="1" dirty="0" smtClean="0"/>
              <a:t> . e</a:t>
            </a:r>
            <a:r>
              <a:rPr lang="en-US" sz="1400" b="1" baseline="30000" dirty="0" smtClean="0"/>
              <a:t>-</a:t>
            </a:r>
            <a:r>
              <a:rPr lang="en-US" sz="1400" b="1" baseline="30000" dirty="0" smtClean="0">
                <a:latin typeface="Symbol" pitchFamily="18" charset="2"/>
              </a:rPr>
              <a:t>l</a:t>
            </a:r>
            <a:r>
              <a:rPr lang="en-US" sz="1400" b="1" dirty="0" smtClean="0"/>
              <a:t> / x! where e = 2.71828</a:t>
            </a:r>
            <a:endParaRPr lang="en-US" sz="1400" dirty="0" smtClean="0"/>
          </a:p>
          <a:p>
            <a:r>
              <a:rPr lang="en-US" sz="1400" b="1" dirty="0" smtClean="0"/>
              <a:t>for x = 0,1,2,3,4….</a:t>
            </a:r>
            <a:r>
              <a:rPr lang="en-US" sz="1400" dirty="0" smtClean="0"/>
              <a:t>∞</a:t>
            </a:r>
          </a:p>
          <a:p>
            <a:r>
              <a:rPr lang="en-US" sz="1400" dirty="0" smtClean="0"/>
              <a:t>e.g. </a:t>
            </a:r>
          </a:p>
          <a:p>
            <a:r>
              <a:rPr lang="en-US" sz="1400" b="1" dirty="0" smtClean="0"/>
              <a:t>p(X=1) = </a:t>
            </a:r>
            <a:r>
              <a:rPr lang="en-US" sz="1400" b="1" dirty="0" smtClean="0">
                <a:latin typeface="Symbol" pitchFamily="18" charset="2"/>
              </a:rPr>
              <a:t>l</a:t>
            </a:r>
            <a:r>
              <a:rPr lang="en-US" sz="1400" b="1" baseline="30000" dirty="0" smtClean="0"/>
              <a:t>x</a:t>
            </a:r>
            <a:r>
              <a:rPr lang="en-US" sz="1400" b="1" dirty="0" smtClean="0"/>
              <a:t> . e</a:t>
            </a:r>
            <a:r>
              <a:rPr lang="en-US" sz="1400" b="1" baseline="30000" dirty="0" smtClean="0"/>
              <a:t>-</a:t>
            </a:r>
            <a:r>
              <a:rPr lang="en-US" sz="1400" b="1" baseline="30000" dirty="0" smtClean="0">
                <a:latin typeface="Symbol" pitchFamily="18" charset="2"/>
              </a:rPr>
              <a:t>l</a:t>
            </a:r>
            <a:r>
              <a:rPr lang="en-US" sz="1400" b="1" dirty="0" smtClean="0"/>
              <a:t> / x! where </a:t>
            </a:r>
            <a:r>
              <a:rPr lang="en-US" sz="1400" b="1" dirty="0" smtClean="0">
                <a:latin typeface="Symbol" pitchFamily="18" charset="2"/>
              </a:rPr>
              <a:t>l</a:t>
            </a:r>
            <a:r>
              <a:rPr lang="en-US" sz="1400" b="1" dirty="0" smtClean="0"/>
              <a:t> =  2 and e = 2.71828</a:t>
            </a:r>
            <a:endParaRPr lang="en-US" sz="1400" dirty="0" smtClean="0"/>
          </a:p>
          <a:p>
            <a:r>
              <a:rPr lang="en-US" sz="1400" b="1" dirty="0" smtClean="0"/>
              <a:t>=  2</a:t>
            </a:r>
            <a:r>
              <a:rPr lang="en-US" sz="1400" b="1" baseline="30000" dirty="0" smtClean="0"/>
              <a:t>1</a:t>
            </a:r>
            <a:r>
              <a:rPr lang="en-US" sz="1400" b="1" dirty="0" smtClean="0"/>
              <a:t> . 2.71828</a:t>
            </a:r>
            <a:r>
              <a:rPr lang="en-US" sz="1400" b="1" baseline="30000" dirty="0" smtClean="0"/>
              <a:t>-2</a:t>
            </a:r>
            <a:r>
              <a:rPr lang="en-US" sz="1400" b="1" dirty="0" smtClean="0"/>
              <a:t> / 2!</a:t>
            </a:r>
            <a:endParaRPr lang="en-US" sz="1400" dirty="0" smtClean="0"/>
          </a:p>
          <a:p>
            <a:r>
              <a:rPr lang="en-US" sz="1400" b="1" dirty="0" smtClean="0"/>
              <a:t>= 0.2707</a:t>
            </a:r>
            <a:endParaRPr lang="en-US" sz="1400" dirty="0" smtClean="0"/>
          </a:p>
          <a:p>
            <a:r>
              <a:rPr lang="en-US" sz="1400" b="1" dirty="0" smtClean="0"/>
              <a:t>R code </a:t>
            </a:r>
            <a:endParaRPr lang="en-US" sz="1400" dirty="0" smtClean="0"/>
          </a:p>
          <a:p>
            <a:r>
              <a:rPr lang="en-US" sz="1400" dirty="0" smtClean="0"/>
              <a:t>&gt; </a:t>
            </a:r>
            <a:r>
              <a:rPr lang="en-US" sz="1400" dirty="0" err="1" smtClean="0"/>
              <a:t>dpois</a:t>
            </a:r>
            <a:r>
              <a:rPr lang="en-US" sz="1400" dirty="0" smtClean="0"/>
              <a:t>(1,2) </a:t>
            </a:r>
          </a:p>
          <a:p>
            <a:r>
              <a:rPr lang="en-US" sz="1400" dirty="0" smtClean="0"/>
              <a:t>[1] 0.2706706 </a:t>
            </a:r>
            <a:r>
              <a:rPr lang="en-US" sz="1400" b="1" dirty="0" smtClean="0"/>
              <a:t> </a:t>
            </a:r>
            <a:endParaRPr lang="en-US" sz="1400" dirty="0" smtClean="0"/>
          </a:p>
          <a:p>
            <a:endParaRPr lang="en-US" sz="1400" dirty="0"/>
          </a:p>
        </p:txBody>
      </p:sp>
      <p:sp>
        <p:nvSpPr>
          <p:cNvPr id="9" name="TextBox 8"/>
          <p:cNvSpPr txBox="1"/>
          <p:nvPr/>
        </p:nvSpPr>
        <p:spPr>
          <a:xfrm>
            <a:off x="4114800" y="2266951"/>
            <a:ext cx="4648200" cy="2585324"/>
          </a:xfrm>
          <a:prstGeom prst="rect">
            <a:avLst/>
          </a:prstGeom>
          <a:noFill/>
        </p:spPr>
        <p:txBody>
          <a:bodyPr wrap="square" rtlCol="0">
            <a:spAutoFit/>
          </a:bodyPr>
          <a:lstStyle/>
          <a:p>
            <a:r>
              <a:rPr lang="en-US" b="1" i="1" dirty="0" smtClean="0">
                <a:solidFill>
                  <a:schemeClr val="accent2">
                    <a:lumMod val="75000"/>
                  </a:schemeClr>
                </a:solidFill>
              </a:rPr>
              <a:t>An </a:t>
            </a:r>
            <a:r>
              <a:rPr lang="en-US" b="1" i="1" dirty="0" err="1" smtClean="0">
                <a:solidFill>
                  <a:schemeClr val="accent2">
                    <a:lumMod val="75000"/>
                  </a:schemeClr>
                </a:solidFill>
              </a:rPr>
              <a:t>astroid</a:t>
            </a:r>
            <a:r>
              <a:rPr lang="en-US" b="1" i="1" dirty="0" smtClean="0">
                <a:solidFill>
                  <a:schemeClr val="accent2">
                    <a:lumMod val="75000"/>
                  </a:schemeClr>
                </a:solidFill>
              </a:rPr>
              <a:t> with a diameter of at least 1 KM collide with the earth at the rate of 7 per million year. What is probability that there will be exactly 4 </a:t>
            </a:r>
            <a:r>
              <a:rPr lang="en-US" b="1" i="1" dirty="0" err="1" smtClean="0">
                <a:solidFill>
                  <a:schemeClr val="accent2">
                    <a:lumMod val="75000"/>
                  </a:schemeClr>
                </a:solidFill>
              </a:rPr>
              <a:t>collissions</a:t>
            </a:r>
            <a:r>
              <a:rPr lang="en-US" b="1" i="1" dirty="0" smtClean="0">
                <a:solidFill>
                  <a:schemeClr val="accent2">
                    <a:lumMod val="75000"/>
                  </a:schemeClr>
                </a:solidFill>
              </a:rPr>
              <a:t> in randomly selected million years?</a:t>
            </a:r>
          </a:p>
          <a:p>
            <a:pPr>
              <a:buFontTx/>
              <a:buChar char="-"/>
            </a:pPr>
            <a:r>
              <a:rPr lang="en-US" b="1" dirty="0" smtClean="0">
                <a:solidFill>
                  <a:schemeClr val="accent2">
                    <a:lumMod val="75000"/>
                  </a:schemeClr>
                </a:solidFill>
              </a:rPr>
              <a:t>Here  </a:t>
            </a:r>
            <a:r>
              <a:rPr lang="en-US" b="1" dirty="0" smtClean="0">
                <a:solidFill>
                  <a:schemeClr val="accent2">
                    <a:lumMod val="75000"/>
                  </a:schemeClr>
                </a:solidFill>
                <a:latin typeface="Symbol" pitchFamily="18" charset="2"/>
              </a:rPr>
              <a:t>l</a:t>
            </a:r>
            <a:r>
              <a:rPr lang="en-US" b="1" baseline="30000" dirty="0" smtClean="0">
                <a:solidFill>
                  <a:schemeClr val="accent2">
                    <a:lumMod val="75000"/>
                  </a:schemeClr>
                </a:solidFill>
              </a:rPr>
              <a:t> </a:t>
            </a:r>
            <a:r>
              <a:rPr lang="en-US" b="1" dirty="0" smtClean="0">
                <a:solidFill>
                  <a:schemeClr val="accent2">
                    <a:lumMod val="75000"/>
                  </a:schemeClr>
                </a:solidFill>
              </a:rPr>
              <a:t>=7 and x = 4</a:t>
            </a:r>
          </a:p>
          <a:p>
            <a:r>
              <a:rPr lang="en-US" b="1" dirty="0" err="1" smtClean="0">
                <a:solidFill>
                  <a:schemeClr val="accent2">
                    <a:lumMod val="75000"/>
                  </a:schemeClr>
                </a:solidFill>
              </a:rPr>
              <a:t>ans</a:t>
            </a:r>
            <a:r>
              <a:rPr lang="en-US" b="1" dirty="0" smtClean="0">
                <a:solidFill>
                  <a:schemeClr val="accent2">
                    <a:lumMod val="75000"/>
                  </a:schemeClr>
                </a:solidFill>
              </a:rPr>
              <a:t> </a:t>
            </a:r>
          </a:p>
          <a:p>
            <a:r>
              <a:rPr lang="en-US" b="1" dirty="0" smtClean="0">
                <a:solidFill>
                  <a:schemeClr val="accent2">
                    <a:lumMod val="75000"/>
                  </a:schemeClr>
                </a:solidFill>
              </a:rPr>
              <a:t>&gt; </a:t>
            </a:r>
            <a:r>
              <a:rPr lang="en-US" b="1" dirty="0" err="1" smtClean="0">
                <a:solidFill>
                  <a:schemeClr val="accent2">
                    <a:lumMod val="75000"/>
                  </a:schemeClr>
                </a:solidFill>
              </a:rPr>
              <a:t>dpois</a:t>
            </a:r>
            <a:r>
              <a:rPr lang="en-US" b="1" dirty="0" smtClean="0">
                <a:solidFill>
                  <a:schemeClr val="accent2">
                    <a:lumMod val="75000"/>
                  </a:schemeClr>
                </a:solidFill>
              </a:rPr>
              <a:t>(7,4) </a:t>
            </a:r>
          </a:p>
          <a:p>
            <a:r>
              <a:rPr lang="en-US" dirty="0" smtClean="0">
                <a:solidFill>
                  <a:schemeClr val="accent2">
                    <a:lumMod val="75000"/>
                  </a:schemeClr>
                </a:solidFill>
              </a:rPr>
              <a:t>[1] 0.09122619</a:t>
            </a:r>
            <a:endParaRPr lang="en-US" b="1" dirty="0">
              <a:solidFill>
                <a:schemeClr val="accent2">
                  <a:lumMod val="75000"/>
                </a:schemeClr>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638800" cy="830997"/>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a:p>
            <a:endParaRPr lang="en-US" sz="2400" b="1" dirty="0" smtClean="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742950"/>
            <a:ext cx="8610600" cy="4185761"/>
          </a:xfrm>
          <a:prstGeom prst="rect">
            <a:avLst/>
          </a:prstGeom>
          <a:noFill/>
        </p:spPr>
        <p:txBody>
          <a:bodyPr wrap="square" rtlCol="0">
            <a:spAutoFit/>
          </a:bodyPr>
          <a:lstStyle/>
          <a:p>
            <a:r>
              <a:rPr lang="en-US" b="1" dirty="0" smtClean="0"/>
              <a:t>How to calculate probabilities, percentile and taking random samples from normally distributed variables using R – </a:t>
            </a:r>
          </a:p>
          <a:p>
            <a:r>
              <a:rPr lang="en-US" sz="1600" dirty="0" smtClean="0"/>
              <a:t>note if not specified default values are mean = 0 and SD = 1 --- e.g.</a:t>
            </a:r>
          </a:p>
          <a:p>
            <a:r>
              <a:rPr lang="en-US" sz="1600" dirty="0" smtClean="0"/>
              <a:t>&gt; </a:t>
            </a:r>
            <a:r>
              <a:rPr lang="en-US" sz="1600" dirty="0" err="1" smtClean="0"/>
              <a:t>pnorm</a:t>
            </a:r>
            <a:r>
              <a:rPr lang="en-US" sz="1600" dirty="0" smtClean="0"/>
              <a:t>(q=70,mean=75,sd=5,lower.tail=T) </a:t>
            </a:r>
          </a:p>
          <a:p>
            <a:r>
              <a:rPr lang="en-US" sz="1600" dirty="0" smtClean="0"/>
              <a:t>[1] 0.1586553 </a:t>
            </a:r>
          </a:p>
          <a:p>
            <a:r>
              <a:rPr lang="en-US" sz="1600" dirty="0" smtClean="0"/>
              <a:t>&gt; </a:t>
            </a:r>
            <a:r>
              <a:rPr lang="en-US" sz="1600" dirty="0" err="1" smtClean="0"/>
              <a:t>qnorm</a:t>
            </a:r>
            <a:r>
              <a:rPr lang="en-US" sz="1600" dirty="0" smtClean="0"/>
              <a:t>(p=.25,mean=75,sd=5,lower.tail=T) </a:t>
            </a:r>
          </a:p>
          <a:p>
            <a:r>
              <a:rPr lang="en-US" sz="1600" dirty="0" smtClean="0"/>
              <a:t>[1] 71.62755</a:t>
            </a:r>
          </a:p>
          <a:p>
            <a:r>
              <a:rPr lang="en-US" b="1" dirty="0" smtClean="0"/>
              <a:t>Finding probabilities &amp; percentiles for t-distribution using R. This can be used to find      p-value or critical values for constructing confidence interval for statistics that follows       t distribution. e.g. </a:t>
            </a:r>
          </a:p>
          <a:p>
            <a:r>
              <a:rPr lang="en-US" sz="1600" dirty="0" smtClean="0"/>
              <a:t>t ~ t </a:t>
            </a:r>
            <a:r>
              <a:rPr lang="en-US" sz="1600" dirty="0" err="1" smtClean="0"/>
              <a:t>df</a:t>
            </a:r>
            <a:r>
              <a:rPr lang="en-US" sz="1600" dirty="0" smtClean="0"/>
              <a:t> =25, mean = 0, </a:t>
            </a:r>
            <a:r>
              <a:rPr lang="en-US" sz="1600" dirty="0" err="1" smtClean="0"/>
              <a:t>sd</a:t>
            </a:r>
            <a:r>
              <a:rPr lang="en-US" sz="1600" dirty="0" smtClean="0"/>
              <a:t> = 1 </a:t>
            </a:r>
          </a:p>
          <a:p>
            <a:r>
              <a:rPr lang="en-US" sz="1600" dirty="0" smtClean="0"/>
              <a:t>&gt; pt(q=2.3,df=25,lower.tail = F)</a:t>
            </a:r>
          </a:p>
          <a:p>
            <a:r>
              <a:rPr lang="en-US" sz="1600" dirty="0" smtClean="0"/>
              <a:t>&gt; pt(q=2.3,df=25,lower.tail = F) + pt(q=-2.3,df=25,lower.tail = T)</a:t>
            </a:r>
          </a:p>
          <a:p>
            <a:r>
              <a:rPr lang="en-US" sz="1600" b="1" dirty="0" smtClean="0"/>
              <a:t>Similarly,</a:t>
            </a:r>
          </a:p>
          <a:p>
            <a:r>
              <a:rPr lang="en-US" sz="1600" b="1" dirty="0" smtClean="0"/>
              <a:t>&gt; </a:t>
            </a:r>
            <a:r>
              <a:rPr lang="en-US" sz="1600" b="1" dirty="0" err="1" smtClean="0"/>
              <a:t>pf</a:t>
            </a:r>
            <a:r>
              <a:rPr lang="en-US" sz="1600" b="1" dirty="0" smtClean="0"/>
              <a:t> – probability of f distribution</a:t>
            </a:r>
          </a:p>
          <a:p>
            <a:r>
              <a:rPr lang="en-US" sz="1600" b="1" dirty="0" smtClean="0"/>
              <a:t>&gt; </a:t>
            </a:r>
            <a:r>
              <a:rPr lang="en-US" sz="1600" b="1" dirty="0" err="1" smtClean="0"/>
              <a:t>pexp</a:t>
            </a:r>
            <a:r>
              <a:rPr lang="en-US" sz="1600" b="1" dirty="0" smtClean="0"/>
              <a:t> - probability of exp distribution</a:t>
            </a:r>
            <a:endParaRPr lang="en-US" sz="1600" b="1"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638800" cy="830997"/>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a:p>
            <a:endParaRPr lang="en-US" sz="2400" b="1" dirty="0" smtClean="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819150"/>
            <a:ext cx="8763000" cy="1107996"/>
          </a:xfrm>
          <a:prstGeom prst="rect">
            <a:avLst/>
          </a:prstGeom>
          <a:noFill/>
        </p:spPr>
        <p:txBody>
          <a:bodyPr wrap="square" rtlCol="0">
            <a:spAutoFit/>
          </a:bodyPr>
          <a:lstStyle/>
          <a:p>
            <a:r>
              <a:rPr lang="en-US" b="1" dirty="0" smtClean="0"/>
              <a:t>What is t test and f test?</a:t>
            </a:r>
          </a:p>
          <a:p>
            <a:r>
              <a:rPr lang="en-US" sz="1600" dirty="0" smtClean="0"/>
              <a:t>T-test is used to estimate population parameters i.e. population means, and is also used for hypothesis testing for population means. (Though in case you are not aware of SD).</a:t>
            </a:r>
          </a:p>
          <a:p>
            <a:r>
              <a:rPr lang="en-US" sz="1600" dirty="0" smtClean="0"/>
              <a:t>If you know population SD Z test is used.</a:t>
            </a:r>
            <a:endParaRPr lang="en-US" sz="1600" dirty="0"/>
          </a:p>
        </p:txBody>
      </p:sp>
      <p:sp>
        <p:nvSpPr>
          <p:cNvPr id="40964" name="AutoShape 4" descr=" t = \frac{\overline{x} - \mu_0}{s/\sqrt{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5" name="Picture 5"/>
          <p:cNvPicPr>
            <a:picLocks noChangeAspect="1" noChangeArrowheads="1"/>
          </p:cNvPicPr>
          <p:nvPr/>
        </p:nvPicPr>
        <p:blipFill>
          <a:blip r:embed="rId3" cstate="print"/>
          <a:srcRect/>
          <a:stretch>
            <a:fillRect/>
          </a:stretch>
        </p:blipFill>
        <p:spPr bwMode="auto">
          <a:xfrm>
            <a:off x="3124200" y="1962150"/>
            <a:ext cx="1752600" cy="794147"/>
          </a:xfrm>
          <a:prstGeom prst="rect">
            <a:avLst/>
          </a:prstGeom>
          <a:noFill/>
          <a:ln w="9525">
            <a:noFill/>
            <a:miter lim="800000"/>
            <a:headEnd/>
            <a:tailEnd/>
          </a:ln>
        </p:spPr>
      </p:pic>
      <p:sp>
        <p:nvSpPr>
          <p:cNvPr id="9" name="TextBox 8"/>
          <p:cNvSpPr txBox="1"/>
          <p:nvPr/>
        </p:nvSpPr>
        <p:spPr>
          <a:xfrm>
            <a:off x="228600" y="2800350"/>
            <a:ext cx="8229600" cy="1815882"/>
          </a:xfrm>
          <a:prstGeom prst="rect">
            <a:avLst/>
          </a:prstGeom>
          <a:noFill/>
        </p:spPr>
        <p:txBody>
          <a:bodyPr wrap="square" rtlCol="0">
            <a:spAutoFit/>
          </a:bodyPr>
          <a:lstStyle/>
          <a:p>
            <a:r>
              <a:rPr lang="en-US" sz="1600" dirty="0" smtClean="0"/>
              <a:t>where x-dash is the sample mean, </a:t>
            </a:r>
            <a:r>
              <a:rPr lang="en-US" sz="1600" i="1" dirty="0" smtClean="0"/>
              <a:t>s</a:t>
            </a:r>
            <a:r>
              <a:rPr lang="en-US" sz="1600" dirty="0" smtClean="0"/>
              <a:t> is the sample SD of the sample and </a:t>
            </a:r>
            <a:r>
              <a:rPr lang="en-US" sz="1600" i="1" dirty="0" smtClean="0"/>
              <a:t>n</a:t>
            </a:r>
            <a:r>
              <a:rPr lang="en-US" sz="1600" dirty="0" smtClean="0"/>
              <a:t> is the sample size. The degrees of freedom used in this test are </a:t>
            </a:r>
            <a:r>
              <a:rPr lang="en-US" sz="1600" i="1" dirty="0" smtClean="0"/>
              <a:t>n</a:t>
            </a:r>
            <a:r>
              <a:rPr lang="en-US" sz="1600" dirty="0" smtClean="0"/>
              <a:t> − 1. Although the parent population does not need to be normally distributed, the distribution of the population of sample means, and </a:t>
            </a:r>
            <a:r>
              <a:rPr lang="en-US" sz="1600" dirty="0" smtClean="0">
                <a:latin typeface="Symbol" pitchFamily="18" charset="2"/>
              </a:rPr>
              <a:t>m0</a:t>
            </a:r>
            <a:r>
              <a:rPr lang="en-US" sz="1600" dirty="0" smtClean="0"/>
              <a:t> is assumed to be normal. </a:t>
            </a:r>
          </a:p>
          <a:p>
            <a:r>
              <a:rPr lang="en-US" sz="1600" dirty="0" smtClean="0"/>
              <a:t>We compare this t-statistic with critical value of t at degree of freedom. If t-statistic is greater at right side or less than at left side (-</a:t>
            </a:r>
            <a:r>
              <a:rPr lang="en-US" sz="1600" dirty="0" err="1" smtClean="0"/>
              <a:t>ve</a:t>
            </a:r>
            <a:r>
              <a:rPr lang="en-US" sz="1600" dirty="0" smtClean="0"/>
              <a:t>) then we reject the null hypothesis. </a:t>
            </a:r>
          </a:p>
          <a:p>
            <a:r>
              <a:rPr lang="en-US" sz="1600" dirty="0" smtClean="0"/>
              <a:t>i.e. sample mean is not equal to population mean.</a:t>
            </a:r>
            <a:endParaRPr lang="en-US" sz="1600"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638800" cy="830997"/>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a:p>
            <a:endParaRPr lang="en-US" sz="2400" b="1" dirty="0" smtClean="0">
              <a:solidFill>
                <a:srgbClr val="0070C0"/>
              </a:solidFill>
            </a:endParaRP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95350"/>
            <a:ext cx="8534400" cy="3139321"/>
          </a:xfrm>
          <a:prstGeom prst="rect">
            <a:avLst/>
          </a:prstGeom>
          <a:noFill/>
        </p:spPr>
        <p:txBody>
          <a:bodyPr wrap="square" rtlCol="0">
            <a:spAutoFit/>
          </a:bodyPr>
          <a:lstStyle/>
          <a:p>
            <a:r>
              <a:rPr lang="en-US" dirty="0" smtClean="0"/>
              <a:t>e.g. 1 </a:t>
            </a:r>
          </a:p>
          <a:p>
            <a:r>
              <a:rPr lang="en-US" dirty="0" smtClean="0"/>
              <a:t>I have used </a:t>
            </a:r>
            <a:r>
              <a:rPr lang="en-US" dirty="0" err="1" smtClean="0"/>
              <a:t>airquality</a:t>
            </a:r>
            <a:r>
              <a:rPr lang="en-US" dirty="0" smtClean="0"/>
              <a:t> dataset from the package databases.  We are trying to estimate average temperature in F. If data set average temperature is 80</a:t>
            </a:r>
            <a:r>
              <a:rPr lang="en-US" baseline="30000" dirty="0" smtClean="0"/>
              <a:t>o</a:t>
            </a:r>
            <a:r>
              <a:rPr lang="en-US" dirty="0" smtClean="0"/>
              <a:t>F.</a:t>
            </a:r>
          </a:p>
          <a:p>
            <a:endParaRPr lang="en-US" dirty="0" smtClean="0"/>
          </a:p>
          <a:p>
            <a:r>
              <a:rPr lang="en-US" dirty="0" smtClean="0"/>
              <a:t>e.g.2</a:t>
            </a:r>
          </a:p>
          <a:p>
            <a:r>
              <a:rPr lang="en-US" dirty="0" smtClean="0"/>
              <a:t>Hypotheses  test and p-value – A neurologist is testing the effect of a drug on Rats injected with a unit dose of drug, subjecting each in neurologically stimulus and recording with its response time.  The neurologist knows that the mean response time for the Rat not injected with drug is 1.2 seconds. The mean response time for 100 injected rat is 1.05 seconds with sample SD = 0.5 seconds.</a:t>
            </a:r>
          </a:p>
          <a:p>
            <a:r>
              <a:rPr lang="en-US" dirty="0" smtClean="0"/>
              <a:t>Do you think that drug has an effect on response time? </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2578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Box 7"/>
          <p:cNvSpPr txBox="1"/>
          <p:nvPr/>
        </p:nvSpPr>
        <p:spPr>
          <a:xfrm>
            <a:off x="381000" y="666750"/>
            <a:ext cx="4191000" cy="4247317"/>
          </a:xfrm>
          <a:prstGeom prst="rect">
            <a:avLst/>
          </a:prstGeom>
          <a:noFill/>
        </p:spPr>
        <p:txBody>
          <a:bodyPr wrap="square" rtlCol="0">
            <a:spAutoFit/>
          </a:bodyPr>
          <a:lstStyle/>
          <a:p>
            <a:pPr algn="just"/>
            <a:r>
              <a:rPr lang="en-US" dirty="0" smtClean="0"/>
              <a:t>A </a:t>
            </a:r>
            <a:r>
              <a:rPr lang="en-US" b="1" dirty="0" smtClean="0"/>
              <a:t>chi-squared test</a:t>
            </a:r>
            <a:r>
              <a:rPr lang="en-US" dirty="0" smtClean="0"/>
              <a:t>, also written as </a:t>
            </a:r>
            <a:r>
              <a:rPr lang="en-US" b="1" i="1" dirty="0" smtClean="0"/>
              <a:t>χ</a:t>
            </a:r>
            <a:r>
              <a:rPr lang="en-US" b="1" baseline="30000" dirty="0" smtClean="0"/>
              <a:t>2</a:t>
            </a:r>
            <a:r>
              <a:rPr lang="en-US" b="1" dirty="0" smtClean="0"/>
              <a:t> test</a:t>
            </a:r>
            <a:r>
              <a:rPr lang="en-US" dirty="0" smtClean="0"/>
              <a:t>, is </a:t>
            </a:r>
            <a:r>
              <a:rPr lang="en-US" dirty="0" smtClean="0"/>
              <a:t>any statistical hypothesis test wherein the sampling distribution of </a:t>
            </a:r>
            <a:r>
              <a:rPr lang="en-US" dirty="0" smtClean="0"/>
              <a:t>the test statistic is a </a:t>
            </a:r>
            <a:r>
              <a:rPr lang="en-US" dirty="0" smtClean="0"/>
              <a:t> </a:t>
            </a:r>
            <a:r>
              <a:rPr lang="en-US" dirty="0" err="1" smtClean="0"/>
              <a:t>chai</a:t>
            </a:r>
            <a:r>
              <a:rPr lang="en-US" dirty="0" smtClean="0"/>
              <a:t>-squared distribution when the null hypothesis </a:t>
            </a:r>
            <a:r>
              <a:rPr lang="en-US" dirty="0" smtClean="0"/>
              <a:t> is true</a:t>
            </a:r>
            <a:r>
              <a:rPr lang="en-US" dirty="0" smtClean="0"/>
              <a:t>.</a:t>
            </a:r>
          </a:p>
          <a:p>
            <a:pPr algn="just"/>
            <a:r>
              <a:rPr lang="en-US" dirty="0" smtClean="0"/>
              <a:t>Chi-squared tests are often constructed from a </a:t>
            </a:r>
            <a:r>
              <a:rPr lang="en-US" dirty="0" smtClean="0"/>
              <a:t>sum of squared </a:t>
            </a:r>
            <a:r>
              <a:rPr lang="en-US" dirty="0" err="1" smtClean="0"/>
              <a:t>erros</a:t>
            </a:r>
            <a:r>
              <a:rPr lang="en-US" dirty="0" smtClean="0"/>
              <a:t>, </a:t>
            </a:r>
            <a:r>
              <a:rPr lang="en-US" dirty="0" smtClean="0"/>
              <a:t>or through the </a:t>
            </a:r>
            <a:r>
              <a:rPr lang="en-US" dirty="0" smtClean="0"/>
              <a:t>sample variance. </a:t>
            </a:r>
            <a:r>
              <a:rPr lang="en-US" dirty="0" smtClean="0"/>
              <a:t>Test statistics that follow a chi-squared distribution arise from an assumption of independent normally distributed data, which is valid in many cases due to the central limit </a:t>
            </a:r>
            <a:r>
              <a:rPr lang="en-US" dirty="0" smtClean="0"/>
              <a:t>theorem</a:t>
            </a:r>
            <a:r>
              <a:rPr lang="en-US" dirty="0" smtClean="0"/>
              <a:t>.</a:t>
            </a:r>
            <a:r>
              <a:rPr lang="en-US" dirty="0" smtClean="0"/>
              <a:t> </a:t>
            </a:r>
            <a:r>
              <a:rPr lang="en-US" dirty="0" smtClean="0"/>
              <a:t>A chi-squared test can be used to attempt rejection of the null hypothesis that the data are independent.</a:t>
            </a:r>
            <a:endParaRPr lang="en-US" dirty="0"/>
          </a:p>
        </p:txBody>
      </p:sp>
      <p:pic>
        <p:nvPicPr>
          <p:cNvPr id="23554" name="Picture 2" descr="https://upload.wikimedia.org/wikipedia/commons/thumb/8/8e/Chi-square_distributionCDF-English.png/300px-Chi-square_distributionCDF-English.png"/>
          <p:cNvPicPr>
            <a:picLocks noChangeAspect="1" noChangeArrowheads="1"/>
          </p:cNvPicPr>
          <p:nvPr/>
        </p:nvPicPr>
        <p:blipFill>
          <a:blip r:embed="rId3" cstate="print"/>
          <a:srcRect/>
          <a:stretch>
            <a:fillRect/>
          </a:stretch>
        </p:blipFill>
        <p:spPr bwMode="auto">
          <a:xfrm>
            <a:off x="4773815" y="971550"/>
            <a:ext cx="4092837" cy="3352800"/>
          </a:xfrm>
          <a:prstGeom prst="rect">
            <a:avLst/>
          </a:prstGeom>
          <a:noFill/>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statistics probability required for machine learning"/>
          <p:cNvPicPr>
            <a:picLocks noChangeAspect="1" noChangeArrowheads="1"/>
          </p:cNvPicPr>
          <p:nvPr/>
        </p:nvPicPr>
        <p:blipFill>
          <a:blip r:embed="rId4" cstate="print"/>
          <a:srcRect/>
          <a:stretch>
            <a:fillRect/>
          </a:stretch>
        </p:blipFill>
        <p:spPr bwMode="auto">
          <a:xfrm>
            <a:off x="2362200" y="1657350"/>
            <a:ext cx="4303367" cy="3286697"/>
          </a:xfrm>
          <a:prstGeom prst="rect">
            <a:avLst/>
          </a:prstGeom>
          <a:noFill/>
        </p:spPr>
      </p:pic>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p:nvPr/>
        </p:nvSpPr>
        <p:spPr>
          <a:xfrm>
            <a:off x="304800" y="742950"/>
            <a:ext cx="5957182" cy="461665"/>
          </a:xfrm>
          <a:prstGeom prst="rect">
            <a:avLst/>
          </a:prstGeom>
        </p:spPr>
        <p:txBody>
          <a:bodyPr wrap="square">
            <a:spAutoFit/>
          </a:bodyPr>
          <a:lstStyle/>
          <a:p>
            <a:r>
              <a:rPr lang="en-US" sz="2400" b="1" dirty="0" smtClean="0"/>
              <a:t>Do Statistics precede Probability?</a:t>
            </a:r>
            <a:endParaRPr lang="en-US" sz="2400" b="1" dirty="0"/>
          </a:p>
        </p:txBody>
      </p:sp>
      <p:sp>
        <p:nvSpPr>
          <p:cNvPr id="9" name="TextBox 8"/>
          <p:cNvSpPr txBox="1"/>
          <p:nvPr/>
        </p:nvSpPr>
        <p:spPr>
          <a:xfrm>
            <a:off x="457200" y="1352550"/>
            <a:ext cx="8001000" cy="646331"/>
          </a:xfrm>
          <a:prstGeom prst="rect">
            <a:avLst/>
          </a:prstGeom>
          <a:noFill/>
        </p:spPr>
        <p:txBody>
          <a:bodyPr wrap="square" rtlCol="0">
            <a:spAutoFit/>
          </a:bodyPr>
          <a:lstStyle/>
          <a:p>
            <a:pPr>
              <a:buFont typeface="Arial" pitchFamily="34" charset="0"/>
              <a:buChar char="•"/>
            </a:pPr>
            <a:r>
              <a:rPr lang="en-US" dirty="0" smtClean="0"/>
              <a:t>  I believe that probability requires data on which to operate which descriptive</a:t>
            </a:r>
          </a:p>
          <a:p>
            <a:r>
              <a:rPr lang="en-US" dirty="0" smtClean="0"/>
              <a:t>   statistics can supply</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checkerboard(across)">
                                      <p:cBhvr>
                                        <p:cTn id="12"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The chi-square formula."/>
          <p:cNvPicPr>
            <a:picLocks noChangeAspect="1" noChangeArrowheads="1"/>
          </p:cNvPicPr>
          <p:nvPr/>
        </p:nvPicPr>
        <p:blipFill>
          <a:blip r:embed="rId3" cstate="print"/>
          <a:srcRect/>
          <a:stretch>
            <a:fillRect/>
          </a:stretch>
        </p:blipFill>
        <p:spPr bwMode="auto">
          <a:xfrm>
            <a:off x="6553200" y="1276350"/>
            <a:ext cx="2457450" cy="952500"/>
          </a:xfrm>
          <a:prstGeom prst="rect">
            <a:avLst/>
          </a:prstGeom>
          <a:noFill/>
        </p:spPr>
      </p:pic>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63246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19150"/>
            <a:ext cx="8686800" cy="1077218"/>
          </a:xfrm>
          <a:prstGeom prst="rect">
            <a:avLst/>
          </a:prstGeom>
          <a:noFill/>
        </p:spPr>
        <p:txBody>
          <a:bodyPr wrap="square" rtlCol="0">
            <a:spAutoFit/>
          </a:bodyPr>
          <a:lstStyle/>
          <a:p>
            <a:r>
              <a:rPr lang="en-US" sz="1600" b="1" dirty="0" smtClean="0"/>
              <a:t>Use chi-squared test and tell whether a die is fare or not.</a:t>
            </a:r>
          </a:p>
          <a:p>
            <a:r>
              <a:rPr lang="en-US" sz="1600" dirty="0" smtClean="0"/>
              <a:t>After tossing a die 60 times, the top of die had given following values </a:t>
            </a:r>
            <a:r>
              <a:rPr lang="en-US" sz="1600" dirty="0" err="1" smtClean="0"/>
              <a:t>wrto</a:t>
            </a:r>
            <a:r>
              <a:rPr lang="en-US" sz="1600" dirty="0" smtClean="0"/>
              <a:t> to number occurred on the top of die i.e. (1,2,3,4,5,6) values – (12,14,9,7,10,8). It the die fare?</a:t>
            </a:r>
          </a:p>
          <a:p>
            <a:r>
              <a:rPr lang="en-US" sz="1600" dirty="0" smtClean="0"/>
              <a:t>NULL Hypothesis  H</a:t>
            </a:r>
            <a:r>
              <a:rPr lang="en-US" sz="1600" baseline="-25000" dirty="0" smtClean="0"/>
              <a:t>0</a:t>
            </a:r>
            <a:r>
              <a:rPr lang="en-US" sz="1600" dirty="0" smtClean="0"/>
              <a:t> : Die is fare………………………                                  Formula:</a:t>
            </a:r>
            <a:endParaRPr lang="en-US" sz="1600" b="1" dirty="0" smtClean="0"/>
          </a:p>
        </p:txBody>
      </p:sp>
      <p:pic>
        <p:nvPicPr>
          <p:cNvPr id="27651" name="Picture 3"/>
          <p:cNvPicPr>
            <a:picLocks noChangeAspect="1" noChangeArrowheads="1"/>
          </p:cNvPicPr>
          <p:nvPr/>
        </p:nvPicPr>
        <p:blipFill>
          <a:blip r:embed="rId4" cstate="print"/>
          <a:srcRect/>
          <a:stretch>
            <a:fillRect/>
          </a:stretch>
        </p:blipFill>
        <p:spPr bwMode="auto">
          <a:xfrm>
            <a:off x="533400" y="2114550"/>
            <a:ext cx="3376612" cy="2061825"/>
          </a:xfrm>
          <a:prstGeom prst="rect">
            <a:avLst/>
          </a:prstGeom>
          <a:noFill/>
          <a:ln w="9525">
            <a:noFill/>
            <a:miter lim="800000"/>
            <a:headEnd/>
            <a:tailEnd/>
          </a:ln>
        </p:spPr>
      </p:pic>
      <p:sp>
        <p:nvSpPr>
          <p:cNvPr id="8" name="TextBox 7"/>
          <p:cNvSpPr txBox="1"/>
          <p:nvPr/>
        </p:nvSpPr>
        <p:spPr>
          <a:xfrm>
            <a:off x="4419600" y="2266950"/>
            <a:ext cx="4114800" cy="2308324"/>
          </a:xfrm>
          <a:prstGeom prst="rect">
            <a:avLst/>
          </a:prstGeom>
          <a:noFill/>
        </p:spPr>
        <p:txBody>
          <a:bodyPr wrap="square" rtlCol="0">
            <a:spAutoFit/>
          </a:bodyPr>
          <a:lstStyle/>
          <a:p>
            <a:r>
              <a:rPr lang="en-US" b="1" dirty="0" smtClean="0"/>
              <a:t>Result</a:t>
            </a:r>
          </a:p>
          <a:p>
            <a:r>
              <a:rPr lang="en-US" dirty="0" err="1" smtClean="0"/>
              <a:t>Chai</a:t>
            </a:r>
            <a:r>
              <a:rPr lang="en-US" dirty="0" smtClean="0"/>
              <a:t>-squared Test statistic = 3.4</a:t>
            </a:r>
          </a:p>
          <a:p>
            <a:r>
              <a:rPr lang="en-US" dirty="0" err="1" smtClean="0"/>
              <a:t>Chai</a:t>
            </a:r>
            <a:r>
              <a:rPr lang="en-US" dirty="0" smtClean="0"/>
              <a:t>-squared critical value at 5 </a:t>
            </a:r>
            <a:r>
              <a:rPr lang="en-US" dirty="0" err="1" smtClean="0"/>
              <a:t>df</a:t>
            </a:r>
            <a:r>
              <a:rPr lang="en-US" dirty="0" smtClean="0"/>
              <a:t> (degree of freedom) with 95% level of significance means </a:t>
            </a:r>
            <a:r>
              <a:rPr lang="en-US" dirty="0" smtClean="0">
                <a:latin typeface="Symbol" pitchFamily="18" charset="2"/>
              </a:rPr>
              <a:t>a </a:t>
            </a:r>
            <a:r>
              <a:rPr lang="en-US" dirty="0" smtClean="0"/>
              <a:t>= </a:t>
            </a:r>
            <a:r>
              <a:rPr lang="en-US" dirty="0" smtClean="0"/>
              <a:t>0.05 is </a:t>
            </a:r>
            <a:r>
              <a:rPr lang="en-US" dirty="0" smtClean="0"/>
              <a:t>11.070.</a:t>
            </a:r>
          </a:p>
          <a:p>
            <a:r>
              <a:rPr lang="en-US" dirty="0" smtClean="0"/>
              <a:t>As test statistics is less than critical value,</a:t>
            </a:r>
          </a:p>
          <a:p>
            <a:r>
              <a:rPr lang="en-US" dirty="0" smtClean="0"/>
              <a:t>We accept the null hypothesis –</a:t>
            </a:r>
          </a:p>
          <a:p>
            <a:r>
              <a:rPr lang="en-US" b="1" dirty="0" smtClean="0"/>
              <a:t>Die is fare …. </a:t>
            </a:r>
            <a:endParaRPr 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in)">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9436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228600" y="819150"/>
            <a:ext cx="8610600" cy="2862322"/>
          </a:xfrm>
          <a:prstGeom prst="rect">
            <a:avLst/>
          </a:prstGeom>
          <a:noFill/>
        </p:spPr>
        <p:txBody>
          <a:bodyPr wrap="square" rtlCol="0">
            <a:spAutoFit/>
          </a:bodyPr>
          <a:lstStyle/>
          <a:p>
            <a:r>
              <a:rPr lang="en-US" b="1" u="sng" dirty="0" smtClean="0"/>
              <a:t>Before I conclude important tips – </a:t>
            </a:r>
          </a:p>
          <a:p>
            <a:endParaRPr lang="en-US" b="1" u="sng" dirty="0" smtClean="0"/>
          </a:p>
          <a:p>
            <a:r>
              <a:rPr lang="en-US" b="1" dirty="0" smtClean="0"/>
              <a:t>What is the 'Central Limit Theorem - CLT'</a:t>
            </a:r>
          </a:p>
          <a:p>
            <a:endParaRPr lang="en-US" dirty="0" smtClean="0"/>
          </a:p>
          <a:p>
            <a:pPr algn="just"/>
            <a:r>
              <a:rPr lang="en-US" dirty="0" smtClean="0"/>
              <a:t>The central limit theorem (CLT) is a statistical theory that states that given a sufficiently large sample size from a population with a finite level of variance, the mean of all samples from the same population will be approximately equal to the mean of the population. Furthermore, all of the samples will follow an approximate normal distribution pattern, with all variances being approximately equal to the  variance of the population divided by each sample's size.</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63246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19150"/>
            <a:ext cx="8686800" cy="3816429"/>
          </a:xfrm>
          <a:prstGeom prst="rect">
            <a:avLst/>
          </a:prstGeom>
          <a:noFill/>
        </p:spPr>
        <p:txBody>
          <a:bodyPr wrap="square" rtlCol="0">
            <a:spAutoFit/>
          </a:bodyPr>
          <a:lstStyle/>
          <a:p>
            <a:r>
              <a:rPr lang="en-US" b="1" dirty="0" smtClean="0"/>
              <a:t>What is area under normal distribution? ( 6</a:t>
            </a:r>
            <a:r>
              <a:rPr lang="en-US" b="1" dirty="0" smtClean="0">
                <a:latin typeface="Symbol" pitchFamily="18" charset="2"/>
              </a:rPr>
              <a:t>s </a:t>
            </a:r>
            <a:r>
              <a:rPr lang="en-US" b="1" dirty="0" smtClean="0"/>
              <a:t>Rule)</a:t>
            </a:r>
          </a:p>
          <a:p>
            <a:r>
              <a:rPr lang="en-US" sz="1600" dirty="0" smtClean="0"/>
              <a:t>The 68-95-99.7% or three sigma rule, or empirical rule states that for a normal distribution , nearly all the value lies between 3</a:t>
            </a:r>
            <a:r>
              <a:rPr lang="en-US" sz="1600" b="1" dirty="0" smtClean="0">
                <a:latin typeface="Symbol" pitchFamily="18" charset="2"/>
              </a:rPr>
              <a:t>s</a:t>
            </a:r>
            <a:r>
              <a:rPr lang="en-US" sz="1600" dirty="0" smtClean="0"/>
              <a:t> (on both tail) of </a:t>
            </a:r>
            <a:r>
              <a:rPr lang="en-US" sz="1600" b="1" dirty="0" smtClean="0">
                <a:latin typeface="Symbol" pitchFamily="18" charset="2"/>
              </a:rPr>
              <a:t>m.</a:t>
            </a:r>
            <a:endParaRPr lang="en-US" sz="1600" dirty="0" smtClean="0"/>
          </a:p>
          <a:p>
            <a:r>
              <a:rPr lang="en-US" sz="1600" dirty="0" smtClean="0"/>
              <a:t>Properties of normal distribution – </a:t>
            </a:r>
          </a:p>
          <a:p>
            <a:pPr>
              <a:buFont typeface="Arial" pitchFamily="34" charset="0"/>
              <a:buChar char="•"/>
            </a:pPr>
            <a:r>
              <a:rPr lang="en-US" sz="1600" dirty="0" smtClean="0"/>
              <a:t>   Continuous probability distribution.</a:t>
            </a:r>
          </a:p>
          <a:p>
            <a:pPr>
              <a:buFont typeface="Arial" pitchFamily="34" charset="0"/>
              <a:buChar char="•"/>
            </a:pPr>
            <a:r>
              <a:rPr lang="en-US" sz="1600" dirty="0" smtClean="0"/>
              <a:t>   Bell shaped curved also known as </a:t>
            </a:r>
            <a:r>
              <a:rPr lang="en-US" sz="1600" dirty="0" err="1" smtClean="0"/>
              <a:t>Guassian</a:t>
            </a:r>
            <a:r>
              <a:rPr lang="en-US" sz="1600" dirty="0" smtClean="0"/>
              <a:t> curve.</a:t>
            </a:r>
          </a:p>
          <a:p>
            <a:pPr>
              <a:buFont typeface="Arial" pitchFamily="34" charset="0"/>
              <a:buChar char="•"/>
            </a:pPr>
            <a:r>
              <a:rPr lang="en-US" sz="1600" dirty="0" smtClean="0"/>
              <a:t>   Mean, Median and mode are at the same place.</a:t>
            </a:r>
          </a:p>
          <a:p>
            <a:pPr>
              <a:buFont typeface="Arial" pitchFamily="34" charset="0"/>
              <a:buChar char="•"/>
            </a:pPr>
            <a:r>
              <a:rPr lang="en-US" sz="1600" dirty="0" smtClean="0"/>
              <a:t>   Symmetric around mean.</a:t>
            </a:r>
          </a:p>
          <a:p>
            <a:pPr>
              <a:buFont typeface="Arial" pitchFamily="34" charset="0"/>
              <a:buChar char="•"/>
            </a:pPr>
            <a:r>
              <a:rPr lang="en-US" sz="1600" dirty="0" smtClean="0"/>
              <a:t>   Total area under the curve is ~ 1.  Approaches to -∞ to </a:t>
            </a:r>
            <a:r>
              <a:rPr lang="en-US" sz="1600" b="1" dirty="0" smtClean="0"/>
              <a:t>+</a:t>
            </a:r>
            <a:r>
              <a:rPr lang="en-US" sz="1600" dirty="0" smtClean="0"/>
              <a:t>∞.</a:t>
            </a:r>
          </a:p>
          <a:p>
            <a:pPr>
              <a:buFont typeface="Arial" pitchFamily="34" charset="0"/>
              <a:buChar char="•"/>
            </a:pPr>
            <a:r>
              <a:rPr lang="en-US" sz="1600" dirty="0" smtClean="0"/>
              <a:t>   Shape can be determined by </a:t>
            </a:r>
            <a:r>
              <a:rPr lang="en-US" sz="1600" b="1" dirty="0" smtClean="0">
                <a:latin typeface="Symbol" pitchFamily="18" charset="2"/>
              </a:rPr>
              <a:t>m</a:t>
            </a:r>
            <a:r>
              <a:rPr lang="en-US" sz="1600" dirty="0" smtClean="0"/>
              <a:t> and </a:t>
            </a:r>
            <a:r>
              <a:rPr lang="en-US" sz="1600" b="1" dirty="0" smtClean="0">
                <a:latin typeface="Symbol" pitchFamily="18" charset="2"/>
              </a:rPr>
              <a:t>s.</a:t>
            </a:r>
          </a:p>
          <a:p>
            <a:pPr>
              <a:buFont typeface="Arial" pitchFamily="34" charset="0"/>
              <a:buChar char="•"/>
            </a:pPr>
            <a:r>
              <a:rPr lang="en-US" sz="1600" b="1" dirty="0" smtClean="0">
                <a:latin typeface="Symbol" pitchFamily="18" charset="2"/>
              </a:rPr>
              <a:t>   </a:t>
            </a:r>
            <a:r>
              <a:rPr lang="en-US" sz="1600" dirty="0" smtClean="0"/>
              <a:t>Area under the curve can be determined using Z table.</a:t>
            </a:r>
          </a:p>
          <a:p>
            <a:r>
              <a:rPr lang="en-US" sz="1600" dirty="0" smtClean="0"/>
              <a:t>	</a:t>
            </a:r>
            <a:r>
              <a:rPr lang="en-US" sz="1600" dirty="0" err="1" smtClean="0"/>
              <a:t>Viz</a:t>
            </a:r>
            <a:r>
              <a:rPr lang="en-US" sz="1600" dirty="0" smtClean="0"/>
              <a:t> – </a:t>
            </a:r>
          </a:p>
          <a:p>
            <a:pPr lvl="2">
              <a:buFont typeface="Symbol" pitchFamily="18" charset="2"/>
              <a:buChar char=" "/>
            </a:pPr>
            <a:r>
              <a:rPr lang="en-US" sz="1600" b="1" dirty="0" smtClean="0">
                <a:latin typeface="Symbol" pitchFamily="18" charset="2"/>
              </a:rPr>
              <a:t>m</a:t>
            </a:r>
            <a:r>
              <a:rPr lang="en-US" sz="1600" dirty="0" smtClean="0"/>
              <a:t> +/-  1</a:t>
            </a:r>
            <a:r>
              <a:rPr lang="en-US" sz="1600" b="1" dirty="0" smtClean="0">
                <a:latin typeface="Symbol" pitchFamily="18" charset="2"/>
              </a:rPr>
              <a:t>s =&gt; 0.683 ~ 90% -&gt; 1.65 </a:t>
            </a:r>
            <a:r>
              <a:rPr lang="en-US" sz="1600" dirty="0" smtClean="0"/>
              <a:t> standard deviation.</a:t>
            </a:r>
          </a:p>
          <a:p>
            <a:pPr lvl="2">
              <a:buFont typeface="Symbol" pitchFamily="18" charset="2"/>
              <a:buChar char=" "/>
            </a:pPr>
            <a:r>
              <a:rPr lang="en-US" sz="1600" b="1" dirty="0" smtClean="0">
                <a:latin typeface="Symbol" pitchFamily="18" charset="2"/>
              </a:rPr>
              <a:t>m</a:t>
            </a:r>
            <a:r>
              <a:rPr lang="en-US" sz="1600" dirty="0" smtClean="0"/>
              <a:t> +/-  2</a:t>
            </a:r>
            <a:r>
              <a:rPr lang="en-US" sz="1600" b="1" dirty="0" smtClean="0">
                <a:latin typeface="Symbol" pitchFamily="18" charset="2"/>
              </a:rPr>
              <a:t>s =&gt; 0.954 ~ 95% -&gt; 1.96 </a:t>
            </a:r>
            <a:r>
              <a:rPr lang="en-US" sz="1600" dirty="0" smtClean="0"/>
              <a:t> standard deviation.</a:t>
            </a:r>
          </a:p>
          <a:p>
            <a:pPr lvl="2">
              <a:buFont typeface="Symbol" pitchFamily="18" charset="2"/>
              <a:buChar char=" "/>
            </a:pPr>
            <a:r>
              <a:rPr lang="en-US" sz="1600" b="1" dirty="0" smtClean="0">
                <a:latin typeface="Symbol" pitchFamily="18" charset="2"/>
              </a:rPr>
              <a:t>m</a:t>
            </a:r>
            <a:r>
              <a:rPr lang="en-US" sz="1600" dirty="0" smtClean="0"/>
              <a:t> +/-  3</a:t>
            </a:r>
            <a:r>
              <a:rPr lang="en-US" sz="1600" b="1" dirty="0" smtClean="0">
                <a:latin typeface="Symbol" pitchFamily="18" charset="2"/>
              </a:rPr>
              <a:t>s =&gt; 0.997 ~ 99% -&gt; 2.57  </a:t>
            </a:r>
            <a:r>
              <a:rPr lang="en-US" sz="1600" dirty="0" smtClean="0"/>
              <a:t>standard deviation.</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60960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2770" name="Picture 2" descr="http://jwilson.coe.uga.edu/EMAT6680Su09/Floer/6690/Stat%20Essay/normal_curve.gif"/>
          <p:cNvPicPr>
            <a:picLocks noChangeAspect="1" noChangeArrowheads="1"/>
          </p:cNvPicPr>
          <p:nvPr/>
        </p:nvPicPr>
        <p:blipFill>
          <a:blip r:embed="rId3" cstate="print"/>
          <a:srcRect/>
          <a:stretch>
            <a:fillRect/>
          </a:stretch>
        </p:blipFill>
        <p:spPr bwMode="auto">
          <a:xfrm>
            <a:off x="4038600" y="892767"/>
            <a:ext cx="4848225" cy="3507783"/>
          </a:xfrm>
          <a:prstGeom prst="rect">
            <a:avLst/>
          </a:prstGeom>
          <a:noFill/>
        </p:spPr>
      </p:pic>
      <p:sp>
        <p:nvSpPr>
          <p:cNvPr id="7" name="TextBox 6"/>
          <p:cNvSpPr txBox="1"/>
          <p:nvPr/>
        </p:nvSpPr>
        <p:spPr>
          <a:xfrm>
            <a:off x="304800" y="742950"/>
            <a:ext cx="3352800" cy="4168884"/>
          </a:xfrm>
          <a:prstGeom prst="rect">
            <a:avLst/>
          </a:prstGeom>
          <a:noFill/>
        </p:spPr>
        <p:txBody>
          <a:bodyPr wrap="square" rtlCol="0">
            <a:spAutoFit/>
          </a:bodyPr>
          <a:lstStyle/>
          <a:p>
            <a:pPr algn="just"/>
            <a:r>
              <a:rPr lang="en-US" sz="1500" b="1" dirty="0" smtClean="0"/>
              <a:t>The z-table uses the Probability Density Function to find the probability for any given z-value. For one standard deviation, we want the area under the curve from (-1, 1). To do this, we find the z-score for 1 and then subtract the z-score for -1. </a:t>
            </a:r>
          </a:p>
          <a:p>
            <a:pPr algn="just"/>
            <a:r>
              <a:rPr lang="en-US" sz="1500" b="1" dirty="0" smtClean="0"/>
              <a:t>z-score for 1 = .8413 </a:t>
            </a:r>
          </a:p>
          <a:p>
            <a:pPr algn="just"/>
            <a:r>
              <a:rPr lang="en-US" sz="1500" b="1" dirty="0" smtClean="0"/>
              <a:t>z-score for -1 = .1587 </a:t>
            </a:r>
          </a:p>
          <a:p>
            <a:pPr algn="just"/>
            <a:r>
              <a:rPr lang="en-US" sz="1500" b="1" dirty="0" smtClean="0"/>
              <a:t>So .8413 - .1587 = .6826. </a:t>
            </a:r>
          </a:p>
          <a:p>
            <a:pPr algn="just"/>
            <a:r>
              <a:rPr lang="en-US" sz="1500" b="1" dirty="0" smtClean="0"/>
              <a:t>Hence total amount of data that is within one standard deviation of the mean is 68.26%. The same can be done for 2 standard deviations and 3 standard deviations. We probably use 1, 2, and 3 standard deviations because those numbers are whole numbers.</a:t>
            </a:r>
            <a:endParaRPr lang="en-US" sz="1500" b="1"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52578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962400" y="2419350"/>
            <a:ext cx="1676400" cy="461665"/>
          </a:xfrm>
          <a:prstGeom prst="rect">
            <a:avLst/>
          </a:prstGeom>
          <a:noFill/>
        </p:spPr>
        <p:txBody>
          <a:bodyPr wrap="square" rtlCol="0">
            <a:spAutoFit/>
          </a:bodyPr>
          <a:lstStyle/>
          <a:p>
            <a:r>
              <a:rPr lang="en-US" sz="2400" b="1" i="1" dirty="0" smtClean="0">
                <a:solidFill>
                  <a:srgbClr val="FF0000"/>
                </a:solidFill>
              </a:rPr>
              <a:t>Thanks….</a:t>
            </a:r>
            <a:endParaRPr lang="en-US" sz="2400" b="1" i="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p:nvPr/>
        </p:nvSpPr>
        <p:spPr>
          <a:xfrm>
            <a:off x="304800" y="742950"/>
            <a:ext cx="6096000" cy="369332"/>
          </a:xfrm>
          <a:prstGeom prst="rect">
            <a:avLst/>
          </a:prstGeom>
        </p:spPr>
        <p:txBody>
          <a:bodyPr wrap="square">
            <a:spAutoFit/>
          </a:bodyPr>
          <a:lstStyle/>
          <a:p>
            <a:r>
              <a:rPr lang="en-US" b="1" dirty="0" smtClean="0"/>
              <a:t>What is the difference between variance and covariance?</a:t>
            </a:r>
            <a:endParaRPr lang="en-US" b="1" dirty="0"/>
          </a:p>
        </p:txBody>
      </p:sp>
      <p:sp>
        <p:nvSpPr>
          <p:cNvPr id="34817" name="Rectangle 1"/>
          <p:cNvSpPr>
            <a:spLocks noChangeArrowheads="1"/>
          </p:cNvSpPr>
          <p:nvPr/>
        </p:nvSpPr>
        <p:spPr bwMode="auto">
          <a:xfrm rot="10800000" flipV="1">
            <a:off x="381000" y="1152435"/>
            <a:ext cx="8610600" cy="3910035"/>
          </a:xfrm>
          <a:prstGeom prst="rect">
            <a:avLst/>
          </a:prstGeom>
          <a:noFill/>
          <a:ln w="9525">
            <a:noFill/>
            <a:miter lim="800000"/>
            <a:headEnd/>
            <a:tailEnd/>
          </a:ln>
          <a:effectLst/>
        </p:spPr>
        <p:txBody>
          <a:bodyPr vert="horz" wrap="square" lIns="0" tIns="15870" rIns="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362F2D"/>
                </a:solidFill>
                <a:effectLst/>
                <a:latin typeface="sourcesanspro"/>
                <a:cs typeface="Arial" pitchFamily="34" charset="0"/>
              </a:rPr>
              <a:t>What is 'Variance'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ourcesanspro"/>
                <a:cs typeface="Arial" pitchFamily="34" charset="0"/>
              </a:rPr>
              <a:t>Variance is a measurement of the spread  between numbers in a data set. The variance measures how far each number in the set is from the mean. Variance is calculated by taking the differences between each number in the set and the mean, squaring the differences (to make them positive) and dividing the sum of the squares by the number of values in the set.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ourcesanspro"/>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smtClean="0">
              <a:solidFill>
                <a:srgbClr val="000000"/>
              </a:solidFill>
              <a:latin typeface="sourcesanspro"/>
              <a:cs typeface="Arial" pitchFamily="34" charset="0"/>
            </a:endParaRPr>
          </a:p>
          <a:p>
            <a:pPr lvl="0" eaLnBrk="0" fontAlgn="base" hangingPunct="0">
              <a:spcBef>
                <a:spcPct val="0"/>
              </a:spcBef>
              <a:spcAft>
                <a:spcPct val="0"/>
              </a:spcAft>
            </a:pPr>
            <a:r>
              <a:rPr lang="en-US" sz="1400" dirty="0" smtClean="0"/>
              <a:t>Variance and Co-variance are mathematical terms frequently used in statistics, and despite the similar sounding names they actually have quite different meanings. </a:t>
            </a:r>
          </a:p>
          <a:p>
            <a:pPr lvl="0" eaLnBrk="0" fontAlgn="base" hangingPunct="0">
              <a:spcBef>
                <a:spcPct val="0"/>
              </a:spcBef>
              <a:spcAft>
                <a:spcPct val="0"/>
              </a:spcAft>
            </a:pPr>
            <a:endParaRPr lang="en-US" sz="1400" dirty="0" smtClean="0"/>
          </a:p>
          <a:p>
            <a:pPr eaLnBrk="0" fontAlgn="base" hangingPunct="0">
              <a:spcBef>
                <a:spcPct val="0"/>
              </a:spcBef>
              <a:spcAft>
                <a:spcPct val="0"/>
              </a:spcAft>
            </a:pPr>
            <a:r>
              <a:rPr lang="en-US" sz="1400" b="1" u="sng" dirty="0" smtClean="0">
                <a:solidFill>
                  <a:srgbClr val="362F2D"/>
                </a:solidFill>
                <a:latin typeface="sourcesanspro"/>
                <a:cs typeface="Arial" pitchFamily="34" charset="0"/>
              </a:rPr>
              <a:t>What is ‘Co-Variance'</a:t>
            </a:r>
          </a:p>
          <a:p>
            <a:pPr lvl="0" eaLnBrk="0" fontAlgn="base" hangingPunct="0">
              <a:spcBef>
                <a:spcPct val="0"/>
              </a:spcBef>
              <a:spcAft>
                <a:spcPct val="0"/>
              </a:spcAft>
            </a:pPr>
            <a:endParaRPr lang="en-US" sz="1400" dirty="0" smtClean="0"/>
          </a:p>
          <a:p>
            <a:pPr lvl="0" eaLnBrk="0" fontAlgn="base" hangingPunct="0">
              <a:spcBef>
                <a:spcPct val="0"/>
              </a:spcBef>
              <a:spcAft>
                <a:spcPct val="0"/>
              </a:spcAft>
            </a:pPr>
            <a:r>
              <a:rPr lang="en-US" sz="1400" dirty="0" smtClean="0"/>
              <a:t>A covariance refers to the measure of how two random variables will change together and is used to calculate the correlation between variables. The variance refers to the spread of the data set — how far apart the numbers are in relation to the mean, for instance. Variance is particularly useful when calculating the probability of future events or performance.</a:t>
            </a:r>
          </a:p>
          <a:p>
            <a:pPr lvl="0" eaLnBrk="0" fontAlgn="base" hangingPunct="0">
              <a:spcBef>
                <a:spcPct val="0"/>
              </a:spcBef>
              <a:spcAft>
                <a:spcPct val="0"/>
              </a:spcAft>
            </a:pPr>
            <a:r>
              <a:rPr lang="en-US" sz="1400" dirty="0" smtClean="0"/>
              <a:t/>
            </a:r>
            <a:br>
              <a:rPr lang="en-US" sz="1400" dirty="0" smtClean="0"/>
            </a:br>
            <a:endParaRPr kumimoji="0" lang="en-US" sz="1400" b="0" i="0" u="none" strike="noStrike" cap="none" normalizeH="0" baseline="0" dirty="0" smtClean="0">
              <a:ln>
                <a:noFill/>
              </a:ln>
              <a:solidFill>
                <a:srgbClr val="000000"/>
              </a:solidFill>
              <a:effectLst/>
              <a:latin typeface="sourcesanspro"/>
              <a:cs typeface="Arial" pitchFamily="34" charset="0"/>
            </a:endParaRPr>
          </a:p>
        </p:txBody>
      </p:sp>
      <p:pic>
        <p:nvPicPr>
          <p:cNvPr id="34818" name="Picture 2" descr="http://i.investopedia.com/variance.jpg"/>
          <p:cNvPicPr>
            <a:picLocks noChangeAspect="1" noChangeArrowheads="1"/>
          </p:cNvPicPr>
          <p:nvPr/>
        </p:nvPicPr>
        <p:blipFill>
          <a:blip r:embed="rId4" cstate="print"/>
          <a:srcRect/>
          <a:stretch>
            <a:fillRect/>
          </a:stretch>
        </p:blipFill>
        <p:spPr bwMode="auto">
          <a:xfrm>
            <a:off x="4343400" y="2114550"/>
            <a:ext cx="1676400" cy="476251"/>
          </a:xfrm>
          <a:prstGeom prst="rect">
            <a:avLst/>
          </a:prstGeom>
          <a:noFill/>
        </p:spPr>
      </p:pic>
      <p:pic>
        <p:nvPicPr>
          <p:cNvPr id="34820" name="Picture 4" descr="http://ci.columbia.edu/ci/premba_test/c0331/images/s7/8290310392.gif"/>
          <p:cNvPicPr>
            <a:picLocks noChangeAspect="1" noChangeArrowheads="1"/>
          </p:cNvPicPr>
          <p:nvPr/>
        </p:nvPicPr>
        <p:blipFill>
          <a:blip r:embed="rId5" cstate="print"/>
          <a:srcRect/>
          <a:stretch>
            <a:fillRect/>
          </a:stretch>
        </p:blipFill>
        <p:spPr bwMode="auto">
          <a:xfrm>
            <a:off x="1905000" y="4476750"/>
            <a:ext cx="2114550" cy="533400"/>
          </a:xfrm>
          <a:prstGeom prst="rect">
            <a:avLst/>
          </a:prstGeom>
          <a:noFill/>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276999"/>
          </a:xfrm>
          <a:prstGeom prst="rect">
            <a:avLst/>
          </a:prstGeom>
          <a:noFill/>
        </p:spPr>
        <p:txBody>
          <a:bodyPr wrap="square" rtlCol="0">
            <a:spAutoFit/>
          </a:bodyPr>
          <a:lstStyle/>
          <a:p>
            <a:r>
              <a:rPr lang="en-US" sz="1200" b="1" dirty="0" smtClean="0">
                <a:solidFill>
                  <a:srgbClr val="0070C0"/>
                </a:solidFill>
              </a:rPr>
              <a:t>https://www.educba.com/machine_learning_n_R/</a:t>
            </a:r>
            <a:endParaRPr lang="en-US" sz="1200" b="1" dirty="0">
              <a:solidFill>
                <a:srgbClr val="0070C0"/>
              </a:solidFill>
            </a:endParaRPr>
          </a:p>
        </p:txBody>
      </p:sp>
      <p:sp>
        <p:nvSpPr>
          <p:cNvPr id="6" name="TextBox 5"/>
          <p:cNvSpPr txBox="1"/>
          <p:nvPr/>
        </p:nvSpPr>
        <p:spPr>
          <a:xfrm>
            <a:off x="228600" y="114300"/>
            <a:ext cx="5410200" cy="276999"/>
          </a:xfrm>
          <a:prstGeom prst="rect">
            <a:avLst/>
          </a:prstGeom>
          <a:noFill/>
        </p:spPr>
        <p:txBody>
          <a:bodyPr wrap="square" rtlCol="0">
            <a:spAutoFit/>
          </a:bodyPr>
          <a:lstStyle/>
          <a:p>
            <a:r>
              <a:rPr lang="en-US" sz="1200" b="1" dirty="0" smtClean="0">
                <a:solidFill>
                  <a:srgbClr val="0070C0"/>
                </a:solidFill>
              </a:rPr>
              <a:t>Module-3.1 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sz="1200" dirty="0"/>
          </a:p>
        </p:txBody>
      </p:sp>
      <p:sp>
        <p:nvSpPr>
          <p:cNvPr id="8193" name="Rectangle 1"/>
          <p:cNvSpPr>
            <a:spLocks noChangeArrowheads="1"/>
          </p:cNvSpPr>
          <p:nvPr/>
        </p:nvSpPr>
        <p:spPr bwMode="auto">
          <a:xfrm>
            <a:off x="228600" y="749845"/>
            <a:ext cx="3276600" cy="404726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effectLst/>
                <a:latin typeface="Philosopher"/>
                <a:cs typeface="Arial" pitchFamily="34" charset="0"/>
              </a:rPr>
              <a:t>What is Correlation?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 b="1" i="0" u="none" strike="noStrike" cap="none" normalizeH="0" baseline="0" dirty="0" smtClean="0">
              <a:ln>
                <a:noFill/>
              </a:ln>
              <a:effectLst/>
              <a:latin typeface="Philosopher"/>
              <a:cs typeface="Arial" pitchFamily="34" charset="0"/>
            </a:endParaRPr>
          </a:p>
          <a:p>
            <a:pPr lvl="0" algn="just" eaLnBrk="0" fontAlgn="base" hangingPunct="0">
              <a:spcBef>
                <a:spcPct val="0"/>
              </a:spcBef>
              <a:spcAft>
                <a:spcPct val="0"/>
              </a:spcAft>
            </a:pPr>
            <a:r>
              <a:rPr kumimoji="0" lang="en-US" sz="1300" b="0" i="0" u="none" strike="noStrike" cap="none" normalizeH="0" baseline="0" dirty="0" smtClean="0">
                <a:ln>
                  <a:noFill/>
                </a:ln>
                <a:effectLst/>
                <a:latin typeface="PT Sans"/>
                <a:cs typeface="Arial" pitchFamily="34" charset="0"/>
              </a:rPr>
              <a:t>Correlation is used to test relationships between</a:t>
            </a:r>
            <a:r>
              <a:rPr kumimoji="0" lang="en-US" sz="1300" b="0" i="0" u="none" strike="noStrike" cap="none" normalizeH="0" dirty="0" smtClean="0">
                <a:ln>
                  <a:noFill/>
                </a:ln>
                <a:effectLst/>
                <a:latin typeface="PT Sans"/>
                <a:cs typeface="Arial" pitchFamily="34" charset="0"/>
              </a:rPr>
              <a:t> quantitative or categorical </a:t>
            </a:r>
            <a:r>
              <a:rPr lang="en-US" sz="1300" dirty="0" smtClean="0">
                <a:latin typeface="PT Sans"/>
                <a:cs typeface="Arial" pitchFamily="34" charset="0"/>
              </a:rPr>
              <a:t>variables.</a:t>
            </a:r>
            <a:r>
              <a:rPr kumimoji="0" lang="en-US" sz="1300" b="0" i="0" u="none" strike="noStrike" cap="none" normalizeH="0" baseline="0" dirty="0" smtClean="0">
                <a:ln>
                  <a:noFill/>
                </a:ln>
                <a:effectLst/>
                <a:latin typeface="inherit"/>
                <a:cs typeface="Arial" pitchFamily="34" charset="0"/>
              </a:rPr>
              <a:t> </a:t>
            </a:r>
            <a:r>
              <a:rPr kumimoji="0" lang="en-US" sz="1300" b="0" i="0" u="none" strike="noStrike" cap="none" normalizeH="0" baseline="0" dirty="0" smtClean="0">
                <a:ln>
                  <a:noFill/>
                </a:ln>
                <a:effectLst/>
                <a:latin typeface="PT Sans"/>
                <a:cs typeface="Arial" pitchFamily="34" charset="0"/>
              </a:rPr>
              <a:t> In other words, it’s a measure of how things are related. The study of how variables are correlated is called </a:t>
            </a:r>
            <a:r>
              <a:rPr kumimoji="0" lang="en-US" sz="1300" b="1" i="0" u="none" strike="noStrike" cap="none" normalizeH="0" baseline="0" dirty="0" smtClean="0">
                <a:ln>
                  <a:noFill/>
                </a:ln>
                <a:effectLst/>
                <a:latin typeface="inherit"/>
                <a:cs typeface="Arial" pitchFamily="34" charset="0"/>
              </a:rPr>
              <a:t>correlation analysis.  </a:t>
            </a:r>
            <a:r>
              <a:rPr kumimoji="0" lang="en-US" sz="1300" b="0" i="0" u="none" strike="noStrike" cap="none" normalizeH="0" baseline="0" dirty="0" smtClean="0">
                <a:ln>
                  <a:noFill/>
                </a:ln>
                <a:effectLst/>
                <a:latin typeface="PT Sans"/>
                <a:cs typeface="Arial" pitchFamily="34" charset="0"/>
              </a:rPr>
              <a:t>Some examples of data that have a </a:t>
            </a:r>
            <a:r>
              <a:rPr kumimoji="0" lang="en-US" sz="1300" b="1" i="0" u="none" strike="noStrike" cap="none" normalizeH="0" baseline="0" dirty="0" smtClean="0">
                <a:ln>
                  <a:noFill/>
                </a:ln>
                <a:effectLst/>
                <a:latin typeface="inherit"/>
                <a:cs typeface="Arial" pitchFamily="34" charset="0"/>
              </a:rPr>
              <a:t>high correlation:</a:t>
            </a:r>
          </a:p>
          <a:p>
            <a:pPr lvl="0" algn="just" eaLnBrk="0" fontAlgn="base" hangingPunct="0">
              <a:spcBef>
                <a:spcPct val="0"/>
              </a:spcBef>
              <a:spcAft>
                <a:spcPct val="0"/>
              </a:spcAft>
            </a:pPr>
            <a:endParaRPr kumimoji="0" lang="en-US" sz="4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effectLst/>
                <a:latin typeface="inherit"/>
                <a:cs typeface="Arial" pitchFamily="34" charset="0"/>
              </a:rPr>
              <a:t>Your caloric intake and your weight.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effectLst/>
                <a:latin typeface="inherit"/>
                <a:cs typeface="Arial" pitchFamily="34" charset="0"/>
              </a:rPr>
              <a:t>Your eye color and your relatives’ eye colors.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effectLst/>
                <a:latin typeface="inherit"/>
                <a:cs typeface="Arial" pitchFamily="34" charset="0"/>
              </a:rPr>
              <a:t>The amount of time your study and your GPA.</a:t>
            </a:r>
            <a:endParaRPr kumimoji="0" lang="en-US" sz="1300" b="0" i="0" u="none" strike="noStrike" cap="none" normalizeH="0" baseline="0" dirty="0" smtClean="0">
              <a:ln>
                <a:noFill/>
              </a:ln>
              <a:effectLst/>
              <a:latin typeface="PT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00" b="0" i="0" u="none" strike="noStrike" cap="none" normalizeH="0" baseline="0" dirty="0" smtClean="0">
              <a:ln>
                <a:noFill/>
              </a:ln>
              <a:effectLst/>
              <a:latin typeface="PT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effectLst/>
                <a:latin typeface="PT Sans"/>
                <a:cs typeface="Arial" pitchFamily="34" charset="0"/>
              </a:rPr>
              <a:t>Some examples of data that have a </a:t>
            </a:r>
            <a:r>
              <a:rPr kumimoji="0" lang="en-US" sz="1300" b="1" i="0" u="none" strike="noStrike" cap="none" normalizeH="0" baseline="0" dirty="0" smtClean="0">
                <a:ln>
                  <a:noFill/>
                </a:ln>
                <a:effectLst/>
                <a:latin typeface="inherit"/>
                <a:cs typeface="Arial" pitchFamily="34" charset="0"/>
              </a:rPr>
              <a:t>low </a:t>
            </a:r>
            <a:endParaRPr lang="en-US" sz="400" b="1" dirty="0" smtClean="0">
              <a:latin typeface="inheri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effectLst/>
                <a:latin typeface="inherit"/>
                <a:cs typeface="Arial" pitchFamily="34" charset="0"/>
              </a:rPr>
              <a:t>correlation </a:t>
            </a:r>
            <a:r>
              <a:rPr kumimoji="0" lang="en-US" sz="1300" b="0" i="0" u="none" strike="noStrike" cap="none" normalizeH="0" baseline="0" dirty="0" smtClean="0">
                <a:ln>
                  <a:noFill/>
                </a:ln>
                <a:effectLst/>
                <a:latin typeface="PT Sans"/>
                <a:cs typeface="Arial" pitchFamily="34" charset="0"/>
              </a:rPr>
              <a:t>(or none at all):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00" b="0" i="0" u="none" strike="noStrike" cap="none" normalizeH="0" baseline="0" dirty="0" smtClean="0">
              <a:ln>
                <a:noFill/>
              </a:ln>
              <a:effectLst/>
              <a:latin typeface="PT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1300" b="0" i="0" u="none" strike="noStrike" cap="none" normalizeH="0" baseline="0" dirty="0" smtClean="0">
                <a:ln>
                  <a:noFill/>
                </a:ln>
                <a:effectLst/>
                <a:latin typeface="inherit"/>
                <a:cs typeface="Arial" pitchFamily="34" charset="0"/>
              </a:rPr>
              <a:t>A dog’s name and the type of dog biscuit they prefer.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effectLst/>
                <a:latin typeface="inherit"/>
                <a:cs typeface="Arial" pitchFamily="34" charset="0"/>
              </a:rPr>
              <a:t>The cost of a car wash and how long it takes to buy a soda inside the station.</a:t>
            </a:r>
            <a:endParaRPr kumimoji="0" lang="en-US" sz="1300" b="0" i="0" u="none" strike="noStrike" cap="none" normalizeH="0" baseline="0" dirty="0" smtClean="0">
              <a:ln>
                <a:noFill/>
              </a:ln>
              <a:effectLst/>
              <a:latin typeface="PT Sans"/>
              <a:cs typeface="Arial" pitchFamily="34" charset="0"/>
            </a:endParaRPr>
          </a:p>
        </p:txBody>
      </p:sp>
      <p:pic>
        <p:nvPicPr>
          <p:cNvPr id="8194" name="Picture 2" descr="what is correlation">
            <a:hlinkClick r:id="rId3"/>
          </p:cNvPr>
          <p:cNvPicPr>
            <a:picLocks noChangeAspect="1" noChangeArrowheads="1"/>
          </p:cNvPicPr>
          <p:nvPr/>
        </p:nvPicPr>
        <p:blipFill>
          <a:blip r:embed="rId4" cstate="print"/>
          <a:srcRect/>
          <a:stretch>
            <a:fillRect/>
          </a:stretch>
        </p:blipFill>
        <p:spPr bwMode="auto">
          <a:xfrm>
            <a:off x="3733800" y="1047750"/>
            <a:ext cx="4990011" cy="1828800"/>
          </a:xfrm>
          <a:prstGeom prst="rect">
            <a:avLst/>
          </a:prstGeom>
          <a:noFill/>
        </p:spPr>
      </p:pic>
      <p:sp>
        <p:nvSpPr>
          <p:cNvPr id="7" name="Rectangle 6"/>
          <p:cNvSpPr/>
          <p:nvPr/>
        </p:nvSpPr>
        <p:spPr>
          <a:xfrm>
            <a:off x="3657600" y="3028950"/>
            <a:ext cx="5105400" cy="1661993"/>
          </a:xfrm>
          <a:prstGeom prst="rect">
            <a:avLst/>
          </a:prstGeom>
        </p:spPr>
        <p:txBody>
          <a:bodyPr wrap="square">
            <a:spAutoFit/>
          </a:bodyPr>
          <a:lstStyle/>
          <a:p>
            <a:pPr lvl="0" eaLnBrk="0" fontAlgn="base" hangingPunct="0">
              <a:spcBef>
                <a:spcPct val="0"/>
              </a:spcBef>
              <a:spcAft>
                <a:spcPct val="0"/>
              </a:spcAft>
            </a:pPr>
            <a:r>
              <a:rPr lang="en-US" sz="1400" i="1" dirty="0" smtClean="0">
                <a:latin typeface="PT Sans"/>
                <a:cs typeface="Arial" pitchFamily="34" charset="0"/>
              </a:rPr>
              <a:t>Correlations are useful because if you can find out what relationship variables have, you can make </a:t>
            </a:r>
            <a:r>
              <a:rPr lang="en-US" sz="1400" i="1" dirty="0" smtClean="0">
                <a:latin typeface="inherit"/>
                <a:cs typeface="Arial" pitchFamily="34" charset="0"/>
              </a:rPr>
              <a:t>predictions about future behavior</a:t>
            </a:r>
            <a:r>
              <a:rPr lang="en-US" sz="1400" i="1" dirty="0" smtClean="0">
                <a:latin typeface="PT Sans"/>
                <a:cs typeface="Arial" pitchFamily="34" charset="0"/>
              </a:rPr>
              <a:t>. Knowing what the future holds is very important in the social sciences like government and healthcare. Businesses also use these statistics for budgets and business plans</a:t>
            </a:r>
            <a:r>
              <a:rPr lang="en-US" sz="1400" dirty="0" smtClean="0">
                <a:latin typeface="PT Sans"/>
                <a:cs typeface="Arial" pitchFamily="34" charset="0"/>
              </a:rPr>
              <a:t>. Formula for Correlation –</a:t>
            </a:r>
          </a:p>
          <a:p>
            <a:pPr lvl="0" eaLnBrk="0" fontAlgn="base" hangingPunct="0">
              <a:spcBef>
                <a:spcPct val="0"/>
              </a:spcBef>
              <a:spcAft>
                <a:spcPct val="0"/>
              </a:spcAft>
            </a:pPr>
            <a:endParaRPr lang="en-US" sz="400" dirty="0" smtClean="0">
              <a:latin typeface="PT Sans"/>
              <a:cs typeface="Arial" pitchFamily="34" charset="0"/>
            </a:endParaRPr>
          </a:p>
          <a:p>
            <a:pPr lvl="0" eaLnBrk="0" fontAlgn="base" hangingPunct="0">
              <a:spcBef>
                <a:spcPct val="0"/>
              </a:spcBef>
              <a:spcAft>
                <a:spcPct val="0"/>
              </a:spcAft>
            </a:pPr>
            <a:r>
              <a:rPr lang="en-US" sz="1400" dirty="0" smtClean="0">
                <a:latin typeface="PT Sans"/>
                <a:cs typeface="Arial" pitchFamily="34" charset="0"/>
              </a:rPr>
              <a:t>COR(</a:t>
            </a:r>
            <a:r>
              <a:rPr lang="en-US" sz="1400" dirty="0" err="1" smtClean="0">
                <a:latin typeface="PT Sans"/>
                <a:cs typeface="Arial" pitchFamily="34" charset="0"/>
              </a:rPr>
              <a:t>x,y</a:t>
            </a:r>
            <a:r>
              <a:rPr lang="en-US" sz="1400" dirty="0" smtClean="0">
                <a:latin typeface="PT Sans"/>
                <a:cs typeface="Arial" pitchFamily="34" charset="0"/>
              </a:rPr>
              <a:t>) = COV(</a:t>
            </a:r>
            <a:r>
              <a:rPr lang="en-US" sz="1400" dirty="0" err="1" smtClean="0">
                <a:latin typeface="PT Sans"/>
                <a:cs typeface="Arial" pitchFamily="34" charset="0"/>
              </a:rPr>
              <a:t>x,y</a:t>
            </a:r>
            <a:r>
              <a:rPr lang="en-US" sz="1400" dirty="0" smtClean="0">
                <a:latin typeface="PT Sans"/>
                <a:cs typeface="Arial" pitchFamily="34" charset="0"/>
              </a:rPr>
              <a:t>) /(</a:t>
            </a:r>
            <a:r>
              <a:rPr lang="en-US" sz="1400" b="1" dirty="0" err="1" smtClean="0">
                <a:latin typeface="Symbol" pitchFamily="18" charset="2"/>
                <a:cs typeface="Arial" pitchFamily="34" charset="0"/>
              </a:rPr>
              <a:t>s</a:t>
            </a:r>
            <a:r>
              <a:rPr lang="en-US" sz="1400" dirty="0" err="1" smtClean="0">
                <a:latin typeface="PT Sans"/>
                <a:cs typeface="Arial" pitchFamily="34" charset="0"/>
              </a:rPr>
              <a:t>x</a:t>
            </a:r>
            <a:r>
              <a:rPr lang="en-US" sz="1400" dirty="0" smtClean="0">
                <a:latin typeface="PT Sans"/>
                <a:cs typeface="Arial" pitchFamily="34" charset="0"/>
              </a:rPr>
              <a:t> * </a:t>
            </a:r>
            <a:r>
              <a:rPr lang="en-US" sz="1400" b="1" dirty="0" err="1" smtClean="0">
                <a:latin typeface="Symbol" pitchFamily="18" charset="2"/>
                <a:cs typeface="Arial" pitchFamily="34" charset="0"/>
              </a:rPr>
              <a:t>s</a:t>
            </a:r>
            <a:r>
              <a:rPr lang="en-US" sz="1400" dirty="0" err="1" smtClean="0">
                <a:latin typeface="PT Sans"/>
                <a:cs typeface="Arial" pitchFamily="34" charset="0"/>
              </a:rPr>
              <a:t>y</a:t>
            </a:r>
            <a:r>
              <a:rPr lang="en-US" sz="1400" dirty="0" smtClean="0">
                <a:latin typeface="PT Sans"/>
                <a:cs typeface="Arial" pitchFamily="34" charset="0"/>
              </a:rPr>
              <a:t>)    </a:t>
            </a:r>
            <a:r>
              <a:rPr lang="en-US" sz="1400" b="1" dirty="0" smtClean="0">
                <a:latin typeface="PT Sans"/>
                <a:cs typeface="Arial" pitchFamily="34" charset="0"/>
              </a:rPr>
              <a:t>(Always between -1 to +1).</a:t>
            </a:r>
            <a:endParaRPr lang="en-US" sz="1400" b="1" dirty="0" smtClean="0">
              <a:latin typeface="Philosopher"/>
              <a:cs typeface="Arial" pitchFamily="34" charset="0"/>
            </a:endParaRPr>
          </a:p>
        </p:txBody>
      </p:sp>
      <p:sp>
        <p:nvSpPr>
          <p:cNvPr id="8" name="TextBox 7"/>
          <p:cNvSpPr txBox="1"/>
          <p:nvPr/>
        </p:nvSpPr>
        <p:spPr>
          <a:xfrm>
            <a:off x="4724400" y="666750"/>
            <a:ext cx="3048000" cy="307777"/>
          </a:xfrm>
          <a:prstGeom prst="rect">
            <a:avLst/>
          </a:prstGeom>
          <a:noFill/>
        </p:spPr>
        <p:txBody>
          <a:bodyPr wrap="square" rtlCol="0">
            <a:spAutoFit/>
          </a:bodyPr>
          <a:lstStyle/>
          <a:p>
            <a:r>
              <a:rPr lang="en-US" sz="1400" b="1" dirty="0" smtClean="0"/>
              <a:t>Graphical explanation of Correlation</a:t>
            </a:r>
            <a:endParaRPr lang="en-US" sz="1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742950"/>
            <a:ext cx="8305800" cy="3770263"/>
          </a:xfrm>
          <a:prstGeom prst="rect">
            <a:avLst/>
          </a:prstGeom>
          <a:noFill/>
        </p:spPr>
        <p:txBody>
          <a:bodyPr wrap="square" rtlCol="0">
            <a:spAutoFit/>
          </a:bodyPr>
          <a:lstStyle/>
          <a:p>
            <a:r>
              <a:rPr lang="en-US" b="1" dirty="0" smtClean="0"/>
              <a:t>1. Correlation Test -</a:t>
            </a:r>
          </a:p>
          <a:p>
            <a:pPr>
              <a:buFont typeface="Arial" pitchFamily="34" charset="0"/>
              <a:buChar char="•"/>
            </a:pPr>
            <a:r>
              <a:rPr lang="en-US" dirty="0" smtClean="0"/>
              <a:t>  Statistically if y = b +a</a:t>
            </a:r>
            <a:r>
              <a:rPr lang="en-US" baseline="-25000" dirty="0" smtClean="0"/>
              <a:t>1</a:t>
            </a:r>
            <a:r>
              <a:rPr lang="en-US" dirty="0" smtClean="0"/>
              <a:t>x</a:t>
            </a:r>
            <a:r>
              <a:rPr lang="en-US" baseline="-25000" dirty="0" smtClean="0"/>
              <a:t>1</a:t>
            </a:r>
            <a:r>
              <a:rPr lang="en-US" dirty="0" smtClean="0"/>
              <a:t> + a</a:t>
            </a:r>
            <a:r>
              <a:rPr lang="en-US" baseline="-25000" dirty="0" smtClean="0"/>
              <a:t>2</a:t>
            </a:r>
            <a:r>
              <a:rPr lang="en-US" dirty="0" smtClean="0"/>
              <a:t>x</a:t>
            </a:r>
            <a:r>
              <a:rPr lang="en-US" baseline="-25000" dirty="0" smtClean="0"/>
              <a:t>2</a:t>
            </a:r>
            <a:r>
              <a:rPr lang="en-US" dirty="0" smtClean="0"/>
              <a:t>  + a</a:t>
            </a:r>
            <a:r>
              <a:rPr lang="en-US" baseline="-25000" dirty="0" smtClean="0"/>
              <a:t>3</a:t>
            </a:r>
            <a:r>
              <a:rPr lang="en-US" dirty="0" smtClean="0"/>
              <a:t>x</a:t>
            </a:r>
            <a:r>
              <a:rPr lang="en-US" baseline="-25000" dirty="0" smtClean="0"/>
              <a:t>3</a:t>
            </a:r>
            <a:r>
              <a:rPr lang="en-US" dirty="0" smtClean="0"/>
              <a:t> … </a:t>
            </a:r>
            <a:r>
              <a:rPr lang="en-US" dirty="0" err="1" smtClean="0"/>
              <a:t>a</a:t>
            </a:r>
            <a:r>
              <a:rPr lang="en-US" baseline="-25000" dirty="0" err="1" smtClean="0"/>
              <a:t>n</a:t>
            </a:r>
            <a:r>
              <a:rPr lang="en-US" dirty="0" err="1" smtClean="0"/>
              <a:t>x</a:t>
            </a:r>
            <a:r>
              <a:rPr lang="en-US" baseline="-25000" dirty="0" err="1" smtClean="0"/>
              <a:t>n</a:t>
            </a:r>
            <a:r>
              <a:rPr lang="en-US" dirty="0" smtClean="0"/>
              <a:t> + e is our regression formula then –</a:t>
            </a:r>
          </a:p>
          <a:p>
            <a:pPr>
              <a:buFont typeface="Arial" pitchFamily="34" charset="0"/>
              <a:buChar char="•"/>
            </a:pPr>
            <a:r>
              <a:rPr lang="en-US" dirty="0" smtClean="0"/>
              <a:t>  There should be at least some correlation between y and x</a:t>
            </a:r>
            <a:r>
              <a:rPr lang="en-US" baseline="-25000" dirty="0" smtClean="0"/>
              <a:t>i.</a:t>
            </a:r>
            <a:r>
              <a:rPr lang="en-US" dirty="0" smtClean="0"/>
              <a:t> </a:t>
            </a:r>
          </a:p>
          <a:p>
            <a:pPr>
              <a:buFont typeface="Arial" pitchFamily="34" charset="0"/>
              <a:buChar char="•"/>
            </a:pPr>
            <a:r>
              <a:rPr lang="en-US" dirty="0" smtClean="0"/>
              <a:t>  We can simply test correlation as </a:t>
            </a:r>
            <a:r>
              <a:rPr lang="en-US" dirty="0" err="1" smtClean="0"/>
              <a:t>cor</a:t>
            </a:r>
            <a:r>
              <a:rPr lang="en-US" dirty="0" smtClean="0"/>
              <a:t>(</a:t>
            </a:r>
            <a:r>
              <a:rPr lang="en-US" dirty="0" err="1" smtClean="0"/>
              <a:t>x,y</a:t>
            </a:r>
            <a:r>
              <a:rPr lang="en-US" dirty="0" smtClean="0"/>
              <a:t>) or </a:t>
            </a:r>
            <a:r>
              <a:rPr lang="en-US" dirty="0" err="1" smtClean="0"/>
              <a:t>cor.test</a:t>
            </a:r>
            <a:r>
              <a:rPr lang="en-US" dirty="0" smtClean="0"/>
              <a:t>(</a:t>
            </a:r>
            <a:r>
              <a:rPr lang="en-US" dirty="0" err="1" smtClean="0"/>
              <a:t>x,y</a:t>
            </a:r>
            <a:r>
              <a:rPr lang="en-US" dirty="0" smtClean="0"/>
              <a:t>). </a:t>
            </a:r>
          </a:p>
          <a:p>
            <a:pPr>
              <a:buFont typeface="Arial" pitchFamily="34" charset="0"/>
              <a:buChar char="•"/>
            </a:pPr>
            <a:r>
              <a:rPr lang="en-US" dirty="0" smtClean="0"/>
              <a:t>  Also there should not be strong correlation between two independent </a:t>
            </a:r>
            <a:r>
              <a:rPr lang="en-US" dirty="0" err="1" smtClean="0"/>
              <a:t>veriables</a:t>
            </a:r>
            <a:r>
              <a:rPr lang="en-US" dirty="0" smtClean="0"/>
              <a:t>. If</a:t>
            </a:r>
          </a:p>
          <a:p>
            <a:r>
              <a:rPr lang="en-US" dirty="0" smtClean="0"/>
              <a:t>   this exists your model may face </a:t>
            </a:r>
            <a:r>
              <a:rPr lang="en-US" dirty="0" err="1" smtClean="0"/>
              <a:t>multicollinearity</a:t>
            </a:r>
            <a:r>
              <a:rPr lang="en-US" dirty="0" smtClean="0"/>
              <a:t> problem. </a:t>
            </a:r>
            <a:r>
              <a:rPr lang="en-US" dirty="0" err="1" smtClean="0"/>
              <a:t>i.e</a:t>
            </a:r>
            <a:r>
              <a:rPr lang="en-US" dirty="0" smtClean="0"/>
              <a:t> </a:t>
            </a:r>
            <a:r>
              <a:rPr lang="en-US" dirty="0" err="1" smtClean="0"/>
              <a:t>cor</a:t>
            </a:r>
            <a:r>
              <a:rPr lang="en-US" dirty="0" smtClean="0"/>
              <a:t>(</a:t>
            </a:r>
            <a:r>
              <a:rPr lang="en-US" dirty="0" err="1" smtClean="0"/>
              <a:t>x</a:t>
            </a:r>
            <a:r>
              <a:rPr lang="en-US" baseline="-25000" dirty="0" err="1" smtClean="0"/>
              <a:t>i</a:t>
            </a:r>
            <a:r>
              <a:rPr lang="en-US" dirty="0" err="1" smtClean="0"/>
              <a:t>,x</a:t>
            </a:r>
            <a:r>
              <a:rPr lang="en-US" baseline="-25000" dirty="0" err="1" smtClean="0"/>
              <a:t>j</a:t>
            </a:r>
            <a:r>
              <a:rPr lang="en-US" dirty="0" smtClean="0"/>
              <a:t>) ~ 1.</a:t>
            </a:r>
          </a:p>
          <a:p>
            <a:pPr>
              <a:buFont typeface="Arial" pitchFamily="34" charset="0"/>
              <a:buChar char="•"/>
            </a:pPr>
            <a:r>
              <a:rPr lang="en-US" dirty="0" smtClean="0"/>
              <a:t>  Simple solution is to drop one predicator variable in case of </a:t>
            </a:r>
            <a:r>
              <a:rPr lang="en-US" dirty="0" err="1" smtClean="0"/>
              <a:t>multicollinearity</a:t>
            </a:r>
            <a:r>
              <a:rPr lang="en-US" dirty="0" smtClean="0"/>
              <a:t>.</a:t>
            </a:r>
          </a:p>
          <a:p>
            <a:pPr>
              <a:buFont typeface="Arial" pitchFamily="34" charset="0"/>
              <a:buChar char="•"/>
            </a:pPr>
            <a:endParaRPr lang="en-US" sz="500" dirty="0" smtClean="0"/>
          </a:p>
          <a:p>
            <a:r>
              <a:rPr lang="en-US" b="1" dirty="0" smtClean="0"/>
              <a:t>2. Alternate to correlation test is hypotheses test.</a:t>
            </a:r>
          </a:p>
          <a:p>
            <a:pPr>
              <a:buFont typeface="Arial" pitchFamily="34" charset="0"/>
              <a:buChar char="•"/>
            </a:pPr>
            <a:r>
              <a:rPr lang="en-US" dirty="0" smtClean="0"/>
              <a:t>  One hypotheses is called null hypotheses, i.e. nothing is happened.</a:t>
            </a:r>
          </a:p>
          <a:p>
            <a:pPr>
              <a:buFont typeface="Arial" pitchFamily="34" charset="0"/>
              <a:buChar char="•"/>
            </a:pPr>
            <a:r>
              <a:rPr lang="en-US" dirty="0" smtClean="0"/>
              <a:t>  Other hypotheses is called as Alternate hypotheses, i.e. something is happened.</a:t>
            </a:r>
          </a:p>
          <a:p>
            <a:pPr>
              <a:buFont typeface="Arial" pitchFamily="34" charset="0"/>
              <a:buChar char="•"/>
            </a:pPr>
            <a:r>
              <a:rPr lang="en-US" dirty="0" smtClean="0"/>
              <a:t>  In correlation scenario null hypotheses is  two variables are independent. </a:t>
            </a:r>
          </a:p>
          <a:p>
            <a:pPr>
              <a:buFont typeface="Arial" pitchFamily="34" charset="0"/>
              <a:buChar char="•"/>
            </a:pPr>
            <a:r>
              <a:rPr lang="en-US" dirty="0" smtClean="0"/>
              <a:t>  We compute p value which decides to accept or reject null hypotheses.</a:t>
            </a:r>
          </a:p>
          <a:p>
            <a:pPr>
              <a:buFont typeface="Arial" pitchFamily="34" charset="0"/>
              <a:buChar char="•"/>
            </a:pPr>
            <a:r>
              <a:rPr lang="en-US" dirty="0" smtClean="0"/>
              <a:t>  If p-value is less than 0.05 we reject null hypotheses. (0.05 is level of significance).</a:t>
            </a:r>
            <a:endParaRPr lang="en-US" baseline="-25000"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819150"/>
            <a:ext cx="8382000" cy="1508105"/>
          </a:xfrm>
          <a:prstGeom prst="rect">
            <a:avLst/>
          </a:prstGeom>
          <a:noFill/>
        </p:spPr>
        <p:txBody>
          <a:bodyPr wrap="square" rtlCol="0">
            <a:spAutoFit/>
          </a:bodyPr>
          <a:lstStyle/>
          <a:p>
            <a:r>
              <a:rPr lang="en-US" sz="2000" b="1" dirty="0" smtClean="0"/>
              <a:t>How level of significance is decided?</a:t>
            </a:r>
          </a:p>
          <a:p>
            <a:endParaRPr lang="en-US" dirty="0" smtClean="0"/>
          </a:p>
          <a:p>
            <a:pPr>
              <a:buFont typeface="Arial" pitchFamily="34" charset="0"/>
              <a:buChar char="•"/>
            </a:pPr>
            <a:r>
              <a:rPr lang="en-US" dirty="0" smtClean="0"/>
              <a:t>  Conventional limit for many problems is 0.05</a:t>
            </a:r>
          </a:p>
          <a:p>
            <a:pPr>
              <a:buFont typeface="Arial" pitchFamily="34" charset="0"/>
              <a:buChar char="•"/>
            </a:pPr>
            <a:r>
              <a:rPr lang="en-US" dirty="0" smtClean="0"/>
              <a:t>  If data is too noisy p-value &lt; 0.10 can also reject the null hypothesis</a:t>
            </a:r>
          </a:p>
          <a:p>
            <a:pPr>
              <a:buFont typeface="Arial" pitchFamily="34" charset="0"/>
              <a:buChar char="•"/>
            </a:pPr>
            <a:r>
              <a:rPr lang="en-US" dirty="0" smtClean="0"/>
              <a:t>  Working with high risk areas p value is &lt; 0.01 or even &lt; 0.001 might be necessary.</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228600" y="114300"/>
            <a:ext cx="5410200" cy="461665"/>
          </a:xfrm>
          <a:prstGeom prst="rect">
            <a:avLst/>
          </a:prstGeom>
          <a:noFill/>
        </p:spPr>
        <p:txBody>
          <a:bodyPr wrap="square" rtlCol="0">
            <a:spAutoFit/>
          </a:bodyPr>
          <a:lstStyle/>
          <a:p>
            <a:r>
              <a:rPr lang="en-US" sz="1600" b="1" dirty="0" smtClean="0">
                <a:solidFill>
                  <a:srgbClr val="0070C0"/>
                </a:solidFill>
              </a:rPr>
              <a:t>Module-3.1 </a:t>
            </a:r>
            <a:r>
              <a:rPr lang="en-US" sz="2400" b="1" dirty="0" smtClean="0">
                <a:solidFill>
                  <a:srgbClr val="0070C0"/>
                </a:solidFill>
              </a:rPr>
              <a:t>Basic Statistics and Probability </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nvSpPr>
        <p:spPr>
          <a:xfrm>
            <a:off x="304800" y="742950"/>
            <a:ext cx="8686800" cy="3970318"/>
          </a:xfrm>
          <a:prstGeom prst="rect">
            <a:avLst/>
          </a:prstGeom>
          <a:noFill/>
        </p:spPr>
        <p:txBody>
          <a:bodyPr wrap="square" rtlCol="0">
            <a:spAutoFit/>
          </a:bodyPr>
          <a:lstStyle/>
          <a:p>
            <a:r>
              <a:rPr lang="en-US" dirty="0" smtClean="0"/>
              <a:t>Probability is fundamental of statistics. Every distribution that R handles has four functions. There is a root name, for example, the root name for the normal distribution is </a:t>
            </a:r>
            <a:r>
              <a:rPr lang="en-US" b="1" dirty="0" smtClean="0"/>
              <a:t>norm</a:t>
            </a:r>
            <a:r>
              <a:rPr lang="en-US" dirty="0" smtClean="0"/>
              <a:t>. </a:t>
            </a:r>
          </a:p>
          <a:p>
            <a:r>
              <a:rPr lang="en-US" dirty="0" smtClean="0"/>
              <a:t>This root is prefixed by one of the letters</a:t>
            </a:r>
          </a:p>
          <a:p>
            <a:endParaRPr lang="en-US" dirty="0" smtClean="0"/>
          </a:p>
          <a:p>
            <a:r>
              <a:rPr lang="en-US" dirty="0" smtClean="0"/>
              <a:t>p for "probability", the cumulative distribution function (c. d. f.)</a:t>
            </a:r>
          </a:p>
          <a:p>
            <a:r>
              <a:rPr lang="en-US" dirty="0" smtClean="0"/>
              <a:t>q for "</a:t>
            </a:r>
            <a:r>
              <a:rPr lang="en-US" dirty="0" err="1" smtClean="0"/>
              <a:t>quantile</a:t>
            </a:r>
            <a:r>
              <a:rPr lang="en-US" dirty="0" smtClean="0"/>
              <a:t>", the inverse c. d. f.</a:t>
            </a:r>
          </a:p>
          <a:p>
            <a:r>
              <a:rPr lang="en-US" dirty="0" smtClean="0"/>
              <a:t>d for "density", the density function (p. f. or p. d. f.)</a:t>
            </a:r>
          </a:p>
          <a:p>
            <a:r>
              <a:rPr lang="en-US" dirty="0" smtClean="0"/>
              <a:t>r for "random", a random variable having the specified distribution</a:t>
            </a:r>
          </a:p>
          <a:p>
            <a:endParaRPr lang="en-US" dirty="0" smtClean="0"/>
          </a:p>
          <a:p>
            <a:r>
              <a:rPr lang="en-US" dirty="0" smtClean="0"/>
              <a:t>So different types of normal distribution functions in R are –</a:t>
            </a:r>
          </a:p>
          <a:p>
            <a:r>
              <a:rPr lang="en-US" dirty="0" err="1" smtClean="0"/>
              <a:t>dnorm</a:t>
            </a:r>
            <a:r>
              <a:rPr lang="en-US" dirty="0" smtClean="0"/>
              <a:t> – Normal density function</a:t>
            </a:r>
          </a:p>
          <a:p>
            <a:r>
              <a:rPr lang="en-US" dirty="0" err="1" smtClean="0"/>
              <a:t>pnorm</a:t>
            </a:r>
            <a:r>
              <a:rPr lang="en-US" dirty="0" smtClean="0"/>
              <a:t> – Normal distribution functions</a:t>
            </a:r>
          </a:p>
          <a:p>
            <a:r>
              <a:rPr lang="en-US" dirty="0" err="1" smtClean="0"/>
              <a:t>qnorm</a:t>
            </a:r>
            <a:r>
              <a:rPr lang="en-US" dirty="0" smtClean="0"/>
              <a:t> – Normal </a:t>
            </a:r>
            <a:r>
              <a:rPr lang="en-US" dirty="0" err="1" smtClean="0"/>
              <a:t>quantile</a:t>
            </a:r>
            <a:r>
              <a:rPr lang="en-US" dirty="0" smtClean="0"/>
              <a:t> function</a:t>
            </a:r>
          </a:p>
          <a:p>
            <a:r>
              <a:rPr lang="en-US" dirty="0" err="1" smtClean="0"/>
              <a:t>rnorm</a:t>
            </a:r>
            <a:r>
              <a:rPr lang="en-US" dirty="0" smtClean="0"/>
              <a:t> – Random normal </a:t>
            </a:r>
            <a:r>
              <a:rPr lang="en-US" dirty="0" err="1" smtClean="0"/>
              <a:t>variates</a:t>
            </a:r>
            <a:r>
              <a:rPr lang="en-US" dirty="0" smtClean="0"/>
              <a:t>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49" name="Rectangle 1"/>
          <p:cNvSpPr>
            <a:spLocks noChangeArrowheads="1"/>
          </p:cNvSpPr>
          <p:nvPr/>
        </p:nvSpPr>
        <p:spPr bwMode="auto">
          <a:xfrm>
            <a:off x="381000" y="954539"/>
            <a:ext cx="8229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R has functions to handle many probability distributions. The table below gives the names of the functions for each distribution.  And  how the functions are used- you can take help of R at any moment of time. But don't read the on-line documentation yet.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First, try the examples in the sections following the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Calibri" pitchFamily="34" charset="0"/>
                <a:ea typeface="Calibri" pitchFamily="34" charset="0"/>
                <a:cs typeface="Mangal" pitchFamily="18" charset="0"/>
              </a:rPr>
              <a:t>Discrete distribution functions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Binomial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rbinom</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Hypergeometric</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phyper</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qhyper</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dhyper</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rhyper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Geometric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pgeom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qgeom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dgeom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rgeom</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Negative Binomial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pnbinom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qnbinom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dnbinom</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rnbinom</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Poisson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ppois</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qpois</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dpois</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1"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rpois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1600" y="4778573"/>
            <a:ext cx="3962400" cy="307777"/>
          </a:xfrm>
          <a:prstGeom prst="rect">
            <a:avLst/>
          </a:prstGeom>
          <a:noFill/>
        </p:spPr>
        <p:txBody>
          <a:bodyPr wrap="square" rtlCol="0">
            <a:spAutoFit/>
          </a:bodyPr>
          <a:lstStyle/>
          <a:p>
            <a:r>
              <a:rPr lang="en-US" sz="1400" b="1" dirty="0" smtClean="0">
                <a:solidFill>
                  <a:srgbClr val="0070C0"/>
                </a:solidFill>
              </a:rPr>
              <a:t>https://www.educba.com/machine_learning_n_R/</a:t>
            </a:r>
            <a:endParaRPr lang="en-US" sz="1400" b="1" dirty="0">
              <a:solidFill>
                <a:srgbClr val="0070C0"/>
              </a:solidFill>
            </a:endParaRPr>
          </a:p>
        </p:txBody>
      </p:sp>
      <p:sp>
        <p:nvSpPr>
          <p:cNvPr id="6" name="TextBox 5"/>
          <p:cNvSpPr txBox="1"/>
          <p:nvPr/>
        </p:nvSpPr>
        <p:spPr>
          <a:xfrm>
            <a:off x="457200" y="114300"/>
            <a:ext cx="4648200" cy="461665"/>
          </a:xfrm>
          <a:prstGeom prst="rect">
            <a:avLst/>
          </a:prstGeom>
          <a:noFill/>
        </p:spPr>
        <p:txBody>
          <a:bodyPr wrap="square" rtlCol="0">
            <a:spAutoFit/>
          </a:bodyPr>
          <a:lstStyle/>
          <a:p>
            <a:r>
              <a:rPr lang="en-US" sz="1600" b="1" dirty="0" smtClean="0">
                <a:solidFill>
                  <a:srgbClr val="0070C0"/>
                </a:solidFill>
              </a:rPr>
              <a:t>Module-3  </a:t>
            </a:r>
            <a:r>
              <a:rPr lang="en-US" sz="2400" b="1" dirty="0" smtClean="0">
                <a:solidFill>
                  <a:srgbClr val="0070C0"/>
                </a:solidFill>
              </a:rPr>
              <a:t>A Simple Linear Regression</a:t>
            </a:r>
          </a:p>
        </p:txBody>
      </p:sp>
      <p:sp>
        <p:nvSpPr>
          <p:cNvPr id="17410" name="AutoShape 2" descr="Image result for ear nose eyes tongue"/>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7345" name="Rectangle 1"/>
          <p:cNvSpPr>
            <a:spLocks noChangeArrowheads="1"/>
          </p:cNvSpPr>
          <p:nvPr/>
        </p:nvSpPr>
        <p:spPr bwMode="auto">
          <a:xfrm>
            <a:off x="228600" y="922634"/>
            <a:ext cx="86106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alibri" pitchFamily="34" charset="0"/>
                <a:ea typeface="Calibri" pitchFamily="34" charset="0"/>
                <a:cs typeface="Mangal" pitchFamily="18" charset="0"/>
              </a:rPr>
              <a:t>Continuous </a:t>
            </a:r>
            <a:r>
              <a:rPr kumimoji="0" lang="en-US" sz="1400" b="1" i="0" u="sng" strike="noStrike" cap="none" normalizeH="0" baseline="0" dirty="0" err="1" smtClean="0">
                <a:ln>
                  <a:noFill/>
                </a:ln>
                <a:solidFill>
                  <a:schemeClr val="tx1"/>
                </a:solidFill>
                <a:effectLst/>
                <a:latin typeface="Calibri" pitchFamily="34" charset="0"/>
                <a:ea typeface="Calibri" pitchFamily="34" charset="0"/>
                <a:cs typeface="Mangal" pitchFamily="18" charset="0"/>
              </a:rPr>
              <a:t>Distrubitions</a:t>
            </a:r>
            <a:r>
              <a:rPr kumimoji="0" lang="en-US" sz="1400" b="1" i="0" u="sng" strike="noStrike" cap="none" normalizeH="0" baseline="0" dirty="0" smtClean="0">
                <a:ln>
                  <a:noFill/>
                </a:ln>
                <a:solidFill>
                  <a:schemeClr val="tx1"/>
                </a:solidFill>
                <a:effectLst/>
                <a:latin typeface="Calibri" pitchFamily="34" charset="0"/>
                <a:ea typeface="Calibri" pitchFamily="34" charset="0"/>
                <a:cs typeface="Mangal"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Beta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pbeta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qbeta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dbeta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rbeta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Cauchy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pcauchy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qcauchy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dcauchy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rcauchy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Chi-Square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pchisq</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qchisq</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dchisq</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rchisq</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Exponential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pexp</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qexp</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dexp</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rexp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F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Gamma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pgamma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qgamma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dgamma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rgamma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Logistic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plogis</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qlogis</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dlogis</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rlogis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Log Normal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plnorm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qlnorm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dlnorm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rlnorm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Normal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dnorm</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rnorm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Student t			pt	qt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dt</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Studentized</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Range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ptukey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qtukey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dtukey</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rtukey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Uniform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punif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qunif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dunif</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runif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Weibull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pweibull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qweibull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dweibull</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rweibull</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Wilcoxon</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Rank Sum Statistic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pwilcox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qwilcox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dwilcox</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rwilcox</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Wilcoxon</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Signed Rank Statistic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psignrank</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qsignrank</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dsignrank</a:t>
            </a:r>
            <a:r>
              <a:rPr lang="en-US" sz="1400" dirty="0" smtClean="0">
                <a:latin typeface="Calibri" pitchFamily="34" charset="0"/>
                <a:ea typeface="Calibri" pitchFamily="34" charset="0"/>
                <a:cs typeface="Mangal" pitchFamily="18" charset="0"/>
              </a:rPr>
              <a:t>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rsignrank</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3560</TotalTime>
  <Words>1784</Words>
  <Application>Microsoft Office PowerPoint</Application>
  <PresentationFormat>On-screen Show (16:9)</PresentationFormat>
  <Paragraphs>334</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Module-3.1  Basic Statistics and Probability required for Machine Learning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512</cp:revision>
  <dcterms:created xsi:type="dcterms:W3CDTF">2017-03-22T13:48:52Z</dcterms:created>
  <dcterms:modified xsi:type="dcterms:W3CDTF">2017-04-21T09:28:25Z</dcterms:modified>
</cp:coreProperties>
</file>