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60" r:id="rId2"/>
    <p:sldId id="261" r:id="rId3"/>
    <p:sldId id="297" r:id="rId4"/>
    <p:sldId id="301" r:id="rId5"/>
    <p:sldId id="300" r:id="rId6"/>
    <p:sldId id="302" r:id="rId7"/>
    <p:sldId id="303" r:id="rId8"/>
    <p:sldId id="304" r:id="rId9"/>
    <p:sldId id="305" r:id="rId10"/>
    <p:sldId id="306" r:id="rId11"/>
    <p:sldId id="307" r:id="rId12"/>
    <p:sldId id="308" r:id="rId13"/>
    <p:sldId id="309" r:id="rId14"/>
    <p:sldId id="298" r:id="rId15"/>
    <p:sldId id="299"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90" d="100"/>
          <a:sy n="90" d="100"/>
        </p:scale>
        <p:origin x="-523" y="-125"/>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736330-D4FB-498C-A240-DBF565AF423C}" type="datetimeFigureOut">
              <a:rPr lang="en-US" smtClean="0"/>
              <a:pPr/>
              <a:t>4/9/2017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https://www.educba.com/machine_learning_n_R/</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64F052-F219-4965-8DEC-17304C988EBD}" type="slidenum">
              <a:rPr lang="en-US" smtClean="0"/>
              <a:pPr/>
              <a:t>‹#›</a:t>
            </a:fld>
            <a:endParaRPr lang="en-US"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43EB3-AE3F-42F6-9DF7-F8DA9E02201D}" type="datetimeFigureOut">
              <a:rPr lang="en-US" smtClean="0"/>
              <a:pPr/>
              <a:t>4/9/2017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https://www.educba.com/machine_learning_n_R/</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31766-472D-4CDE-8D1F-9D0735FD0A42}"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1450"/>
            <a:ext cx="4343400" cy="285751"/>
          </a:xfrm>
        </p:spPr>
        <p:txBody>
          <a:bodyPr/>
          <a:lstStyle>
            <a:lvl1pPr>
              <a:defRPr/>
            </a:lvl1pPr>
          </a:lstStyle>
          <a:p>
            <a:r>
              <a:rPr lang="en-US" dirty="0" smtClean="0"/>
              <a:t>Linear Regression</a:t>
            </a:r>
            <a:endParaRPr lang="en-US" dirty="0"/>
          </a:p>
        </p:txBody>
      </p:sp>
      <p:pic>
        <p:nvPicPr>
          <p:cNvPr id="7" name="Picture 6" descr="eduCBA-Logo.png"/>
          <p:cNvPicPr>
            <a:picLocks noChangeAspect="1"/>
          </p:cNvPicPr>
          <p:nvPr userDrawn="1"/>
        </p:nvPicPr>
        <p:blipFill>
          <a:blip r:embed="rId2" cstate="print"/>
          <a:stretch>
            <a:fillRect/>
          </a:stretch>
        </p:blipFill>
        <p:spPr>
          <a:xfrm>
            <a:off x="7239000" y="114300"/>
            <a:ext cx="1676400" cy="383721"/>
          </a:xfrm>
          <a:prstGeom prst="rect">
            <a:avLst/>
          </a:prstGeom>
        </p:spPr>
      </p:pic>
      <p:cxnSp>
        <p:nvCxnSpPr>
          <p:cNvPr id="9" name="Straight Connector 8"/>
          <p:cNvCxnSpPr/>
          <p:nvPr userDrawn="1"/>
        </p:nvCxnSpPr>
        <p:spPr>
          <a:xfrm>
            <a:off x="228600" y="571500"/>
            <a:ext cx="8686800" cy="0"/>
          </a:xfrm>
          <a:prstGeom prst="line">
            <a:avLst/>
          </a:prstGeom>
          <a:ln w="28575" cap="rnd"/>
        </p:spPr>
        <p:style>
          <a:lnRef idx="1">
            <a:schemeClr val="accent1"/>
          </a:lnRef>
          <a:fillRef idx="0">
            <a:schemeClr val="accent1"/>
          </a:fillRef>
          <a:effectRef idx="0">
            <a:schemeClr val="accent1"/>
          </a:effectRef>
          <a:fontRef idx="minor">
            <a:schemeClr val="tx1"/>
          </a:fontRef>
        </p:style>
      </p:cxnSp>
      <p:sp>
        <p:nvSpPr>
          <p:cNvPr id="17" name="Footer Placeholder 16"/>
          <p:cNvSpPr>
            <a:spLocks noGrp="1"/>
          </p:cNvSpPr>
          <p:nvPr>
            <p:ph type="ftr" sz="quarter" idx="15"/>
          </p:nvPr>
        </p:nvSpPr>
        <p:spPr>
          <a:xfrm>
            <a:off x="3124200" y="4767263"/>
            <a:ext cx="5715000" cy="273844"/>
          </a:xfrm>
        </p:spPr>
        <p:txBody>
          <a:bodyPr/>
          <a:lstStyle>
            <a:lvl1pPr>
              <a:defRPr sz="1400" b="1">
                <a:solidFill>
                  <a:schemeClr val="accent1">
                    <a:lumMod val="50000"/>
                  </a:schemeClr>
                </a:solidFill>
              </a:defRPr>
            </a:lvl1pPr>
          </a:lstStyle>
          <a:p>
            <a:r>
              <a:rPr lang="en-US" dirty="0" smtClean="0"/>
              <a:t>https://www.educba.com/machine_learning_n_R/</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r>
              <a:rPr lang="en-US" smtClean="0"/>
              <a:t>https://www.educba.com/machine_learning_n_R/</a:t>
            </a:r>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smtClean="0"/>
              <a:t>https://www.educba.com/machine_learning_n_R/</a:t>
            </a:r>
            <a:endParaRPr lang="en-US" dirty="0"/>
          </a:p>
        </p:txBody>
      </p:sp>
      <p:sp>
        <p:nvSpPr>
          <p:cNvPr id="9" name="Slide Number Placeholder 8"/>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https://www.educba.com/machine_learning_n_R/</a:t>
            </a:r>
            <a:endParaRPr lang="en-US" dirty="0"/>
          </a:p>
        </p:txBody>
      </p:sp>
      <p:sp>
        <p:nvSpPr>
          <p:cNvPr id="5" name="Slide Number Placeholder 4"/>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dirty="0" smtClean="0"/>
              <a:t>https://www.educba.com/machine_learning_n_R/</a:t>
            </a:r>
            <a:endParaRPr lang="en-US" dirty="0"/>
          </a:p>
        </p:txBody>
      </p:sp>
      <p:sp>
        <p:nvSpPr>
          <p:cNvPr id="4" name="Slide Number Placeholder 3"/>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https://www.educba.com/machine_learning_n_R/</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4E2AF4A-0674-4FC8-8397-D96544A06E7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hyperlink" Target="http://www.investopedia.com/terms/r/r-squared.as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581150"/>
            <a:ext cx="9144000" cy="3124200"/>
          </a:xfrm>
          <a:ln cmpd="sng">
            <a:round/>
          </a:ln>
        </p:spPr>
        <p:txBody>
          <a:bodyPr>
            <a:normAutofit fontScale="90000"/>
          </a:bodyPr>
          <a:lstStyle/>
          <a:p>
            <a:pPr algn="ctr"/>
            <a:r>
              <a:rPr lang="en-US" sz="4000" dirty="0" smtClean="0">
                <a:solidFill>
                  <a:srgbClr val="0070C0"/>
                </a:solidFill>
              </a:rPr>
              <a:t>Machine Learning</a:t>
            </a:r>
            <a:br>
              <a:rPr lang="en-US" sz="4000" dirty="0" smtClean="0">
                <a:solidFill>
                  <a:srgbClr val="0070C0"/>
                </a:solidFill>
              </a:rPr>
            </a:br>
            <a:r>
              <a:rPr lang="en-US" sz="1100" dirty="0" smtClean="0">
                <a:solidFill>
                  <a:srgbClr val="0070C0"/>
                </a:solidFill>
              </a:rPr>
              <a:t/>
            </a:r>
            <a:br>
              <a:rPr lang="en-US" sz="1100" dirty="0" smtClean="0">
                <a:solidFill>
                  <a:srgbClr val="0070C0"/>
                </a:solidFill>
              </a:rPr>
            </a:br>
            <a:r>
              <a:rPr lang="en-US" sz="2700" dirty="0" smtClean="0">
                <a:solidFill>
                  <a:schemeClr val="accent2">
                    <a:lumMod val="75000"/>
                  </a:schemeClr>
                </a:solidFill>
              </a:rPr>
              <a:t>Module-3</a:t>
            </a:r>
            <a:r>
              <a:rPr lang="en-US" sz="2700" dirty="0" smtClean="0">
                <a:solidFill>
                  <a:srgbClr val="0070C0"/>
                </a:solidFill>
              </a:rPr>
              <a:t/>
            </a:r>
            <a:br>
              <a:rPr lang="en-US" sz="2700" dirty="0" smtClean="0">
                <a:solidFill>
                  <a:srgbClr val="0070C0"/>
                </a:solidFill>
              </a:rPr>
            </a:br>
            <a:r>
              <a:rPr lang="en-US" sz="1100" dirty="0" smtClean="0">
                <a:solidFill>
                  <a:srgbClr val="0070C0"/>
                </a:solidFill>
              </a:rPr>
              <a:t/>
            </a:r>
            <a:br>
              <a:rPr lang="en-US" sz="1100" dirty="0" smtClean="0">
                <a:solidFill>
                  <a:srgbClr val="0070C0"/>
                </a:solidFill>
              </a:rPr>
            </a:br>
            <a:r>
              <a:rPr lang="en-US" sz="4000" dirty="0" smtClean="0">
                <a:solidFill>
                  <a:srgbClr val="0070C0"/>
                </a:solidFill>
              </a:rPr>
              <a:t>A Simple Linear Regression</a:t>
            </a:r>
            <a:br>
              <a:rPr lang="en-US" sz="4000" dirty="0" smtClean="0">
                <a:solidFill>
                  <a:srgbClr val="0070C0"/>
                </a:solidFill>
              </a:rPr>
            </a:br>
            <a:r>
              <a:rPr lang="en-US" sz="4000" b="0" dirty="0" smtClean="0">
                <a:solidFill>
                  <a:srgbClr val="0070C0"/>
                </a:solidFill>
              </a:rPr>
              <a:t>and</a:t>
            </a:r>
            <a:r>
              <a:rPr lang="en-US" sz="4000" dirty="0" smtClean="0">
                <a:solidFill>
                  <a:srgbClr val="0070C0"/>
                </a:solidFill>
              </a:rPr>
              <a:t> </a:t>
            </a:r>
            <a:br>
              <a:rPr lang="en-US" sz="4000" dirty="0" smtClean="0">
                <a:solidFill>
                  <a:srgbClr val="0070C0"/>
                </a:solidFill>
              </a:rPr>
            </a:br>
            <a:r>
              <a:rPr lang="en-US" sz="4000" dirty="0" smtClean="0">
                <a:solidFill>
                  <a:srgbClr val="0070C0"/>
                </a:solidFill>
              </a:rPr>
              <a:t>More of Statistics required</a:t>
            </a:r>
            <a:endParaRPr lang="en-US" sz="4000" dirty="0">
              <a:solidFill>
                <a:srgbClr val="0070C0"/>
              </a:solidFill>
            </a:endParaRPr>
          </a:p>
        </p:txBody>
      </p:sp>
      <p:pic>
        <p:nvPicPr>
          <p:cNvPr id="4" name="Picture 3" descr="eduCBA-Logo.png"/>
          <p:cNvPicPr>
            <a:picLocks noChangeAspect="1"/>
          </p:cNvPicPr>
          <p:nvPr/>
        </p:nvPicPr>
        <p:blipFill>
          <a:blip r:embed="rId3" cstate="print"/>
          <a:stretch>
            <a:fillRect/>
          </a:stretch>
        </p:blipFill>
        <p:spPr>
          <a:xfrm>
            <a:off x="2679970" y="521525"/>
            <a:ext cx="3797030" cy="90722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3962400" y="2419350"/>
            <a:ext cx="1676400" cy="461665"/>
          </a:xfrm>
          <a:prstGeom prst="rect">
            <a:avLst/>
          </a:prstGeom>
          <a:noFill/>
        </p:spPr>
        <p:txBody>
          <a:bodyPr wrap="square" rtlCol="0">
            <a:spAutoFit/>
          </a:bodyPr>
          <a:lstStyle/>
          <a:p>
            <a:r>
              <a:rPr lang="en-US" sz="2400" b="1" i="1" dirty="0" smtClean="0">
                <a:solidFill>
                  <a:srgbClr val="FF0000"/>
                </a:solidFill>
              </a:rPr>
              <a:t>Thanks….</a:t>
            </a:r>
            <a:endParaRPr lang="en-US" sz="2400" b="1" i="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304800" y="514350"/>
            <a:ext cx="8534400" cy="4185761"/>
          </a:xfrm>
          <a:prstGeom prst="rect">
            <a:avLst/>
          </a:prstGeom>
          <a:noFill/>
        </p:spPr>
        <p:txBody>
          <a:bodyPr wrap="square" rtlCol="0">
            <a:spAutoFit/>
          </a:bodyPr>
          <a:lstStyle/>
          <a:p>
            <a:r>
              <a:rPr lang="en-US" sz="3200" b="1" dirty="0" smtClean="0"/>
              <a:t>Objectives</a:t>
            </a:r>
            <a:r>
              <a:rPr lang="en-US" b="1" dirty="0" smtClean="0"/>
              <a:t> –</a:t>
            </a:r>
          </a:p>
          <a:p>
            <a:r>
              <a:rPr lang="en-US" b="1" dirty="0" smtClean="0">
                <a:solidFill>
                  <a:schemeClr val="accent2">
                    <a:lumMod val="75000"/>
                  </a:schemeClr>
                </a:solidFill>
              </a:rPr>
              <a:t>3.1 Basic </a:t>
            </a:r>
            <a:r>
              <a:rPr lang="en-US" b="1" dirty="0" smtClean="0">
                <a:solidFill>
                  <a:schemeClr val="accent2">
                    <a:lumMod val="75000"/>
                  </a:schemeClr>
                </a:solidFill>
              </a:rPr>
              <a:t>of Linear Regression -</a:t>
            </a:r>
          </a:p>
          <a:p>
            <a:r>
              <a:rPr lang="en-US" b="1" dirty="0" smtClean="0">
                <a:solidFill>
                  <a:schemeClr val="accent2">
                    <a:lumMod val="75000"/>
                  </a:schemeClr>
                </a:solidFill>
              </a:rPr>
              <a:t>3.2 How </a:t>
            </a:r>
            <a:r>
              <a:rPr lang="en-US" b="1" dirty="0" smtClean="0">
                <a:solidFill>
                  <a:schemeClr val="accent2">
                    <a:lumMod val="75000"/>
                  </a:schemeClr>
                </a:solidFill>
              </a:rPr>
              <a:t>to perform Linear Regression Analysis in R -</a:t>
            </a:r>
          </a:p>
          <a:p>
            <a:r>
              <a:rPr lang="en-US" b="1" dirty="0" smtClean="0">
                <a:solidFill>
                  <a:schemeClr val="accent2">
                    <a:lumMod val="75000"/>
                  </a:schemeClr>
                </a:solidFill>
              </a:rPr>
              <a:t>	</a:t>
            </a:r>
            <a:r>
              <a:rPr lang="en-US" b="1" dirty="0" smtClean="0"/>
              <a:t>What is intercept and slope, R</a:t>
            </a:r>
            <a:r>
              <a:rPr lang="en-US" b="1" baseline="30000" dirty="0" smtClean="0"/>
              <a:t>2</a:t>
            </a:r>
            <a:r>
              <a:rPr lang="en-US" b="1" dirty="0" smtClean="0"/>
              <a:t>, t- Statistics, residual, p-value, F statistics,</a:t>
            </a:r>
          </a:p>
          <a:p>
            <a:r>
              <a:rPr lang="en-US" b="1" dirty="0" smtClean="0"/>
              <a:t>	degree of Freedom, Standard Error etc.</a:t>
            </a:r>
            <a:endParaRPr lang="en-US" b="1" baseline="30000" dirty="0" smtClean="0"/>
          </a:p>
          <a:p>
            <a:r>
              <a:rPr lang="en-US" b="1" dirty="0" smtClean="0">
                <a:solidFill>
                  <a:schemeClr val="accent2">
                    <a:lumMod val="75000"/>
                  </a:schemeClr>
                </a:solidFill>
              </a:rPr>
              <a:t>3.3 Probability </a:t>
            </a:r>
            <a:r>
              <a:rPr lang="en-US" b="1" dirty="0" smtClean="0">
                <a:solidFill>
                  <a:schemeClr val="accent2">
                    <a:lumMod val="75000"/>
                  </a:schemeClr>
                </a:solidFill>
              </a:rPr>
              <a:t>– </a:t>
            </a:r>
          </a:p>
          <a:p>
            <a:r>
              <a:rPr lang="en-US" b="1" dirty="0" smtClean="0">
                <a:solidFill>
                  <a:schemeClr val="accent2">
                    <a:lumMod val="75000"/>
                  </a:schemeClr>
                </a:solidFill>
              </a:rPr>
              <a:t>	</a:t>
            </a:r>
            <a:r>
              <a:rPr lang="en-US" b="1" dirty="0" smtClean="0"/>
              <a:t>Generating Random Numbers/Reproducible Random Numbers</a:t>
            </a:r>
          </a:p>
          <a:p>
            <a:r>
              <a:rPr lang="en-US" b="1" dirty="0" smtClean="0"/>
              <a:t>	Generating Random Samples/ Random Sequence</a:t>
            </a:r>
          </a:p>
          <a:p>
            <a:r>
              <a:rPr lang="en-US" b="1" dirty="0" smtClean="0"/>
              <a:t>	Calculating Probabilities of Discrete Distribution</a:t>
            </a:r>
          </a:p>
          <a:p>
            <a:r>
              <a:rPr lang="en-US" b="1" dirty="0" smtClean="0"/>
              <a:t>	Calculating Probabilities of Continuous Distribution</a:t>
            </a:r>
          </a:p>
          <a:p>
            <a:r>
              <a:rPr lang="en-US" b="1" dirty="0" smtClean="0"/>
              <a:t>	Probability Density Function, Converting Probabilities into </a:t>
            </a:r>
            <a:r>
              <a:rPr lang="en-US" b="1" dirty="0" err="1" smtClean="0"/>
              <a:t>quantiles</a:t>
            </a:r>
            <a:endParaRPr lang="en-US" b="1" dirty="0" smtClean="0"/>
          </a:p>
          <a:p>
            <a:r>
              <a:rPr lang="en-US" b="1" dirty="0" smtClean="0">
                <a:solidFill>
                  <a:schemeClr val="accent2">
                    <a:lumMod val="75000"/>
                  </a:schemeClr>
                </a:solidFill>
              </a:rPr>
              <a:t>3.4 General </a:t>
            </a:r>
            <a:r>
              <a:rPr lang="en-US" b="1" dirty="0" smtClean="0">
                <a:solidFill>
                  <a:schemeClr val="accent2">
                    <a:lumMod val="75000"/>
                  </a:schemeClr>
                </a:solidFill>
              </a:rPr>
              <a:t>Statistics –</a:t>
            </a:r>
          </a:p>
          <a:p>
            <a:r>
              <a:rPr lang="en-US" b="1" dirty="0" smtClean="0">
                <a:solidFill>
                  <a:schemeClr val="accent2">
                    <a:lumMod val="75000"/>
                  </a:schemeClr>
                </a:solidFill>
              </a:rPr>
              <a:t>	</a:t>
            </a:r>
            <a:r>
              <a:rPr lang="en-US" b="1" dirty="0" smtClean="0"/>
              <a:t>Relative frequencies, Creating Contingency Tables, Converting Data to Z score</a:t>
            </a:r>
          </a:p>
          <a:p>
            <a:r>
              <a:rPr lang="en-US" b="1" dirty="0" smtClean="0"/>
              <a:t>	Testing of Normality, Runs, Correlation for Significance, graphics functions etc.</a:t>
            </a:r>
            <a:endParaRPr lang="en-US" b="1"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304800" y="666750"/>
            <a:ext cx="8534400" cy="3693319"/>
          </a:xfrm>
          <a:prstGeom prst="rect">
            <a:avLst/>
          </a:prstGeom>
          <a:noFill/>
        </p:spPr>
        <p:txBody>
          <a:bodyPr wrap="square" rtlCol="0">
            <a:spAutoFit/>
          </a:bodyPr>
          <a:lstStyle/>
          <a:p>
            <a:r>
              <a:rPr lang="en-US" b="1" u="sng" dirty="0" smtClean="0">
                <a:solidFill>
                  <a:schemeClr val="accent2">
                    <a:lumMod val="75000"/>
                  </a:schemeClr>
                </a:solidFill>
              </a:rPr>
              <a:t>3.1 What is Regression Analysis ?</a:t>
            </a:r>
            <a:r>
              <a:rPr lang="en-US" b="1" dirty="0" smtClean="0">
                <a:solidFill>
                  <a:schemeClr val="accent2">
                    <a:lumMod val="75000"/>
                  </a:schemeClr>
                </a:solidFill>
              </a:rPr>
              <a:t> </a:t>
            </a:r>
            <a:endParaRPr lang="en-US" b="1" dirty="0" smtClean="0">
              <a:solidFill>
                <a:schemeClr val="accent2">
                  <a:lumMod val="75000"/>
                </a:schemeClr>
              </a:solidFill>
            </a:endParaRPr>
          </a:p>
          <a:p>
            <a:pPr algn="just"/>
            <a:r>
              <a:rPr lang="en-US" dirty="0" smtClean="0"/>
              <a:t>Regression </a:t>
            </a:r>
            <a:r>
              <a:rPr lang="en-US" dirty="0" smtClean="0"/>
              <a:t>analysis is a form of predictive </a:t>
            </a:r>
            <a:r>
              <a:rPr lang="en-US" dirty="0" err="1" smtClean="0"/>
              <a:t>modelling</a:t>
            </a:r>
            <a:r>
              <a:rPr lang="en-US" dirty="0" smtClean="0"/>
              <a:t> technique which investigates the relationship between a </a:t>
            </a:r>
            <a:r>
              <a:rPr lang="en-US" b="1" dirty="0" smtClean="0"/>
              <a:t>dependent </a:t>
            </a:r>
            <a:r>
              <a:rPr lang="en-US" dirty="0" smtClean="0"/>
              <a:t>(target) and </a:t>
            </a:r>
            <a:r>
              <a:rPr lang="en-US" b="1" dirty="0" smtClean="0"/>
              <a:t>independent variable (s)</a:t>
            </a:r>
            <a:r>
              <a:rPr lang="en-US" dirty="0" smtClean="0"/>
              <a:t> (predictor). This technique is used for forecasting, time series </a:t>
            </a:r>
            <a:r>
              <a:rPr lang="en-US" dirty="0" err="1" smtClean="0"/>
              <a:t>modelling</a:t>
            </a:r>
            <a:r>
              <a:rPr lang="en-US" dirty="0" smtClean="0"/>
              <a:t> and finding the </a:t>
            </a:r>
            <a:r>
              <a:rPr lang="en-US" dirty="0" smtClean="0"/>
              <a:t>casual effect relationship between </a:t>
            </a:r>
            <a:r>
              <a:rPr lang="en-US" dirty="0" smtClean="0"/>
              <a:t>the variables. For example, relationship between rash driving and number of road accidents by a driver is best studied through regression.</a:t>
            </a:r>
            <a:endParaRPr lang="en-US" b="1" dirty="0" smtClean="0">
              <a:solidFill>
                <a:schemeClr val="accent2">
                  <a:lumMod val="75000"/>
                </a:schemeClr>
              </a:solidFill>
            </a:endParaRPr>
          </a:p>
          <a:p>
            <a:r>
              <a:rPr lang="en-US" b="1" dirty="0" smtClean="0">
                <a:solidFill>
                  <a:schemeClr val="accent2">
                    <a:lumMod val="75000"/>
                  </a:schemeClr>
                </a:solidFill>
              </a:rPr>
              <a:t>Linear regression are of two types. </a:t>
            </a:r>
          </a:p>
          <a:p>
            <a:r>
              <a:rPr lang="en-US" b="1" dirty="0" smtClean="0"/>
              <a:t>	1. Simple linear Regression -  Y = a + </a:t>
            </a:r>
            <a:r>
              <a:rPr lang="en-US" b="1" dirty="0" err="1" smtClean="0"/>
              <a:t>bX</a:t>
            </a:r>
            <a:r>
              <a:rPr lang="en-US" b="1" dirty="0" smtClean="0"/>
              <a:t> + </a:t>
            </a:r>
            <a:r>
              <a:rPr lang="en-US" b="1" dirty="0" err="1" smtClean="0"/>
              <a:t>e</a:t>
            </a:r>
            <a:r>
              <a:rPr lang="en-US" b="1" baseline="-25000" dirty="0" err="1" smtClean="0"/>
              <a:t>i</a:t>
            </a:r>
            <a:endParaRPr lang="en-US" b="1" dirty="0" smtClean="0"/>
          </a:p>
          <a:p>
            <a:r>
              <a:rPr lang="en-US" b="1" dirty="0" smtClean="0"/>
              <a:t>	2. Multiple Linear Regression – Y = a + b</a:t>
            </a:r>
            <a:r>
              <a:rPr lang="en-US" b="1" baseline="-25000" dirty="0" smtClean="0"/>
              <a:t>1</a:t>
            </a:r>
            <a:r>
              <a:rPr lang="en-US" b="1" dirty="0" smtClean="0"/>
              <a:t>X</a:t>
            </a:r>
            <a:r>
              <a:rPr lang="en-US" b="1" baseline="-25000" dirty="0" smtClean="0"/>
              <a:t>1</a:t>
            </a:r>
            <a:r>
              <a:rPr lang="en-US" b="1" dirty="0" smtClean="0"/>
              <a:t> + b</a:t>
            </a:r>
            <a:r>
              <a:rPr lang="en-US" b="1" baseline="-25000" dirty="0" smtClean="0"/>
              <a:t>2</a:t>
            </a:r>
            <a:r>
              <a:rPr lang="en-US" b="1" dirty="0" smtClean="0"/>
              <a:t>X</a:t>
            </a:r>
            <a:r>
              <a:rPr lang="en-US" b="1" baseline="-25000" dirty="0" smtClean="0"/>
              <a:t>2…..+ </a:t>
            </a:r>
            <a:r>
              <a:rPr lang="en-US" b="1" dirty="0" err="1" smtClean="0"/>
              <a:t>b</a:t>
            </a:r>
            <a:r>
              <a:rPr lang="en-US" b="1" baseline="-25000" dirty="0" err="1" smtClean="0"/>
              <a:t>n</a:t>
            </a:r>
            <a:r>
              <a:rPr lang="en-US" b="1" dirty="0" err="1" smtClean="0"/>
              <a:t>X</a:t>
            </a:r>
            <a:r>
              <a:rPr lang="en-US" b="1" baseline="-25000" dirty="0" err="1" smtClean="0"/>
              <a:t>n</a:t>
            </a:r>
            <a:r>
              <a:rPr lang="en-US" b="1" baseline="-25000" dirty="0" smtClean="0"/>
              <a:t> + </a:t>
            </a:r>
            <a:r>
              <a:rPr lang="en-US" b="1" dirty="0" err="1" smtClean="0"/>
              <a:t>e</a:t>
            </a:r>
            <a:r>
              <a:rPr lang="en-US" b="1" baseline="-25000" dirty="0" err="1" smtClean="0"/>
              <a:t>i</a:t>
            </a:r>
            <a:r>
              <a:rPr lang="en-US" b="1" baseline="-25000" dirty="0" smtClean="0"/>
              <a:t> </a:t>
            </a:r>
            <a:r>
              <a:rPr lang="en-US" b="1" dirty="0" smtClean="0"/>
              <a:t>  </a:t>
            </a:r>
          </a:p>
          <a:p>
            <a:r>
              <a:rPr lang="en-US" b="1" dirty="0" smtClean="0">
                <a:solidFill>
                  <a:schemeClr val="accent2">
                    <a:lumMod val="75000"/>
                  </a:schemeClr>
                </a:solidFill>
              </a:rPr>
              <a:t>Other forms of Regression are –</a:t>
            </a:r>
          </a:p>
          <a:p>
            <a:r>
              <a:rPr lang="en-US" b="1" dirty="0" smtClean="0"/>
              <a:t>	</a:t>
            </a:r>
            <a:r>
              <a:rPr lang="en-US" b="1" dirty="0" smtClean="0"/>
              <a:t>1. </a:t>
            </a:r>
            <a:r>
              <a:rPr lang="en-US" b="1" dirty="0" smtClean="0"/>
              <a:t>Logistic </a:t>
            </a:r>
            <a:r>
              <a:rPr lang="en-US" b="1" dirty="0" smtClean="0"/>
              <a:t>Regression		2. Polynomial </a:t>
            </a:r>
            <a:r>
              <a:rPr lang="en-US" b="1" dirty="0" smtClean="0"/>
              <a:t>Regression</a:t>
            </a:r>
          </a:p>
          <a:p>
            <a:r>
              <a:rPr lang="en-US" b="1" dirty="0" smtClean="0"/>
              <a:t>	3. Stepwise Regression		4. Ridge </a:t>
            </a:r>
            <a:r>
              <a:rPr lang="en-US" b="1" dirty="0" smtClean="0"/>
              <a:t>Regression</a:t>
            </a:r>
          </a:p>
          <a:p>
            <a:r>
              <a:rPr lang="en-US" b="1" dirty="0" smtClean="0"/>
              <a:t>	5. Lasso Regression			6. </a:t>
            </a:r>
            <a:r>
              <a:rPr lang="en-US" b="1" dirty="0" err="1" smtClean="0"/>
              <a:t>ElasticNet</a:t>
            </a:r>
            <a:r>
              <a:rPr lang="en-US" b="1" dirty="0" smtClean="0"/>
              <a:t> Regression</a:t>
            </a:r>
            <a:endParaRPr lang="en-US" b="1"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4" name="Picture 2" descr="Regression_Line"/>
          <p:cNvPicPr>
            <a:picLocks noChangeAspect="1" noChangeArrowheads="1"/>
          </p:cNvPicPr>
          <p:nvPr/>
        </p:nvPicPr>
        <p:blipFill>
          <a:blip r:embed="rId3" cstate="print"/>
          <a:srcRect/>
          <a:stretch>
            <a:fillRect/>
          </a:stretch>
        </p:blipFill>
        <p:spPr bwMode="auto">
          <a:xfrm>
            <a:off x="1219200" y="1885950"/>
            <a:ext cx="6562725" cy="2695576"/>
          </a:xfrm>
          <a:prstGeom prst="rect">
            <a:avLst/>
          </a:prstGeom>
          <a:noFill/>
        </p:spPr>
      </p:pic>
      <p:sp>
        <p:nvSpPr>
          <p:cNvPr id="7" name="TextBox 6"/>
          <p:cNvSpPr txBox="1"/>
          <p:nvPr/>
        </p:nvSpPr>
        <p:spPr>
          <a:xfrm>
            <a:off x="457200" y="742950"/>
            <a:ext cx="8305800" cy="923330"/>
          </a:xfrm>
          <a:prstGeom prst="rect">
            <a:avLst/>
          </a:prstGeom>
          <a:noFill/>
        </p:spPr>
        <p:txBody>
          <a:bodyPr wrap="square" rtlCol="0">
            <a:spAutoFit/>
          </a:bodyPr>
          <a:lstStyle/>
          <a:p>
            <a:pPr algn="just"/>
            <a:r>
              <a:rPr lang="en-US" dirty="0" smtClean="0"/>
              <a:t>Regression analysis is an important tool for </a:t>
            </a:r>
            <a:r>
              <a:rPr lang="en-US" dirty="0" err="1" smtClean="0"/>
              <a:t>modelling</a:t>
            </a:r>
            <a:r>
              <a:rPr lang="en-US" dirty="0" smtClean="0"/>
              <a:t> and analyzing data. Here, we fit a curve / line to the data points, in such a manner that the differences between the distances of data points from the curve or line is minimized. </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2" name="Picture 2" descr="Regression_Type"/>
          <p:cNvPicPr>
            <a:picLocks noChangeAspect="1" noChangeArrowheads="1"/>
          </p:cNvPicPr>
          <p:nvPr/>
        </p:nvPicPr>
        <p:blipFill>
          <a:blip r:embed="rId3" cstate="print"/>
          <a:srcRect/>
          <a:stretch>
            <a:fillRect/>
          </a:stretch>
        </p:blipFill>
        <p:spPr bwMode="auto">
          <a:xfrm>
            <a:off x="1524000" y="1047750"/>
            <a:ext cx="5152450" cy="1981200"/>
          </a:xfrm>
          <a:prstGeom prst="rect">
            <a:avLst/>
          </a:prstGeom>
          <a:noFill/>
        </p:spPr>
      </p:pic>
      <p:sp>
        <p:nvSpPr>
          <p:cNvPr id="7" name="TextBox 6"/>
          <p:cNvSpPr txBox="1"/>
          <p:nvPr/>
        </p:nvSpPr>
        <p:spPr>
          <a:xfrm>
            <a:off x="304800" y="666750"/>
            <a:ext cx="3657600" cy="369332"/>
          </a:xfrm>
          <a:prstGeom prst="rect">
            <a:avLst/>
          </a:prstGeom>
          <a:noFill/>
        </p:spPr>
        <p:txBody>
          <a:bodyPr wrap="square" rtlCol="0">
            <a:spAutoFit/>
          </a:bodyPr>
          <a:lstStyle/>
          <a:p>
            <a:r>
              <a:rPr lang="en-US" b="1" dirty="0" smtClean="0"/>
              <a:t>How to choose regression model?</a:t>
            </a:r>
            <a:endParaRPr lang="en-US" b="1" dirty="0"/>
          </a:p>
        </p:txBody>
      </p:sp>
      <p:sp>
        <p:nvSpPr>
          <p:cNvPr id="9" name="Rectangle 8"/>
          <p:cNvSpPr/>
          <p:nvPr/>
        </p:nvSpPr>
        <p:spPr>
          <a:xfrm>
            <a:off x="304800" y="3257550"/>
            <a:ext cx="8610600" cy="1477328"/>
          </a:xfrm>
          <a:prstGeom prst="rect">
            <a:avLst/>
          </a:prstGeom>
        </p:spPr>
        <p:txBody>
          <a:bodyPr wrap="square">
            <a:spAutoFit/>
          </a:bodyPr>
          <a:lstStyle/>
          <a:p>
            <a:r>
              <a:rPr lang="en-US" b="1" dirty="0" smtClean="0"/>
              <a:t>Multiple benefits of regression analysis:</a:t>
            </a:r>
            <a:endParaRPr lang="en-US" dirty="0" smtClean="0"/>
          </a:p>
          <a:p>
            <a:pPr marL="342900" indent="-342900">
              <a:buFont typeface="+mj-lt"/>
              <a:buAutoNum type="arabicPeriod"/>
            </a:pPr>
            <a:r>
              <a:rPr lang="en-US" dirty="0" smtClean="0"/>
              <a:t>It indicates the </a:t>
            </a:r>
            <a:r>
              <a:rPr lang="en-US" b="1" dirty="0" smtClean="0"/>
              <a:t>significant relationships</a:t>
            </a:r>
            <a:r>
              <a:rPr lang="en-US" dirty="0" smtClean="0"/>
              <a:t> between dependent variable and independent variable.</a:t>
            </a:r>
          </a:p>
          <a:p>
            <a:pPr marL="342900" indent="-342900">
              <a:buFont typeface="+mj-lt"/>
              <a:buAutoNum type="arabicPeriod"/>
            </a:pPr>
            <a:r>
              <a:rPr lang="en-US" dirty="0" smtClean="0"/>
              <a:t>It indicates the </a:t>
            </a:r>
            <a:r>
              <a:rPr lang="en-US" b="1" dirty="0" smtClean="0"/>
              <a:t>strength of impact</a:t>
            </a:r>
            <a:r>
              <a:rPr lang="en-US" dirty="0" smtClean="0"/>
              <a:t> of multiple independent variables on a dependent variable</a:t>
            </a:r>
            <a:r>
              <a:rPr lang="en-US" dirty="0" smtClean="0"/>
              <a:t>.</a:t>
            </a:r>
            <a:endParaRPr lang="en-US" b="1"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237066" y="666750"/>
            <a:ext cx="8754534" cy="1754326"/>
          </a:xfrm>
          <a:prstGeom prst="rect">
            <a:avLst/>
          </a:prstGeom>
          <a:noFill/>
        </p:spPr>
        <p:txBody>
          <a:bodyPr wrap="square" rtlCol="0">
            <a:spAutoFit/>
          </a:bodyPr>
          <a:lstStyle/>
          <a:p>
            <a:r>
              <a:rPr lang="en-US" b="1" u="sng" dirty="0" smtClean="0"/>
              <a:t>A Simple Linear Regression –</a:t>
            </a:r>
          </a:p>
          <a:p>
            <a:pPr algn="just"/>
            <a:r>
              <a:rPr lang="en-US" dirty="0" smtClean="0"/>
              <a:t>Linear Regression establishes a relationship between </a:t>
            </a:r>
            <a:r>
              <a:rPr lang="en-US" b="1" dirty="0" smtClean="0"/>
              <a:t>dependent variable (Y)</a:t>
            </a:r>
            <a:r>
              <a:rPr lang="en-US" dirty="0" smtClean="0"/>
              <a:t> and one or more </a:t>
            </a:r>
            <a:r>
              <a:rPr lang="en-US" b="1" dirty="0" smtClean="0"/>
              <a:t>independent variables (X)</a:t>
            </a:r>
            <a:r>
              <a:rPr lang="en-US" dirty="0" smtClean="0"/>
              <a:t> using a </a:t>
            </a:r>
            <a:r>
              <a:rPr lang="en-US" b="1" dirty="0" smtClean="0"/>
              <a:t>best fit straight line</a:t>
            </a:r>
            <a:r>
              <a:rPr lang="en-US" dirty="0" smtClean="0"/>
              <a:t> (also known as regression line</a:t>
            </a:r>
            <a:r>
              <a:rPr lang="en-US" dirty="0" smtClean="0"/>
              <a:t>). It </a:t>
            </a:r>
            <a:r>
              <a:rPr lang="en-US" dirty="0" smtClean="0"/>
              <a:t>is represented by an equation </a:t>
            </a:r>
            <a:r>
              <a:rPr lang="en-US" b="1" dirty="0" smtClean="0"/>
              <a:t>Y=</a:t>
            </a:r>
            <a:r>
              <a:rPr lang="en-US" b="1" dirty="0" err="1" smtClean="0"/>
              <a:t>a+b</a:t>
            </a:r>
            <a:r>
              <a:rPr lang="en-US" b="1" dirty="0" smtClean="0"/>
              <a:t>*X + e</a:t>
            </a:r>
            <a:r>
              <a:rPr lang="en-US" dirty="0" smtClean="0"/>
              <a:t>, where a is intercept, b is slope of the line and e is error term. This equation can be used to predict the value of target variable based on given predictor variable(s</a:t>
            </a:r>
            <a:r>
              <a:rPr lang="en-US" dirty="0" smtClean="0"/>
              <a:t>).</a:t>
            </a:r>
            <a:endParaRPr lang="en-US" dirty="0"/>
          </a:p>
        </p:txBody>
      </p:sp>
      <p:pic>
        <p:nvPicPr>
          <p:cNvPr id="21506" name="Picture 2" descr="https://www.analyticsvidhya.com/wp-content/uploads/2015/08/Linear_Regression1.png"/>
          <p:cNvPicPr>
            <a:picLocks noChangeAspect="1" noChangeArrowheads="1"/>
          </p:cNvPicPr>
          <p:nvPr/>
        </p:nvPicPr>
        <p:blipFill>
          <a:blip r:embed="rId3" cstate="print"/>
          <a:srcRect/>
          <a:stretch>
            <a:fillRect/>
          </a:stretch>
        </p:blipFill>
        <p:spPr bwMode="auto">
          <a:xfrm>
            <a:off x="457200" y="2495550"/>
            <a:ext cx="4191000" cy="2491709"/>
          </a:xfrm>
          <a:prstGeom prst="rect">
            <a:avLst/>
          </a:prstGeom>
          <a:noFill/>
        </p:spPr>
      </p:pic>
      <p:sp>
        <p:nvSpPr>
          <p:cNvPr id="8" name="Rectangle 7"/>
          <p:cNvSpPr/>
          <p:nvPr/>
        </p:nvSpPr>
        <p:spPr>
          <a:xfrm>
            <a:off x="4800600" y="2266950"/>
            <a:ext cx="4038600" cy="2384524"/>
          </a:xfrm>
          <a:prstGeom prst="rect">
            <a:avLst/>
          </a:prstGeom>
        </p:spPr>
        <p:txBody>
          <a:bodyPr wrap="square">
            <a:spAutoFit/>
          </a:bodyPr>
          <a:lstStyle/>
          <a:p>
            <a:pPr algn="just"/>
            <a:r>
              <a:rPr lang="en-US" b="1" dirty="0" smtClean="0">
                <a:solidFill>
                  <a:schemeClr val="accent2">
                    <a:lumMod val="75000"/>
                  </a:schemeClr>
                </a:solidFill>
              </a:rPr>
              <a:t>The difference between simple linear regression and multiple linear regression is that, multiple linear regression has (&gt;1) independent variables, whereas simple linear regression has only 1 independent variable.  Now, the question is “How do we obtain best fit line?”.</a:t>
            </a:r>
            <a:endParaRPr lang="en-US" b="1" dirty="0">
              <a:solidFill>
                <a:schemeClr val="accent2">
                  <a:lumMod val="7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ox(in)">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http://onlinestatbook.com/2/regression/graphics/se_est.gif"/>
          <p:cNvPicPr>
            <a:picLocks noChangeAspect="1" noChangeArrowheads="1"/>
          </p:cNvPicPr>
          <p:nvPr/>
        </p:nvPicPr>
        <p:blipFill>
          <a:blip r:embed="rId3" cstate="print"/>
          <a:srcRect/>
          <a:stretch>
            <a:fillRect/>
          </a:stretch>
        </p:blipFill>
        <p:spPr bwMode="auto">
          <a:xfrm>
            <a:off x="6705600" y="3181350"/>
            <a:ext cx="1504950" cy="647700"/>
          </a:xfrm>
          <a:prstGeom prst="rect">
            <a:avLst/>
          </a:prstGeom>
          <a:noFill/>
        </p:spPr>
      </p:pic>
      <p:sp>
        <p:nvSpPr>
          <p:cNvPr id="8" name="Rectangle 7"/>
          <p:cNvSpPr/>
          <p:nvPr/>
        </p:nvSpPr>
        <p:spPr>
          <a:xfrm>
            <a:off x="4343400" y="2571750"/>
            <a:ext cx="4572000" cy="2031325"/>
          </a:xfrm>
          <a:prstGeom prst="rect">
            <a:avLst/>
          </a:prstGeom>
        </p:spPr>
        <p:txBody>
          <a:bodyPr wrap="square">
            <a:spAutoFit/>
          </a:bodyPr>
          <a:lstStyle/>
          <a:p>
            <a:r>
              <a:rPr lang="en-US" dirty="0" smtClean="0">
                <a:solidFill>
                  <a:schemeClr val="accent2">
                    <a:lumMod val="75000"/>
                  </a:schemeClr>
                </a:solidFill>
              </a:rPr>
              <a:t>We can evaluate the model performance using the metric </a:t>
            </a:r>
            <a:r>
              <a:rPr lang="en-US" b="1" dirty="0" smtClean="0">
                <a:solidFill>
                  <a:schemeClr val="accent2">
                    <a:lumMod val="75000"/>
                  </a:schemeClr>
                </a:solidFill>
              </a:rPr>
              <a:t>R-square</a:t>
            </a:r>
            <a:r>
              <a:rPr lang="en-US" dirty="0" smtClean="0">
                <a:solidFill>
                  <a:schemeClr val="accent2">
                    <a:lumMod val="75000"/>
                  </a:schemeClr>
                </a:solidFill>
              </a:rPr>
              <a:t>,</a:t>
            </a:r>
            <a:r>
              <a:rPr lang="en-US" dirty="0" smtClean="0">
                <a:solidFill>
                  <a:schemeClr val="accent2">
                    <a:lumMod val="75000"/>
                  </a:schemeClr>
                </a:solidFill>
              </a:rPr>
              <a:t> </a:t>
            </a:r>
            <a:r>
              <a:rPr lang="en-US" b="1" dirty="0" smtClean="0">
                <a:solidFill>
                  <a:schemeClr val="accent2">
                    <a:lumMod val="75000"/>
                  </a:schemeClr>
                </a:solidFill>
              </a:rPr>
              <a:t>t- Statistics, </a:t>
            </a:r>
            <a:r>
              <a:rPr lang="en-US" b="1" dirty="0" smtClean="0">
                <a:solidFill>
                  <a:schemeClr val="accent2">
                    <a:lumMod val="75000"/>
                  </a:schemeClr>
                </a:solidFill>
              </a:rPr>
              <a:t>p-value</a:t>
            </a:r>
            <a:r>
              <a:rPr lang="en-US" b="1" dirty="0" smtClean="0">
                <a:solidFill>
                  <a:schemeClr val="accent2">
                    <a:lumMod val="75000"/>
                  </a:schemeClr>
                </a:solidFill>
              </a:rPr>
              <a:t>, F </a:t>
            </a:r>
            <a:r>
              <a:rPr lang="en-US" b="1" dirty="0" smtClean="0">
                <a:solidFill>
                  <a:schemeClr val="accent2">
                    <a:lumMod val="75000"/>
                  </a:schemeClr>
                </a:solidFill>
              </a:rPr>
              <a:t>statistics.</a:t>
            </a:r>
          </a:p>
          <a:p>
            <a:r>
              <a:rPr lang="en-US" b="1" dirty="0" smtClean="0">
                <a:solidFill>
                  <a:schemeClr val="accent2">
                    <a:lumMod val="75000"/>
                  </a:schemeClr>
                </a:solidFill>
              </a:rPr>
              <a:t>Here  </a:t>
            </a:r>
            <a:r>
              <a:rPr lang="en-US" b="1" dirty="0" smtClean="0">
                <a:solidFill>
                  <a:schemeClr val="accent2">
                    <a:lumMod val="75000"/>
                  </a:schemeClr>
                </a:solidFill>
              </a:rPr>
              <a:t>Standard Error </a:t>
            </a:r>
            <a:r>
              <a:rPr lang="en-US" b="1" dirty="0" smtClean="0">
                <a:solidFill>
                  <a:schemeClr val="accent2">
                    <a:lumMod val="75000"/>
                  </a:schemeClr>
                </a:solidFill>
              </a:rPr>
              <a:t>=</a:t>
            </a:r>
          </a:p>
          <a:p>
            <a:r>
              <a:rPr lang="en-US" b="1" dirty="0" smtClean="0">
                <a:solidFill>
                  <a:schemeClr val="accent2">
                    <a:lumMod val="75000"/>
                  </a:schemeClr>
                </a:solidFill>
              </a:rPr>
              <a:t>Where y is estimated value and Y is actual value. Standard error majors distance between actual and estimated values.</a:t>
            </a:r>
            <a:endParaRPr lang="en-US" dirty="0"/>
          </a:p>
        </p:txBody>
      </p:sp>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228600" y="666750"/>
            <a:ext cx="8686800" cy="1754326"/>
          </a:xfrm>
          <a:prstGeom prst="rect">
            <a:avLst/>
          </a:prstGeom>
        </p:spPr>
        <p:txBody>
          <a:bodyPr wrap="square">
            <a:spAutoFit/>
          </a:bodyPr>
          <a:lstStyle/>
          <a:p>
            <a:r>
              <a:rPr lang="en-US" b="1" u="sng" dirty="0" smtClean="0"/>
              <a:t>How to obtain best fit line (Value of a and b)?</a:t>
            </a:r>
          </a:p>
          <a:p>
            <a:pPr algn="just"/>
            <a:r>
              <a:rPr lang="en-US" dirty="0" smtClean="0"/>
              <a:t>This task can be easily accomplished by </a:t>
            </a:r>
            <a:r>
              <a:rPr lang="en-US" dirty="0" smtClean="0"/>
              <a:t>Ordinary Least </a:t>
            </a:r>
            <a:r>
              <a:rPr lang="en-US" dirty="0" smtClean="0"/>
              <a:t>Square Method. It is the most common method used for fitting a regression line. It calculates the best-fit line for the observed data by minimizing the sum of the squares of the vertical deviations from each data point to the line. Because the deviations are first squared, when added, there is no cancelling out between positive and negative values.</a:t>
            </a:r>
            <a:endParaRPr lang="en-US" dirty="0"/>
          </a:p>
        </p:txBody>
      </p:sp>
      <p:pic>
        <p:nvPicPr>
          <p:cNvPr id="19458" name="Picture 2" descr="reg_error"/>
          <p:cNvPicPr>
            <a:picLocks noChangeAspect="1" noChangeArrowheads="1"/>
          </p:cNvPicPr>
          <p:nvPr/>
        </p:nvPicPr>
        <p:blipFill>
          <a:blip r:embed="rId4" cstate="print"/>
          <a:srcRect/>
          <a:stretch>
            <a:fillRect/>
          </a:stretch>
        </p:blipFill>
        <p:spPr bwMode="auto">
          <a:xfrm>
            <a:off x="381000" y="2495550"/>
            <a:ext cx="3581400" cy="2514599"/>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ox(in)">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ox(in)">
                                      <p:cBhvr>
                                        <p:cTn id="12" dur="500"/>
                                        <p:tgtEl>
                                          <p:spTgt spid="1946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381000" y="819150"/>
            <a:ext cx="8458200" cy="3970318"/>
          </a:xfrm>
          <a:prstGeom prst="rect">
            <a:avLst/>
          </a:prstGeom>
        </p:spPr>
        <p:txBody>
          <a:bodyPr wrap="square">
            <a:spAutoFit/>
          </a:bodyPr>
          <a:lstStyle/>
          <a:p>
            <a:r>
              <a:rPr lang="en-US" dirty="0" smtClean="0"/>
              <a:t>R-squared measures the proportion of the variation in your dependent variable (Y) explained by your independent variables (X) for a linear regression model. Adjusted R-squared adjusts the statistic based on the number of independent variables in the model</a:t>
            </a:r>
            <a:r>
              <a:rPr lang="en-US" dirty="0" smtClean="0"/>
              <a:t>.</a:t>
            </a:r>
          </a:p>
          <a:p>
            <a:r>
              <a:rPr lang="en-US" dirty="0" smtClean="0"/>
              <a:t>One major difference between </a:t>
            </a:r>
            <a:r>
              <a:rPr lang="en-US" dirty="0" smtClean="0">
                <a:hlinkClick r:id="rId3"/>
              </a:rPr>
              <a:t>R-squared</a:t>
            </a:r>
            <a:r>
              <a:rPr lang="en-US" dirty="0" smtClean="0"/>
              <a:t> and the adjusted R-squared is that R-squared supposes that every independent variable in the model explains the variation in the dependent variable. It gives the percentage of explained variation as if all independent variables in the model affect the dependent variable, whereas the adjusted R-squared gives the percentage of variation explained by only those independent variables that in reality affect the dependent variable. R-squared cannot verify whether the coefficient ballpark figure and its predictions are prejudiced. It also does not show if a regression model is satisfactory; it can show an R-squared figure for a good model, or a high R-squared figure for a model that doesn’t fit.</a:t>
            </a:r>
            <a:br>
              <a:rPr lang="en-US" dirty="0" smtClean="0"/>
            </a:b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2796</TotalTime>
  <Words>359</Words>
  <Application>Microsoft Office PowerPoint</Application>
  <PresentationFormat>On-screen Show (16:9)</PresentationFormat>
  <Paragraphs>97</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Machine Learning  Module-3  A Simple Linear Regression and  More of Statistics required</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392</cp:revision>
  <dcterms:created xsi:type="dcterms:W3CDTF">2017-03-22T13:48:52Z</dcterms:created>
  <dcterms:modified xsi:type="dcterms:W3CDTF">2017-04-09T20:39:28Z</dcterms:modified>
</cp:coreProperties>
</file>