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0" r:id="rId2"/>
    <p:sldId id="300" r:id="rId3"/>
    <p:sldId id="261" r:id="rId4"/>
    <p:sldId id="309" r:id="rId5"/>
    <p:sldId id="306" r:id="rId6"/>
    <p:sldId id="307" r:id="rId7"/>
    <p:sldId id="308" r:id="rId8"/>
    <p:sldId id="305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1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36330-D4FB-498C-A240-DBF565AF423C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4F052-F219-4965-8DEC-17304C988E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43EB3-AE3F-42F6-9DF7-F8DA9E02201D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31766-472D-4CDE-8D1F-9D0735FD0A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1450"/>
            <a:ext cx="4343400" cy="28575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Linear Regression</a:t>
            </a:r>
            <a:endParaRPr lang="en-US" dirty="0"/>
          </a:p>
        </p:txBody>
      </p:sp>
      <p:pic>
        <p:nvPicPr>
          <p:cNvPr id="7" name="Picture 6" descr="eduCBA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9000" y="114300"/>
            <a:ext cx="1676400" cy="38372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228600" y="571500"/>
            <a:ext cx="8686800" cy="0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16"/>
          <p:cNvSpPr>
            <a:spLocks noGrp="1"/>
          </p:cNvSpPr>
          <p:nvPr>
            <p:ph type="ftr" sz="quarter" idx="15"/>
          </p:nvPr>
        </p:nvSpPr>
        <p:spPr>
          <a:xfrm>
            <a:off x="3124200" y="4767263"/>
            <a:ext cx="5715000" cy="273844"/>
          </a:xfrm>
        </p:spPr>
        <p:txBody>
          <a:bodyPr/>
          <a:lstStyle>
            <a:lvl1pPr>
              <a:defRPr sz="1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3350"/>
            <a:ext cx="9144000" cy="4343400"/>
          </a:xfrm>
          <a:ln cmpd="sng">
            <a:round/>
          </a:ln>
        </p:spPr>
        <p:txBody>
          <a:bodyPr>
            <a:normAutofit/>
          </a:bodyPr>
          <a:lstStyle/>
          <a:p>
            <a:pPr algn="ctr"/>
            <a:r>
              <a:rPr lang="en-US" sz="2700" dirty="0" smtClean="0">
                <a:solidFill>
                  <a:schemeClr val="accent2">
                    <a:lumMod val="75000"/>
                  </a:schemeClr>
                </a:solidFill>
              </a:rPr>
              <a:t>Module-4.0</a:t>
            </a:r>
            <a:br>
              <a:rPr lang="en-US" sz="27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5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15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600" dirty="0" smtClean="0">
                <a:solidFill>
                  <a:srgbClr val="0070C0"/>
                </a:solidFill>
              </a:rPr>
              <a:t>Multiple Linear Regression</a:t>
            </a:r>
            <a:br>
              <a:rPr lang="en-US" sz="3600" dirty="0" smtClean="0">
                <a:solidFill>
                  <a:srgbClr val="0070C0"/>
                </a:solidFill>
              </a:rPr>
            </a:br>
            <a:r>
              <a:rPr lang="en-US" sz="3600" dirty="0" smtClean="0">
                <a:solidFill>
                  <a:srgbClr val="0070C0"/>
                </a:solidFill>
              </a:rPr>
              <a:t>with data visualization </a:t>
            </a:r>
            <a:br>
              <a:rPr lang="en-US" sz="3600" dirty="0" smtClean="0">
                <a:solidFill>
                  <a:srgbClr val="0070C0"/>
                </a:solidFill>
              </a:rPr>
            </a:br>
            <a:r>
              <a:rPr lang="en-US" sz="3600" dirty="0" smtClean="0">
                <a:solidFill>
                  <a:srgbClr val="0070C0"/>
                </a:solidFill>
              </a:rPr>
              <a:t>and </a:t>
            </a:r>
            <a:br>
              <a:rPr lang="en-US" sz="3600" dirty="0" smtClean="0">
                <a:solidFill>
                  <a:srgbClr val="0070C0"/>
                </a:solidFill>
              </a:rPr>
            </a:br>
            <a:r>
              <a:rPr lang="en-US" sz="3600" dirty="0" smtClean="0">
                <a:solidFill>
                  <a:srgbClr val="0070C0"/>
                </a:solidFill>
              </a:rPr>
              <a:t>Selecting Best Regression Variables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4" name="Picture 3" descr="eduCBA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79970" y="521525"/>
            <a:ext cx="3797030" cy="9072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78573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1143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Module-4.0 </a:t>
            </a:r>
            <a:r>
              <a:rPr lang="en-US" sz="2400" b="1" dirty="0" smtClean="0">
                <a:solidFill>
                  <a:srgbClr val="0070C0"/>
                </a:solidFill>
              </a:rPr>
              <a:t>Data Visualization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819150"/>
            <a:ext cx="861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What is Multiple Linear Regression?</a:t>
            </a:r>
          </a:p>
          <a:p>
            <a:endParaRPr lang="en-US" b="1" u="sng" dirty="0" smtClean="0"/>
          </a:p>
          <a:p>
            <a:pPr lvl="1"/>
            <a:r>
              <a:rPr lang="en-US" dirty="0" smtClean="0"/>
              <a:t>In </a:t>
            </a:r>
            <a:r>
              <a:rPr lang="en-US" dirty="0" smtClean="0"/>
              <a:t>R, multiple linear regression is only a small step away from simple linear regression. In fact, the same lm() function can be used for this technique, but with the addition of a one or more predictors.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 smtClean="0"/>
              <a:t>tutorial will explore how R can be used to perform multiple linear regression.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78573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Module-4.0 </a:t>
            </a:r>
            <a:r>
              <a:rPr lang="en-US" sz="2400" b="1" dirty="0" smtClean="0">
                <a:solidFill>
                  <a:srgbClr val="0070C0"/>
                </a:solidFill>
              </a:rPr>
              <a:t>Data Visualization</a:t>
            </a: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742951"/>
            <a:ext cx="8534400" cy="3581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Introduction</a:t>
            </a:r>
            <a:r>
              <a:rPr lang="en-US" sz="2400" b="1" dirty="0" smtClean="0"/>
              <a:t>:- </a:t>
            </a:r>
            <a:endParaRPr lang="en-US" sz="2400" b="1" dirty="0" smtClean="0"/>
          </a:p>
          <a:p>
            <a:endParaRPr lang="en-US" sz="1000" b="1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  Data </a:t>
            </a:r>
            <a:r>
              <a:rPr lang="en-US" dirty="0" smtClean="0"/>
              <a:t>visualization has become an integral part of data science work flow. Hence, </a:t>
            </a:r>
            <a:r>
              <a:rPr lang="en-US" dirty="0" smtClean="0"/>
              <a:t>your</a:t>
            </a:r>
          </a:p>
          <a:p>
            <a:pPr algn="just"/>
            <a:r>
              <a:rPr lang="en-US" dirty="0" smtClean="0"/>
              <a:t>   main </a:t>
            </a:r>
            <a:r>
              <a:rPr lang="en-US" dirty="0" smtClean="0"/>
              <a:t>tool needs to have strong capabilities on both the fronts – data analysis as well </a:t>
            </a:r>
            <a:r>
              <a:rPr lang="en-US" dirty="0" smtClean="0"/>
              <a:t>as</a:t>
            </a:r>
          </a:p>
          <a:p>
            <a:pPr algn="just"/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smtClean="0"/>
              <a:t>data visualization. Gone are the days when you could live with a tool which was </a:t>
            </a:r>
            <a:r>
              <a:rPr lang="en-US" dirty="0" smtClean="0"/>
              <a:t>good</a:t>
            </a:r>
          </a:p>
          <a:p>
            <a:pPr algn="just"/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smtClean="0"/>
              <a:t>only in one of these</a:t>
            </a:r>
            <a:r>
              <a:rPr lang="en-US" dirty="0" smtClean="0"/>
              <a:t>.</a:t>
            </a:r>
          </a:p>
          <a:p>
            <a:endParaRPr lang="en-US" sz="1000" b="1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  With </a:t>
            </a:r>
            <a:r>
              <a:rPr lang="en-US" dirty="0" smtClean="0"/>
              <a:t>this change in landscape, R has gained immense popularity because of </a:t>
            </a:r>
            <a:r>
              <a:rPr lang="en-US" dirty="0" smtClean="0"/>
              <a:t>its</a:t>
            </a:r>
          </a:p>
          <a:p>
            <a:pPr algn="just"/>
            <a:r>
              <a:rPr lang="en-US" dirty="0" smtClean="0"/>
              <a:t>   </a:t>
            </a:r>
            <a:r>
              <a:rPr lang="en-US" dirty="0" smtClean="0"/>
              <a:t>awesome data visualization capabilities. With a few lines of code, you can </a:t>
            </a:r>
            <a:r>
              <a:rPr lang="en-US" dirty="0" smtClean="0"/>
              <a:t>create</a:t>
            </a:r>
          </a:p>
          <a:p>
            <a:pPr algn="just"/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smtClean="0"/>
              <a:t>beautiful charts and data stories. R has awesome libraries to create basic and </a:t>
            </a:r>
            <a:r>
              <a:rPr lang="en-US" dirty="0" smtClean="0"/>
              <a:t>more</a:t>
            </a:r>
          </a:p>
          <a:p>
            <a:pPr algn="just"/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smtClean="0"/>
              <a:t>evolved visualizations like Bar Chart, Histogram, Scatter Plot, Map visualization, </a:t>
            </a:r>
            <a:r>
              <a:rPr lang="en-US" dirty="0" smtClean="0"/>
              <a:t>Mosaic</a:t>
            </a:r>
          </a:p>
          <a:p>
            <a:pPr algn="just"/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smtClean="0"/>
              <a:t>Plot and various others. Here is the cheat sheet of popular visualization for </a:t>
            </a:r>
            <a:r>
              <a:rPr lang="en-US" dirty="0" smtClean="0"/>
              <a:t>representing</a:t>
            </a:r>
          </a:p>
          <a:p>
            <a:pPr algn="just"/>
            <a:r>
              <a:rPr lang="en-US" dirty="0" smtClean="0"/>
              <a:t>   data</a:t>
            </a:r>
            <a:r>
              <a:rPr lang="en-US" dirty="0" smtClean="0"/>
              <a:t>. You can keep this handy for your use.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78573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1143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Module-4.0 </a:t>
            </a:r>
            <a:r>
              <a:rPr lang="en-US" sz="2400" b="1" dirty="0" smtClean="0">
                <a:solidFill>
                  <a:srgbClr val="0070C0"/>
                </a:solidFill>
              </a:rPr>
              <a:t>Selecting Best Regression Variables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742950"/>
            <a:ext cx="853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What is AIC (</a:t>
            </a:r>
            <a:r>
              <a:rPr lang="en-US" b="1" u="sng" dirty="0" err="1" smtClean="0"/>
              <a:t>Akaike</a:t>
            </a:r>
            <a:r>
              <a:rPr lang="en-US" b="1" u="sng" dirty="0" smtClean="0"/>
              <a:t> An Information Criteria)?</a:t>
            </a:r>
          </a:p>
          <a:p>
            <a:endParaRPr lang="en-US" sz="600" b="1" u="sng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AIC is defined as the log-likelihood term penalized by the number of model parameters. The larger the likelihood, the better the model. The more parameters, the worse the model. </a:t>
            </a:r>
            <a:br>
              <a:rPr lang="en-US" dirty="0" smtClean="0"/>
            </a:br>
            <a:r>
              <a:rPr lang="en-US" dirty="0" smtClean="0"/>
              <a:t>Because the likelihood is often calculated as negative-two-log-likelihood, this formulation is often found</a:t>
            </a:r>
            <a:r>
              <a:rPr lang="en-US" dirty="0" smtClean="0"/>
              <a:t>: AIC </a:t>
            </a:r>
            <a:r>
              <a:rPr lang="en-US" dirty="0" smtClean="0"/>
              <a:t>= -2LL+2k</a:t>
            </a:r>
            <a:br>
              <a:rPr lang="en-US" dirty="0" smtClean="0"/>
            </a:br>
            <a:r>
              <a:rPr lang="en-US" dirty="0" smtClean="0"/>
              <a:t>with -2LL being the negative-two-</a:t>
            </a:r>
            <a:r>
              <a:rPr lang="en-US" dirty="0" err="1" smtClean="0"/>
              <a:t>loglikelihood</a:t>
            </a:r>
            <a:r>
              <a:rPr lang="en-US" dirty="0" smtClean="0"/>
              <a:t> and k the number of free parameters.</a:t>
            </a:r>
            <a:br>
              <a:rPr lang="en-US" dirty="0" smtClean="0"/>
            </a:br>
            <a:r>
              <a:rPr lang="en-US" b="1" dirty="0" smtClean="0"/>
              <a:t>Generally, smaller numbers of AIC are better than larger numbers.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regression models, -2LL is replaced by N times the log of the variance of the noise, which makes it</a:t>
            </a:r>
            <a:br>
              <a:rPr lang="en-US" dirty="0" smtClean="0"/>
            </a:br>
            <a:r>
              <a:rPr lang="en-US" b="1" dirty="0" smtClean="0"/>
              <a:t>AIC = N*log(RSS/N) + 2k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N being the number of observations and RSS the mentioned residual </a:t>
            </a:r>
            <a:r>
              <a:rPr lang="en-US" dirty="0" smtClean="0"/>
              <a:t>sums-of-squares as RSS = sum(</a:t>
            </a:r>
            <a:r>
              <a:rPr lang="en-US" dirty="0" err="1" smtClean="0"/>
              <a:t>resid</a:t>
            </a:r>
            <a:r>
              <a:rPr lang="en-US" dirty="0" smtClean="0"/>
              <a:t>(model) </a:t>
            </a:r>
            <a:r>
              <a:rPr lang="en-US" dirty="0" smtClean="0"/>
              <a:t>^2</a:t>
            </a:r>
            <a:r>
              <a:rPr lang="en-US" dirty="0" smtClean="0"/>
              <a:t>) and k are number of parameters.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78573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1143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Module-4.0 </a:t>
            </a:r>
            <a:r>
              <a:rPr lang="en-US" sz="2400" b="1" dirty="0" smtClean="0">
                <a:solidFill>
                  <a:srgbClr val="0070C0"/>
                </a:solidFill>
              </a:rPr>
              <a:t>Data Visualization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78573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1143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Module-4.0 </a:t>
            </a:r>
            <a:r>
              <a:rPr lang="en-US" sz="2400" b="1" dirty="0" smtClean="0">
                <a:solidFill>
                  <a:srgbClr val="0070C0"/>
                </a:solidFill>
              </a:rPr>
              <a:t>Data Visualization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78573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1143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Module-4.0 </a:t>
            </a:r>
            <a:r>
              <a:rPr lang="en-US" sz="2400" b="1" dirty="0" smtClean="0">
                <a:solidFill>
                  <a:srgbClr val="0070C0"/>
                </a:solidFill>
              </a:rPr>
              <a:t>Data Visualization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78573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3335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Module-4.0  </a:t>
            </a:r>
            <a:r>
              <a:rPr lang="en-US" sz="2400" b="1" dirty="0" smtClean="0">
                <a:solidFill>
                  <a:srgbClr val="0070C0"/>
                </a:solidFill>
              </a:rPr>
              <a:t>Selecting Best Regression Variables</a:t>
            </a: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241935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Thanks….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3593</TotalTime>
  <Words>273</Words>
  <Application>Microsoft Office PowerPoint</Application>
  <PresentationFormat>On-screen Show (16:9)</PresentationFormat>
  <Paragraphs>52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Module-4.0  Multiple Linear Regression with data visualization  and  Selecting Best Regression Variables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494</cp:revision>
  <dcterms:created xsi:type="dcterms:W3CDTF">2017-03-22T13:48:52Z</dcterms:created>
  <dcterms:modified xsi:type="dcterms:W3CDTF">2017-04-20T12:39:54Z</dcterms:modified>
</cp:coreProperties>
</file>