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handoutMasterIdLst>
    <p:handoutMasterId r:id="rId17"/>
  </p:handoutMasterIdLst>
  <p:sldIdLst>
    <p:sldId id="260" r:id="rId2"/>
    <p:sldId id="300" r:id="rId3"/>
    <p:sldId id="310" r:id="rId4"/>
    <p:sldId id="311" r:id="rId5"/>
    <p:sldId id="312" r:id="rId6"/>
    <p:sldId id="313" r:id="rId7"/>
    <p:sldId id="314" r:id="rId8"/>
    <p:sldId id="315" r:id="rId9"/>
    <p:sldId id="316" r:id="rId10"/>
    <p:sldId id="319" r:id="rId11"/>
    <p:sldId id="317" r:id="rId12"/>
    <p:sldId id="318" r:id="rId13"/>
    <p:sldId id="309" r:id="rId14"/>
    <p:sldId id="320"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75" d="100"/>
          <a:sy n="75" d="100"/>
        </p:scale>
        <p:origin x="-1618" y="-341"/>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736330-D4FB-498C-A240-DBF565AF423C}" type="datetimeFigureOut">
              <a:rPr lang="en-US" smtClean="0"/>
              <a:pPr/>
              <a:t>4/21/2017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https://www.educba.com/machine_learning_n_R/</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64F052-F219-4965-8DEC-17304C988EBD}" type="slidenum">
              <a:rPr lang="en-US" smtClean="0"/>
              <a:pPr/>
              <a:t>‹#›</a:t>
            </a:fld>
            <a:endParaRPr lang="en-US" dirty="0"/>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A43EB3-AE3F-42F6-9DF7-F8DA9E02201D}" type="datetimeFigureOut">
              <a:rPr lang="en-US" smtClean="0"/>
              <a:pPr/>
              <a:t>4/21/2017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https://www.educba.com/machine_learning_n_R/</a:t>
            </a: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131766-472D-4CDE-8D1F-9D0735FD0A42}" type="slidenum">
              <a:rPr lang="en-US" smtClean="0"/>
              <a:pPr/>
              <a:t>‹#›</a:t>
            </a:fld>
            <a:endParaRPr lang="en-US" dirty="0"/>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11</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12</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13</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14</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3</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4</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5</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6</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7</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8</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9</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10</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71450"/>
            <a:ext cx="4343400" cy="285751"/>
          </a:xfrm>
        </p:spPr>
        <p:txBody>
          <a:bodyPr/>
          <a:lstStyle>
            <a:lvl1pPr>
              <a:defRPr/>
            </a:lvl1pPr>
          </a:lstStyle>
          <a:p>
            <a:r>
              <a:rPr lang="en-US" dirty="0" smtClean="0"/>
              <a:t>Linear Regression</a:t>
            </a:r>
            <a:endParaRPr lang="en-US" dirty="0"/>
          </a:p>
        </p:txBody>
      </p:sp>
      <p:pic>
        <p:nvPicPr>
          <p:cNvPr id="7" name="Picture 6" descr="eduCBA-Logo.png"/>
          <p:cNvPicPr>
            <a:picLocks noChangeAspect="1"/>
          </p:cNvPicPr>
          <p:nvPr userDrawn="1"/>
        </p:nvPicPr>
        <p:blipFill>
          <a:blip r:embed="rId2" cstate="print"/>
          <a:stretch>
            <a:fillRect/>
          </a:stretch>
        </p:blipFill>
        <p:spPr>
          <a:xfrm>
            <a:off x="7239000" y="114300"/>
            <a:ext cx="1676400" cy="383721"/>
          </a:xfrm>
          <a:prstGeom prst="rect">
            <a:avLst/>
          </a:prstGeom>
        </p:spPr>
      </p:pic>
      <p:cxnSp>
        <p:nvCxnSpPr>
          <p:cNvPr id="9" name="Straight Connector 8"/>
          <p:cNvCxnSpPr/>
          <p:nvPr userDrawn="1"/>
        </p:nvCxnSpPr>
        <p:spPr>
          <a:xfrm>
            <a:off x="228600" y="571500"/>
            <a:ext cx="8686800" cy="0"/>
          </a:xfrm>
          <a:prstGeom prst="line">
            <a:avLst/>
          </a:prstGeom>
          <a:ln w="28575" cap="rnd"/>
        </p:spPr>
        <p:style>
          <a:lnRef idx="1">
            <a:schemeClr val="accent1"/>
          </a:lnRef>
          <a:fillRef idx="0">
            <a:schemeClr val="accent1"/>
          </a:fillRef>
          <a:effectRef idx="0">
            <a:schemeClr val="accent1"/>
          </a:effectRef>
          <a:fontRef idx="minor">
            <a:schemeClr val="tx1"/>
          </a:fontRef>
        </p:style>
      </p:cxnSp>
      <p:sp>
        <p:nvSpPr>
          <p:cNvPr id="17" name="Footer Placeholder 16"/>
          <p:cNvSpPr>
            <a:spLocks noGrp="1"/>
          </p:cNvSpPr>
          <p:nvPr>
            <p:ph type="ftr" sz="quarter" idx="15"/>
          </p:nvPr>
        </p:nvSpPr>
        <p:spPr>
          <a:xfrm>
            <a:off x="3124200" y="4767263"/>
            <a:ext cx="5715000" cy="273844"/>
          </a:xfrm>
        </p:spPr>
        <p:txBody>
          <a:bodyPr/>
          <a:lstStyle>
            <a:lvl1pPr>
              <a:defRPr sz="1400" b="1">
                <a:solidFill>
                  <a:schemeClr val="accent1">
                    <a:lumMod val="50000"/>
                  </a:schemeClr>
                </a:solidFill>
              </a:defRPr>
            </a:lvl1pPr>
          </a:lstStyle>
          <a:p>
            <a:r>
              <a:rPr lang="en-US" dirty="0" smtClean="0"/>
              <a:t>https://www.educba.com/machine_learning_n_R/</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
        <p:nvSpPr>
          <p:cNvPr id="6" name="Slide Number Placeholder 5"/>
          <p:cNvSpPr>
            <a:spLocks noGrp="1"/>
          </p:cNvSpPr>
          <p:nvPr>
            <p:ph type="sldNum" sz="quarter" idx="12"/>
          </p:nvPr>
        </p:nvSpPr>
        <p:spPr/>
        <p:txBody>
          <a:bodyPr/>
          <a:lstStyle/>
          <a:p>
            <a:fld id="{44E2AF4A-0674-4FC8-8397-D96544A06E7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
        <p:nvSpPr>
          <p:cNvPr id="6" name="Slide Number Placeholder 5"/>
          <p:cNvSpPr>
            <a:spLocks noGrp="1"/>
          </p:cNvSpPr>
          <p:nvPr>
            <p:ph type="sldNum" sz="quarter" idx="12"/>
          </p:nvPr>
        </p:nvSpPr>
        <p:spPr/>
        <p:txBody>
          <a:bodyPr/>
          <a:lstStyle/>
          <a:p>
            <a:fld id="{44E2AF4A-0674-4FC8-8397-D96544A06E77}"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endParaRPr lang="en-US" dirty="0"/>
          </a:p>
        </p:txBody>
      </p:sp>
      <p:sp>
        <p:nvSpPr>
          <p:cNvPr id="19" name="Footer Placeholder 18"/>
          <p:cNvSpPr>
            <a:spLocks noGrp="1"/>
          </p:cNvSpPr>
          <p:nvPr>
            <p:ph type="ftr" sz="quarter" idx="11"/>
          </p:nvPr>
        </p:nvSpPr>
        <p:spPr/>
        <p:txBody>
          <a:bodyPr/>
          <a:lstStyle/>
          <a:p>
            <a:r>
              <a:rPr lang="en-US" dirty="0" smtClean="0"/>
              <a:t>https://www.educba.com/machine_learning_n_R/</a:t>
            </a:r>
            <a:endParaRPr lang="en-US" dirty="0"/>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
        <p:nvSpPr>
          <p:cNvPr id="6" name="Slide Number Placeholder 5"/>
          <p:cNvSpPr>
            <a:spLocks noGrp="1"/>
          </p:cNvSpPr>
          <p:nvPr>
            <p:ph type="sldNum" sz="quarter" idx="12"/>
          </p:nvPr>
        </p:nvSpPr>
        <p:spPr/>
        <p:txBody>
          <a:bodyPr/>
          <a:lstStyle/>
          <a:p>
            <a:fld id="{44E2AF4A-0674-4FC8-8397-D96544A06E77}"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
        <p:nvSpPr>
          <p:cNvPr id="6" name="Slide Number Placeholder 5"/>
          <p:cNvSpPr>
            <a:spLocks noGrp="1"/>
          </p:cNvSpPr>
          <p:nvPr>
            <p:ph type="sldNum" sz="quarter" idx="12"/>
          </p:nvPr>
        </p:nvSpPr>
        <p:spPr/>
        <p:txBody>
          <a:bodyPr/>
          <a:lstStyle/>
          <a:p>
            <a:fld id="{44E2AF4A-0674-4FC8-8397-D96544A06E77}"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dirty="0" smtClean="0"/>
              <a:t>https://www.educba.com/machine_learning_n_R/</a:t>
            </a:r>
            <a:endParaRPr lang="en-US" dirty="0"/>
          </a:p>
        </p:txBody>
      </p:sp>
      <p:sp>
        <p:nvSpPr>
          <p:cNvPr id="7" name="Slide Number Placeholder 6"/>
          <p:cNvSpPr>
            <a:spLocks noGrp="1"/>
          </p:cNvSpPr>
          <p:nvPr>
            <p:ph type="sldNum" sz="quarter" idx="12"/>
          </p:nvPr>
        </p:nvSpPr>
        <p:spPr/>
        <p:txBody>
          <a:bodyPr/>
          <a:lstStyle/>
          <a:p>
            <a:fld id="{44E2AF4A-0674-4FC8-8397-D96544A06E77}"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dirty="0" smtClean="0"/>
              <a:t>https://www.educba.com/machine_learning_n_R/</a:t>
            </a:r>
            <a:endParaRPr lang="en-US" dirty="0"/>
          </a:p>
        </p:txBody>
      </p:sp>
      <p:sp>
        <p:nvSpPr>
          <p:cNvPr id="9" name="Slide Number Placeholder 8"/>
          <p:cNvSpPr>
            <a:spLocks noGrp="1"/>
          </p:cNvSpPr>
          <p:nvPr>
            <p:ph type="sldNum" sz="quarter" idx="12"/>
          </p:nvPr>
        </p:nvSpPr>
        <p:spPr/>
        <p:txBody>
          <a:bodyPr/>
          <a:lstStyle/>
          <a:p>
            <a:fld id="{44E2AF4A-0674-4FC8-8397-D96544A06E77}"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dirty="0" smtClean="0"/>
              <a:t>https://www.educba.com/machine_learning_n_R/</a:t>
            </a:r>
            <a:endParaRPr lang="en-US" dirty="0"/>
          </a:p>
        </p:txBody>
      </p:sp>
      <p:sp>
        <p:nvSpPr>
          <p:cNvPr id="5" name="Slide Number Placeholder 4"/>
          <p:cNvSpPr>
            <a:spLocks noGrp="1"/>
          </p:cNvSpPr>
          <p:nvPr>
            <p:ph type="sldNum" sz="quarter" idx="12"/>
          </p:nvPr>
        </p:nvSpPr>
        <p:spPr/>
        <p:txBody>
          <a:bodyPr/>
          <a:lstStyle/>
          <a:p>
            <a:fld id="{44E2AF4A-0674-4FC8-8397-D96544A06E7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dirty="0" smtClean="0"/>
              <a:t>https://www.educba.com/machine_learning_n_R/</a:t>
            </a:r>
            <a:endParaRPr lang="en-US" dirty="0"/>
          </a:p>
        </p:txBody>
      </p:sp>
      <p:sp>
        <p:nvSpPr>
          <p:cNvPr id="4" name="Slide Number Placeholder 3"/>
          <p:cNvSpPr>
            <a:spLocks noGrp="1"/>
          </p:cNvSpPr>
          <p:nvPr>
            <p:ph type="sldNum" sz="quarter" idx="12"/>
          </p:nvPr>
        </p:nvSpPr>
        <p:spPr/>
        <p:txBody>
          <a:bodyPr/>
          <a:lstStyle/>
          <a:p>
            <a:fld id="{44E2AF4A-0674-4FC8-8397-D96544A06E7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dirty="0" smtClean="0"/>
              <a:t>https://www.educba.com/machine_learning_n_R/</a:t>
            </a:r>
            <a:endParaRPr lang="en-US" dirty="0"/>
          </a:p>
        </p:txBody>
      </p:sp>
      <p:sp>
        <p:nvSpPr>
          <p:cNvPr id="7" name="Slide Number Placeholder 6"/>
          <p:cNvSpPr>
            <a:spLocks noGrp="1"/>
          </p:cNvSpPr>
          <p:nvPr>
            <p:ph type="sldNum" sz="quarter" idx="12"/>
          </p:nvPr>
        </p:nvSpPr>
        <p:spPr/>
        <p:txBody>
          <a:bodyPr/>
          <a:lstStyle/>
          <a:p>
            <a:fld id="{44E2AF4A-0674-4FC8-8397-D96544A06E77}"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dirty="0" smtClean="0"/>
              <a:t>https://www.educba.com/machine_learning_n_R/</a:t>
            </a:r>
            <a:endParaRPr lang="en-US" dirty="0"/>
          </a:p>
        </p:txBody>
      </p:sp>
      <p:sp>
        <p:nvSpPr>
          <p:cNvPr id="7" name="Slide Number Placeholder 6"/>
          <p:cNvSpPr>
            <a:spLocks noGrp="1"/>
          </p:cNvSpPr>
          <p:nvPr>
            <p:ph type="sldNum" sz="quarter" idx="12"/>
          </p:nvPr>
        </p:nvSpPr>
        <p:spPr/>
        <p:txBody>
          <a:bodyPr/>
          <a:lstStyle/>
          <a:p>
            <a:fld id="{44E2AF4A-0674-4FC8-8397-D96544A06E77}"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alphaModFix amt="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https://www.educba.com/machine_learning_n_R/</a:t>
            </a:r>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4E2AF4A-0674-4FC8-8397-D96544A06E7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vmlDrawing" Target="../drawings/vmlDrawing3.v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vmlDrawing" Target="../drawings/vmlDrawing4.v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14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590550"/>
            <a:ext cx="9144000" cy="3581400"/>
          </a:xfrm>
          <a:ln cmpd="sng">
            <a:round/>
          </a:ln>
        </p:spPr>
        <p:txBody>
          <a:bodyPr>
            <a:normAutofit/>
          </a:bodyPr>
          <a:lstStyle/>
          <a:p>
            <a:pPr algn="ctr"/>
            <a:r>
              <a:rPr lang="en-US" sz="2700" dirty="0" smtClean="0">
                <a:solidFill>
                  <a:schemeClr val="accent2">
                    <a:lumMod val="75000"/>
                  </a:schemeClr>
                </a:solidFill>
              </a:rPr>
              <a:t>Module-5.1</a:t>
            </a:r>
            <a:br>
              <a:rPr lang="en-US" sz="2700" dirty="0" smtClean="0">
                <a:solidFill>
                  <a:schemeClr val="accent2">
                    <a:lumMod val="75000"/>
                  </a:schemeClr>
                </a:solidFill>
              </a:rPr>
            </a:br>
            <a:r>
              <a:rPr lang="en-US" sz="1500" dirty="0" smtClean="0">
                <a:solidFill>
                  <a:schemeClr val="accent2">
                    <a:lumMod val="75000"/>
                  </a:schemeClr>
                </a:solidFill>
              </a:rPr>
              <a:t/>
            </a:r>
            <a:br>
              <a:rPr lang="en-US" sz="1500" dirty="0" smtClean="0">
                <a:solidFill>
                  <a:schemeClr val="accent2">
                    <a:lumMod val="75000"/>
                  </a:schemeClr>
                </a:solidFill>
              </a:rPr>
            </a:br>
            <a:r>
              <a:rPr lang="en-US" sz="3600" dirty="0" err="1" smtClean="0">
                <a:solidFill>
                  <a:srgbClr val="0070C0"/>
                </a:solidFill>
              </a:rPr>
              <a:t>knn</a:t>
            </a:r>
            <a:r>
              <a:rPr lang="en-US" sz="3600" dirty="0" smtClean="0">
                <a:solidFill>
                  <a:srgbClr val="0070C0"/>
                </a:solidFill>
              </a:rPr>
              <a:t> </a:t>
            </a:r>
            <a:br>
              <a:rPr lang="en-US" sz="3600" dirty="0" smtClean="0">
                <a:solidFill>
                  <a:srgbClr val="0070C0"/>
                </a:solidFill>
              </a:rPr>
            </a:br>
            <a:r>
              <a:rPr lang="en-US" sz="3600" dirty="0" smtClean="0">
                <a:solidFill>
                  <a:srgbClr val="0070C0"/>
                </a:solidFill>
              </a:rPr>
              <a:t>(Know your Nearest Neighbor)</a:t>
            </a:r>
            <a:br>
              <a:rPr lang="en-US" sz="3600" dirty="0" smtClean="0">
                <a:solidFill>
                  <a:srgbClr val="0070C0"/>
                </a:solidFill>
              </a:rPr>
            </a:br>
            <a:r>
              <a:rPr lang="en-US" sz="3600" dirty="0" smtClean="0">
                <a:solidFill>
                  <a:srgbClr val="0070C0"/>
                </a:solidFill>
              </a:rPr>
              <a:t>A supervised learning classification</a:t>
            </a:r>
            <a:endParaRPr lang="en-US" sz="3600" dirty="0">
              <a:solidFill>
                <a:srgbClr val="0070C0"/>
              </a:solidFill>
            </a:endParaRPr>
          </a:p>
        </p:txBody>
      </p:sp>
      <p:pic>
        <p:nvPicPr>
          <p:cNvPr id="4" name="Picture 3" descr="eduCBA-Logo.png"/>
          <p:cNvPicPr>
            <a:picLocks noChangeAspect="1"/>
          </p:cNvPicPr>
          <p:nvPr/>
        </p:nvPicPr>
        <p:blipFill>
          <a:blip r:embed="rId3" cstate="print"/>
          <a:stretch>
            <a:fillRect/>
          </a:stretch>
        </p:blipFill>
        <p:spPr>
          <a:xfrm>
            <a:off x="2679970" y="521525"/>
            <a:ext cx="3797030" cy="907225"/>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dirty="0"/>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9" name="TextBox 8"/>
          <p:cNvSpPr txBox="1"/>
          <p:nvPr/>
        </p:nvSpPr>
        <p:spPr>
          <a:xfrm>
            <a:off x="228600" y="114300"/>
            <a:ext cx="1828800" cy="461665"/>
          </a:xfrm>
          <a:prstGeom prst="rect">
            <a:avLst/>
          </a:prstGeom>
          <a:noFill/>
        </p:spPr>
        <p:txBody>
          <a:bodyPr wrap="square" rtlCol="0">
            <a:spAutoFit/>
          </a:bodyPr>
          <a:lstStyle/>
          <a:p>
            <a:r>
              <a:rPr lang="en-US" sz="1600" b="1" dirty="0" smtClean="0">
                <a:solidFill>
                  <a:srgbClr val="0070C0"/>
                </a:solidFill>
              </a:rPr>
              <a:t>Module-5.1  </a:t>
            </a:r>
            <a:r>
              <a:rPr lang="en-US" sz="2400" b="1" dirty="0" err="1" smtClean="0">
                <a:solidFill>
                  <a:srgbClr val="0070C0"/>
                </a:solidFill>
              </a:rPr>
              <a:t>knn</a:t>
            </a:r>
            <a:endParaRPr lang="en-US" sz="2400" b="1" dirty="0" smtClean="0">
              <a:solidFill>
                <a:srgbClr val="0070C0"/>
              </a:solidFill>
            </a:endParaRPr>
          </a:p>
        </p:txBody>
      </p:sp>
      <p:sp>
        <p:nvSpPr>
          <p:cNvPr id="40961" name="Rectangle 1"/>
          <p:cNvSpPr>
            <a:spLocks noChangeArrowheads="1"/>
          </p:cNvSpPr>
          <p:nvPr/>
        </p:nvSpPr>
        <p:spPr bwMode="auto">
          <a:xfrm>
            <a:off x="228600" y="651092"/>
            <a:ext cx="8305800" cy="35394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sng" strike="noStrike" cap="none" normalizeH="0" baseline="0" dirty="0" smtClean="0">
                <a:ln>
                  <a:noFill/>
                </a:ln>
                <a:solidFill>
                  <a:schemeClr val="tx1"/>
                </a:solidFill>
                <a:effectLst/>
                <a:latin typeface="Calibri" pitchFamily="34" charset="0"/>
                <a:ea typeface="Calibri" pitchFamily="34" charset="0"/>
                <a:cs typeface="Mangal" pitchFamily="18" charset="0"/>
              </a:rPr>
              <a:t>Overview of </a:t>
            </a:r>
            <a:r>
              <a:rPr kumimoji="0" lang="en-US" sz="2200" b="1" i="0" u="sng" strike="noStrike" cap="none" normalizeH="0" baseline="0" dirty="0" err="1" smtClean="0">
                <a:ln>
                  <a:noFill/>
                </a:ln>
                <a:solidFill>
                  <a:schemeClr val="tx1"/>
                </a:solidFill>
                <a:effectLst/>
                <a:latin typeface="Calibri" pitchFamily="34" charset="0"/>
                <a:ea typeface="Calibri" pitchFamily="34" charset="0"/>
                <a:cs typeface="Mangal" pitchFamily="18" charset="0"/>
              </a:rPr>
              <a:t>knn</a:t>
            </a:r>
            <a:r>
              <a:rPr kumimoji="0" lang="en-US" sz="2200" b="1" i="0" u="sng" strike="noStrike" cap="none" normalizeH="0" baseline="0" dirty="0" smtClean="0">
                <a:ln>
                  <a:noFill/>
                </a:ln>
                <a:solidFill>
                  <a:schemeClr val="tx1"/>
                </a:solidFill>
                <a:effectLst/>
                <a:latin typeface="Calibri" pitchFamily="34" charset="0"/>
                <a:ea typeface="Calibri" pitchFamily="34" charset="0"/>
                <a:cs typeface="Mangal" pitchFamily="18" charset="0"/>
              </a:rPr>
              <a:t> process:-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pPr>
            <a:r>
              <a:rPr kumimoji="0" lang="en-US"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Step 1: Load data and run numerical and graphical </a:t>
            </a:r>
            <a:r>
              <a:rPr kumimoji="0" lang="en-US"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summeries</a:t>
            </a:r>
            <a:r>
              <a:rPr kumimoji="0" lang="en-US"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pPr>
            <a:r>
              <a:rPr kumimoji="0" lang="en-US"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Step 2: Data normalization or standardization as per requirement.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pPr>
            <a:r>
              <a:rPr kumimoji="0" lang="en-US"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Step 3: Divide data into test and training data without labels (without providing</a:t>
            </a:r>
          </a:p>
          <a:p>
            <a:pPr lvl="1" eaLnBrk="0" fontAlgn="base" hangingPunct="0">
              <a:spcBef>
                <a:spcPct val="0"/>
              </a:spcBef>
              <a:spcAft>
                <a:spcPct val="0"/>
              </a:spcAft>
            </a:pPr>
            <a:r>
              <a:rPr lang="en-US" dirty="0" smtClean="0">
                <a:latin typeface="Calibri" pitchFamily="34" charset="0"/>
                <a:ea typeface="Calibri" pitchFamily="34" charset="0"/>
                <a:cs typeface="Mangal" pitchFamily="18" charset="0"/>
              </a:rPr>
              <a:t>                </a:t>
            </a:r>
            <a:r>
              <a:rPr kumimoji="0" lang="en-US"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y values).</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pPr>
            <a:r>
              <a:rPr kumimoji="0" lang="en-US"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Step 4: Create vectors for labels (y values) as well for training and test.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pPr>
            <a:r>
              <a:rPr kumimoji="0" lang="en-US"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Step 5: Decide your similarity or distance matrix.</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pPr>
            <a:r>
              <a:rPr kumimoji="0" lang="en-US"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Step 6: Pick an evaluation matrix. (Misclassification rate is a good one. We shall</a:t>
            </a:r>
          </a:p>
          <a:p>
            <a:pPr lvl="1" eaLnBrk="0" fontAlgn="base" hangingPunct="0">
              <a:spcBef>
                <a:spcPct val="0"/>
              </a:spcBef>
              <a:spcAft>
                <a:spcPct val="0"/>
              </a:spcAft>
            </a:pPr>
            <a:r>
              <a:rPr lang="en-US" dirty="0" smtClean="0">
                <a:latin typeface="Calibri" pitchFamily="34" charset="0"/>
                <a:ea typeface="Calibri" pitchFamily="34" charset="0"/>
                <a:cs typeface="Mangal" pitchFamily="18" charset="0"/>
              </a:rPr>
              <a:t>                </a:t>
            </a:r>
            <a:r>
              <a:rPr kumimoji="0" lang="en-US"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explain this more in a bit.)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pPr>
            <a:r>
              <a:rPr kumimoji="0" lang="en-US"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Step 7: Run </a:t>
            </a:r>
            <a:r>
              <a:rPr kumimoji="0" lang="en-US"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knn</a:t>
            </a:r>
            <a:r>
              <a:rPr kumimoji="0" lang="en-US"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few times, changing </a:t>
            </a:r>
            <a:r>
              <a:rPr kumimoji="0" lang="en-US" b="0" i="1" u="none" strike="noStrike" cap="none" normalizeH="0" baseline="0" dirty="0" smtClean="0">
                <a:ln>
                  <a:noFill/>
                </a:ln>
                <a:solidFill>
                  <a:schemeClr val="tx1"/>
                </a:solidFill>
                <a:effectLst/>
                <a:latin typeface="Calibri" pitchFamily="34" charset="0"/>
                <a:ea typeface="Calibri" pitchFamily="34" charset="0"/>
                <a:cs typeface="Mangal" pitchFamily="18" charset="0"/>
              </a:rPr>
              <a:t>k</a:t>
            </a:r>
            <a:r>
              <a:rPr kumimoji="0" lang="en-US"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and checking the evaluation measures.</a:t>
            </a:r>
          </a:p>
          <a:p>
            <a:pPr lvl="1" eaLnBrk="0" fontAlgn="base" hangingPunct="0">
              <a:spcBef>
                <a:spcPct val="0"/>
              </a:spcBef>
              <a:spcAft>
                <a:spcPct val="0"/>
              </a:spcAft>
            </a:pPr>
            <a:r>
              <a:rPr lang="en-US" dirty="0" smtClean="0">
                <a:latin typeface="Calibri" pitchFamily="34" charset="0"/>
                <a:ea typeface="Calibri" pitchFamily="34" charset="0"/>
                <a:cs typeface="Mangal" pitchFamily="18" charset="0"/>
              </a:rPr>
              <a:t>               </a:t>
            </a:r>
            <a:r>
              <a:rPr kumimoji="0" lang="en-US"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You can start with </a:t>
            </a:r>
            <a:r>
              <a:rPr kumimoji="0" lang="en-US" b="0" i="1" u="none" strike="noStrike" cap="none" normalizeH="0" baseline="0" dirty="0" smtClean="0">
                <a:ln>
                  <a:noFill/>
                </a:ln>
                <a:solidFill>
                  <a:schemeClr val="tx1"/>
                </a:solidFill>
                <a:effectLst/>
                <a:latin typeface="Calibri" pitchFamily="34" charset="0"/>
                <a:ea typeface="Calibri" pitchFamily="34" charset="0"/>
                <a:cs typeface="Mangal" pitchFamily="18" charset="0"/>
              </a:rPr>
              <a:t>k</a:t>
            </a:r>
            <a:r>
              <a:rPr kumimoji="0" lang="en-US"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as:  </a:t>
            </a:r>
            <a:r>
              <a:rPr kumimoji="0" lang="en-US" b="0" i="1" u="none" strike="noStrike" cap="none" normalizeH="0" baseline="0" dirty="0" smtClean="0">
                <a:ln>
                  <a:noFill/>
                </a:ln>
                <a:solidFill>
                  <a:schemeClr val="tx1"/>
                </a:solidFill>
                <a:effectLst/>
                <a:latin typeface="Calibri" pitchFamily="34" charset="0"/>
                <a:ea typeface="Calibri" pitchFamily="34" charset="0"/>
                <a:cs typeface="Mangal" pitchFamily="18" charset="0"/>
              </a:rPr>
              <a:t>k </a:t>
            </a:r>
            <a:r>
              <a:rPr kumimoji="0" lang="en-US"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 </a:t>
            </a:r>
            <a:r>
              <a:rPr kumimoji="0" lang="en-US"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sqrt</a:t>
            </a:r>
            <a:r>
              <a:rPr kumimoji="0" lang="en-US"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a:t>
            </a:r>
            <a:r>
              <a:rPr kumimoji="0" lang="en-US"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nrow</a:t>
            </a:r>
            <a:r>
              <a:rPr kumimoji="0" lang="en-US"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a:t>
            </a:r>
            <a:r>
              <a:rPr kumimoji="0" lang="en-US" b="0" i="1" u="none" strike="noStrike" cap="none" normalizeH="0" baseline="0" dirty="0" smtClean="0">
                <a:ln>
                  <a:noFill/>
                </a:ln>
                <a:solidFill>
                  <a:schemeClr val="tx1"/>
                </a:solidFill>
                <a:effectLst/>
                <a:latin typeface="Calibri" pitchFamily="34" charset="0"/>
                <a:ea typeface="Calibri" pitchFamily="34" charset="0"/>
                <a:cs typeface="Mangal" pitchFamily="18" charset="0"/>
              </a:rPr>
              <a:t>dataset</a:t>
            </a:r>
            <a:r>
              <a:rPr kumimoji="0" lang="en-US"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9" name="TextBox 8"/>
          <p:cNvSpPr txBox="1"/>
          <p:nvPr/>
        </p:nvSpPr>
        <p:spPr>
          <a:xfrm>
            <a:off x="228600" y="114300"/>
            <a:ext cx="5486400" cy="461665"/>
          </a:xfrm>
          <a:prstGeom prst="rect">
            <a:avLst/>
          </a:prstGeom>
          <a:noFill/>
        </p:spPr>
        <p:txBody>
          <a:bodyPr wrap="square" rtlCol="0">
            <a:spAutoFit/>
          </a:bodyPr>
          <a:lstStyle/>
          <a:p>
            <a:r>
              <a:rPr lang="en-US" sz="1600" b="1" dirty="0" smtClean="0">
                <a:solidFill>
                  <a:srgbClr val="0070C0"/>
                </a:solidFill>
              </a:rPr>
              <a:t>Module-5.1  </a:t>
            </a:r>
            <a:r>
              <a:rPr lang="en-US" sz="2400" b="1" dirty="0" err="1" smtClean="0">
                <a:solidFill>
                  <a:srgbClr val="0070C0"/>
                </a:solidFill>
              </a:rPr>
              <a:t>knn</a:t>
            </a:r>
            <a:r>
              <a:rPr lang="en-US" sz="2400" b="1" dirty="0" smtClean="0">
                <a:solidFill>
                  <a:srgbClr val="0070C0"/>
                </a:solidFill>
              </a:rPr>
              <a:t> ROC</a:t>
            </a:r>
          </a:p>
        </p:txBody>
      </p:sp>
      <p:sp>
        <p:nvSpPr>
          <p:cNvPr id="6" name="TextBox 5"/>
          <p:cNvSpPr txBox="1"/>
          <p:nvPr/>
        </p:nvSpPr>
        <p:spPr>
          <a:xfrm>
            <a:off x="228600" y="666750"/>
            <a:ext cx="2438400" cy="4031873"/>
          </a:xfrm>
          <a:prstGeom prst="rect">
            <a:avLst/>
          </a:prstGeom>
          <a:noFill/>
        </p:spPr>
        <p:txBody>
          <a:bodyPr wrap="square" rtlCol="0">
            <a:spAutoFit/>
          </a:bodyPr>
          <a:lstStyle/>
          <a:p>
            <a:r>
              <a:rPr lang="en-US" sz="2200" b="1" dirty="0" smtClean="0"/>
              <a:t>Abstract</a:t>
            </a:r>
          </a:p>
          <a:p>
            <a:r>
              <a:rPr lang="en-US" dirty="0" smtClean="0"/>
              <a:t>Receiver operating characteristics (ROC) graphs are useful for organizing classifiers and visualizing their performance. ROC graphs are commonly used in medical decision making, and in recent years have been used increasingly in machine learning and data mining research.</a:t>
            </a:r>
            <a:endParaRPr lang="en-US" dirty="0"/>
          </a:p>
        </p:txBody>
      </p:sp>
      <p:pic>
        <p:nvPicPr>
          <p:cNvPr id="8193" name="Picture 1"/>
          <p:cNvPicPr>
            <a:picLocks noChangeAspect="1" noChangeArrowheads="1"/>
          </p:cNvPicPr>
          <p:nvPr/>
        </p:nvPicPr>
        <p:blipFill>
          <a:blip r:embed="rId4" cstate="print"/>
          <a:srcRect/>
          <a:stretch>
            <a:fillRect/>
          </a:stretch>
        </p:blipFill>
        <p:spPr bwMode="auto">
          <a:xfrm>
            <a:off x="2667000" y="971550"/>
            <a:ext cx="6134100" cy="371475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9" name="TextBox 8"/>
          <p:cNvSpPr txBox="1"/>
          <p:nvPr/>
        </p:nvSpPr>
        <p:spPr>
          <a:xfrm>
            <a:off x="228600" y="114300"/>
            <a:ext cx="6324600" cy="461665"/>
          </a:xfrm>
          <a:prstGeom prst="rect">
            <a:avLst/>
          </a:prstGeom>
          <a:noFill/>
        </p:spPr>
        <p:txBody>
          <a:bodyPr wrap="square" rtlCol="0">
            <a:spAutoFit/>
          </a:bodyPr>
          <a:lstStyle/>
          <a:p>
            <a:r>
              <a:rPr lang="en-US" sz="1600" b="1" dirty="0" smtClean="0">
                <a:solidFill>
                  <a:srgbClr val="0070C0"/>
                </a:solidFill>
              </a:rPr>
              <a:t>Module-5.1  </a:t>
            </a:r>
            <a:r>
              <a:rPr lang="en-US" sz="2400" b="1" dirty="0" err="1" smtClean="0">
                <a:solidFill>
                  <a:srgbClr val="0070C0"/>
                </a:solidFill>
              </a:rPr>
              <a:t>knn</a:t>
            </a:r>
            <a:r>
              <a:rPr lang="en-US" sz="2400" b="1" dirty="0" smtClean="0">
                <a:solidFill>
                  <a:srgbClr val="0070C0"/>
                </a:solidFill>
              </a:rPr>
              <a:t> Sensitivity and Specificity</a:t>
            </a:r>
          </a:p>
        </p:txBody>
      </p:sp>
      <p:pic>
        <p:nvPicPr>
          <p:cNvPr id="6145" name="Picture 1"/>
          <p:cNvPicPr>
            <a:picLocks noChangeAspect="1" noChangeArrowheads="1"/>
          </p:cNvPicPr>
          <p:nvPr/>
        </p:nvPicPr>
        <p:blipFill>
          <a:blip r:embed="rId4" cstate="print"/>
          <a:srcRect/>
          <a:stretch>
            <a:fillRect/>
          </a:stretch>
        </p:blipFill>
        <p:spPr bwMode="auto">
          <a:xfrm>
            <a:off x="4369414" y="971550"/>
            <a:ext cx="4492011" cy="3837040"/>
          </a:xfrm>
          <a:prstGeom prst="rect">
            <a:avLst/>
          </a:prstGeom>
          <a:noFill/>
          <a:ln w="9525">
            <a:noFill/>
            <a:miter lim="800000"/>
            <a:headEnd/>
            <a:tailEnd/>
          </a:ln>
        </p:spPr>
      </p:pic>
      <p:pic>
        <p:nvPicPr>
          <p:cNvPr id="6146" name="Picture 2"/>
          <p:cNvPicPr>
            <a:picLocks noChangeAspect="1" noChangeArrowheads="1"/>
          </p:cNvPicPr>
          <p:nvPr/>
        </p:nvPicPr>
        <p:blipFill>
          <a:blip r:embed="rId5" cstate="print"/>
          <a:srcRect/>
          <a:stretch>
            <a:fillRect/>
          </a:stretch>
        </p:blipFill>
        <p:spPr bwMode="auto">
          <a:xfrm>
            <a:off x="228600" y="1200150"/>
            <a:ext cx="4182429" cy="33528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9" name="TextBox 8"/>
          <p:cNvSpPr txBox="1"/>
          <p:nvPr/>
        </p:nvSpPr>
        <p:spPr>
          <a:xfrm>
            <a:off x="228600" y="114300"/>
            <a:ext cx="5791200" cy="461665"/>
          </a:xfrm>
          <a:prstGeom prst="rect">
            <a:avLst/>
          </a:prstGeom>
          <a:noFill/>
        </p:spPr>
        <p:txBody>
          <a:bodyPr wrap="square" rtlCol="0">
            <a:spAutoFit/>
          </a:bodyPr>
          <a:lstStyle/>
          <a:p>
            <a:r>
              <a:rPr lang="en-US" sz="1600" b="1" dirty="0" smtClean="0">
                <a:solidFill>
                  <a:srgbClr val="0070C0"/>
                </a:solidFill>
              </a:rPr>
              <a:t>Module-5.1  </a:t>
            </a:r>
            <a:r>
              <a:rPr lang="en-US" sz="2400" b="1" dirty="0" err="1" smtClean="0">
                <a:solidFill>
                  <a:srgbClr val="0070C0"/>
                </a:solidFill>
              </a:rPr>
              <a:t>knn</a:t>
            </a:r>
            <a:r>
              <a:rPr lang="en-US" sz="2400" b="1" dirty="0" smtClean="0">
                <a:solidFill>
                  <a:srgbClr val="0070C0"/>
                </a:solidFill>
              </a:rPr>
              <a:t> ~ Practice more case studies…</a:t>
            </a:r>
          </a:p>
        </p:txBody>
      </p:sp>
      <p:sp>
        <p:nvSpPr>
          <p:cNvPr id="7" name="TextBox 6"/>
          <p:cNvSpPr txBox="1"/>
          <p:nvPr/>
        </p:nvSpPr>
        <p:spPr>
          <a:xfrm>
            <a:off x="228600" y="742950"/>
            <a:ext cx="8915400" cy="461665"/>
          </a:xfrm>
          <a:prstGeom prst="rect">
            <a:avLst/>
          </a:prstGeom>
          <a:noFill/>
        </p:spPr>
        <p:txBody>
          <a:bodyPr wrap="square" rtlCol="0">
            <a:spAutoFit/>
          </a:bodyPr>
          <a:lstStyle/>
          <a:p>
            <a:r>
              <a:rPr lang="en-US" sz="2400" b="1" dirty="0" smtClean="0"/>
              <a:t>Let us take a look at the strengths and weaknesses of this algorithm</a:t>
            </a:r>
            <a:r>
              <a:rPr lang="en-US" sz="2400" b="1" dirty="0" smtClean="0"/>
              <a:t>:</a:t>
            </a:r>
            <a:endParaRPr lang="en-US" sz="2400" b="1" dirty="0" smtClean="0"/>
          </a:p>
        </p:txBody>
      </p:sp>
      <p:sp>
        <p:nvSpPr>
          <p:cNvPr id="6" name="TextBox 5"/>
          <p:cNvSpPr txBox="1"/>
          <p:nvPr/>
        </p:nvSpPr>
        <p:spPr>
          <a:xfrm>
            <a:off x="4419600" y="1581150"/>
            <a:ext cx="4572000" cy="2585323"/>
          </a:xfrm>
          <a:prstGeom prst="rect">
            <a:avLst/>
          </a:prstGeom>
          <a:noFill/>
        </p:spPr>
        <p:txBody>
          <a:bodyPr wrap="square" rtlCol="0">
            <a:spAutoFit/>
          </a:bodyPr>
          <a:lstStyle/>
          <a:p>
            <a:r>
              <a:rPr lang="en-US" b="1" dirty="0" err="1" smtClean="0"/>
              <a:t>Weeknesses</a:t>
            </a:r>
            <a:endParaRPr lang="en-US" b="1" dirty="0" smtClean="0"/>
          </a:p>
          <a:p>
            <a:endParaRPr lang="en-US" b="1" dirty="0" smtClean="0"/>
          </a:p>
          <a:p>
            <a:r>
              <a:rPr lang="en-US" dirty="0" smtClean="0"/>
              <a:t>• </a:t>
            </a:r>
            <a:r>
              <a:rPr lang="en-US" dirty="0" smtClean="0"/>
              <a:t>Does not produce a model, which </a:t>
            </a:r>
            <a:r>
              <a:rPr lang="en-US" dirty="0" smtClean="0"/>
              <a:t>limits the</a:t>
            </a:r>
          </a:p>
          <a:p>
            <a:r>
              <a:rPr lang="en-US" dirty="0" smtClean="0"/>
              <a:t> </a:t>
            </a:r>
            <a:r>
              <a:rPr lang="en-US" dirty="0" smtClean="0"/>
              <a:t>  </a:t>
            </a:r>
            <a:r>
              <a:rPr lang="en-US" dirty="0" smtClean="0"/>
              <a:t>ability to find novel insights </a:t>
            </a:r>
            <a:r>
              <a:rPr lang="en-US" dirty="0" smtClean="0"/>
              <a:t>in relationships</a:t>
            </a:r>
          </a:p>
          <a:p>
            <a:r>
              <a:rPr lang="en-US" dirty="0" smtClean="0"/>
              <a:t> </a:t>
            </a:r>
            <a:r>
              <a:rPr lang="en-US" dirty="0" smtClean="0"/>
              <a:t>  </a:t>
            </a:r>
            <a:r>
              <a:rPr lang="en-US" dirty="0" smtClean="0"/>
              <a:t>among </a:t>
            </a:r>
            <a:r>
              <a:rPr lang="en-US" dirty="0" smtClean="0"/>
              <a:t>features</a:t>
            </a:r>
          </a:p>
          <a:p>
            <a:r>
              <a:rPr lang="en-US" dirty="0" smtClean="0"/>
              <a:t>• </a:t>
            </a:r>
            <a:r>
              <a:rPr lang="en-US" dirty="0" smtClean="0"/>
              <a:t>Slow classification </a:t>
            </a:r>
            <a:r>
              <a:rPr lang="en-US" dirty="0" smtClean="0"/>
              <a:t>phase</a:t>
            </a:r>
          </a:p>
          <a:p>
            <a:r>
              <a:rPr lang="en-US" dirty="0" smtClean="0"/>
              <a:t>• </a:t>
            </a:r>
            <a:r>
              <a:rPr lang="en-US" dirty="0" smtClean="0"/>
              <a:t>Requires a large amount of </a:t>
            </a:r>
            <a:r>
              <a:rPr lang="en-US" dirty="0" smtClean="0"/>
              <a:t>memory</a:t>
            </a:r>
          </a:p>
          <a:p>
            <a:r>
              <a:rPr lang="en-US" dirty="0" smtClean="0"/>
              <a:t>• </a:t>
            </a:r>
            <a:r>
              <a:rPr lang="en-US" dirty="0" smtClean="0"/>
              <a:t>Nominal features and missing </a:t>
            </a:r>
            <a:r>
              <a:rPr lang="en-US" dirty="0" smtClean="0"/>
              <a:t>data require</a:t>
            </a:r>
          </a:p>
          <a:p>
            <a:r>
              <a:rPr lang="en-US" dirty="0" smtClean="0"/>
              <a:t> </a:t>
            </a:r>
            <a:r>
              <a:rPr lang="en-US" dirty="0" smtClean="0"/>
              <a:t>  additional processing.</a:t>
            </a:r>
            <a:endParaRPr lang="en-US" dirty="0"/>
          </a:p>
        </p:txBody>
      </p:sp>
      <p:sp>
        <p:nvSpPr>
          <p:cNvPr id="8" name="TextBox 7"/>
          <p:cNvSpPr txBox="1"/>
          <p:nvPr/>
        </p:nvSpPr>
        <p:spPr>
          <a:xfrm>
            <a:off x="533400" y="1581150"/>
            <a:ext cx="3657600" cy="2031325"/>
          </a:xfrm>
          <a:prstGeom prst="rect">
            <a:avLst/>
          </a:prstGeom>
          <a:noFill/>
        </p:spPr>
        <p:txBody>
          <a:bodyPr wrap="square" rtlCol="0">
            <a:spAutoFit/>
          </a:bodyPr>
          <a:lstStyle/>
          <a:p>
            <a:r>
              <a:rPr lang="en-US" b="1" dirty="0" smtClean="0"/>
              <a:t>Strengths</a:t>
            </a:r>
          </a:p>
          <a:p>
            <a:endParaRPr lang="en-US" b="1" dirty="0" smtClean="0"/>
          </a:p>
          <a:p>
            <a:r>
              <a:rPr lang="en-US" dirty="0" smtClean="0"/>
              <a:t>• Simple and effective</a:t>
            </a:r>
          </a:p>
          <a:p>
            <a:r>
              <a:rPr lang="en-US" dirty="0" smtClean="0"/>
              <a:t>• Makes no assumptions </a:t>
            </a:r>
            <a:r>
              <a:rPr lang="en-US" dirty="0" smtClean="0"/>
              <a:t>about the</a:t>
            </a:r>
          </a:p>
          <a:p>
            <a:r>
              <a:rPr lang="en-US" dirty="0" smtClean="0"/>
              <a:t> </a:t>
            </a:r>
            <a:r>
              <a:rPr lang="en-US" dirty="0" smtClean="0"/>
              <a:t>  </a:t>
            </a:r>
            <a:r>
              <a:rPr lang="en-US" dirty="0" smtClean="0"/>
              <a:t>underlying </a:t>
            </a:r>
            <a:r>
              <a:rPr lang="en-US" dirty="0" smtClean="0"/>
              <a:t> data </a:t>
            </a:r>
            <a:r>
              <a:rPr lang="en-US" dirty="0" smtClean="0"/>
              <a:t>distribution</a:t>
            </a:r>
          </a:p>
          <a:p>
            <a:r>
              <a:rPr lang="en-US" dirty="0" smtClean="0"/>
              <a:t>• Fast training phase</a:t>
            </a:r>
          </a:p>
          <a:p>
            <a:endParaRPr lang="en-US" dirty="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9" name="TextBox 8"/>
          <p:cNvSpPr txBox="1"/>
          <p:nvPr/>
        </p:nvSpPr>
        <p:spPr>
          <a:xfrm>
            <a:off x="228600" y="114300"/>
            <a:ext cx="5791200" cy="461665"/>
          </a:xfrm>
          <a:prstGeom prst="rect">
            <a:avLst/>
          </a:prstGeom>
          <a:noFill/>
        </p:spPr>
        <p:txBody>
          <a:bodyPr wrap="square" rtlCol="0">
            <a:spAutoFit/>
          </a:bodyPr>
          <a:lstStyle/>
          <a:p>
            <a:r>
              <a:rPr lang="en-US" sz="1600" b="1" dirty="0" smtClean="0">
                <a:solidFill>
                  <a:srgbClr val="0070C0"/>
                </a:solidFill>
              </a:rPr>
              <a:t>Module-5.1  </a:t>
            </a:r>
            <a:r>
              <a:rPr lang="en-US" sz="2400" b="1" dirty="0" err="1" smtClean="0">
                <a:solidFill>
                  <a:srgbClr val="0070C0"/>
                </a:solidFill>
              </a:rPr>
              <a:t>knn</a:t>
            </a:r>
            <a:r>
              <a:rPr lang="en-US" sz="2400" b="1" dirty="0" smtClean="0">
                <a:solidFill>
                  <a:srgbClr val="0070C0"/>
                </a:solidFill>
              </a:rPr>
              <a:t> ~ Practice more case studies…</a:t>
            </a:r>
          </a:p>
        </p:txBody>
      </p:sp>
      <p:sp>
        <p:nvSpPr>
          <p:cNvPr id="7" name="TextBox 6"/>
          <p:cNvSpPr txBox="1"/>
          <p:nvPr/>
        </p:nvSpPr>
        <p:spPr>
          <a:xfrm>
            <a:off x="3962400" y="2419350"/>
            <a:ext cx="1676400" cy="461665"/>
          </a:xfrm>
          <a:prstGeom prst="rect">
            <a:avLst/>
          </a:prstGeom>
          <a:noFill/>
        </p:spPr>
        <p:txBody>
          <a:bodyPr wrap="square" rtlCol="0">
            <a:spAutoFit/>
          </a:bodyPr>
          <a:lstStyle/>
          <a:p>
            <a:r>
              <a:rPr lang="en-US" sz="2400" b="1" i="1" dirty="0" smtClean="0">
                <a:solidFill>
                  <a:srgbClr val="FF0000"/>
                </a:solidFill>
              </a:rPr>
              <a:t>Thanks….</a:t>
            </a:r>
            <a:endParaRPr lang="en-US" sz="2400" b="1" i="1" dirty="0">
              <a:solidFill>
                <a:srgbClr val="FF0000"/>
              </a:solidFill>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9" name="TextBox 8"/>
          <p:cNvSpPr txBox="1"/>
          <p:nvPr/>
        </p:nvSpPr>
        <p:spPr>
          <a:xfrm>
            <a:off x="228600" y="114300"/>
            <a:ext cx="1828800" cy="461665"/>
          </a:xfrm>
          <a:prstGeom prst="rect">
            <a:avLst/>
          </a:prstGeom>
          <a:noFill/>
        </p:spPr>
        <p:txBody>
          <a:bodyPr wrap="square" rtlCol="0">
            <a:spAutoFit/>
          </a:bodyPr>
          <a:lstStyle/>
          <a:p>
            <a:r>
              <a:rPr lang="en-US" sz="1600" b="1" dirty="0" smtClean="0">
                <a:solidFill>
                  <a:srgbClr val="0070C0"/>
                </a:solidFill>
              </a:rPr>
              <a:t>Module-5.1  </a:t>
            </a:r>
            <a:r>
              <a:rPr lang="en-US" sz="2400" b="1" dirty="0" err="1" smtClean="0">
                <a:solidFill>
                  <a:srgbClr val="0070C0"/>
                </a:solidFill>
              </a:rPr>
              <a:t>knn</a:t>
            </a:r>
            <a:endParaRPr lang="en-US" sz="2400" b="1" dirty="0" smtClean="0">
              <a:solidFill>
                <a:srgbClr val="0070C0"/>
              </a:solidFill>
            </a:endParaRPr>
          </a:p>
        </p:txBody>
      </p:sp>
      <p:sp>
        <p:nvSpPr>
          <p:cNvPr id="10" name="TextBox 9"/>
          <p:cNvSpPr txBox="1"/>
          <p:nvPr/>
        </p:nvSpPr>
        <p:spPr>
          <a:xfrm>
            <a:off x="228600" y="666750"/>
            <a:ext cx="8686800" cy="4093428"/>
          </a:xfrm>
          <a:prstGeom prst="rect">
            <a:avLst/>
          </a:prstGeom>
          <a:noFill/>
        </p:spPr>
        <p:txBody>
          <a:bodyPr wrap="square" rtlCol="0">
            <a:spAutoFit/>
          </a:bodyPr>
          <a:lstStyle/>
          <a:p>
            <a:r>
              <a:rPr lang="en-US" sz="2000" b="1" u="sng" dirty="0" smtClean="0"/>
              <a:t>K Nearest Neighbors – Classification:-</a:t>
            </a:r>
          </a:p>
          <a:p>
            <a:endParaRPr lang="en-US" b="1" dirty="0" smtClean="0"/>
          </a:p>
          <a:p>
            <a:pPr algn="just"/>
            <a:r>
              <a:rPr lang="en-US" dirty="0" smtClean="0"/>
              <a:t>K nearest neighbors is a simple algorithm that stores all available cases and classifies new cases based on a similarity measure (e.g., distance functions). KNN has been used in statistical estimation and pattern recognition already in the beginning of 1970’s as a non-parametric technique. </a:t>
            </a:r>
          </a:p>
          <a:p>
            <a:pPr algn="just"/>
            <a:r>
              <a:rPr lang="en-US" b="1" dirty="0" smtClean="0"/>
              <a:t>Algorithm</a:t>
            </a:r>
          </a:p>
          <a:p>
            <a:pPr algn="just"/>
            <a:r>
              <a:rPr lang="en-US" dirty="0" smtClean="0"/>
              <a:t>A case is classified by a majority vote of its neighbors, with the case being assigned to the class most common amongst its K nearest neighbors measured by a distance function. </a:t>
            </a:r>
          </a:p>
          <a:p>
            <a:pPr algn="just"/>
            <a:r>
              <a:rPr lang="en-US" dirty="0" smtClean="0"/>
              <a:t>If K = 1, then the case is simply assigned to the class of its nearest neighbor. </a:t>
            </a:r>
          </a:p>
          <a:p>
            <a:pPr algn="just"/>
            <a:endParaRPr lang="en-US" sz="600" dirty="0" smtClean="0"/>
          </a:p>
          <a:p>
            <a:pPr algn="just"/>
            <a:r>
              <a:rPr lang="en-US" dirty="0" smtClean="0"/>
              <a:t>Normally k = </a:t>
            </a:r>
            <a:r>
              <a:rPr lang="en-US" dirty="0" err="1" smtClean="0"/>
              <a:t>sqrt</a:t>
            </a:r>
            <a:r>
              <a:rPr lang="en-US" dirty="0" smtClean="0"/>
              <a:t>(</a:t>
            </a:r>
            <a:r>
              <a:rPr lang="en-US" dirty="0" err="1" smtClean="0"/>
              <a:t>no.of</a:t>
            </a:r>
            <a:r>
              <a:rPr lang="en-US" dirty="0" smtClean="0"/>
              <a:t> records in training dataset)</a:t>
            </a:r>
          </a:p>
          <a:p>
            <a:pPr algn="just"/>
            <a:endParaRPr lang="en-US" dirty="0" smtClean="0"/>
          </a:p>
          <a:p>
            <a:pPr algn="just"/>
            <a:r>
              <a:rPr lang="en-US" dirty="0" smtClean="0"/>
              <a:t>e.g. With K=3, there are two Default=Y and one Default=N out of three closest neighbors. The prediction for the unknown case is again Default=Y.</a:t>
            </a:r>
            <a:endParaRPr lang="en-US"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9" name="TextBox 8"/>
          <p:cNvSpPr txBox="1"/>
          <p:nvPr/>
        </p:nvSpPr>
        <p:spPr>
          <a:xfrm>
            <a:off x="228600" y="114300"/>
            <a:ext cx="6553200" cy="461665"/>
          </a:xfrm>
          <a:prstGeom prst="rect">
            <a:avLst/>
          </a:prstGeom>
          <a:noFill/>
        </p:spPr>
        <p:txBody>
          <a:bodyPr wrap="square" rtlCol="0">
            <a:spAutoFit/>
          </a:bodyPr>
          <a:lstStyle/>
          <a:p>
            <a:r>
              <a:rPr lang="en-US" sz="1600" b="1" dirty="0" smtClean="0">
                <a:solidFill>
                  <a:srgbClr val="0070C0"/>
                </a:solidFill>
              </a:rPr>
              <a:t>Module-5.1  </a:t>
            </a:r>
            <a:r>
              <a:rPr lang="en-US" sz="2400" b="1" dirty="0" err="1" smtClean="0">
                <a:solidFill>
                  <a:srgbClr val="0070C0"/>
                </a:solidFill>
              </a:rPr>
              <a:t>knn</a:t>
            </a:r>
            <a:r>
              <a:rPr lang="en-US" sz="2400" b="1" dirty="0" smtClean="0">
                <a:solidFill>
                  <a:srgbClr val="0070C0"/>
                </a:solidFill>
              </a:rPr>
              <a:t> – distance measurement</a:t>
            </a:r>
          </a:p>
        </p:txBody>
      </p:sp>
      <p:pic>
        <p:nvPicPr>
          <p:cNvPr id="21506" name="Picture 2"/>
          <p:cNvPicPr>
            <a:picLocks noChangeAspect="1" noChangeArrowheads="1"/>
          </p:cNvPicPr>
          <p:nvPr/>
        </p:nvPicPr>
        <p:blipFill>
          <a:blip r:embed="rId3" cstate="print"/>
          <a:srcRect/>
          <a:stretch>
            <a:fillRect/>
          </a:stretch>
        </p:blipFill>
        <p:spPr bwMode="auto">
          <a:xfrm>
            <a:off x="762000" y="1504950"/>
            <a:ext cx="3449638" cy="3267609"/>
          </a:xfrm>
          <a:prstGeom prst="rect">
            <a:avLst/>
          </a:prstGeom>
          <a:noFill/>
          <a:ln w="9525">
            <a:noFill/>
            <a:miter lim="800000"/>
            <a:headEnd/>
            <a:tailEnd/>
          </a:ln>
          <a:effectLst/>
        </p:spPr>
      </p:pic>
      <p:pic>
        <p:nvPicPr>
          <p:cNvPr id="21508" name="Picture 4" descr="http://www.saedsayad.com/images/KNN_hamming.png"/>
          <p:cNvPicPr>
            <a:picLocks noChangeAspect="1" noChangeArrowheads="1"/>
          </p:cNvPicPr>
          <p:nvPr/>
        </p:nvPicPr>
        <p:blipFill>
          <a:blip r:embed="rId4" cstate="print"/>
          <a:srcRect/>
          <a:stretch>
            <a:fillRect/>
          </a:stretch>
        </p:blipFill>
        <p:spPr bwMode="auto">
          <a:xfrm>
            <a:off x="4800600" y="1352550"/>
            <a:ext cx="3200400" cy="3276600"/>
          </a:xfrm>
          <a:prstGeom prst="rect">
            <a:avLst/>
          </a:prstGeom>
          <a:noFill/>
        </p:spPr>
      </p:pic>
      <p:sp>
        <p:nvSpPr>
          <p:cNvPr id="7" name="TextBox 6"/>
          <p:cNvSpPr txBox="1"/>
          <p:nvPr/>
        </p:nvSpPr>
        <p:spPr>
          <a:xfrm>
            <a:off x="304800" y="742950"/>
            <a:ext cx="8534400" cy="430887"/>
          </a:xfrm>
          <a:prstGeom prst="rect">
            <a:avLst/>
          </a:prstGeom>
          <a:noFill/>
        </p:spPr>
        <p:txBody>
          <a:bodyPr wrap="square" rtlCol="0">
            <a:spAutoFit/>
          </a:bodyPr>
          <a:lstStyle/>
          <a:p>
            <a:r>
              <a:rPr lang="en-US" sz="2200" b="1" dirty="0" smtClean="0"/>
              <a:t>Various methods of distance measurement:-</a:t>
            </a:r>
            <a:endParaRPr lang="en-US" sz="2200" b="1"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9" name="TextBox 8"/>
          <p:cNvSpPr txBox="1"/>
          <p:nvPr/>
        </p:nvSpPr>
        <p:spPr>
          <a:xfrm>
            <a:off x="228600" y="114300"/>
            <a:ext cx="5181600" cy="461665"/>
          </a:xfrm>
          <a:prstGeom prst="rect">
            <a:avLst/>
          </a:prstGeom>
          <a:noFill/>
        </p:spPr>
        <p:txBody>
          <a:bodyPr wrap="square" rtlCol="0">
            <a:spAutoFit/>
          </a:bodyPr>
          <a:lstStyle/>
          <a:p>
            <a:r>
              <a:rPr lang="en-US" sz="1600" b="1" dirty="0" smtClean="0">
                <a:solidFill>
                  <a:srgbClr val="0070C0"/>
                </a:solidFill>
              </a:rPr>
              <a:t>Module-5.1  </a:t>
            </a:r>
            <a:r>
              <a:rPr lang="en-US" sz="2400" b="1" dirty="0" err="1" smtClean="0">
                <a:solidFill>
                  <a:srgbClr val="0070C0"/>
                </a:solidFill>
              </a:rPr>
              <a:t>knn</a:t>
            </a:r>
            <a:r>
              <a:rPr lang="en-US" sz="2400" b="1" dirty="0" smtClean="0">
                <a:solidFill>
                  <a:srgbClr val="0070C0"/>
                </a:solidFill>
              </a:rPr>
              <a:t> – </a:t>
            </a:r>
            <a:r>
              <a:rPr lang="en-US" sz="2400" b="1" dirty="0" err="1" smtClean="0">
                <a:solidFill>
                  <a:srgbClr val="0070C0"/>
                </a:solidFill>
              </a:rPr>
              <a:t>manhattan</a:t>
            </a:r>
            <a:r>
              <a:rPr lang="en-US" sz="2400" b="1" dirty="0" smtClean="0">
                <a:solidFill>
                  <a:srgbClr val="0070C0"/>
                </a:solidFill>
              </a:rPr>
              <a:t> distance </a:t>
            </a:r>
          </a:p>
        </p:txBody>
      </p:sp>
      <p:pic>
        <p:nvPicPr>
          <p:cNvPr id="39938" name="Picture 2"/>
          <p:cNvPicPr>
            <a:picLocks noChangeAspect="1" noChangeArrowheads="1"/>
          </p:cNvPicPr>
          <p:nvPr/>
        </p:nvPicPr>
        <p:blipFill>
          <a:blip r:embed="rId3" cstate="print"/>
          <a:srcRect/>
          <a:stretch>
            <a:fillRect/>
          </a:stretch>
        </p:blipFill>
        <p:spPr bwMode="auto">
          <a:xfrm>
            <a:off x="69850" y="1200150"/>
            <a:ext cx="9004300" cy="34290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9" name="TextBox 8"/>
          <p:cNvSpPr txBox="1"/>
          <p:nvPr/>
        </p:nvSpPr>
        <p:spPr>
          <a:xfrm>
            <a:off x="228600" y="114300"/>
            <a:ext cx="6858000" cy="461665"/>
          </a:xfrm>
          <a:prstGeom prst="rect">
            <a:avLst/>
          </a:prstGeom>
          <a:noFill/>
        </p:spPr>
        <p:txBody>
          <a:bodyPr wrap="square" rtlCol="0">
            <a:spAutoFit/>
          </a:bodyPr>
          <a:lstStyle/>
          <a:p>
            <a:r>
              <a:rPr lang="en-US" sz="1600" b="1" dirty="0" smtClean="0">
                <a:solidFill>
                  <a:srgbClr val="0070C0"/>
                </a:solidFill>
              </a:rPr>
              <a:t>Module-5.1  </a:t>
            </a:r>
            <a:r>
              <a:rPr lang="en-US" sz="2400" b="1" dirty="0" err="1" smtClean="0">
                <a:solidFill>
                  <a:srgbClr val="0070C0"/>
                </a:solidFill>
              </a:rPr>
              <a:t>knn</a:t>
            </a:r>
            <a:r>
              <a:rPr lang="en-US" sz="2400" b="1" dirty="0" smtClean="0">
                <a:solidFill>
                  <a:srgbClr val="0070C0"/>
                </a:solidFill>
              </a:rPr>
              <a:t> </a:t>
            </a:r>
            <a:r>
              <a:rPr lang="en-US" sz="1700" b="1" dirty="0" smtClean="0">
                <a:solidFill>
                  <a:srgbClr val="0070C0"/>
                </a:solidFill>
              </a:rPr>
              <a:t>Difference between Euclidean and Manhattan distance.</a:t>
            </a:r>
          </a:p>
        </p:txBody>
      </p:sp>
      <p:pic>
        <p:nvPicPr>
          <p:cNvPr id="37889" name="Picture 1"/>
          <p:cNvPicPr>
            <a:picLocks noChangeAspect="1" noChangeArrowheads="1"/>
          </p:cNvPicPr>
          <p:nvPr/>
        </p:nvPicPr>
        <p:blipFill>
          <a:blip r:embed="rId3" cstate="print"/>
          <a:srcRect/>
          <a:stretch>
            <a:fillRect/>
          </a:stretch>
        </p:blipFill>
        <p:spPr bwMode="auto">
          <a:xfrm>
            <a:off x="304800" y="819151"/>
            <a:ext cx="7775575" cy="37338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9" name="TextBox 8"/>
          <p:cNvSpPr txBox="1"/>
          <p:nvPr/>
        </p:nvSpPr>
        <p:spPr>
          <a:xfrm>
            <a:off x="228600" y="114300"/>
            <a:ext cx="6705600" cy="461665"/>
          </a:xfrm>
          <a:prstGeom prst="rect">
            <a:avLst/>
          </a:prstGeom>
          <a:noFill/>
        </p:spPr>
        <p:txBody>
          <a:bodyPr wrap="square" rtlCol="0">
            <a:spAutoFit/>
          </a:bodyPr>
          <a:lstStyle/>
          <a:p>
            <a:r>
              <a:rPr lang="en-US" sz="1600" b="1" dirty="0" smtClean="0">
                <a:solidFill>
                  <a:srgbClr val="0070C0"/>
                </a:solidFill>
              </a:rPr>
              <a:t>Module-5.1  </a:t>
            </a:r>
            <a:r>
              <a:rPr lang="en-US" sz="2400" b="1" dirty="0" err="1" smtClean="0">
                <a:solidFill>
                  <a:srgbClr val="0070C0"/>
                </a:solidFill>
              </a:rPr>
              <a:t>knn</a:t>
            </a:r>
            <a:r>
              <a:rPr lang="en-US" sz="2400" b="1" dirty="0" smtClean="0">
                <a:solidFill>
                  <a:srgbClr val="0070C0"/>
                </a:solidFill>
              </a:rPr>
              <a:t> Cosine distance</a:t>
            </a:r>
          </a:p>
        </p:txBody>
      </p:sp>
      <p:sp>
        <p:nvSpPr>
          <p:cNvPr id="6" name="TextBox 5"/>
          <p:cNvSpPr txBox="1"/>
          <p:nvPr/>
        </p:nvSpPr>
        <p:spPr>
          <a:xfrm>
            <a:off x="304800" y="895350"/>
            <a:ext cx="2590800" cy="3416320"/>
          </a:xfrm>
          <a:prstGeom prst="rect">
            <a:avLst/>
          </a:prstGeom>
          <a:noFill/>
        </p:spPr>
        <p:txBody>
          <a:bodyPr wrap="square" rtlCol="0">
            <a:spAutoFit/>
          </a:bodyPr>
          <a:lstStyle/>
          <a:p>
            <a:r>
              <a:rPr lang="en-US" dirty="0" smtClean="0"/>
              <a:t>Cosine Distance [</a:t>
            </a:r>
            <a:r>
              <a:rPr lang="en-US" i="1" dirty="0" err="1" smtClean="0"/>
              <a:t>u</a:t>
            </a:r>
            <a:r>
              <a:rPr lang="en-US" dirty="0" err="1" smtClean="0"/>
              <a:t>,</a:t>
            </a:r>
            <a:r>
              <a:rPr lang="en-US" i="1" dirty="0" err="1" smtClean="0"/>
              <a:t>v</a:t>
            </a:r>
            <a:r>
              <a:rPr lang="en-US" dirty="0" smtClean="0"/>
              <a:t>]</a:t>
            </a:r>
          </a:p>
          <a:p>
            <a:r>
              <a:rPr lang="en-US" dirty="0" smtClean="0"/>
              <a:t>gives the angular cosine distance between vectors </a:t>
            </a:r>
            <a:r>
              <a:rPr lang="en-US" i="1" dirty="0" smtClean="0"/>
              <a:t>u</a:t>
            </a:r>
            <a:r>
              <a:rPr lang="en-US" dirty="0" smtClean="0"/>
              <a:t> and </a:t>
            </a:r>
            <a:r>
              <a:rPr lang="en-US" i="1" dirty="0" smtClean="0"/>
              <a:t>v</a:t>
            </a:r>
            <a:r>
              <a:rPr lang="en-US" dirty="0" smtClean="0"/>
              <a:t>.</a:t>
            </a:r>
          </a:p>
          <a:p>
            <a:r>
              <a:rPr lang="en-US" dirty="0" smtClean="0"/>
              <a:t>Cosine distance between two vectors </a:t>
            </a:r>
            <a:r>
              <a:rPr lang="en-US" dirty="0" smtClean="0">
                <a:sym typeface="Wingdings" pitchFamily="2" charset="2"/>
              </a:rPr>
              <a:t></a:t>
            </a:r>
          </a:p>
          <a:p>
            <a:endParaRPr lang="en-US" dirty="0" smtClean="0">
              <a:sym typeface="Wingdings" pitchFamily="2" charset="2"/>
            </a:endParaRPr>
          </a:p>
          <a:p>
            <a:r>
              <a:rPr lang="en-US" dirty="0" smtClean="0">
                <a:sym typeface="Wingdings" pitchFamily="2" charset="2"/>
              </a:rPr>
              <a:t>AND </a:t>
            </a:r>
          </a:p>
          <a:p>
            <a:endParaRPr lang="en-US" dirty="0" smtClean="0">
              <a:sym typeface="Wingdings" pitchFamily="2" charset="2"/>
            </a:endParaRPr>
          </a:p>
          <a:p>
            <a:r>
              <a:rPr lang="en-US" dirty="0" smtClean="0">
                <a:sym typeface="Wingdings" pitchFamily="2" charset="2"/>
              </a:rPr>
              <a:t>Cosine similarity[</a:t>
            </a:r>
            <a:r>
              <a:rPr lang="en-US" dirty="0" err="1" smtClean="0">
                <a:sym typeface="Wingdings" pitchFamily="2" charset="2"/>
              </a:rPr>
              <a:t>u,v</a:t>
            </a:r>
            <a:r>
              <a:rPr lang="en-US" dirty="0" smtClean="0">
                <a:sym typeface="Wingdings" pitchFamily="2" charset="2"/>
              </a:rPr>
              <a:t>]</a:t>
            </a:r>
          </a:p>
          <a:p>
            <a:r>
              <a:rPr lang="en-US" dirty="0" smtClean="0">
                <a:sym typeface="Wingdings" pitchFamily="2" charset="2"/>
              </a:rPr>
              <a:t>= 1 – Cosine distance.</a:t>
            </a:r>
            <a:endParaRPr lang="en-US" dirty="0" smtClean="0"/>
          </a:p>
          <a:p>
            <a:endParaRPr lang="en-US" dirty="0"/>
          </a:p>
        </p:txBody>
      </p:sp>
      <p:pic>
        <p:nvPicPr>
          <p:cNvPr id="35841" name="Picture 1"/>
          <p:cNvPicPr>
            <a:picLocks noChangeAspect="1" noChangeArrowheads="1"/>
          </p:cNvPicPr>
          <p:nvPr/>
        </p:nvPicPr>
        <p:blipFill>
          <a:blip r:embed="rId3" cstate="print"/>
          <a:srcRect/>
          <a:stretch>
            <a:fillRect/>
          </a:stretch>
        </p:blipFill>
        <p:spPr bwMode="auto">
          <a:xfrm>
            <a:off x="3276600" y="742950"/>
            <a:ext cx="5608748" cy="37338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3" cstate="print"/>
          <a:srcRect/>
          <a:stretch>
            <a:fillRect/>
          </a:stretch>
        </p:blipFill>
        <p:spPr bwMode="auto">
          <a:xfrm>
            <a:off x="381000" y="3105150"/>
            <a:ext cx="5715000" cy="1866254"/>
          </a:xfrm>
          <a:prstGeom prst="rect">
            <a:avLst/>
          </a:prstGeom>
          <a:noFill/>
          <a:ln w="9525">
            <a:noFill/>
            <a:miter lim="800000"/>
            <a:headEnd/>
            <a:tailEnd/>
          </a:ln>
        </p:spPr>
      </p:pic>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9" name="TextBox 8"/>
          <p:cNvSpPr txBox="1"/>
          <p:nvPr/>
        </p:nvSpPr>
        <p:spPr>
          <a:xfrm>
            <a:off x="228600" y="114300"/>
            <a:ext cx="6172200" cy="461665"/>
          </a:xfrm>
          <a:prstGeom prst="rect">
            <a:avLst/>
          </a:prstGeom>
          <a:noFill/>
        </p:spPr>
        <p:txBody>
          <a:bodyPr wrap="square" rtlCol="0">
            <a:spAutoFit/>
          </a:bodyPr>
          <a:lstStyle/>
          <a:p>
            <a:r>
              <a:rPr lang="en-US" sz="1600" b="1" dirty="0" smtClean="0">
                <a:solidFill>
                  <a:srgbClr val="0070C0"/>
                </a:solidFill>
              </a:rPr>
              <a:t>Module-5.1  </a:t>
            </a:r>
            <a:r>
              <a:rPr lang="en-US" sz="2400" b="1" dirty="0" err="1" smtClean="0">
                <a:solidFill>
                  <a:srgbClr val="0070C0"/>
                </a:solidFill>
              </a:rPr>
              <a:t>knn</a:t>
            </a:r>
            <a:r>
              <a:rPr lang="en-US" sz="2400" b="1" dirty="0" smtClean="0">
                <a:solidFill>
                  <a:srgbClr val="0070C0"/>
                </a:solidFill>
              </a:rPr>
              <a:t> </a:t>
            </a:r>
            <a:r>
              <a:rPr lang="en-US" sz="2400" b="1" dirty="0" err="1" smtClean="0">
                <a:solidFill>
                  <a:srgbClr val="0070C0"/>
                </a:solidFill>
              </a:rPr>
              <a:t>Jaccard</a:t>
            </a:r>
            <a:r>
              <a:rPr lang="en-US" sz="2400" b="1" dirty="0" smtClean="0">
                <a:solidFill>
                  <a:srgbClr val="0070C0"/>
                </a:solidFill>
              </a:rPr>
              <a:t> Distance</a:t>
            </a:r>
          </a:p>
        </p:txBody>
      </p:sp>
      <p:sp>
        <p:nvSpPr>
          <p:cNvPr id="6" name="TextBox 5"/>
          <p:cNvSpPr txBox="1"/>
          <p:nvPr/>
        </p:nvSpPr>
        <p:spPr>
          <a:xfrm>
            <a:off x="304800" y="666750"/>
            <a:ext cx="5867400" cy="2308324"/>
          </a:xfrm>
          <a:prstGeom prst="rect">
            <a:avLst/>
          </a:prstGeom>
          <a:noFill/>
        </p:spPr>
        <p:txBody>
          <a:bodyPr wrap="square" rtlCol="0">
            <a:spAutoFit/>
          </a:bodyPr>
          <a:lstStyle/>
          <a:p>
            <a:r>
              <a:rPr lang="en-US" sz="2400" b="1" dirty="0" err="1" smtClean="0"/>
              <a:t>Jaccard</a:t>
            </a:r>
            <a:r>
              <a:rPr lang="en-US" sz="2400" b="1" dirty="0" smtClean="0"/>
              <a:t> Distance or Similarity:-</a:t>
            </a:r>
          </a:p>
          <a:p>
            <a:r>
              <a:rPr lang="en-US" sz="2000" dirty="0" smtClean="0"/>
              <a:t>e.g. </a:t>
            </a:r>
            <a:r>
              <a:rPr lang="en-US" sz="2000" dirty="0" err="1" smtClean="0"/>
              <a:t>Facebook</a:t>
            </a:r>
            <a:r>
              <a:rPr lang="en-US" sz="2000" dirty="0" smtClean="0"/>
              <a:t> tells how two friends are closed to each other using </a:t>
            </a:r>
            <a:r>
              <a:rPr lang="en-US" sz="2000" dirty="0" err="1" smtClean="0"/>
              <a:t>Jaccard</a:t>
            </a:r>
            <a:r>
              <a:rPr lang="en-US" sz="2000" dirty="0" smtClean="0"/>
              <a:t> Distance.</a:t>
            </a:r>
          </a:p>
          <a:p>
            <a:r>
              <a:rPr lang="en-US" sz="2000" dirty="0" smtClean="0"/>
              <a:t>This gives distance between set of objects – for </a:t>
            </a:r>
            <a:r>
              <a:rPr lang="en-US" sz="2000" dirty="0" err="1" smtClean="0"/>
              <a:t>exampl</a:t>
            </a:r>
            <a:r>
              <a:rPr lang="en-US" sz="2000" dirty="0" smtClean="0"/>
              <a:t>, a list of Cathy’s friend A={</a:t>
            </a:r>
            <a:r>
              <a:rPr lang="en-US" sz="2000" dirty="0" err="1" smtClean="0"/>
              <a:t>a,b,f,k,n</a:t>
            </a:r>
            <a:r>
              <a:rPr lang="en-US" sz="2000" dirty="0" smtClean="0"/>
              <a:t>} and a list of Rachel’s friend B={</a:t>
            </a:r>
            <a:r>
              <a:rPr lang="en-US" sz="2000" dirty="0" err="1" smtClean="0"/>
              <a:t>a,f,p,q,r</a:t>
            </a:r>
            <a:r>
              <a:rPr lang="en-US" sz="2000" dirty="0" smtClean="0"/>
              <a:t>}and say how similar two sets are-</a:t>
            </a:r>
            <a:endParaRPr lang="en-US" sz="2000" dirty="0"/>
          </a:p>
        </p:txBody>
      </p:sp>
      <p:pic>
        <p:nvPicPr>
          <p:cNvPr id="33793" name="Picture 1"/>
          <p:cNvPicPr>
            <a:picLocks noChangeAspect="1" noChangeArrowheads="1"/>
          </p:cNvPicPr>
          <p:nvPr/>
        </p:nvPicPr>
        <p:blipFill>
          <a:blip r:embed="rId4" cstate="print"/>
          <a:srcRect/>
          <a:stretch>
            <a:fillRect/>
          </a:stretch>
        </p:blipFill>
        <p:spPr bwMode="auto">
          <a:xfrm>
            <a:off x="6553200" y="742950"/>
            <a:ext cx="2362200" cy="3921116"/>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3794"/>
                                        </p:tgtEl>
                                        <p:attrNameLst>
                                          <p:attrName>style.visibility</p:attrName>
                                        </p:attrNameLst>
                                      </p:cBhvr>
                                      <p:to>
                                        <p:strVal val="visible"/>
                                      </p:to>
                                    </p:set>
                                    <p:animEffect transition="in" filter="box(in)">
                                      <p:cBhvr>
                                        <p:cTn id="7" dur="500"/>
                                        <p:tgtEl>
                                          <p:spTgt spid="3379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3793"/>
                                        </p:tgtEl>
                                        <p:attrNameLst>
                                          <p:attrName>style.visibility</p:attrName>
                                        </p:attrNameLst>
                                      </p:cBhvr>
                                      <p:to>
                                        <p:strVal val="visible"/>
                                      </p:to>
                                    </p:set>
                                    <p:animEffect transition="in" filter="box(in)">
                                      <p:cBhvr>
                                        <p:cTn id="12" dur="500"/>
                                        <p:tgtEl>
                                          <p:spTgt spid="337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9" name="TextBox 8"/>
          <p:cNvSpPr txBox="1"/>
          <p:nvPr/>
        </p:nvSpPr>
        <p:spPr>
          <a:xfrm>
            <a:off x="228600" y="114300"/>
            <a:ext cx="6781800" cy="461665"/>
          </a:xfrm>
          <a:prstGeom prst="rect">
            <a:avLst/>
          </a:prstGeom>
          <a:noFill/>
        </p:spPr>
        <p:txBody>
          <a:bodyPr wrap="square" rtlCol="0">
            <a:spAutoFit/>
          </a:bodyPr>
          <a:lstStyle/>
          <a:p>
            <a:r>
              <a:rPr lang="en-US" sz="1600" b="1" dirty="0" smtClean="0">
                <a:solidFill>
                  <a:srgbClr val="0070C0"/>
                </a:solidFill>
              </a:rPr>
              <a:t>Module-5.1  </a:t>
            </a:r>
            <a:r>
              <a:rPr lang="en-US" sz="2400" b="1" dirty="0" err="1" smtClean="0">
                <a:solidFill>
                  <a:srgbClr val="0070C0"/>
                </a:solidFill>
              </a:rPr>
              <a:t>knn</a:t>
            </a:r>
            <a:r>
              <a:rPr lang="en-US" sz="2400" b="1" dirty="0" smtClean="0">
                <a:solidFill>
                  <a:srgbClr val="0070C0"/>
                </a:solidFill>
              </a:rPr>
              <a:t> Hamming distance</a:t>
            </a:r>
          </a:p>
        </p:txBody>
      </p:sp>
      <p:sp>
        <p:nvSpPr>
          <p:cNvPr id="6" name="TextBox 5"/>
          <p:cNvSpPr txBox="1"/>
          <p:nvPr/>
        </p:nvSpPr>
        <p:spPr>
          <a:xfrm>
            <a:off x="228600" y="666750"/>
            <a:ext cx="8610600" cy="4339650"/>
          </a:xfrm>
          <a:prstGeom prst="rect">
            <a:avLst/>
          </a:prstGeom>
          <a:noFill/>
        </p:spPr>
        <p:txBody>
          <a:bodyPr wrap="square" rtlCol="0">
            <a:spAutoFit/>
          </a:bodyPr>
          <a:lstStyle/>
          <a:p>
            <a:r>
              <a:rPr lang="en-US" sz="2400" b="1" u="sng" dirty="0" smtClean="0"/>
              <a:t>Hamming Distance:-</a:t>
            </a:r>
          </a:p>
          <a:p>
            <a:r>
              <a:rPr lang="en-US" dirty="0" smtClean="0"/>
              <a:t>In information theory, the </a:t>
            </a:r>
            <a:r>
              <a:rPr lang="en-US" b="1" dirty="0" smtClean="0"/>
              <a:t>Hamming distance</a:t>
            </a:r>
            <a:r>
              <a:rPr lang="en-US" dirty="0" smtClean="0"/>
              <a:t> between two strings of equal length is the number of positions at which the corresponding symbols are different. In other words, it measures the minimum number of </a:t>
            </a:r>
            <a:r>
              <a:rPr lang="en-US" i="1" dirty="0" smtClean="0"/>
              <a:t>substitutions</a:t>
            </a:r>
            <a:r>
              <a:rPr lang="en-US" dirty="0" smtClean="0"/>
              <a:t> required to change one string into the other, or the minimum number of </a:t>
            </a:r>
            <a:r>
              <a:rPr lang="en-US" i="1" dirty="0" smtClean="0"/>
              <a:t>errors</a:t>
            </a:r>
            <a:r>
              <a:rPr lang="en-US" dirty="0" smtClean="0"/>
              <a:t> that could have transformed one string into the other. In a more general context, the Hamming distance is one of several string metrics for measuring the edit distance between two sequences.</a:t>
            </a:r>
          </a:p>
          <a:p>
            <a:endParaRPr lang="en-US" dirty="0" smtClean="0"/>
          </a:p>
          <a:p>
            <a:pPr lvl="2"/>
            <a:r>
              <a:rPr lang="en-US" dirty="0" smtClean="0"/>
              <a:t>Examples- </a:t>
            </a:r>
          </a:p>
          <a:p>
            <a:pPr lvl="2"/>
            <a:r>
              <a:rPr lang="en-US" dirty="0" smtClean="0"/>
              <a:t>The Hamming distance between:</a:t>
            </a:r>
          </a:p>
          <a:p>
            <a:pPr lvl="2"/>
            <a:r>
              <a:rPr lang="en-US" dirty="0" smtClean="0"/>
              <a:t>"</a:t>
            </a:r>
            <a:r>
              <a:rPr lang="en-US" dirty="0" err="1" smtClean="0"/>
              <a:t>ka</a:t>
            </a:r>
            <a:r>
              <a:rPr lang="en-US" dirty="0" err="1" smtClean="0">
                <a:solidFill>
                  <a:srgbClr val="FF0000"/>
                </a:solidFill>
              </a:rPr>
              <a:t>rol</a:t>
            </a:r>
            <a:r>
              <a:rPr lang="en-US" dirty="0" err="1" smtClean="0"/>
              <a:t>in</a:t>
            </a:r>
            <a:r>
              <a:rPr lang="en-US" dirty="0" smtClean="0"/>
              <a:t>" and "</a:t>
            </a:r>
            <a:r>
              <a:rPr lang="en-US" dirty="0" err="1" smtClean="0"/>
              <a:t>ka</a:t>
            </a:r>
            <a:r>
              <a:rPr lang="en-US" dirty="0" err="1" smtClean="0">
                <a:solidFill>
                  <a:srgbClr val="FF0000"/>
                </a:solidFill>
              </a:rPr>
              <a:t>thr</a:t>
            </a:r>
            <a:r>
              <a:rPr lang="en-US" dirty="0" err="1" smtClean="0"/>
              <a:t>in</a:t>
            </a:r>
            <a:r>
              <a:rPr lang="en-US" dirty="0" smtClean="0"/>
              <a:t>" is 3.</a:t>
            </a:r>
          </a:p>
          <a:p>
            <a:pPr lvl="2"/>
            <a:r>
              <a:rPr lang="en-US" dirty="0" smtClean="0"/>
              <a:t>"</a:t>
            </a:r>
            <a:r>
              <a:rPr lang="en-US" dirty="0" err="1" smtClean="0"/>
              <a:t>k</a:t>
            </a:r>
            <a:r>
              <a:rPr lang="en-US" dirty="0" err="1" smtClean="0">
                <a:solidFill>
                  <a:srgbClr val="FF0000"/>
                </a:solidFill>
              </a:rPr>
              <a:t>a</a:t>
            </a:r>
            <a:r>
              <a:rPr lang="en-US" dirty="0" err="1" smtClean="0"/>
              <a:t>r</a:t>
            </a:r>
            <a:r>
              <a:rPr lang="en-US" dirty="0" err="1" smtClean="0">
                <a:solidFill>
                  <a:srgbClr val="FF0000"/>
                </a:solidFill>
              </a:rPr>
              <a:t>ol</a:t>
            </a:r>
            <a:r>
              <a:rPr lang="en-US" dirty="0" err="1" smtClean="0"/>
              <a:t>in</a:t>
            </a:r>
            <a:r>
              <a:rPr lang="en-US" dirty="0" smtClean="0"/>
              <a:t>" and "</a:t>
            </a:r>
            <a:r>
              <a:rPr lang="en-US" dirty="0" err="1" smtClean="0"/>
              <a:t>k</a:t>
            </a:r>
            <a:r>
              <a:rPr lang="en-US" dirty="0" err="1" smtClean="0">
                <a:solidFill>
                  <a:srgbClr val="FF0000"/>
                </a:solidFill>
              </a:rPr>
              <a:t>e</a:t>
            </a:r>
            <a:r>
              <a:rPr lang="en-US" dirty="0" err="1" smtClean="0"/>
              <a:t>r</a:t>
            </a:r>
            <a:r>
              <a:rPr lang="en-US" dirty="0" err="1" smtClean="0">
                <a:solidFill>
                  <a:srgbClr val="FF0000"/>
                </a:solidFill>
              </a:rPr>
              <a:t>st</a:t>
            </a:r>
            <a:r>
              <a:rPr lang="en-US" dirty="0" err="1" smtClean="0"/>
              <a:t>in</a:t>
            </a:r>
            <a:r>
              <a:rPr lang="en-US" dirty="0" smtClean="0"/>
              <a:t>" is 3.</a:t>
            </a:r>
          </a:p>
          <a:p>
            <a:pPr lvl="2"/>
            <a:r>
              <a:rPr lang="en-US" b="1" dirty="0" smtClean="0"/>
              <a:t>10</a:t>
            </a:r>
            <a:r>
              <a:rPr lang="en-US" b="1" dirty="0" smtClean="0">
                <a:solidFill>
                  <a:srgbClr val="FF0000"/>
                </a:solidFill>
              </a:rPr>
              <a:t>1</a:t>
            </a:r>
            <a:r>
              <a:rPr lang="en-US" b="1" dirty="0" smtClean="0"/>
              <a:t>1</a:t>
            </a:r>
            <a:r>
              <a:rPr lang="en-US" b="1" dirty="0" smtClean="0">
                <a:solidFill>
                  <a:srgbClr val="FF0000"/>
                </a:solidFill>
              </a:rPr>
              <a:t>1</a:t>
            </a:r>
            <a:r>
              <a:rPr lang="en-US" b="1" dirty="0" smtClean="0"/>
              <a:t>01</a:t>
            </a:r>
            <a:r>
              <a:rPr lang="en-US" dirty="0" smtClean="0"/>
              <a:t> and </a:t>
            </a:r>
            <a:r>
              <a:rPr lang="en-US" b="1" dirty="0" smtClean="0"/>
              <a:t>10</a:t>
            </a:r>
            <a:r>
              <a:rPr lang="en-US" b="1" dirty="0" smtClean="0">
                <a:solidFill>
                  <a:srgbClr val="FF0000"/>
                </a:solidFill>
              </a:rPr>
              <a:t>0</a:t>
            </a:r>
            <a:r>
              <a:rPr lang="en-US" b="1" dirty="0" smtClean="0"/>
              <a:t>1</a:t>
            </a:r>
            <a:r>
              <a:rPr lang="en-US" b="1" dirty="0" smtClean="0">
                <a:solidFill>
                  <a:srgbClr val="FF0000"/>
                </a:solidFill>
              </a:rPr>
              <a:t>0</a:t>
            </a:r>
            <a:r>
              <a:rPr lang="en-US" b="1" dirty="0" smtClean="0"/>
              <a:t>01</a:t>
            </a:r>
            <a:r>
              <a:rPr lang="en-US" dirty="0" smtClean="0"/>
              <a:t> is 2.</a:t>
            </a:r>
          </a:p>
          <a:p>
            <a:pPr lvl="2"/>
            <a:r>
              <a:rPr lang="en-US" b="1" dirty="0" smtClean="0"/>
              <a:t>2173896</a:t>
            </a:r>
            <a:r>
              <a:rPr lang="en-US" dirty="0" smtClean="0"/>
              <a:t> and </a:t>
            </a:r>
            <a:r>
              <a:rPr lang="en-US" b="1" dirty="0" smtClean="0"/>
              <a:t>2233796</a:t>
            </a:r>
            <a:r>
              <a:rPr lang="en-US" dirty="0" smtClean="0"/>
              <a:t> is 3.</a:t>
            </a:r>
          </a:p>
          <a:p>
            <a:endParaRPr lang="en-US"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9" name="TextBox 8"/>
          <p:cNvSpPr txBox="1"/>
          <p:nvPr/>
        </p:nvSpPr>
        <p:spPr>
          <a:xfrm>
            <a:off x="228600" y="114300"/>
            <a:ext cx="6400800" cy="461665"/>
          </a:xfrm>
          <a:prstGeom prst="rect">
            <a:avLst/>
          </a:prstGeom>
          <a:noFill/>
        </p:spPr>
        <p:txBody>
          <a:bodyPr wrap="square" rtlCol="0">
            <a:spAutoFit/>
          </a:bodyPr>
          <a:lstStyle/>
          <a:p>
            <a:r>
              <a:rPr lang="en-US" sz="1600" b="1" dirty="0" smtClean="0">
                <a:solidFill>
                  <a:srgbClr val="0070C0"/>
                </a:solidFill>
              </a:rPr>
              <a:t>Module-5.1  </a:t>
            </a:r>
            <a:r>
              <a:rPr lang="en-US" sz="2400" b="1" dirty="0" err="1" smtClean="0">
                <a:solidFill>
                  <a:srgbClr val="0070C0"/>
                </a:solidFill>
              </a:rPr>
              <a:t>knn</a:t>
            </a:r>
            <a:r>
              <a:rPr lang="en-US" sz="2400" b="1" dirty="0" smtClean="0">
                <a:solidFill>
                  <a:srgbClr val="0070C0"/>
                </a:solidFill>
              </a:rPr>
              <a:t> – normalization is must!</a:t>
            </a:r>
          </a:p>
        </p:txBody>
      </p:sp>
      <p:sp>
        <p:nvSpPr>
          <p:cNvPr id="6" name="TextBox 5"/>
          <p:cNvSpPr txBox="1"/>
          <p:nvPr/>
        </p:nvSpPr>
        <p:spPr>
          <a:xfrm>
            <a:off x="228600" y="819150"/>
            <a:ext cx="8686800" cy="3785652"/>
          </a:xfrm>
          <a:prstGeom prst="rect">
            <a:avLst/>
          </a:prstGeom>
          <a:noFill/>
        </p:spPr>
        <p:txBody>
          <a:bodyPr wrap="square" rtlCol="0">
            <a:spAutoFit/>
          </a:bodyPr>
          <a:lstStyle/>
          <a:p>
            <a:r>
              <a:rPr lang="en-US" sz="2400" b="1" u="sng" dirty="0" smtClean="0"/>
              <a:t>Modeling Danger Ahead !</a:t>
            </a:r>
          </a:p>
          <a:p>
            <a:r>
              <a:rPr lang="en-US" dirty="0" smtClean="0"/>
              <a:t>Let’s you measure age in years, income in Rs and credit score you have.  Then two people would be represented by triplets such as (25,54000,700) and (35,76000,730).</a:t>
            </a:r>
          </a:p>
          <a:p>
            <a:r>
              <a:rPr lang="en-US" b="1" dirty="0" smtClean="0"/>
              <a:t>In particular their distance would be completely dominated by the difference in their salaries.</a:t>
            </a:r>
          </a:p>
          <a:p>
            <a:r>
              <a:rPr lang="en-US" dirty="0" smtClean="0"/>
              <a:t>On the other hand, if you instead measures the salary in thousands of Rs, they would have represented by the triplets as (25,54,700) and (35,76,730). </a:t>
            </a:r>
          </a:p>
          <a:p>
            <a:r>
              <a:rPr lang="en-US" b="1" dirty="0" smtClean="0"/>
              <a:t>This would give all three variables similar kind of influence.</a:t>
            </a:r>
          </a:p>
          <a:p>
            <a:r>
              <a:rPr lang="en-US" b="1" i="1" dirty="0" smtClean="0"/>
              <a:t>To overcome these types of issues we normalize the data.</a:t>
            </a:r>
          </a:p>
          <a:p>
            <a:r>
              <a:rPr lang="en-US" b="1" i="1" dirty="0" smtClean="0"/>
              <a:t>Normalization is simple processing bringing each property in the scale of 0 to 1.</a:t>
            </a:r>
          </a:p>
          <a:p>
            <a:endParaRPr lang="en-US" b="1" i="1" dirty="0" smtClean="0"/>
          </a:p>
          <a:p>
            <a:r>
              <a:rPr lang="en-US" b="1" dirty="0" smtClean="0"/>
              <a:t>Normalization of X = X – min(x)  / ((max(X) – min(X))</a:t>
            </a:r>
          </a:p>
          <a:p>
            <a:r>
              <a:rPr lang="en-US" b="1" dirty="0" smtClean="0"/>
              <a:t>for e.g. all values will come in the range of 0 to 1.</a:t>
            </a: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4094</TotalTime>
  <Words>726</Words>
  <Application>Microsoft Office PowerPoint</Application>
  <PresentationFormat>On-screen Show (16:9)</PresentationFormat>
  <Paragraphs>126</Paragraphs>
  <Slides>14</Slides>
  <Notes>13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Module-5.1  knn  (Know your Nearest Neighbor) A supervised learning classification</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lenovo</cp:lastModifiedBy>
  <cp:revision>552</cp:revision>
  <dcterms:created xsi:type="dcterms:W3CDTF">2017-03-22T13:48:52Z</dcterms:created>
  <dcterms:modified xsi:type="dcterms:W3CDTF">2017-04-21T12:08:06Z</dcterms:modified>
</cp:coreProperties>
</file>