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60" r:id="rId2"/>
    <p:sldId id="321" r:id="rId3"/>
    <p:sldId id="322" r:id="rId4"/>
    <p:sldId id="323" r:id="rId5"/>
    <p:sldId id="300" r:id="rId6"/>
    <p:sldId id="324" r:id="rId7"/>
    <p:sldId id="328" r:id="rId8"/>
    <p:sldId id="329" r:id="rId9"/>
    <p:sldId id="32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p:scale>
          <a:sx n="75" d="100"/>
          <a:sy n="75" d="100"/>
        </p:scale>
        <p:origin x="-1618" y="101"/>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36330-D4FB-498C-A240-DBF565AF423C}" type="datetimeFigureOut">
              <a:rPr lang="en-US" smtClean="0"/>
              <a:pPr/>
              <a:t>4/21/2017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64F052-F219-4965-8DEC-17304C988EBD}" type="slidenum">
              <a:rPr lang="en-US" smtClean="0"/>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43EB3-AE3F-42F6-9DF7-F8DA9E02201D}" type="datetimeFigureOut">
              <a:rPr lang="en-US" smtClean="0"/>
              <a:pPr/>
              <a:t>4/21/2017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31766-472D-4CDE-8D1F-9D0735FD0A42}"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1450"/>
            <a:ext cx="4343400" cy="285751"/>
          </a:xfrm>
        </p:spPr>
        <p:txBody>
          <a:bodyPr/>
          <a:lstStyle>
            <a:lvl1pPr>
              <a:defRPr/>
            </a:lvl1pPr>
          </a:lstStyle>
          <a:p>
            <a:r>
              <a:rPr lang="en-US" dirty="0" smtClean="0"/>
              <a:t>Linear Regression</a:t>
            </a:r>
            <a:endParaRPr lang="en-US" dirty="0"/>
          </a:p>
        </p:txBody>
      </p:sp>
      <p:pic>
        <p:nvPicPr>
          <p:cNvPr id="7" name="Picture 6" descr="eduCBA-Logo.png"/>
          <p:cNvPicPr>
            <a:picLocks noChangeAspect="1"/>
          </p:cNvPicPr>
          <p:nvPr userDrawn="1"/>
        </p:nvPicPr>
        <p:blipFill>
          <a:blip r:embed="rId2" cstate="print"/>
          <a:stretch>
            <a:fillRect/>
          </a:stretch>
        </p:blipFill>
        <p:spPr>
          <a:xfrm>
            <a:off x="7239000" y="114300"/>
            <a:ext cx="1676400" cy="383721"/>
          </a:xfrm>
          <a:prstGeom prst="rect">
            <a:avLst/>
          </a:prstGeom>
        </p:spPr>
      </p:pic>
      <p:cxnSp>
        <p:nvCxnSpPr>
          <p:cNvPr id="9" name="Straight Connector 8"/>
          <p:cNvCxnSpPr/>
          <p:nvPr userDrawn="1"/>
        </p:nvCxnSpPr>
        <p:spPr>
          <a:xfrm>
            <a:off x="228600" y="571500"/>
            <a:ext cx="8686800" cy="0"/>
          </a:xfrm>
          <a:prstGeom prst="line">
            <a:avLst/>
          </a:prstGeom>
          <a:ln w="28575" cap="rnd"/>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15"/>
          </p:nvPr>
        </p:nvSpPr>
        <p:spPr>
          <a:xfrm>
            <a:off x="3124200" y="4767263"/>
            <a:ext cx="5715000" cy="273844"/>
          </a:xfrm>
        </p:spPr>
        <p:txBody>
          <a:bodyPr/>
          <a:lstStyle>
            <a:lvl1pPr>
              <a:defRPr sz="1400" b="1">
                <a:solidFill>
                  <a:schemeClr val="accent1">
                    <a:lumMod val="50000"/>
                  </a:schemeClr>
                </a:solidFill>
              </a:defRPr>
            </a:lvl1pPr>
          </a:lstStyle>
          <a:p>
            <a:r>
              <a:rPr lang="en-US" dirty="0" smtClean="0"/>
              <a:t>https://www.educba.com/machine_learning_n_R/</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r>
              <a:rPr lang="en-US" dirty="0" smtClean="0"/>
              <a:t>https://www.educba.com/machine_learning_n_R/</a:t>
            </a:r>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https://www.educba.com/machine_learning_n_R/</a:t>
            </a:r>
            <a:endParaRPr lang="en-US" dirty="0"/>
          </a:p>
        </p:txBody>
      </p:sp>
      <p:sp>
        <p:nvSpPr>
          <p:cNvPr id="9" name="Slide Number Placeholder 8"/>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https://www.educba.com/machine_learning_n_R/</a:t>
            </a:r>
            <a:endParaRPr lang="en-US" dirty="0"/>
          </a:p>
        </p:txBody>
      </p:sp>
      <p:sp>
        <p:nvSpPr>
          <p:cNvPr id="5" name="Slide Number Placeholder 4"/>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https://www.educba.com/machine_learning_n_R/</a:t>
            </a:r>
            <a:endParaRPr lang="en-US" dirty="0"/>
          </a:p>
        </p:txBody>
      </p:sp>
      <p:sp>
        <p:nvSpPr>
          <p:cNvPr id="4" name="Slide Number Placeholder 3"/>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https://www.educba.com/machine_learning_n_R/</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E2AF4A-0674-4FC8-8397-D96544A06E7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733550"/>
            <a:ext cx="9144000" cy="2819400"/>
          </a:xfrm>
          <a:ln cmpd="sng">
            <a:round/>
          </a:ln>
        </p:spPr>
        <p:txBody>
          <a:bodyPr>
            <a:normAutofit fontScale="90000"/>
          </a:bodyPr>
          <a:lstStyle/>
          <a:p>
            <a:pPr algn="ctr"/>
            <a:r>
              <a:rPr lang="en-US" sz="2700" dirty="0" smtClean="0">
                <a:solidFill>
                  <a:schemeClr val="accent2">
                    <a:lumMod val="75000"/>
                  </a:schemeClr>
                </a:solidFill>
              </a:rPr>
              <a:t>Module-6.0</a:t>
            </a:r>
            <a:br>
              <a:rPr lang="en-US" sz="2700" dirty="0" smtClean="0">
                <a:solidFill>
                  <a:schemeClr val="accent2">
                    <a:lumMod val="75000"/>
                  </a:schemeClr>
                </a:solidFill>
              </a:rPr>
            </a:br>
            <a:r>
              <a:rPr lang="en-US" sz="2700" dirty="0" smtClean="0">
                <a:solidFill>
                  <a:schemeClr val="accent2">
                    <a:lumMod val="75000"/>
                  </a:schemeClr>
                </a:solidFill>
              </a:rPr>
              <a:t/>
            </a:r>
            <a:br>
              <a:rPr lang="en-US" sz="2700" dirty="0" smtClean="0">
                <a:solidFill>
                  <a:schemeClr val="accent2">
                    <a:lumMod val="75000"/>
                  </a:schemeClr>
                </a:solidFill>
              </a:rPr>
            </a:br>
            <a:r>
              <a:rPr lang="en-US" sz="1500" dirty="0" smtClean="0">
                <a:solidFill>
                  <a:schemeClr val="accent2">
                    <a:lumMod val="75000"/>
                  </a:schemeClr>
                </a:solidFill>
              </a:rPr>
              <a:t/>
            </a:r>
            <a:br>
              <a:rPr lang="en-US" sz="1500" dirty="0" smtClean="0">
                <a:solidFill>
                  <a:schemeClr val="accent2">
                    <a:lumMod val="75000"/>
                  </a:schemeClr>
                </a:solidFill>
              </a:rPr>
            </a:br>
            <a:r>
              <a:rPr lang="en-US" sz="3600" dirty="0" smtClean="0">
                <a:solidFill>
                  <a:srgbClr val="0070C0"/>
                </a:solidFill>
              </a:rPr>
              <a:t>Constructing a Decision Tree</a:t>
            </a:r>
            <a:br>
              <a:rPr lang="en-US" sz="3600" dirty="0" smtClean="0">
                <a:solidFill>
                  <a:srgbClr val="0070C0"/>
                </a:solidFill>
              </a:rPr>
            </a:br>
            <a:r>
              <a:rPr lang="en-US" sz="3600" dirty="0" smtClean="0">
                <a:solidFill>
                  <a:srgbClr val="0070C0"/>
                </a:solidFill>
              </a:rPr>
              <a:t>and</a:t>
            </a:r>
            <a:br>
              <a:rPr lang="en-US" sz="3600" dirty="0" smtClean="0">
                <a:solidFill>
                  <a:srgbClr val="0070C0"/>
                </a:solidFill>
              </a:rPr>
            </a:br>
            <a:r>
              <a:rPr lang="en-US" sz="3600" dirty="0" smtClean="0">
                <a:solidFill>
                  <a:srgbClr val="0070C0"/>
                </a:solidFill>
              </a:rPr>
              <a:t>Pruning a decision tree</a:t>
            </a:r>
            <a:br>
              <a:rPr lang="en-US" sz="3600" dirty="0" smtClean="0">
                <a:solidFill>
                  <a:srgbClr val="0070C0"/>
                </a:solidFill>
              </a:rPr>
            </a:br>
            <a:endParaRPr lang="en-US" sz="3600" dirty="0">
              <a:solidFill>
                <a:srgbClr val="0070C0"/>
              </a:solidFill>
            </a:endParaRPr>
          </a:p>
        </p:txBody>
      </p:sp>
      <p:pic>
        <p:nvPicPr>
          <p:cNvPr id="4" name="Picture 3" descr="eduCBA-Logo.png"/>
          <p:cNvPicPr>
            <a:picLocks noChangeAspect="1"/>
          </p:cNvPicPr>
          <p:nvPr/>
        </p:nvPicPr>
        <p:blipFill>
          <a:blip r:embed="rId3" cstate="print"/>
          <a:stretch>
            <a:fillRect/>
          </a:stretch>
        </p:blipFill>
        <p:spPr>
          <a:xfrm>
            <a:off x="2679970" y="521525"/>
            <a:ext cx="3797030" cy="90722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791200" cy="461665"/>
          </a:xfrm>
          <a:prstGeom prst="rect">
            <a:avLst/>
          </a:prstGeom>
          <a:noFill/>
        </p:spPr>
        <p:txBody>
          <a:bodyPr wrap="square" rtlCol="0">
            <a:spAutoFit/>
          </a:bodyPr>
          <a:lstStyle/>
          <a:p>
            <a:r>
              <a:rPr lang="en-US" sz="1600" b="1" dirty="0" smtClean="0">
                <a:solidFill>
                  <a:srgbClr val="0070C0"/>
                </a:solidFill>
              </a:rPr>
              <a:t>Module-6.0  </a:t>
            </a:r>
            <a:r>
              <a:rPr lang="en-US" sz="2400" b="1" dirty="0" smtClean="0">
                <a:solidFill>
                  <a:srgbClr val="0070C0"/>
                </a:solidFill>
              </a:rPr>
              <a:t>Decision Tree</a:t>
            </a:r>
          </a:p>
        </p:txBody>
      </p:sp>
      <p:pic>
        <p:nvPicPr>
          <p:cNvPr id="48131" name="Picture 3"/>
          <p:cNvPicPr>
            <a:picLocks noChangeAspect="1" noChangeArrowheads="1"/>
          </p:cNvPicPr>
          <p:nvPr/>
        </p:nvPicPr>
        <p:blipFill>
          <a:blip r:embed="rId4" cstate="print"/>
          <a:srcRect/>
          <a:stretch>
            <a:fillRect/>
          </a:stretch>
        </p:blipFill>
        <p:spPr bwMode="auto">
          <a:xfrm>
            <a:off x="1295400" y="1276350"/>
            <a:ext cx="6629400" cy="3454400"/>
          </a:xfrm>
          <a:prstGeom prst="rect">
            <a:avLst/>
          </a:prstGeom>
          <a:noFill/>
          <a:ln w="9525">
            <a:noFill/>
            <a:miter lim="800000"/>
            <a:headEnd/>
            <a:tailEnd/>
          </a:ln>
        </p:spPr>
      </p:pic>
      <p:sp>
        <p:nvSpPr>
          <p:cNvPr id="6" name="TextBox 5"/>
          <p:cNvSpPr txBox="1"/>
          <p:nvPr/>
        </p:nvSpPr>
        <p:spPr>
          <a:xfrm>
            <a:off x="457200" y="742950"/>
            <a:ext cx="7924800" cy="369332"/>
          </a:xfrm>
          <a:prstGeom prst="rect">
            <a:avLst/>
          </a:prstGeom>
          <a:noFill/>
        </p:spPr>
        <p:txBody>
          <a:bodyPr wrap="square" rtlCol="0">
            <a:spAutoFit/>
          </a:bodyPr>
          <a:lstStyle/>
          <a:p>
            <a:r>
              <a:rPr lang="en-US" b="1" u="sng" dirty="0" smtClean="0"/>
              <a:t>How to construct a Decision Tree:-</a:t>
            </a:r>
            <a:endParaRPr lang="en-US" b="1" u="sng"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791200" cy="461665"/>
          </a:xfrm>
          <a:prstGeom prst="rect">
            <a:avLst/>
          </a:prstGeom>
          <a:noFill/>
        </p:spPr>
        <p:txBody>
          <a:bodyPr wrap="square" rtlCol="0">
            <a:spAutoFit/>
          </a:bodyPr>
          <a:lstStyle/>
          <a:p>
            <a:r>
              <a:rPr lang="en-US" sz="1600" b="1" dirty="0" smtClean="0">
                <a:solidFill>
                  <a:srgbClr val="0070C0"/>
                </a:solidFill>
              </a:rPr>
              <a:t>Module-6.0  </a:t>
            </a:r>
            <a:r>
              <a:rPr lang="en-US" sz="2400" b="1" dirty="0" smtClean="0">
                <a:solidFill>
                  <a:srgbClr val="0070C0"/>
                </a:solidFill>
              </a:rPr>
              <a:t>Decision Tree</a:t>
            </a:r>
          </a:p>
        </p:txBody>
      </p:sp>
      <p:graphicFrame>
        <p:nvGraphicFramePr>
          <p:cNvPr id="6" name="Table 5"/>
          <p:cNvGraphicFramePr>
            <a:graphicFrameLocks noGrp="1"/>
          </p:cNvGraphicFramePr>
          <p:nvPr/>
        </p:nvGraphicFramePr>
        <p:xfrm>
          <a:off x="533401" y="666750"/>
          <a:ext cx="7696198" cy="3357179"/>
        </p:xfrm>
        <a:graphic>
          <a:graphicData uri="http://schemas.openxmlformats.org/drawingml/2006/table">
            <a:tbl>
              <a:tblPr/>
              <a:tblGrid>
                <a:gridCol w="1008093"/>
                <a:gridCol w="1333285"/>
                <a:gridCol w="1344125"/>
                <a:gridCol w="1344125"/>
                <a:gridCol w="1333285"/>
                <a:gridCol w="1333285"/>
              </a:tblGrid>
              <a:tr h="176103">
                <a:tc>
                  <a:txBody>
                    <a:bodyPr/>
                    <a:lstStyle/>
                    <a:p>
                      <a:pPr marL="0" marR="0" algn="ctr">
                        <a:spcBef>
                          <a:spcPts val="0"/>
                        </a:spcBef>
                        <a:spcAft>
                          <a:spcPts val="0"/>
                        </a:spcAft>
                      </a:pPr>
                      <a:r>
                        <a:rPr lang="en-US" sz="1200" b="1" i="1" dirty="0">
                          <a:solidFill>
                            <a:srgbClr val="FF9966"/>
                          </a:solidFill>
                          <a:highlight>
                            <a:srgbClr val="000000"/>
                          </a:highlight>
                          <a:latin typeface="Arial"/>
                          <a:ea typeface="Arial"/>
                          <a:cs typeface="Mangal"/>
                        </a:rPr>
                        <a:t>Day</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0" marR="0" algn="ctr">
                        <a:spcBef>
                          <a:spcPts val="0"/>
                        </a:spcBef>
                        <a:spcAft>
                          <a:spcPts val="0"/>
                        </a:spcAft>
                      </a:pPr>
                      <a:r>
                        <a:rPr lang="en-US" sz="1200" b="1" i="1">
                          <a:solidFill>
                            <a:srgbClr val="FF9966"/>
                          </a:solidFill>
                          <a:highlight>
                            <a:srgbClr val="000000"/>
                          </a:highlight>
                          <a:latin typeface="Arial"/>
                          <a:ea typeface="Arial"/>
                          <a:cs typeface="Mangal"/>
                        </a:rPr>
                        <a:t>Temperature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457200" marR="0">
                        <a:spcBef>
                          <a:spcPts val="0"/>
                        </a:spcBef>
                        <a:spcAft>
                          <a:spcPts val="0"/>
                        </a:spcAft>
                      </a:pPr>
                      <a:r>
                        <a:rPr lang="en-US" sz="1200" b="1" i="1">
                          <a:solidFill>
                            <a:srgbClr val="FF9966"/>
                          </a:solidFill>
                          <a:highlight>
                            <a:srgbClr val="000000"/>
                          </a:highlight>
                          <a:latin typeface="Arial"/>
                          <a:ea typeface="Arial"/>
                          <a:cs typeface="Mangal"/>
                        </a:rPr>
                        <a:t>Outlook</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0" marR="0" algn="ctr">
                        <a:spcBef>
                          <a:spcPts val="0"/>
                        </a:spcBef>
                        <a:spcAft>
                          <a:spcPts val="0"/>
                        </a:spcAft>
                      </a:pPr>
                      <a:r>
                        <a:rPr lang="en-US" sz="1200" b="1" i="1">
                          <a:solidFill>
                            <a:srgbClr val="FF9966"/>
                          </a:solidFill>
                          <a:highlight>
                            <a:srgbClr val="000000"/>
                          </a:highlight>
                          <a:latin typeface="Arial"/>
                          <a:ea typeface="Arial"/>
                          <a:cs typeface="Mangal"/>
                        </a:rPr>
                        <a:t>Humidity</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0" marR="0" algn="ctr">
                        <a:spcBef>
                          <a:spcPts val="0"/>
                        </a:spcBef>
                        <a:spcAft>
                          <a:spcPts val="0"/>
                        </a:spcAft>
                      </a:pPr>
                      <a:r>
                        <a:rPr lang="en-US" sz="1200" b="1" i="1">
                          <a:solidFill>
                            <a:srgbClr val="FF9966"/>
                          </a:solidFill>
                          <a:highlight>
                            <a:srgbClr val="000000"/>
                          </a:highlight>
                          <a:latin typeface="Arial"/>
                          <a:ea typeface="Arial"/>
                          <a:cs typeface="Mangal"/>
                        </a:rPr>
                        <a:t>Windy</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0" marR="0" algn="ctr">
                        <a:spcBef>
                          <a:spcPts val="0"/>
                        </a:spcBef>
                        <a:spcAft>
                          <a:spcPts val="0"/>
                        </a:spcAft>
                      </a:pPr>
                      <a:r>
                        <a:rPr lang="en-US" sz="1200" b="1" i="1">
                          <a:solidFill>
                            <a:srgbClr val="FF9966"/>
                          </a:solidFill>
                          <a:highlight>
                            <a:srgbClr val="000000"/>
                          </a:highlight>
                          <a:latin typeface="Arial"/>
                          <a:ea typeface="Arial"/>
                          <a:cs typeface="Mangal"/>
                        </a:rPr>
                        <a:t>Play Golf?</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r>
              <a:tr h="35521">
                <a:tc>
                  <a:txBody>
                    <a:bodyPr/>
                    <a:lstStyle/>
                    <a:p>
                      <a:pPr marL="0" marR="0">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0" marR="0">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0" marR="0">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0" marR="0">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0" marR="0">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marL="0" marR="0">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0000"/>
                    </a:solidFill>
                  </a:tcPr>
                </a:tc>
              </a:tr>
              <a:tr h="211124">
                <a:tc>
                  <a:txBody>
                    <a:bodyPr/>
                    <a:lstStyle/>
                    <a:p>
                      <a:pPr marL="0" marR="0" algn="ctr">
                        <a:spcBef>
                          <a:spcPts val="0"/>
                        </a:spcBef>
                        <a:spcAft>
                          <a:spcPts val="0"/>
                        </a:spcAft>
                      </a:pPr>
                      <a:r>
                        <a:rPr lang="en-US" sz="1200" b="1" dirty="0">
                          <a:latin typeface="Arial"/>
                          <a:ea typeface="Arial"/>
                          <a:cs typeface="Mangal"/>
                        </a:rPr>
                        <a:t>07-05</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hot</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sunny</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high</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false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no</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12124">
                <a:tc>
                  <a:txBody>
                    <a:bodyPr/>
                    <a:lstStyle/>
                    <a:p>
                      <a:pPr marL="0" marR="0" algn="ctr">
                        <a:spcBef>
                          <a:spcPts val="0"/>
                        </a:spcBef>
                        <a:spcAft>
                          <a:spcPts val="0"/>
                        </a:spcAft>
                      </a:pPr>
                      <a:r>
                        <a:rPr lang="en-US" sz="1200" b="1" dirty="0">
                          <a:latin typeface="Arial"/>
                          <a:ea typeface="Arial"/>
                          <a:cs typeface="Mangal"/>
                        </a:rPr>
                        <a:t>07-06</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hot</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sunny</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high</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true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no</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12124">
                <a:tc>
                  <a:txBody>
                    <a:bodyPr/>
                    <a:lstStyle/>
                    <a:p>
                      <a:pPr marL="0" marR="0" algn="ctr">
                        <a:spcBef>
                          <a:spcPts val="0"/>
                        </a:spcBef>
                        <a:spcAft>
                          <a:spcPts val="0"/>
                        </a:spcAft>
                      </a:pPr>
                      <a:r>
                        <a:rPr lang="en-US" sz="1200" b="1">
                          <a:latin typeface="Arial"/>
                          <a:ea typeface="Arial"/>
                          <a:cs typeface="Mangal"/>
                        </a:rPr>
                        <a:t>07-07</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a:latin typeface="Arial"/>
                          <a:ea typeface="Arial"/>
                          <a:cs typeface="Mangal"/>
                        </a:rPr>
                        <a:t>hot</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overcast</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high</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false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yes</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06621">
                <a:tc>
                  <a:txBody>
                    <a:bodyPr/>
                    <a:lstStyle/>
                    <a:p>
                      <a:pPr marL="0" marR="0" algn="ctr">
                        <a:spcBef>
                          <a:spcPts val="0"/>
                        </a:spcBef>
                        <a:spcAft>
                          <a:spcPts val="0"/>
                        </a:spcAft>
                      </a:pPr>
                      <a:r>
                        <a:rPr lang="en-US" sz="1200" b="1">
                          <a:latin typeface="Arial"/>
                          <a:ea typeface="Arial"/>
                          <a:cs typeface="Mangal"/>
                        </a:rPr>
                        <a:t>07-09</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a:latin typeface="Arial"/>
                          <a:ea typeface="Arial"/>
                          <a:cs typeface="Mangal"/>
                        </a:rPr>
                        <a:t>cool</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rain</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normal</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false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yes</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9601">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01618">
                <a:tc>
                  <a:txBody>
                    <a:bodyPr/>
                    <a:lstStyle/>
                    <a:p>
                      <a:pPr marL="0" marR="0" algn="ctr">
                        <a:spcBef>
                          <a:spcPts val="0"/>
                        </a:spcBef>
                        <a:spcAft>
                          <a:spcPts val="0"/>
                        </a:spcAft>
                      </a:pPr>
                      <a:r>
                        <a:rPr lang="en-US" sz="1200" b="1">
                          <a:latin typeface="Arial"/>
                          <a:ea typeface="Arial"/>
                          <a:cs typeface="Mangal"/>
                        </a:rPr>
                        <a:t>07-10</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cool</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a:latin typeface="Arial"/>
                          <a:ea typeface="Arial"/>
                          <a:cs typeface="Mangal"/>
                        </a:rPr>
                        <a:t>overcast</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normal</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true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yes</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11624">
                <a:tc>
                  <a:txBody>
                    <a:bodyPr/>
                    <a:lstStyle/>
                    <a:p>
                      <a:pPr marL="0" marR="0" algn="ctr">
                        <a:spcBef>
                          <a:spcPts val="0"/>
                        </a:spcBef>
                        <a:spcAft>
                          <a:spcPts val="0"/>
                        </a:spcAft>
                      </a:pPr>
                      <a:r>
                        <a:rPr lang="en-US" sz="1200" b="1">
                          <a:latin typeface="Arial"/>
                          <a:ea typeface="Arial"/>
                          <a:cs typeface="Mangal"/>
                        </a:rPr>
                        <a:t>07-12</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mild</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a:latin typeface="Arial"/>
                          <a:ea typeface="Arial"/>
                          <a:cs typeface="Mangal"/>
                        </a:rPr>
                        <a:t>sunny</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high</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false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no</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12124">
                <a:tc>
                  <a:txBody>
                    <a:bodyPr/>
                    <a:lstStyle/>
                    <a:p>
                      <a:pPr marL="0" marR="0" algn="ctr">
                        <a:spcBef>
                          <a:spcPts val="0"/>
                        </a:spcBef>
                        <a:spcAft>
                          <a:spcPts val="0"/>
                        </a:spcAft>
                      </a:pPr>
                      <a:r>
                        <a:rPr lang="en-US" sz="1200" b="1">
                          <a:latin typeface="Arial"/>
                          <a:ea typeface="Arial"/>
                          <a:cs typeface="Mangal"/>
                        </a:rPr>
                        <a:t>07-14</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cool</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sunny</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a:latin typeface="Arial"/>
                          <a:ea typeface="Arial"/>
                          <a:cs typeface="Mangal"/>
                        </a:rPr>
                        <a:t>normal</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false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yes</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12124">
                <a:tc>
                  <a:txBody>
                    <a:bodyPr/>
                    <a:lstStyle/>
                    <a:p>
                      <a:pPr marL="0" marR="0" algn="ctr">
                        <a:spcBef>
                          <a:spcPts val="0"/>
                        </a:spcBef>
                        <a:spcAft>
                          <a:spcPts val="0"/>
                        </a:spcAft>
                      </a:pPr>
                      <a:r>
                        <a:rPr lang="en-US" sz="1200" b="1">
                          <a:latin typeface="Arial"/>
                          <a:ea typeface="Arial"/>
                          <a:cs typeface="Mangal"/>
                        </a:rPr>
                        <a:t>07-15</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mild</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rain</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normal</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false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yes</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11624">
                <a:tc>
                  <a:txBody>
                    <a:bodyPr/>
                    <a:lstStyle/>
                    <a:p>
                      <a:pPr marL="0" marR="0" algn="ctr">
                        <a:spcBef>
                          <a:spcPts val="0"/>
                        </a:spcBef>
                        <a:spcAft>
                          <a:spcPts val="0"/>
                        </a:spcAft>
                      </a:pPr>
                      <a:r>
                        <a:rPr lang="en-US" sz="1200" b="1">
                          <a:latin typeface="Arial"/>
                          <a:ea typeface="Arial"/>
                          <a:cs typeface="Mangal"/>
                        </a:rPr>
                        <a:t>07-20</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mild</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sunny</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a:latin typeface="Arial"/>
                          <a:ea typeface="Arial"/>
                          <a:cs typeface="Mangal"/>
                        </a:rPr>
                        <a:t>normal</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true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yes</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07121">
                <a:tc>
                  <a:txBody>
                    <a:bodyPr/>
                    <a:lstStyle/>
                    <a:p>
                      <a:pPr marL="0" marR="0" algn="ctr">
                        <a:spcBef>
                          <a:spcPts val="0"/>
                        </a:spcBef>
                        <a:spcAft>
                          <a:spcPts val="0"/>
                        </a:spcAft>
                      </a:pPr>
                      <a:r>
                        <a:rPr lang="en-US" sz="1200" b="1">
                          <a:latin typeface="Arial"/>
                          <a:ea typeface="Arial"/>
                          <a:cs typeface="Mangal"/>
                        </a:rPr>
                        <a:t>07-21</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mild</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overcast</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a:latin typeface="Arial"/>
                          <a:ea typeface="Arial"/>
                          <a:cs typeface="Mangal"/>
                        </a:rPr>
                        <a:t>high</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true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yes</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9601">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ts val="100"/>
                        </a:lnSpc>
                        <a:spcBef>
                          <a:spcPts val="0"/>
                        </a:spcBef>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06621">
                <a:tc>
                  <a:txBody>
                    <a:bodyPr/>
                    <a:lstStyle/>
                    <a:p>
                      <a:pPr marL="0" marR="0" algn="ctr">
                        <a:spcBef>
                          <a:spcPts val="0"/>
                        </a:spcBef>
                        <a:spcAft>
                          <a:spcPts val="0"/>
                        </a:spcAft>
                      </a:pPr>
                      <a:r>
                        <a:rPr lang="en-US" sz="1200" b="1">
                          <a:latin typeface="Arial"/>
                          <a:ea typeface="Arial"/>
                          <a:cs typeface="Mangal"/>
                        </a:rPr>
                        <a:t>07-22</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hot</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overcast</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a:latin typeface="Arial"/>
                          <a:ea typeface="Arial"/>
                          <a:cs typeface="Mangal"/>
                        </a:rPr>
                        <a:t>normal</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false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yes</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06621">
                <a:tc>
                  <a:txBody>
                    <a:bodyPr/>
                    <a:lstStyle/>
                    <a:p>
                      <a:pPr marL="0" marR="0" algn="ctr">
                        <a:spcBef>
                          <a:spcPts val="0"/>
                        </a:spcBef>
                        <a:spcAft>
                          <a:spcPts val="0"/>
                        </a:spcAft>
                      </a:pPr>
                      <a:r>
                        <a:rPr lang="en-US" sz="1200" b="1">
                          <a:latin typeface="Arial"/>
                          <a:ea typeface="Arial"/>
                          <a:cs typeface="Mangal"/>
                        </a:rPr>
                        <a:t>07-23</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mild</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rain</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a:latin typeface="Arial"/>
                          <a:ea typeface="Arial"/>
                          <a:cs typeface="Mangal"/>
                        </a:rPr>
                        <a:t>high</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true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no</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11624">
                <a:tc>
                  <a:txBody>
                    <a:bodyPr/>
                    <a:lstStyle/>
                    <a:p>
                      <a:pPr marL="0" marR="0" algn="ctr">
                        <a:spcBef>
                          <a:spcPts val="0"/>
                        </a:spcBef>
                        <a:spcAft>
                          <a:spcPts val="0"/>
                        </a:spcAft>
                      </a:pPr>
                      <a:r>
                        <a:rPr lang="en-US" sz="1200" b="1">
                          <a:latin typeface="Arial"/>
                          <a:ea typeface="Arial"/>
                          <a:cs typeface="Mangal"/>
                        </a:rPr>
                        <a:t>07-26</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cool</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rain</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normal</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true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no</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r h="209123">
                <a:tc>
                  <a:txBody>
                    <a:bodyPr/>
                    <a:lstStyle/>
                    <a:p>
                      <a:pPr marL="0" marR="0" algn="ctr">
                        <a:spcBef>
                          <a:spcPts val="0"/>
                        </a:spcBef>
                        <a:spcAft>
                          <a:spcPts val="0"/>
                        </a:spcAft>
                      </a:pPr>
                      <a:r>
                        <a:rPr lang="en-US" sz="1200" b="1">
                          <a:latin typeface="Arial"/>
                          <a:ea typeface="Arial"/>
                          <a:cs typeface="Mangal"/>
                        </a:rPr>
                        <a:t>07-30</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mild</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rain</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high</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a:latin typeface="Arial"/>
                          <a:ea typeface="Arial"/>
                          <a:cs typeface="Mangal"/>
                        </a:rPr>
                        <a:t>false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algn="ctr">
                        <a:spcBef>
                          <a:spcPts val="0"/>
                        </a:spcBef>
                        <a:spcAft>
                          <a:spcPts val="0"/>
                        </a:spcAft>
                      </a:pPr>
                      <a:r>
                        <a:rPr lang="en-US" sz="1200" b="1" dirty="0" smtClean="0">
                          <a:latin typeface="Arial"/>
                          <a:ea typeface="Arial"/>
                          <a:cs typeface="Mangal"/>
                        </a:rPr>
                        <a:t>yes</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FF00"/>
                    </a:solidFill>
                  </a:tcPr>
                </a:tc>
              </a:tr>
            </a:tbl>
          </a:graphicData>
        </a:graphic>
      </p:graphicFrame>
      <p:graphicFrame>
        <p:nvGraphicFramePr>
          <p:cNvPr id="7" name="Table 6"/>
          <p:cNvGraphicFramePr>
            <a:graphicFrameLocks noGrp="1"/>
          </p:cNvGraphicFramePr>
          <p:nvPr/>
        </p:nvGraphicFramePr>
        <p:xfrm>
          <a:off x="609600" y="4324350"/>
          <a:ext cx="7620000" cy="457200"/>
        </p:xfrm>
        <a:graphic>
          <a:graphicData uri="http://schemas.openxmlformats.org/drawingml/2006/table">
            <a:tbl>
              <a:tblPr/>
              <a:tblGrid>
                <a:gridCol w="975287"/>
                <a:gridCol w="25400"/>
                <a:gridCol w="1285313"/>
                <a:gridCol w="1377879"/>
                <a:gridCol w="25400"/>
                <a:gridCol w="1339921"/>
                <a:gridCol w="1295400"/>
                <a:gridCol w="1295400"/>
              </a:tblGrid>
              <a:tr h="228600">
                <a:tc gridSpan="2">
                  <a:txBody>
                    <a:bodyPr/>
                    <a:lstStyle/>
                    <a:p>
                      <a:pPr marL="0" marR="0" algn="ctr">
                        <a:spcBef>
                          <a:spcPts val="0"/>
                        </a:spcBef>
                        <a:spcAft>
                          <a:spcPts val="0"/>
                        </a:spcAft>
                      </a:pPr>
                      <a:r>
                        <a:rPr lang="en-US" sz="1200" b="1" dirty="0">
                          <a:latin typeface="Arial"/>
                          <a:ea typeface="Arial"/>
                          <a:cs typeface="Mangal"/>
                        </a:rPr>
                        <a:t>today</a:t>
                      </a:r>
                      <a:endParaRPr lang="en-US" sz="1200" dirty="0">
                        <a:latin typeface="Times New Roman"/>
                        <a:ea typeface="Times New Roman"/>
                        <a:cs typeface="Mangal"/>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99"/>
                    </a:solidFill>
                  </a:tcPr>
                </a:tc>
                <a:tc hMerge="1">
                  <a:txBody>
                    <a:bodyPr/>
                    <a:lstStyle/>
                    <a:p>
                      <a:endParaRPr lang="en-US"/>
                    </a:p>
                  </a:txBody>
                  <a:tcPr/>
                </a:tc>
                <a:tc>
                  <a:txBody>
                    <a:bodyPr/>
                    <a:lstStyle/>
                    <a:p>
                      <a:pPr marL="596900" marR="0">
                        <a:spcBef>
                          <a:spcPts val="0"/>
                        </a:spcBef>
                        <a:spcAft>
                          <a:spcPts val="0"/>
                        </a:spcAft>
                      </a:pPr>
                      <a:r>
                        <a:rPr lang="en-US" sz="1200" b="1">
                          <a:latin typeface="Arial"/>
                          <a:ea typeface="Arial"/>
                          <a:cs typeface="Mangal"/>
                        </a:rPr>
                        <a:t>cool</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gridSpan="2">
                  <a:txBody>
                    <a:bodyPr/>
                    <a:lstStyle/>
                    <a:p>
                      <a:pPr marL="520700" marR="0">
                        <a:spcBef>
                          <a:spcPts val="0"/>
                        </a:spcBef>
                        <a:spcAft>
                          <a:spcPts val="0"/>
                        </a:spcAft>
                      </a:pPr>
                      <a:r>
                        <a:rPr lang="en-US" sz="1200" b="1">
                          <a:latin typeface="Arial"/>
                          <a:ea typeface="Arial"/>
                          <a:cs typeface="Mangal"/>
                        </a:rPr>
                        <a:t>sunny</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hMerge="1">
                  <a:txBody>
                    <a:bodyPr/>
                    <a:lstStyle/>
                    <a:p>
                      <a:endParaRPr lang="en-US"/>
                    </a:p>
                  </a:txBody>
                  <a:tcPr/>
                </a:tc>
                <a:tc>
                  <a:txBody>
                    <a:bodyPr/>
                    <a:lstStyle/>
                    <a:p>
                      <a:pPr marL="469900" marR="0">
                        <a:spcBef>
                          <a:spcPts val="0"/>
                        </a:spcBef>
                        <a:spcAft>
                          <a:spcPts val="0"/>
                        </a:spcAft>
                      </a:pPr>
                      <a:r>
                        <a:rPr lang="en-US" sz="1200" b="1" dirty="0" smtClean="0">
                          <a:latin typeface="Arial"/>
                          <a:ea typeface="Arial"/>
                          <a:cs typeface="Mangal"/>
                        </a:rPr>
                        <a:t>normal</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571500" marR="0">
                        <a:spcBef>
                          <a:spcPts val="0"/>
                        </a:spcBef>
                        <a:spcAft>
                          <a:spcPts val="0"/>
                        </a:spcAft>
                      </a:pPr>
                      <a:r>
                        <a:rPr lang="en-US" sz="1200" b="1">
                          <a:latin typeface="Arial"/>
                          <a:ea typeface="Arial"/>
                          <a:cs typeface="Mangal"/>
                        </a:rPr>
                        <a:t>false</a:t>
                      </a: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636905" algn="r">
                        <a:spcBef>
                          <a:spcPts val="0"/>
                        </a:spcBef>
                        <a:spcAft>
                          <a:spcPts val="0"/>
                        </a:spcAft>
                      </a:pPr>
                      <a:r>
                        <a:rPr lang="en-US" sz="1200" b="1" dirty="0">
                          <a:latin typeface="Arial"/>
                          <a:ea typeface="Arial"/>
                          <a:cs typeface="Mangal"/>
                        </a:rPr>
                        <a:t>?</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tr>
              <a:tr h="228600">
                <a:tc>
                  <a:txBody>
                    <a:bodyPr/>
                    <a:lstStyle/>
                    <a:p>
                      <a:pPr marL="0" marR="0" algn="ctr">
                        <a:spcBef>
                          <a:spcPts val="0"/>
                        </a:spcBef>
                        <a:spcAft>
                          <a:spcPts val="0"/>
                        </a:spcAft>
                      </a:pPr>
                      <a:r>
                        <a:rPr lang="en-US" sz="1200" b="1" dirty="0">
                          <a:latin typeface="Arial"/>
                          <a:ea typeface="Arial"/>
                          <a:cs typeface="Mangal"/>
                        </a:rPr>
                        <a:t>tomorrow</a:t>
                      </a:r>
                      <a:endParaRPr lang="en-US" sz="1200" dirty="0">
                        <a:latin typeface="Times New Roman"/>
                        <a:ea typeface="Times New Roman"/>
                        <a:cs typeface="Mangal"/>
                      </a:endParaRPr>
                    </a:p>
                  </a:txBody>
                  <a:tcPr marL="0" marR="0" marT="0" marB="0" anchor="b">
                    <a:lnL>
                      <a:noFill/>
                    </a:lnL>
                    <a:lnR>
                      <a:noFill/>
                    </a:lnR>
                    <a:lnT>
                      <a:noFill/>
                    </a:lnT>
                    <a:lnB>
                      <a:noFill/>
                    </a:lnB>
                    <a:solidFill>
                      <a:srgbClr val="FFFF99"/>
                    </a:solidFill>
                  </a:tcPr>
                </a:tc>
                <a:tc>
                  <a:txBody>
                    <a:bodyPr/>
                    <a:lstStyle/>
                    <a:p>
                      <a:pPr marL="0" marR="0">
                        <a:spcBef>
                          <a:spcPts val="0"/>
                        </a:spcBef>
                        <a:spcAft>
                          <a:spcPts val="0"/>
                        </a:spcAft>
                      </a:pPr>
                      <a:endParaRPr lang="en-US" sz="1200" dirty="0">
                        <a:latin typeface="Times New Roman"/>
                        <a:ea typeface="Times New Roman"/>
                        <a:cs typeface="Mangal"/>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584200" marR="0">
                        <a:spcBef>
                          <a:spcPts val="0"/>
                        </a:spcBef>
                        <a:spcAft>
                          <a:spcPts val="0"/>
                        </a:spcAft>
                      </a:pPr>
                      <a:r>
                        <a:rPr lang="en-US" sz="1200" b="1" dirty="0">
                          <a:latin typeface="Arial"/>
                          <a:ea typeface="Arial"/>
                          <a:cs typeface="Mangal"/>
                        </a:rPr>
                        <a:t>mild</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508000" marR="0">
                        <a:spcBef>
                          <a:spcPts val="0"/>
                        </a:spcBef>
                        <a:spcAft>
                          <a:spcPts val="0"/>
                        </a:spcAft>
                      </a:pPr>
                      <a:r>
                        <a:rPr lang="en-US" sz="1200" b="1" dirty="0">
                          <a:latin typeface="Arial"/>
                          <a:ea typeface="Arial"/>
                          <a:cs typeface="Mangal"/>
                        </a:rPr>
                        <a:t>sunny</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99"/>
                    </a:solidFill>
                  </a:tcPr>
                </a:tc>
                <a:tc>
                  <a:txBody>
                    <a:bodyPr/>
                    <a:lstStyle/>
                    <a:p>
                      <a:pPr marL="0" marR="0">
                        <a:spcBef>
                          <a:spcPts val="0"/>
                        </a:spcBef>
                        <a:spcAft>
                          <a:spcPts val="0"/>
                        </a:spcAft>
                      </a:pPr>
                      <a:endParaRPr lang="en-US" sz="1200" dirty="0">
                        <a:latin typeface="Times New Roman"/>
                        <a:ea typeface="Times New Roman"/>
                        <a:cs typeface="Mangal"/>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469900" marR="0">
                        <a:spcBef>
                          <a:spcPts val="0"/>
                        </a:spcBef>
                        <a:spcAft>
                          <a:spcPts val="0"/>
                        </a:spcAft>
                      </a:pPr>
                      <a:r>
                        <a:rPr lang="en-US" sz="1200" b="1" dirty="0">
                          <a:latin typeface="Arial"/>
                          <a:ea typeface="Arial"/>
                          <a:cs typeface="Mangal"/>
                        </a:rPr>
                        <a:t>normal</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571500" marR="0">
                        <a:spcBef>
                          <a:spcPts val="0"/>
                        </a:spcBef>
                        <a:spcAft>
                          <a:spcPts val="0"/>
                        </a:spcAft>
                      </a:pPr>
                      <a:r>
                        <a:rPr lang="en-US" sz="1200" b="1" dirty="0">
                          <a:latin typeface="Arial"/>
                          <a:ea typeface="Arial"/>
                          <a:cs typeface="Mangal"/>
                        </a:rPr>
                        <a:t>false</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636905" algn="r">
                        <a:spcBef>
                          <a:spcPts val="0"/>
                        </a:spcBef>
                        <a:spcAft>
                          <a:spcPts val="0"/>
                        </a:spcAft>
                      </a:pPr>
                      <a:r>
                        <a:rPr lang="en-US" sz="1200" b="1" dirty="0">
                          <a:latin typeface="Arial"/>
                          <a:ea typeface="Arial"/>
                          <a:cs typeface="Mangal"/>
                        </a:rPr>
                        <a:t>?</a:t>
                      </a: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tr>
            </a:tbl>
          </a:graphicData>
        </a:graphic>
      </p:graphicFrame>
      <p:sp>
        <p:nvSpPr>
          <p:cNvPr id="8" name="TextBox 7"/>
          <p:cNvSpPr txBox="1"/>
          <p:nvPr/>
        </p:nvSpPr>
        <p:spPr>
          <a:xfrm>
            <a:off x="2667000" y="4019550"/>
            <a:ext cx="3352800" cy="369332"/>
          </a:xfrm>
          <a:prstGeom prst="rect">
            <a:avLst/>
          </a:prstGeom>
          <a:noFill/>
        </p:spPr>
        <p:txBody>
          <a:bodyPr wrap="square" rtlCol="0">
            <a:spAutoFit/>
          </a:bodyPr>
          <a:lstStyle/>
          <a:p>
            <a:r>
              <a:rPr lang="en-US" dirty="0" smtClean="0"/>
              <a:t>Test </a:t>
            </a:r>
            <a:r>
              <a:rPr lang="en-US" dirty="0" smtClean="0">
                <a:sym typeface="Wingdings" pitchFamily="2" charset="2"/>
              </a:rPr>
              <a:t> </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791200" cy="461665"/>
          </a:xfrm>
          <a:prstGeom prst="rect">
            <a:avLst/>
          </a:prstGeom>
          <a:noFill/>
        </p:spPr>
        <p:txBody>
          <a:bodyPr wrap="square" rtlCol="0">
            <a:spAutoFit/>
          </a:bodyPr>
          <a:lstStyle/>
          <a:p>
            <a:r>
              <a:rPr lang="en-US" sz="1600" b="1" dirty="0" smtClean="0">
                <a:solidFill>
                  <a:srgbClr val="0070C0"/>
                </a:solidFill>
              </a:rPr>
              <a:t>Module-6.0  </a:t>
            </a:r>
            <a:r>
              <a:rPr lang="en-US" sz="2400" b="1" dirty="0" smtClean="0">
                <a:solidFill>
                  <a:srgbClr val="0070C0"/>
                </a:solidFill>
              </a:rPr>
              <a:t>Decision Tree</a:t>
            </a:r>
          </a:p>
        </p:txBody>
      </p:sp>
      <p:pic>
        <p:nvPicPr>
          <p:cNvPr id="6" name="Picture 5"/>
          <p:cNvPicPr/>
          <p:nvPr/>
        </p:nvPicPr>
        <p:blipFill>
          <a:blip r:embed="rId4" cstate="print">
            <a:extLst>
              <a:ext uri="{28A0092B-C50C-407E-A947-70E740481C1C}"/>
            </a:extLst>
          </a:blip>
          <a:srcRect/>
          <a:stretch>
            <a:fillRect/>
          </a:stretch>
        </p:blipFill>
        <p:spPr bwMode="auto">
          <a:xfrm>
            <a:off x="381000" y="819150"/>
            <a:ext cx="8382000" cy="3930650"/>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3048000" cy="461665"/>
          </a:xfrm>
          <a:prstGeom prst="rect">
            <a:avLst/>
          </a:prstGeom>
          <a:noFill/>
        </p:spPr>
        <p:txBody>
          <a:bodyPr wrap="square" rtlCol="0">
            <a:spAutoFit/>
          </a:bodyPr>
          <a:lstStyle/>
          <a:p>
            <a:r>
              <a:rPr lang="en-US" sz="1600" b="1" dirty="0" smtClean="0">
                <a:solidFill>
                  <a:srgbClr val="0070C0"/>
                </a:solidFill>
              </a:rPr>
              <a:t>Module-6.0  </a:t>
            </a:r>
            <a:r>
              <a:rPr lang="en-US" sz="2400" b="1" dirty="0" smtClean="0">
                <a:solidFill>
                  <a:srgbClr val="0070C0"/>
                </a:solidFill>
              </a:rPr>
              <a:t>Introduction</a:t>
            </a:r>
          </a:p>
        </p:txBody>
      </p:sp>
      <p:sp>
        <p:nvSpPr>
          <p:cNvPr id="10" name="TextBox 9"/>
          <p:cNvSpPr txBox="1"/>
          <p:nvPr/>
        </p:nvSpPr>
        <p:spPr>
          <a:xfrm>
            <a:off x="228600" y="1200150"/>
            <a:ext cx="8686800" cy="3385542"/>
          </a:xfrm>
          <a:prstGeom prst="rect">
            <a:avLst/>
          </a:prstGeom>
          <a:noFill/>
        </p:spPr>
        <p:txBody>
          <a:bodyPr wrap="square" rtlCol="0">
            <a:spAutoFit/>
          </a:bodyPr>
          <a:lstStyle/>
          <a:p>
            <a:pPr algn="just"/>
            <a:r>
              <a:rPr lang="en-US" dirty="0" smtClean="0"/>
              <a:t>The decision of making strategic splits heavily affects a tree’s accuracy. The decision criteria is different for classification and regression trees.</a:t>
            </a:r>
          </a:p>
          <a:p>
            <a:pPr algn="just"/>
            <a:r>
              <a:rPr lang="en-US" dirty="0" smtClean="0"/>
              <a:t>Decision trees use multiple algorithms to decide to split a node in two or more sub-nodes. The creation of sub-nodes increases the homogeneity of resultant sub-nodes. In other words, we can say that purity of the node increases with respect to the target variable. Decision tree splits the nodes on all available variables and then selects the split which results in most homogeneous sub-nodes.</a:t>
            </a:r>
          </a:p>
          <a:p>
            <a:pPr algn="just"/>
            <a:endParaRPr lang="en-US" sz="800" dirty="0" smtClean="0"/>
          </a:p>
          <a:p>
            <a:pPr algn="just"/>
            <a:r>
              <a:rPr lang="en-US" dirty="0" smtClean="0"/>
              <a:t>The algorithm selection is also based on type of target variables. Following are four commonly used decision tree algorithms:-</a:t>
            </a:r>
          </a:p>
          <a:p>
            <a:pPr algn="just"/>
            <a:endParaRPr lang="en-US" sz="800" dirty="0" smtClean="0"/>
          </a:p>
          <a:p>
            <a:pPr algn="just"/>
            <a:r>
              <a:rPr lang="en-US" b="1" dirty="0" smtClean="0"/>
              <a:t>	</a:t>
            </a:r>
            <a:r>
              <a:rPr lang="en-US" b="1" dirty="0" err="1" smtClean="0"/>
              <a:t>Gini</a:t>
            </a:r>
            <a:r>
              <a:rPr lang="en-US" b="1" dirty="0" smtClean="0"/>
              <a:t> Index		Chi-Square</a:t>
            </a:r>
          </a:p>
          <a:p>
            <a:pPr algn="just"/>
            <a:r>
              <a:rPr lang="en-US" b="1" dirty="0" smtClean="0"/>
              <a:t>	Information Gain		Reduction in Variance</a:t>
            </a:r>
            <a:endParaRPr lang="en-US" b="1" dirty="0"/>
          </a:p>
        </p:txBody>
      </p:sp>
      <p:sp>
        <p:nvSpPr>
          <p:cNvPr id="6" name="TextBox 5"/>
          <p:cNvSpPr txBox="1"/>
          <p:nvPr/>
        </p:nvSpPr>
        <p:spPr>
          <a:xfrm>
            <a:off x="228600" y="666750"/>
            <a:ext cx="8686800" cy="430887"/>
          </a:xfrm>
          <a:prstGeom prst="rect">
            <a:avLst/>
          </a:prstGeom>
          <a:noFill/>
        </p:spPr>
        <p:txBody>
          <a:bodyPr wrap="square" rtlCol="0">
            <a:spAutoFit/>
          </a:bodyPr>
          <a:lstStyle/>
          <a:p>
            <a:r>
              <a:rPr lang="en-US" sz="2200" b="1" dirty="0" smtClean="0">
                <a:solidFill>
                  <a:srgbClr val="FF0000"/>
                </a:solidFill>
              </a:rPr>
              <a:t>Which attribute to select as the root?</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791200" cy="461665"/>
          </a:xfrm>
          <a:prstGeom prst="rect">
            <a:avLst/>
          </a:prstGeom>
          <a:noFill/>
        </p:spPr>
        <p:txBody>
          <a:bodyPr wrap="square" rtlCol="0">
            <a:spAutoFit/>
          </a:bodyPr>
          <a:lstStyle/>
          <a:p>
            <a:r>
              <a:rPr lang="en-US" sz="1600" b="1" dirty="0" smtClean="0">
                <a:solidFill>
                  <a:srgbClr val="0070C0"/>
                </a:solidFill>
              </a:rPr>
              <a:t>Module-6.0  </a:t>
            </a:r>
            <a:r>
              <a:rPr lang="en-US" sz="2400" b="1" dirty="0" smtClean="0">
                <a:solidFill>
                  <a:srgbClr val="0070C0"/>
                </a:solidFill>
              </a:rPr>
              <a:t>Decision Tree</a:t>
            </a:r>
          </a:p>
        </p:txBody>
      </p:sp>
      <p:sp>
        <p:nvSpPr>
          <p:cNvPr id="6" name="TextBox 5"/>
          <p:cNvSpPr txBox="1"/>
          <p:nvPr/>
        </p:nvSpPr>
        <p:spPr>
          <a:xfrm>
            <a:off x="381000" y="971550"/>
            <a:ext cx="8077200" cy="430887"/>
          </a:xfrm>
          <a:prstGeom prst="rect">
            <a:avLst/>
          </a:prstGeom>
          <a:noFill/>
        </p:spPr>
        <p:txBody>
          <a:bodyPr wrap="square" rtlCol="0">
            <a:spAutoFit/>
          </a:bodyPr>
          <a:lstStyle/>
          <a:p>
            <a:r>
              <a:rPr lang="en-US" sz="2200" b="1" dirty="0" smtClean="0">
                <a:solidFill>
                  <a:srgbClr val="FF0000"/>
                </a:solidFill>
              </a:rPr>
              <a:t>An example in Microsoft excel</a:t>
            </a:r>
          </a:p>
        </p:txBody>
      </p:sp>
      <p:sp>
        <p:nvSpPr>
          <p:cNvPr id="8" name="TextBox 7"/>
          <p:cNvSpPr txBox="1"/>
          <p:nvPr/>
        </p:nvSpPr>
        <p:spPr>
          <a:xfrm>
            <a:off x="381000" y="1733550"/>
            <a:ext cx="8077200" cy="430887"/>
          </a:xfrm>
          <a:prstGeom prst="rect">
            <a:avLst/>
          </a:prstGeom>
          <a:noFill/>
        </p:spPr>
        <p:txBody>
          <a:bodyPr wrap="square" rtlCol="0">
            <a:spAutoFit/>
          </a:bodyPr>
          <a:lstStyle/>
          <a:p>
            <a:r>
              <a:rPr lang="en-US" sz="2200" b="1" dirty="0" smtClean="0">
                <a:solidFill>
                  <a:srgbClr val="FF0000"/>
                </a:solidFill>
              </a:rPr>
              <a:t>An example in R</a:t>
            </a:r>
          </a:p>
        </p:txBody>
      </p:sp>
      <p:sp>
        <p:nvSpPr>
          <p:cNvPr id="10" name="TextBox 9"/>
          <p:cNvSpPr txBox="1"/>
          <p:nvPr/>
        </p:nvSpPr>
        <p:spPr>
          <a:xfrm>
            <a:off x="381000" y="2647950"/>
            <a:ext cx="8153400" cy="2031325"/>
          </a:xfrm>
          <a:prstGeom prst="rect">
            <a:avLst/>
          </a:prstGeom>
          <a:noFill/>
        </p:spPr>
        <p:txBody>
          <a:bodyPr wrap="square" rtlCol="0">
            <a:spAutoFit/>
          </a:bodyPr>
          <a:lstStyle/>
          <a:p>
            <a:pPr lvl="0"/>
            <a:r>
              <a:rPr lang="en-US" dirty="0" smtClean="0"/>
              <a:t>This decision tree learner has a simple post-pruning method. For any interior node, if all its immediate children are identical, the post pruning method replaces that interior node with one of its immediate children. Here, the pruned tree always computes the same function as the original tree.</a:t>
            </a:r>
          </a:p>
          <a:p>
            <a:pPr lvl="0"/>
            <a:endParaRPr lang="en-US" dirty="0" smtClean="0"/>
          </a:p>
          <a:p>
            <a:pPr lvl="0"/>
            <a:r>
              <a:rPr lang="en-US" b="1" dirty="0" smtClean="0"/>
              <a:t>But with improvement in performance of the Model.</a:t>
            </a:r>
          </a:p>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791200" cy="461665"/>
          </a:xfrm>
          <a:prstGeom prst="rect">
            <a:avLst/>
          </a:prstGeom>
          <a:noFill/>
        </p:spPr>
        <p:txBody>
          <a:bodyPr wrap="square" rtlCol="0">
            <a:spAutoFit/>
          </a:bodyPr>
          <a:lstStyle/>
          <a:p>
            <a:r>
              <a:rPr lang="en-US" sz="1600" b="1" dirty="0" smtClean="0">
                <a:solidFill>
                  <a:srgbClr val="0070C0"/>
                </a:solidFill>
              </a:rPr>
              <a:t>Module-6.0  </a:t>
            </a:r>
            <a:r>
              <a:rPr lang="en-US" sz="2400" b="1" dirty="0" smtClean="0">
                <a:solidFill>
                  <a:srgbClr val="0070C0"/>
                </a:solidFill>
              </a:rPr>
              <a:t>Decision Tree</a:t>
            </a:r>
          </a:p>
        </p:txBody>
      </p:sp>
      <p:sp>
        <p:nvSpPr>
          <p:cNvPr id="6" name="TextBox 5"/>
          <p:cNvSpPr txBox="1"/>
          <p:nvPr/>
        </p:nvSpPr>
        <p:spPr>
          <a:xfrm>
            <a:off x="304800" y="666750"/>
            <a:ext cx="8458200" cy="3908762"/>
          </a:xfrm>
          <a:prstGeom prst="rect">
            <a:avLst/>
          </a:prstGeom>
          <a:noFill/>
        </p:spPr>
        <p:txBody>
          <a:bodyPr wrap="square" rtlCol="0">
            <a:spAutoFit/>
          </a:bodyPr>
          <a:lstStyle/>
          <a:p>
            <a:r>
              <a:rPr lang="en-US" sz="2200" b="1" u="sng" dirty="0" smtClean="0"/>
              <a:t>Advantages:-</a:t>
            </a:r>
          </a:p>
          <a:p>
            <a:endParaRPr lang="en-US" sz="1000" b="1" u="sng" dirty="0" smtClean="0"/>
          </a:p>
          <a:p>
            <a:pPr algn="just"/>
            <a:r>
              <a:rPr lang="en-US" b="1" u="sng" dirty="0" smtClean="0"/>
              <a:t>Easy to Understand</a:t>
            </a:r>
            <a:r>
              <a:rPr lang="en-US" dirty="0" smtClean="0"/>
              <a:t>: Its graphical representation is very intuitive and users can easily relate their hypothesis.</a:t>
            </a:r>
          </a:p>
          <a:p>
            <a:pPr algn="just"/>
            <a:r>
              <a:rPr lang="en-US" b="1" u="sng" dirty="0" smtClean="0"/>
              <a:t>Useful in Data exploration</a:t>
            </a:r>
            <a:r>
              <a:rPr lang="en-US" b="1" dirty="0" smtClean="0"/>
              <a:t>: </a:t>
            </a:r>
            <a:r>
              <a:rPr lang="en-US" dirty="0" smtClean="0"/>
              <a:t>Decision tree is one of the fastest way to identify most significant variables and relation between two or more variables. With the help of decision trees, we can create new variables / features that has better power to predict target variable. </a:t>
            </a:r>
          </a:p>
          <a:p>
            <a:pPr algn="just"/>
            <a:r>
              <a:rPr lang="en-US" b="1" u="sng" dirty="0" smtClean="0"/>
              <a:t>Less data cleaning required</a:t>
            </a:r>
            <a:r>
              <a:rPr lang="en-US" b="1" dirty="0" smtClean="0"/>
              <a:t>: </a:t>
            </a:r>
            <a:r>
              <a:rPr lang="en-US" dirty="0" smtClean="0"/>
              <a:t>It requires less data cleaning compared to some other modeling techniques. It is not influenced by outliers and missing values to a fair degree.</a:t>
            </a:r>
          </a:p>
          <a:p>
            <a:pPr algn="just"/>
            <a:r>
              <a:rPr lang="en-US" b="1" u="sng" dirty="0" smtClean="0"/>
              <a:t>Data type is not a constraint:</a:t>
            </a:r>
            <a:r>
              <a:rPr lang="en-US" b="1" dirty="0" smtClean="0"/>
              <a:t> </a:t>
            </a:r>
            <a:r>
              <a:rPr lang="en-US" dirty="0" smtClean="0"/>
              <a:t>It can handle both numerical and categorical variables.</a:t>
            </a:r>
          </a:p>
          <a:p>
            <a:pPr algn="just"/>
            <a:r>
              <a:rPr lang="en-US" b="1" u="sng" dirty="0" smtClean="0"/>
              <a:t>Non Parametric Method:</a:t>
            </a:r>
            <a:r>
              <a:rPr lang="en-US" b="1" dirty="0" smtClean="0"/>
              <a:t> </a:t>
            </a:r>
            <a:r>
              <a:rPr lang="en-US" dirty="0" smtClean="0"/>
              <a:t>Decision tree is considered to be a non-parametric method. This means that decision trees have no assumptions about the space distribution and the classifier structure.</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791200" cy="461665"/>
          </a:xfrm>
          <a:prstGeom prst="rect">
            <a:avLst/>
          </a:prstGeom>
          <a:noFill/>
        </p:spPr>
        <p:txBody>
          <a:bodyPr wrap="square" rtlCol="0">
            <a:spAutoFit/>
          </a:bodyPr>
          <a:lstStyle/>
          <a:p>
            <a:r>
              <a:rPr lang="en-US" sz="1600" b="1" dirty="0" smtClean="0">
                <a:solidFill>
                  <a:srgbClr val="0070C0"/>
                </a:solidFill>
              </a:rPr>
              <a:t>Module-6.0  </a:t>
            </a:r>
            <a:r>
              <a:rPr lang="en-US" sz="2400" b="1" dirty="0" smtClean="0">
                <a:solidFill>
                  <a:srgbClr val="0070C0"/>
                </a:solidFill>
              </a:rPr>
              <a:t>Decision Tree</a:t>
            </a:r>
          </a:p>
        </p:txBody>
      </p:sp>
      <p:sp>
        <p:nvSpPr>
          <p:cNvPr id="6" name="TextBox 5"/>
          <p:cNvSpPr txBox="1"/>
          <p:nvPr/>
        </p:nvSpPr>
        <p:spPr>
          <a:xfrm>
            <a:off x="228600" y="895350"/>
            <a:ext cx="8763000" cy="2708434"/>
          </a:xfrm>
          <a:prstGeom prst="rect">
            <a:avLst/>
          </a:prstGeom>
          <a:noFill/>
        </p:spPr>
        <p:txBody>
          <a:bodyPr wrap="square" rtlCol="0">
            <a:spAutoFit/>
          </a:bodyPr>
          <a:lstStyle/>
          <a:p>
            <a:r>
              <a:rPr lang="en-US" sz="2200" b="1" u="sng" dirty="0" smtClean="0"/>
              <a:t>Disadvantages:-</a:t>
            </a:r>
          </a:p>
          <a:p>
            <a:endParaRPr lang="en-US" sz="2200" b="1" u="sng" dirty="0" smtClean="0"/>
          </a:p>
          <a:p>
            <a:pPr algn="just"/>
            <a:r>
              <a:rPr lang="en-US" b="1" u="sng" dirty="0" smtClean="0"/>
              <a:t>Over fitting:</a:t>
            </a:r>
            <a:r>
              <a:rPr lang="en-US" u="sng" dirty="0" smtClean="0"/>
              <a:t> </a:t>
            </a:r>
            <a:r>
              <a:rPr lang="en-US" dirty="0" smtClean="0"/>
              <a:t>  Over fitting is one of the most practical difficulty for decision tree models. This problem gets solved by setting constraints on model parameters and pruning (discussed in detailed below).</a:t>
            </a:r>
          </a:p>
          <a:p>
            <a:endParaRPr lang="en-US" b="1" dirty="0" smtClean="0"/>
          </a:p>
          <a:p>
            <a:pPr algn="just"/>
            <a:r>
              <a:rPr lang="en-US" b="1" u="sng" dirty="0" smtClean="0"/>
              <a:t>Not fit for continuous variables:</a:t>
            </a:r>
            <a:r>
              <a:rPr lang="en-US" dirty="0" smtClean="0"/>
              <a:t> While working with continuous numerical variables, decision tree looses information when it categorizes variables in different categories.</a:t>
            </a:r>
          </a:p>
          <a:p>
            <a:endParaRPr lang="en-US"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228600" y="114300"/>
            <a:ext cx="5791200" cy="461665"/>
          </a:xfrm>
          <a:prstGeom prst="rect">
            <a:avLst/>
          </a:prstGeom>
          <a:noFill/>
        </p:spPr>
        <p:txBody>
          <a:bodyPr wrap="square" rtlCol="0">
            <a:spAutoFit/>
          </a:bodyPr>
          <a:lstStyle/>
          <a:p>
            <a:r>
              <a:rPr lang="en-US" sz="1600" b="1" dirty="0" smtClean="0">
                <a:solidFill>
                  <a:srgbClr val="0070C0"/>
                </a:solidFill>
              </a:rPr>
              <a:t>Module-6.0  </a:t>
            </a:r>
            <a:r>
              <a:rPr lang="en-US" sz="2400" b="1" dirty="0" smtClean="0">
                <a:solidFill>
                  <a:srgbClr val="0070C0"/>
                </a:solidFill>
              </a:rPr>
              <a:t>Decision Tree</a:t>
            </a:r>
          </a:p>
        </p:txBody>
      </p:sp>
      <p:sp>
        <p:nvSpPr>
          <p:cNvPr id="7" name="TextBox 6"/>
          <p:cNvSpPr txBox="1"/>
          <p:nvPr/>
        </p:nvSpPr>
        <p:spPr>
          <a:xfrm>
            <a:off x="3962400" y="2419350"/>
            <a:ext cx="1676400" cy="461665"/>
          </a:xfrm>
          <a:prstGeom prst="rect">
            <a:avLst/>
          </a:prstGeom>
          <a:noFill/>
        </p:spPr>
        <p:txBody>
          <a:bodyPr wrap="square" rtlCol="0">
            <a:spAutoFit/>
          </a:bodyPr>
          <a:lstStyle/>
          <a:p>
            <a:r>
              <a:rPr lang="en-US" sz="2400" b="1" i="1" dirty="0" smtClean="0">
                <a:solidFill>
                  <a:srgbClr val="FF0000"/>
                </a:solidFill>
              </a:rPr>
              <a:t>Thanks….</a:t>
            </a:r>
            <a:endParaRPr lang="en-US" sz="2400" b="1" i="1" dirty="0">
              <a:solidFill>
                <a:srgbClr val="FF0000"/>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4300</TotalTime>
  <Words>329</Words>
  <Application>Microsoft Office PowerPoint</Application>
  <PresentationFormat>On-screen Show (16:9)</PresentationFormat>
  <Paragraphs>164</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Module-6.0   Constructing a Decision Tree and Pruning a decision tree </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590</cp:revision>
  <dcterms:created xsi:type="dcterms:W3CDTF">2017-03-22T13:48:52Z</dcterms:created>
  <dcterms:modified xsi:type="dcterms:W3CDTF">2017-04-20T20:24:25Z</dcterms:modified>
</cp:coreProperties>
</file>