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321" r:id="rId3"/>
    <p:sldId id="322" r:id="rId4"/>
    <p:sldId id="323" r:id="rId5"/>
    <p:sldId id="324" r:id="rId6"/>
    <p:sldId id="300" r:id="rId7"/>
    <p:sldId id="339" r:id="rId8"/>
    <p:sldId id="335" r:id="rId9"/>
    <p:sldId id="338" r:id="rId10"/>
    <p:sldId id="336" r:id="rId11"/>
    <p:sldId id="337" r:id="rId12"/>
    <p:sldId id="334" r:id="rId13"/>
    <p:sldId id="320" r:id="rId14"/>
    <p:sldId id="325" r:id="rId15"/>
    <p:sldId id="329" r:id="rId16"/>
    <p:sldId id="330" r:id="rId17"/>
    <p:sldId id="331" r:id="rId18"/>
    <p:sldId id="332" r:id="rId19"/>
    <p:sldId id="333" r:id="rId20"/>
    <p:sldId id="32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86" y="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36330-D4FB-498C-A240-DBF565AF423C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F052-F219-4965-8DEC-17304C988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EB3-AE3F-42F6-9DF7-F8DA9E02201D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1766-472D-4CDE-8D1F-9D0735FD0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1450"/>
            <a:ext cx="4343400" cy="2857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7" name="Picture 6" descr="eduCBA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114300"/>
            <a:ext cx="1676400" cy="3837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5715000" cy="273844"/>
          </a:xfrm>
        </p:spPr>
        <p:txBody>
          <a:bodyPr/>
          <a:lstStyle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0550"/>
            <a:ext cx="9144000" cy="3581400"/>
          </a:xfrm>
          <a:ln cmpd="sng">
            <a:round/>
          </a:ln>
        </p:spPr>
        <p:txBody>
          <a:bodyPr>
            <a:normAutofit/>
          </a:bodyPr>
          <a:lstStyle/>
          <a:p>
            <a:pPr algn="ctr"/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  <a:t>Module-7.0</a:t>
            </a:r>
            <a:b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5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5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Random Forest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 supervised learning 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classification &amp; Regression model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 descr="eduCB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9970" y="521525"/>
            <a:ext cx="3797030" cy="9072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81915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information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352550"/>
            <a:ext cx="4038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LB - FHR baseline (beats per minute) </a:t>
            </a:r>
          </a:p>
          <a:p>
            <a:r>
              <a:rPr lang="en-US" sz="1400" dirty="0" smtClean="0"/>
              <a:t>AC - # of accelerations per second </a:t>
            </a:r>
          </a:p>
          <a:p>
            <a:r>
              <a:rPr lang="en-US" sz="1400" dirty="0" smtClean="0"/>
              <a:t>FM - # of fetal movements per second </a:t>
            </a:r>
          </a:p>
          <a:p>
            <a:r>
              <a:rPr lang="en-US" sz="1400" dirty="0" smtClean="0"/>
              <a:t>UC - # of uterine contractions per second </a:t>
            </a:r>
          </a:p>
          <a:p>
            <a:r>
              <a:rPr lang="en-US" sz="1400" dirty="0" smtClean="0"/>
              <a:t>DL - # of light decelerations per second </a:t>
            </a:r>
          </a:p>
          <a:p>
            <a:r>
              <a:rPr lang="en-US" sz="1400" dirty="0" smtClean="0"/>
              <a:t>DS - # of severe decelerations per second </a:t>
            </a:r>
          </a:p>
          <a:p>
            <a:r>
              <a:rPr lang="en-US" sz="1400" dirty="0" smtClean="0"/>
              <a:t>DP - # of </a:t>
            </a:r>
            <a:r>
              <a:rPr lang="en-US" sz="1400" dirty="0" err="1" smtClean="0"/>
              <a:t>prolongued</a:t>
            </a:r>
            <a:r>
              <a:rPr lang="en-US" sz="1400" dirty="0" smtClean="0"/>
              <a:t> decelerations per second </a:t>
            </a:r>
          </a:p>
          <a:p>
            <a:r>
              <a:rPr lang="en-US" sz="1400" dirty="0" smtClean="0"/>
              <a:t>ASTV - percentage of time with abnormal short term variability </a:t>
            </a:r>
          </a:p>
          <a:p>
            <a:r>
              <a:rPr lang="en-US" sz="1400" dirty="0" smtClean="0"/>
              <a:t>MSTV - mean value of short term variability </a:t>
            </a:r>
          </a:p>
          <a:p>
            <a:r>
              <a:rPr lang="en-US" sz="1400" dirty="0" smtClean="0"/>
              <a:t>ALTV - percentage of time with abnormal long term variability </a:t>
            </a:r>
          </a:p>
          <a:p>
            <a:r>
              <a:rPr lang="en-US" sz="1400" dirty="0" smtClean="0"/>
              <a:t>MLTV - mean value of long term variability </a:t>
            </a:r>
          </a:p>
          <a:p>
            <a:r>
              <a:rPr lang="en-US" sz="1400" dirty="0" smtClean="0"/>
              <a:t>Width - width of FHR histogram 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1276350"/>
            <a:ext cx="403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 - minimum of FHR histogram </a:t>
            </a:r>
          </a:p>
          <a:p>
            <a:r>
              <a:rPr lang="en-US" sz="1400" dirty="0" smtClean="0"/>
              <a:t>Max - Maximum of FHR histogram </a:t>
            </a:r>
          </a:p>
          <a:p>
            <a:r>
              <a:rPr lang="en-US" sz="1400" dirty="0" err="1" smtClean="0"/>
              <a:t>Nmax</a:t>
            </a:r>
            <a:r>
              <a:rPr lang="en-US" sz="1400" dirty="0" smtClean="0"/>
              <a:t> - # of histogram peaks </a:t>
            </a:r>
          </a:p>
          <a:p>
            <a:r>
              <a:rPr lang="en-US" sz="1400" dirty="0" err="1" smtClean="0"/>
              <a:t>Nzeros</a:t>
            </a:r>
            <a:r>
              <a:rPr lang="en-US" sz="1400" dirty="0" smtClean="0"/>
              <a:t> - # of histogram zeros </a:t>
            </a:r>
          </a:p>
          <a:p>
            <a:r>
              <a:rPr lang="en-US" sz="1400" dirty="0" smtClean="0"/>
              <a:t>Mode - histogram mode </a:t>
            </a:r>
          </a:p>
          <a:p>
            <a:r>
              <a:rPr lang="en-US" sz="1400" dirty="0" smtClean="0"/>
              <a:t>Mean - histogram mean </a:t>
            </a:r>
          </a:p>
          <a:p>
            <a:r>
              <a:rPr lang="en-US" sz="1400" dirty="0" smtClean="0"/>
              <a:t>Median - histogram median </a:t>
            </a:r>
          </a:p>
          <a:p>
            <a:r>
              <a:rPr lang="en-US" sz="1400" dirty="0" smtClean="0"/>
              <a:t>Variance - histogram variance </a:t>
            </a:r>
          </a:p>
          <a:p>
            <a:r>
              <a:rPr lang="en-US" sz="1400" dirty="0" smtClean="0"/>
              <a:t>Tendency - histogram tendency </a:t>
            </a:r>
          </a:p>
          <a:p>
            <a:r>
              <a:rPr lang="en-US" sz="1400" dirty="0" smtClean="0"/>
              <a:t>CLASS - FHR pattern class code (1 to 10) </a:t>
            </a:r>
          </a:p>
          <a:p>
            <a:r>
              <a:rPr lang="en-US" sz="1400" b="1" dirty="0" smtClean="0"/>
              <a:t>NSP - fetal state class code (N=normal; S=suspect; P=pathologic)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742950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Set Information:</a:t>
            </a:r>
          </a:p>
          <a:p>
            <a:endParaRPr lang="en-US" dirty="0" smtClean="0"/>
          </a:p>
          <a:p>
            <a:r>
              <a:rPr lang="en-US" dirty="0" smtClean="0"/>
              <a:t>2126 fetal </a:t>
            </a:r>
            <a:r>
              <a:rPr lang="en-US" dirty="0" err="1" smtClean="0"/>
              <a:t>cardiotocograms</a:t>
            </a:r>
            <a:r>
              <a:rPr lang="en-US" dirty="0" smtClean="0"/>
              <a:t> (CTGs) were automatically processed and the respective diagnostic features measured. The CTGs were also classified by three expert obstetricians and a consensus classification label assigned to each of them. Classification was both with respect to a morphologic pattern (A, B, C. ...) and to a fetal state (N, S, P). Therefore the dataset can be used either for 10-class or 3-class experiments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FILE – CTG.XLSX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66750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89535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tuneRF</a:t>
            </a:r>
            <a:r>
              <a:rPr lang="en-US" sz="1700" b="1" dirty="0" smtClean="0"/>
              <a:t>  </a:t>
            </a:r>
            <a:r>
              <a:rPr lang="en-US" sz="1700" dirty="0" smtClean="0"/>
              <a:t>From </a:t>
            </a:r>
            <a:r>
              <a:rPr lang="en-US" sz="1700" dirty="0" err="1" smtClean="0"/>
              <a:t>randomForest</a:t>
            </a:r>
            <a:r>
              <a:rPr lang="en-US" sz="1700" dirty="0" smtClean="0"/>
              <a:t> v4.6-12 by Andy </a:t>
            </a:r>
            <a:r>
              <a:rPr lang="en-US" sz="1700" dirty="0" err="1" smtClean="0"/>
              <a:t>Liaw</a:t>
            </a:r>
            <a:endParaRPr lang="en-US" sz="1700" dirty="0" smtClean="0"/>
          </a:p>
          <a:p>
            <a:endParaRPr lang="en-US" sz="1700" b="1" dirty="0" smtClean="0"/>
          </a:p>
          <a:p>
            <a:r>
              <a:rPr lang="en-US" sz="1700" b="1" dirty="0" smtClean="0"/>
              <a:t>Tune </a:t>
            </a:r>
            <a:r>
              <a:rPr lang="en-US" sz="1700" b="1" dirty="0" err="1" smtClean="0"/>
              <a:t>RandomForest</a:t>
            </a:r>
            <a:r>
              <a:rPr lang="en-US" sz="1700" b="1" dirty="0" smtClean="0"/>
              <a:t> For The Optimal </a:t>
            </a:r>
            <a:r>
              <a:rPr lang="en-US" sz="1700" b="1" dirty="0" err="1" smtClean="0"/>
              <a:t>Mtry</a:t>
            </a:r>
            <a:r>
              <a:rPr lang="en-US" sz="1700" b="1" dirty="0" smtClean="0"/>
              <a:t> Parameter</a:t>
            </a:r>
          </a:p>
          <a:p>
            <a:r>
              <a:rPr lang="en-US" sz="1700" dirty="0" smtClean="0"/>
              <a:t>Starting with the default value of </a:t>
            </a:r>
            <a:r>
              <a:rPr lang="en-US" sz="1700" dirty="0" err="1" smtClean="0"/>
              <a:t>mtry</a:t>
            </a:r>
            <a:r>
              <a:rPr lang="en-US" sz="1700" dirty="0" smtClean="0"/>
              <a:t>, search for the optimal value (with respect to Out-of-Bag error estimate) of </a:t>
            </a:r>
            <a:r>
              <a:rPr lang="en-US" sz="1700" dirty="0" err="1" smtClean="0"/>
              <a:t>mtry</a:t>
            </a:r>
            <a:r>
              <a:rPr lang="en-US" sz="1700" dirty="0" smtClean="0"/>
              <a:t> for </a:t>
            </a:r>
            <a:r>
              <a:rPr lang="en-US" sz="1700" dirty="0" err="1" smtClean="0"/>
              <a:t>randomForest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Keywords </a:t>
            </a:r>
            <a:r>
              <a:rPr lang="en-US" sz="1700" dirty="0" err="1" smtClean="0"/>
              <a:t>classif</a:t>
            </a:r>
            <a:r>
              <a:rPr lang="en-US" sz="1700" dirty="0" smtClean="0"/>
              <a:t>, tree </a:t>
            </a:r>
          </a:p>
          <a:p>
            <a:r>
              <a:rPr lang="en-US" sz="1700" b="1" dirty="0" smtClean="0"/>
              <a:t>Usage</a:t>
            </a:r>
          </a:p>
          <a:p>
            <a:r>
              <a:rPr lang="en-US" sz="1700" dirty="0" err="1" smtClean="0"/>
              <a:t>tuneRF</a:t>
            </a:r>
            <a:r>
              <a:rPr lang="en-US" sz="1700" dirty="0" smtClean="0"/>
              <a:t>(x, y, </a:t>
            </a:r>
            <a:r>
              <a:rPr lang="en-US" sz="1700" dirty="0" err="1" smtClean="0"/>
              <a:t>mtryStart</a:t>
            </a:r>
            <a:r>
              <a:rPr lang="en-US" sz="1700" dirty="0" smtClean="0"/>
              <a:t>, </a:t>
            </a:r>
            <a:r>
              <a:rPr lang="en-US" sz="1700" dirty="0" err="1" smtClean="0"/>
              <a:t>ntreeTry</a:t>
            </a:r>
            <a:r>
              <a:rPr lang="en-US" sz="1700" dirty="0" smtClean="0"/>
              <a:t>=50, </a:t>
            </a:r>
            <a:r>
              <a:rPr lang="en-US" sz="1700" dirty="0" err="1" smtClean="0"/>
              <a:t>stepFactor</a:t>
            </a:r>
            <a:r>
              <a:rPr lang="en-US" sz="1700" dirty="0" smtClean="0"/>
              <a:t>=2, improve=0.05, trace=TRUE, plot=TRUE, </a:t>
            </a:r>
            <a:r>
              <a:rPr lang="en-US" sz="1700" dirty="0" err="1" smtClean="0"/>
              <a:t>doBest</a:t>
            </a:r>
            <a:r>
              <a:rPr lang="en-US" sz="1700" dirty="0" smtClean="0"/>
              <a:t>=FALSE, </a:t>
            </a:r>
            <a:r>
              <a:rPr lang="en-US" sz="1700" b="1" dirty="0" smtClean="0"/>
              <a:t>...</a:t>
            </a:r>
            <a:r>
              <a:rPr lang="en-US" sz="1700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819150"/>
            <a:ext cx="8686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varImportance</a:t>
            </a:r>
            <a:r>
              <a:rPr lang="en-US" sz="2400" b="1" dirty="0" smtClean="0"/>
              <a:t>  </a:t>
            </a:r>
            <a:r>
              <a:rPr lang="en-US" dirty="0" smtClean="0"/>
              <a:t>From uplift v0.3.5 by Leo </a:t>
            </a:r>
            <a:r>
              <a:rPr lang="en-US" dirty="0" err="1" smtClean="0"/>
              <a:t>Guelman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Extract Variable Importance From </a:t>
            </a:r>
            <a:r>
              <a:rPr lang="en-US" b="1" dirty="0" err="1" smtClean="0"/>
              <a:t>UpliftRF</a:t>
            </a:r>
            <a:r>
              <a:rPr lang="en-US" b="1" dirty="0" smtClean="0"/>
              <a:t> Or </a:t>
            </a:r>
            <a:r>
              <a:rPr lang="en-US" b="1" dirty="0" err="1" smtClean="0"/>
              <a:t>Ccif</a:t>
            </a:r>
            <a:r>
              <a:rPr lang="en-US" b="1" dirty="0" smtClean="0"/>
              <a:t> Fitted Objects</a:t>
            </a:r>
          </a:p>
          <a:p>
            <a:endParaRPr lang="en-US" dirty="0" smtClean="0"/>
          </a:p>
          <a:p>
            <a:r>
              <a:rPr lang="en-US" dirty="0" smtClean="0"/>
              <a:t>This is the extractor function for variable importance of predictors.</a:t>
            </a:r>
          </a:p>
          <a:p>
            <a:r>
              <a:rPr lang="en-US" dirty="0" err="1" smtClean="0"/>
              <a:t>KeywordsTrees</a:t>
            </a:r>
            <a:r>
              <a:rPr lang="en-US" dirty="0" smtClean="0"/>
              <a:t>, uplift </a:t>
            </a:r>
          </a:p>
          <a:p>
            <a:endParaRPr lang="en-US" b="1" dirty="0" smtClean="0"/>
          </a:p>
          <a:p>
            <a:r>
              <a:rPr lang="en-US" b="1" dirty="0" smtClean="0"/>
              <a:t>Usage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varImportance</a:t>
            </a:r>
            <a:r>
              <a:rPr lang="en-US" dirty="0" smtClean="0"/>
              <a:t>"(x, </a:t>
            </a:r>
            <a:r>
              <a:rPr lang="en-US" dirty="0" err="1" smtClean="0"/>
              <a:t>n.trees</a:t>
            </a:r>
            <a:r>
              <a:rPr lang="en-US" dirty="0" smtClean="0"/>
              <a:t> = </a:t>
            </a:r>
            <a:r>
              <a:rPr lang="en-US" dirty="0" err="1" smtClean="0"/>
              <a:t>x$ntree</a:t>
            </a:r>
            <a:r>
              <a:rPr lang="en-US" dirty="0" smtClean="0"/>
              <a:t>, </a:t>
            </a:r>
            <a:r>
              <a:rPr lang="en-US" dirty="0" err="1" smtClean="0"/>
              <a:t>plotit</a:t>
            </a:r>
            <a:r>
              <a:rPr lang="en-US" dirty="0" smtClean="0"/>
              <a:t> = TRUE, normalize = TRUE, </a:t>
            </a:r>
            <a:r>
              <a:rPr lang="en-US" b="1" dirty="0" smtClean="0"/>
              <a:t>...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Arguments</a:t>
            </a:r>
          </a:p>
          <a:p>
            <a:r>
              <a:rPr lang="en-US" dirty="0" err="1" smtClean="0"/>
              <a:t>xan</a:t>
            </a:r>
            <a:r>
              <a:rPr lang="en-US" dirty="0" smtClean="0"/>
              <a:t> object of class </a:t>
            </a:r>
            <a:r>
              <a:rPr lang="en-US" dirty="0" err="1" smtClean="0"/>
              <a:t>upliftRF</a:t>
            </a:r>
            <a:r>
              <a:rPr lang="en-US" dirty="0" smtClean="0"/>
              <a:t>  or </a:t>
            </a:r>
            <a:r>
              <a:rPr lang="en-US" dirty="0" err="1" smtClean="0"/>
              <a:t>ccif.n.treesnumber</a:t>
            </a:r>
            <a:r>
              <a:rPr lang="en-US" dirty="0" smtClean="0"/>
              <a:t> of trees used in the prediction; The default is </a:t>
            </a:r>
            <a:r>
              <a:rPr lang="en-US" dirty="0" err="1" smtClean="0"/>
              <a:t>x$ntree.plotitplot</a:t>
            </a:r>
            <a:r>
              <a:rPr lang="en-US" dirty="0" smtClean="0"/>
              <a:t> variable </a:t>
            </a:r>
            <a:r>
              <a:rPr lang="en-US" dirty="0" err="1" smtClean="0"/>
              <a:t>importance?normalizeif</a:t>
            </a:r>
            <a:r>
              <a:rPr lang="en-US" dirty="0" smtClean="0"/>
              <a:t> set to TRUE, the importance is scaled to add up to 100....additional arguments passed to </a:t>
            </a:r>
            <a:r>
              <a:rPr lang="en-US" dirty="0" err="1" smtClean="0"/>
              <a:t>barplot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81915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66750"/>
            <a:ext cx="8610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Importance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From </a:t>
            </a:r>
            <a:r>
              <a:rPr lang="en-US" sz="1700" dirty="0" err="1" smtClean="0">
                <a:solidFill>
                  <a:srgbClr val="33AACC"/>
                </a:solidFill>
                <a:latin typeface="Arial" pitchFamily="34" charset="0"/>
                <a:cs typeface="Arial" pitchFamily="34" charset="0"/>
              </a:rPr>
              <a:t>rminer</a:t>
            </a:r>
            <a:r>
              <a:rPr lang="en-US" sz="1700" dirty="0" smtClean="0">
                <a:solidFill>
                  <a:srgbClr val="33AACC"/>
                </a:solidFill>
                <a:latin typeface="Arial" pitchFamily="34" charset="0"/>
                <a:cs typeface="Arial" pitchFamily="34" charset="0"/>
              </a:rPr>
              <a:t> v1.4.1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by </a:t>
            </a:r>
            <a:r>
              <a:rPr lang="en-US" sz="1700" dirty="0" smtClean="0">
                <a:solidFill>
                  <a:srgbClr val="33AACC"/>
                </a:solidFill>
                <a:latin typeface="Arial" pitchFamily="34" charset="0"/>
                <a:cs typeface="Arial" pitchFamily="34" charset="0"/>
              </a:rPr>
              <a:t>Paulo Cortez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solidFill>
                  <a:srgbClr val="3A3A3A"/>
                </a:solidFill>
                <a:latin typeface="Open Sans"/>
                <a:cs typeface="Arial" pitchFamily="34" charset="0"/>
              </a:rPr>
              <a:t>Measure Input Importance (Including Sensitivity Analysis) Given A Supervised Data Mining Model.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solidFill>
                  <a:srgbClr val="3A3A3A"/>
                </a:solidFill>
                <a:latin typeface="Open Sans"/>
                <a:cs typeface="Arial" pitchFamily="34" charset="0"/>
              </a:rPr>
              <a:t>Measure input importance (including sensitivity analysis) given a supervised data mining model.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solidFill>
                  <a:srgbClr val="3A3A3A"/>
                </a:solidFill>
                <a:latin typeface="Open Sans"/>
                <a:cs typeface="Arial" pitchFamily="34" charset="0"/>
              </a:rPr>
              <a:t>Keywords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 err="1" smtClean="0">
                <a:solidFill>
                  <a:srgbClr val="33AACC"/>
                </a:solidFill>
                <a:latin typeface="Open Sans"/>
                <a:cs typeface="Arial" pitchFamily="34" charset="0"/>
              </a:rPr>
              <a:t>classif</a:t>
            </a:r>
            <a:r>
              <a:rPr lang="en-US" sz="1700" dirty="0" smtClean="0">
                <a:solidFill>
                  <a:srgbClr val="3A3A3A"/>
                </a:solidFill>
                <a:latin typeface="Open Sans"/>
                <a:cs typeface="Arial" pitchFamily="34" charset="0"/>
              </a:rPr>
              <a:t>, </a:t>
            </a:r>
            <a:r>
              <a:rPr lang="en-US" sz="1700" dirty="0" smtClean="0">
                <a:solidFill>
                  <a:srgbClr val="33AACC"/>
                </a:solidFill>
                <a:latin typeface="Open Sans"/>
                <a:cs typeface="Arial" pitchFamily="34" charset="0"/>
              </a:rPr>
              <a:t>neural</a:t>
            </a:r>
            <a:endParaRPr lang="en-US" sz="1700" dirty="0" smtClean="0">
              <a:solidFill>
                <a:srgbClr val="3A3A3A"/>
              </a:solidFill>
              <a:latin typeface="Open Sans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solidFill>
                  <a:srgbClr val="3A3A3A"/>
                </a:solidFill>
                <a:latin typeface="Open Sans"/>
                <a:cs typeface="Arial" pitchFamily="34" charset="0"/>
              </a:rPr>
              <a:t>Usage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solidFill>
                <a:srgbClr val="3A3A3A"/>
              </a:solidFill>
              <a:latin typeface="Open Sans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Importance(M, data, </a:t>
            </a:r>
            <a:r>
              <a:rPr lang="en-US" dirty="0" err="1" smtClean="0">
                <a:solidFill>
                  <a:srgbClr val="00193A"/>
                </a:solidFill>
                <a:cs typeface="Courier New" pitchFamily="49" charset="0"/>
              </a:rPr>
              <a:t>RealL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 = 7, method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"1D-SA"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measure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"AAD"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sampling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"regular"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baseline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"mean"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responses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TRUE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00193A"/>
                </a:solidFill>
                <a:cs typeface="Courier New" pitchFamily="49" charset="0"/>
              </a:rPr>
              <a:t>outindex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NULL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task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"default"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PRED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NULL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interactions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NULL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Aggregation = -1, </a:t>
            </a:r>
            <a:r>
              <a:rPr lang="en-US" dirty="0" err="1" smtClean="0">
                <a:solidFill>
                  <a:srgbClr val="00193A"/>
                </a:solidFill>
                <a:cs typeface="Courier New" pitchFamily="49" charset="0"/>
              </a:rPr>
              <a:t>LRandom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 = -1, </a:t>
            </a:r>
            <a:r>
              <a:rPr lang="en-US" dirty="0" err="1" smtClean="0">
                <a:solidFill>
                  <a:srgbClr val="00193A"/>
                </a:solidFill>
                <a:cs typeface="Courier New" pitchFamily="49" charset="0"/>
              </a:rPr>
              <a:t>MRandom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"discrete"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00193A"/>
                </a:solidFill>
                <a:cs typeface="Courier New" pitchFamily="49" charset="0"/>
              </a:rPr>
              <a:t>Lfactor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 = </a:t>
            </a:r>
            <a:r>
              <a:rPr lang="en-US" dirty="0" smtClean="0">
                <a:solidFill>
                  <a:srgbClr val="0048AB"/>
                </a:solidFill>
                <a:cs typeface="Courier New" pitchFamily="49" charset="0"/>
              </a:rPr>
              <a:t>FALSE</a:t>
            </a:r>
            <a:r>
              <a:rPr lang="en-US" dirty="0" smtClean="0">
                <a:solidFill>
                  <a:srgbClr val="00193A"/>
                </a:solidFill>
                <a:cs typeface="Courier New" pitchFamily="49" charset="0"/>
              </a:rPr>
              <a:t>)</a:t>
            </a:r>
            <a:endParaRPr lang="en-US" b="1" dirty="0" smtClean="0">
              <a:solidFill>
                <a:srgbClr val="3A3A3A"/>
              </a:solidFill>
              <a:cs typeface="Arial" pitchFamily="34" charset="0"/>
            </a:endParaRPr>
          </a:p>
          <a:p>
            <a:endParaRPr lang="en-US" sz="1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819150"/>
            <a:ext cx="8686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varUsed</a:t>
            </a:r>
            <a:r>
              <a:rPr lang="en-US" sz="2400" b="1" dirty="0" smtClean="0"/>
              <a:t>  </a:t>
            </a:r>
            <a:r>
              <a:rPr lang="en-US" dirty="0" smtClean="0"/>
              <a:t>From </a:t>
            </a:r>
            <a:r>
              <a:rPr lang="en-US" dirty="0" err="1" smtClean="0"/>
              <a:t>snpRF</a:t>
            </a:r>
            <a:r>
              <a:rPr lang="en-US" dirty="0" smtClean="0"/>
              <a:t> v0.4 by Greg Jenkins</a:t>
            </a:r>
          </a:p>
          <a:p>
            <a:endParaRPr lang="en-US" dirty="0" smtClean="0"/>
          </a:p>
          <a:p>
            <a:r>
              <a:rPr lang="en-US" b="1" dirty="0" smtClean="0"/>
              <a:t>Variables Used In A Random Forest</a:t>
            </a:r>
          </a:p>
          <a:p>
            <a:endParaRPr lang="en-US" dirty="0" smtClean="0"/>
          </a:p>
          <a:p>
            <a:r>
              <a:rPr lang="en-US" dirty="0" smtClean="0"/>
              <a:t>Find out which predictor variables are actually used in the random forest.</a:t>
            </a:r>
          </a:p>
          <a:p>
            <a:r>
              <a:rPr lang="en-US" dirty="0" smtClean="0"/>
              <a:t>Keywords  tree  </a:t>
            </a:r>
          </a:p>
          <a:p>
            <a:r>
              <a:rPr lang="en-US" b="1" dirty="0" smtClean="0"/>
              <a:t>Usage</a:t>
            </a:r>
          </a:p>
          <a:p>
            <a:r>
              <a:rPr lang="en-US" dirty="0" err="1" smtClean="0"/>
              <a:t>varUsed</a:t>
            </a:r>
            <a:r>
              <a:rPr lang="en-US" dirty="0" smtClean="0"/>
              <a:t>(x, </a:t>
            </a:r>
            <a:r>
              <a:rPr lang="en-US" dirty="0" err="1" smtClean="0"/>
              <a:t>by.tree</a:t>
            </a:r>
            <a:r>
              <a:rPr lang="en-US" dirty="0" smtClean="0"/>
              <a:t>=FALSE, count=TRUE)</a:t>
            </a:r>
          </a:p>
          <a:p>
            <a:endParaRPr lang="en-US" b="1" dirty="0" smtClean="0"/>
          </a:p>
          <a:p>
            <a:r>
              <a:rPr lang="en-US" b="1" dirty="0" smtClean="0"/>
              <a:t>Arguments</a:t>
            </a:r>
          </a:p>
          <a:p>
            <a:r>
              <a:rPr lang="en-US" dirty="0" err="1" smtClean="0"/>
              <a:t>xAn</a:t>
            </a:r>
            <a:r>
              <a:rPr lang="en-US" dirty="0" smtClean="0"/>
              <a:t> object of class </a:t>
            </a:r>
            <a:r>
              <a:rPr lang="en-US" dirty="0" err="1" smtClean="0"/>
              <a:t>snpRF.by.treeShould</a:t>
            </a:r>
            <a:r>
              <a:rPr lang="en-US" dirty="0" smtClean="0"/>
              <a:t> the list of variables used be broken down by trees in the </a:t>
            </a:r>
            <a:r>
              <a:rPr lang="en-US" dirty="0" err="1" smtClean="0"/>
              <a:t>forest?countShould</a:t>
            </a:r>
            <a:r>
              <a:rPr lang="en-US" dirty="0" smtClean="0"/>
              <a:t> the frequencies that variables appear in trees be returned.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66750"/>
            <a:ext cx="8686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partialPlot</a:t>
            </a:r>
            <a:r>
              <a:rPr lang="en-US" sz="2400" b="1" dirty="0" smtClean="0"/>
              <a:t>  </a:t>
            </a:r>
            <a:r>
              <a:rPr lang="en-US" dirty="0" smtClean="0"/>
              <a:t>From </a:t>
            </a:r>
            <a:r>
              <a:rPr lang="en-US" dirty="0" err="1" smtClean="0"/>
              <a:t>boostmtree</a:t>
            </a:r>
            <a:r>
              <a:rPr lang="en-US" dirty="0" smtClean="0"/>
              <a:t> v1.1.0 by </a:t>
            </a:r>
            <a:r>
              <a:rPr lang="en-US" dirty="0" err="1" smtClean="0"/>
              <a:t>Udaya</a:t>
            </a:r>
            <a:r>
              <a:rPr lang="en-US" dirty="0" smtClean="0"/>
              <a:t> </a:t>
            </a:r>
            <a:r>
              <a:rPr lang="en-US" dirty="0" err="1" smtClean="0"/>
              <a:t>Kogalur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Partial Plot Analysis</a:t>
            </a:r>
          </a:p>
          <a:p>
            <a:r>
              <a:rPr lang="en-US" dirty="0" smtClean="0"/>
              <a:t>Partial dependence plot of x against adjusted predicted y.</a:t>
            </a:r>
          </a:p>
          <a:p>
            <a:r>
              <a:rPr lang="en-US" b="1" dirty="0" smtClean="0"/>
              <a:t>Usage</a:t>
            </a:r>
          </a:p>
          <a:p>
            <a:r>
              <a:rPr lang="en-US" dirty="0" err="1" smtClean="0"/>
              <a:t>partialPlot</a:t>
            </a:r>
            <a:r>
              <a:rPr lang="en-US" dirty="0" smtClean="0"/>
              <a:t>(x, </a:t>
            </a:r>
            <a:r>
              <a:rPr lang="en-US" dirty="0" err="1" smtClean="0"/>
              <a:t>pred.data</a:t>
            </a:r>
            <a:r>
              <a:rPr lang="en-US" dirty="0" smtClean="0"/>
              <a:t>, x.var, </a:t>
            </a:r>
            <a:r>
              <a:rPr lang="en-US" dirty="0" err="1" smtClean="0"/>
              <a:t>which.class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add = FALSE, n.pt = min(length(unique(</a:t>
            </a:r>
            <a:r>
              <a:rPr lang="en-US" dirty="0" err="1" smtClean="0"/>
              <a:t>pred.data</a:t>
            </a:r>
            <a:r>
              <a:rPr lang="en-US" dirty="0" smtClean="0"/>
              <a:t>[, </a:t>
            </a:r>
            <a:r>
              <a:rPr lang="en-US" dirty="0" err="1" smtClean="0"/>
              <a:t>xname</a:t>
            </a:r>
            <a:r>
              <a:rPr lang="en-US" dirty="0" smtClean="0"/>
              <a:t>])), 51),</a:t>
            </a:r>
          </a:p>
          <a:p>
            <a:r>
              <a:rPr lang="en-US" dirty="0" smtClean="0"/>
              <a:t>      rug = TRUE, </a:t>
            </a:r>
            <a:r>
              <a:rPr lang="en-US" dirty="0" err="1" smtClean="0"/>
              <a:t>xlab</a:t>
            </a:r>
            <a:r>
              <a:rPr lang="en-US" dirty="0" smtClean="0"/>
              <a:t>=</a:t>
            </a:r>
            <a:r>
              <a:rPr lang="en-US" dirty="0" err="1" smtClean="0"/>
              <a:t>deparse</a:t>
            </a:r>
            <a:r>
              <a:rPr lang="en-US" dirty="0" smtClean="0"/>
              <a:t>(substitute(x.var)), </a:t>
            </a:r>
            <a:r>
              <a:rPr lang="en-US" dirty="0" err="1" smtClean="0"/>
              <a:t>ylab</a:t>
            </a:r>
            <a:r>
              <a:rPr lang="en-US" dirty="0" smtClean="0"/>
              <a:t>="",</a:t>
            </a:r>
          </a:p>
          <a:p>
            <a:r>
              <a:rPr lang="en-US" dirty="0" smtClean="0"/>
              <a:t>      main=paste("Partial Dependence on", </a:t>
            </a:r>
            <a:r>
              <a:rPr lang="en-US" dirty="0" err="1" smtClean="0"/>
              <a:t>deparse</a:t>
            </a:r>
            <a:r>
              <a:rPr lang="en-US" dirty="0" smtClean="0"/>
              <a:t>(substitute(x.var))),</a:t>
            </a:r>
          </a:p>
          <a:p>
            <a:r>
              <a:rPr lang="en-US" dirty="0" smtClean="0"/>
              <a:t>      ...)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74295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getTree</a:t>
            </a:r>
            <a:r>
              <a:rPr lang="en-US" sz="2400" b="1" dirty="0" smtClean="0"/>
              <a:t> </a:t>
            </a:r>
            <a:r>
              <a:rPr lang="en-US" dirty="0" smtClean="0"/>
              <a:t>From MST v2.0 by Peter Calhoun</a:t>
            </a:r>
          </a:p>
          <a:p>
            <a:endParaRPr lang="en-US" b="1" dirty="0" smtClean="0"/>
          </a:p>
          <a:p>
            <a:r>
              <a:rPr lang="en-US" b="1" dirty="0" smtClean="0"/>
              <a:t>Extract Initial Or Best-Sized Tree</a:t>
            </a:r>
          </a:p>
          <a:p>
            <a:r>
              <a:rPr lang="en-US" dirty="0" smtClean="0"/>
              <a:t>This function extracts the tree based on the split penalty.</a:t>
            </a:r>
          </a:p>
          <a:p>
            <a:endParaRPr lang="en-US" b="1" dirty="0" smtClean="0"/>
          </a:p>
          <a:p>
            <a:r>
              <a:rPr lang="en-US" b="1" dirty="0" smtClean="0"/>
              <a:t>Usage</a:t>
            </a:r>
          </a:p>
          <a:p>
            <a:r>
              <a:rPr lang="en-US" dirty="0" err="1" smtClean="0"/>
              <a:t>getTree</a:t>
            </a:r>
            <a:r>
              <a:rPr lang="en-US" dirty="0" smtClean="0"/>
              <a:t>(</a:t>
            </a:r>
            <a:r>
              <a:rPr lang="en-US" dirty="0" err="1" smtClean="0"/>
              <a:t>mstObj</a:t>
            </a:r>
            <a:r>
              <a:rPr lang="en-US" dirty="0" smtClean="0"/>
              <a:t>, </a:t>
            </a:r>
            <a:r>
              <a:rPr lang="en-US" dirty="0" err="1" smtClean="0"/>
              <a:t>Ga</a:t>
            </a:r>
            <a:r>
              <a:rPr lang="en-US" dirty="0" smtClean="0"/>
              <a:t> = c("0", "2", "3", "4", "</a:t>
            </a:r>
            <a:r>
              <a:rPr lang="en-US" dirty="0" err="1" smtClean="0"/>
              <a:t>log_n</a:t>
            </a:r>
            <a:r>
              <a:rPr lang="en-US" dirty="0" smtClean="0"/>
              <a:t>"))</a:t>
            </a:r>
          </a:p>
          <a:p>
            <a:endParaRPr lang="en-US" b="1" dirty="0" smtClean="0"/>
          </a:p>
          <a:p>
            <a:r>
              <a:rPr lang="en-US" b="1" dirty="0" smtClean="0"/>
              <a:t>Arguments</a:t>
            </a:r>
          </a:p>
          <a:p>
            <a:r>
              <a:rPr lang="en-US" dirty="0" err="1" smtClean="0"/>
              <a:t>mstObjThe</a:t>
            </a:r>
            <a:r>
              <a:rPr lang="en-US" dirty="0" smtClean="0"/>
              <a:t> output from the MST </a:t>
            </a:r>
            <a:r>
              <a:rPr lang="en-US" dirty="0" err="1" smtClean="0"/>
              <a:t>fitGaThe</a:t>
            </a:r>
            <a:r>
              <a:rPr lang="en-US" dirty="0" smtClean="0"/>
              <a:t> split </a:t>
            </a:r>
            <a:r>
              <a:rPr lang="en-US" dirty="0" err="1" smtClean="0"/>
              <a:t>penalty</a:t>
            </a:r>
            <a:r>
              <a:rPr lang="en-US" b="1" dirty="0" err="1" smtClean="0"/>
              <a:t>Value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The tree of object class "</a:t>
            </a:r>
            <a:r>
              <a:rPr lang="en-US" dirty="0" err="1" smtClean="0"/>
              <a:t>constparty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89535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MDSplot</a:t>
            </a:r>
            <a:r>
              <a:rPr lang="en-US" sz="2400" b="1" dirty="0" smtClean="0"/>
              <a:t> </a:t>
            </a:r>
            <a:r>
              <a:rPr lang="en-US" dirty="0" smtClean="0"/>
              <a:t>From </a:t>
            </a:r>
            <a:r>
              <a:rPr lang="en-US" dirty="0" err="1" smtClean="0"/>
              <a:t>randomForest</a:t>
            </a:r>
            <a:r>
              <a:rPr lang="en-US" dirty="0" smtClean="0"/>
              <a:t> v4.6-12 by Andy </a:t>
            </a:r>
            <a:r>
              <a:rPr lang="en-US" dirty="0" err="1" smtClean="0"/>
              <a:t>Liaw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Multi-Dimensional Scaling Plot Of Proximity Matrix From </a:t>
            </a:r>
            <a:r>
              <a:rPr lang="en-US" b="1" dirty="0" err="1" smtClean="0"/>
              <a:t>RandomForest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Plot the scaling coordinates of the proximity matrix from </a:t>
            </a:r>
            <a:r>
              <a:rPr lang="en-US" dirty="0" err="1" smtClean="0"/>
              <a:t>randomForest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Usage</a:t>
            </a:r>
          </a:p>
          <a:p>
            <a:r>
              <a:rPr lang="en-US" dirty="0" err="1" smtClean="0"/>
              <a:t>MDSplot</a:t>
            </a:r>
            <a:r>
              <a:rPr lang="en-US" dirty="0" smtClean="0"/>
              <a:t>(</a:t>
            </a:r>
            <a:r>
              <a:rPr lang="en-US" dirty="0" err="1" smtClean="0"/>
              <a:t>rf</a:t>
            </a:r>
            <a:r>
              <a:rPr lang="en-US" dirty="0" smtClean="0"/>
              <a:t>, </a:t>
            </a:r>
            <a:r>
              <a:rPr lang="en-US" dirty="0" err="1" smtClean="0"/>
              <a:t>fac</a:t>
            </a:r>
            <a:r>
              <a:rPr lang="en-US" dirty="0" smtClean="0"/>
              <a:t>, k=2, palette=NULL, </a:t>
            </a:r>
            <a:r>
              <a:rPr lang="en-US" dirty="0" err="1" smtClean="0"/>
              <a:t>pch</a:t>
            </a:r>
            <a:r>
              <a:rPr lang="en-US" dirty="0" smtClean="0"/>
              <a:t>=20, </a:t>
            </a:r>
            <a:r>
              <a:rPr lang="en-US" b="1" dirty="0" smtClean="0"/>
              <a:t>...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Arguments</a:t>
            </a:r>
          </a:p>
          <a:p>
            <a:r>
              <a:rPr lang="en-US" dirty="0" err="1" smtClean="0"/>
              <a:t>rf</a:t>
            </a:r>
            <a:r>
              <a:rPr lang="en-US" dirty="0" smtClean="0"/>
              <a:t> - an object of class </a:t>
            </a:r>
            <a:r>
              <a:rPr lang="en-US" dirty="0" err="1" smtClean="0"/>
              <a:t>randomForest</a:t>
            </a:r>
            <a:r>
              <a:rPr lang="en-US" dirty="0" smtClean="0"/>
              <a:t> that contains the proximity </a:t>
            </a:r>
            <a:r>
              <a:rPr lang="en-US" dirty="0" err="1" smtClean="0"/>
              <a:t>component.faca</a:t>
            </a:r>
            <a:r>
              <a:rPr lang="en-US" dirty="0" smtClean="0"/>
              <a:t> factor that was used as response to train rf.</a:t>
            </a:r>
          </a:p>
          <a:p>
            <a:r>
              <a:rPr lang="en-US" dirty="0" smtClean="0"/>
              <a:t>k-  number of dimensions for the scaling coordinates.</a:t>
            </a:r>
          </a:p>
          <a:p>
            <a:r>
              <a:rPr lang="en-US" dirty="0" err="1" smtClean="0"/>
              <a:t>palettecolors</a:t>
            </a:r>
            <a:r>
              <a:rPr lang="en-US" dirty="0" smtClean="0"/>
              <a:t> - to use to distinguish the classes; length must be the equal to the number of </a:t>
            </a:r>
            <a:r>
              <a:rPr lang="en-US" dirty="0" err="1" smtClean="0"/>
              <a:t>levels.pchplotting</a:t>
            </a:r>
            <a:r>
              <a:rPr lang="en-US" dirty="0" smtClean="0"/>
              <a:t> symbols to use....other graphical parameters.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1915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Introduction to Random Forest Method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0070C0"/>
                </a:solidFill>
              </a:rPr>
              <a:t>What is it and</a:t>
            </a:r>
          </a:p>
          <a:p>
            <a:endParaRPr lang="en-US" sz="800" b="1" dirty="0" smtClean="0">
              <a:solidFill>
                <a:srgbClr val="0070C0"/>
              </a:solidFill>
            </a:endParaRPr>
          </a:p>
          <a:p>
            <a:r>
              <a:rPr lang="en-US" sz="2200" b="1" dirty="0" smtClean="0">
                <a:solidFill>
                  <a:srgbClr val="0070C0"/>
                </a:solidFill>
              </a:rPr>
              <a:t>How does it works?</a:t>
            </a:r>
            <a:endParaRPr lang="en-US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241935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Thanks….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74295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It develops lots of decision tree based on random selection of data and random</a:t>
            </a:r>
          </a:p>
          <a:p>
            <a:r>
              <a:rPr lang="en-US" dirty="0" smtClean="0"/>
              <a:t>   selection of variables. e.g. Original Data...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62400" y="1657350"/>
          <a:ext cx="5029193" cy="3048012"/>
        </p:xfrm>
        <a:graphic>
          <a:graphicData uri="http://schemas.openxmlformats.org/drawingml/2006/table">
            <a:tbl>
              <a:tblPr/>
              <a:tblGrid>
                <a:gridCol w="386861"/>
                <a:gridCol w="386861"/>
                <a:gridCol w="386861"/>
                <a:gridCol w="386861"/>
                <a:gridCol w="386861"/>
                <a:gridCol w="386861"/>
                <a:gridCol w="386861"/>
                <a:gridCol w="386861"/>
                <a:gridCol w="386861"/>
                <a:gridCol w="386861"/>
                <a:gridCol w="386861"/>
                <a:gridCol w="386861"/>
                <a:gridCol w="386861"/>
              </a:tblGrid>
              <a:tr h="138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385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962400" y="2647950"/>
            <a:ext cx="31242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62600" y="2876550"/>
            <a:ext cx="3124200" cy="1371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5000" y="3257550"/>
            <a:ext cx="3124200" cy="1447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885950"/>
            <a:ext cx="3124200" cy="1447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733550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It provides the class of </a:t>
            </a:r>
          </a:p>
          <a:p>
            <a:r>
              <a:rPr lang="en-US" dirty="0" smtClean="0"/>
              <a:t>  dependent variable based</a:t>
            </a:r>
          </a:p>
          <a:p>
            <a:r>
              <a:rPr lang="en-US" dirty="0" smtClean="0"/>
              <a:t>  on many trees ( for output is</a:t>
            </a:r>
          </a:p>
          <a:p>
            <a:r>
              <a:rPr lang="en-US" dirty="0" smtClean="0"/>
              <a:t>  categorical variable).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And for output is continues</a:t>
            </a:r>
          </a:p>
          <a:p>
            <a:r>
              <a:rPr lang="en-US" dirty="0" smtClean="0"/>
              <a:t>  variable (regression) it takes</a:t>
            </a:r>
          </a:p>
          <a:p>
            <a:r>
              <a:rPr lang="en-US" dirty="0" smtClean="0"/>
              <a:t>  mean(Y) value for all </a:t>
            </a:r>
          </a:p>
          <a:p>
            <a:r>
              <a:rPr lang="en-US" dirty="0" smtClean="0"/>
              <a:t>  outcomes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495550"/>
            <a:ext cx="3124200" cy="1371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1" animBg="1"/>
      <p:bldP spid="14" grpId="0" animBg="1"/>
      <p:bldP spid="15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6675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It develops lots of decision tree based on random selection of data and random </a:t>
            </a:r>
          </a:p>
          <a:p>
            <a:r>
              <a:rPr lang="en-US" dirty="0" smtClean="0"/>
              <a:t>    selection of variables.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As the trees are based on random selection of data as well as variables,  these are</a:t>
            </a:r>
          </a:p>
          <a:p>
            <a:r>
              <a:rPr lang="en-US" dirty="0" smtClean="0"/>
              <a:t>    random trees.  Many such trees lead to random forest.</a:t>
            </a:r>
            <a:endParaRPr lang="en-US" dirty="0"/>
          </a:p>
        </p:txBody>
      </p:sp>
      <p:pic>
        <p:nvPicPr>
          <p:cNvPr id="4710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2526801"/>
            <a:ext cx="1523999" cy="1712358"/>
          </a:xfrm>
          <a:prstGeom prst="rect">
            <a:avLst/>
          </a:prstGeom>
          <a:noFill/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114550"/>
            <a:ext cx="1371600" cy="1541123"/>
          </a:xfrm>
          <a:prstGeom prst="rect">
            <a:avLst/>
          </a:prstGeom>
          <a:noFill/>
        </p:spPr>
      </p:pic>
      <p:pic>
        <p:nvPicPr>
          <p:cNvPr id="15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190750"/>
            <a:ext cx="1219200" cy="1369887"/>
          </a:xfrm>
          <a:prstGeom prst="rect">
            <a:avLst/>
          </a:prstGeom>
          <a:noFill/>
        </p:spPr>
      </p:pic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923623"/>
            <a:ext cx="1526286" cy="1714928"/>
          </a:xfrm>
          <a:prstGeom prst="rect">
            <a:avLst/>
          </a:prstGeom>
          <a:noFill/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6776" y="3105150"/>
            <a:ext cx="1254824" cy="1581150"/>
          </a:xfrm>
          <a:prstGeom prst="rect">
            <a:avLst/>
          </a:prstGeom>
          <a:noFill/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409950"/>
            <a:ext cx="1219199" cy="136988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6675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Two Major belief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Most of the tree can provide correct prediction of class for most part of 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The tree are making mistakes at different places.</a:t>
            </a: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19350"/>
            <a:ext cx="2133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419350"/>
            <a:ext cx="2133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flipV="1">
            <a:off x="0" y="4248150"/>
            <a:ext cx="891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19350"/>
            <a:ext cx="2133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343150"/>
            <a:ext cx="2286000" cy="182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ight Arrow 14"/>
          <p:cNvSpPr/>
          <p:nvPr/>
        </p:nvSpPr>
        <p:spPr>
          <a:xfrm>
            <a:off x="609600" y="4400550"/>
            <a:ext cx="1295400" cy="533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14600" y="4324350"/>
            <a:ext cx="838200" cy="742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90800" y="45529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158115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That’s why if we conduct voting for each of the observation and then decide class of the</a:t>
            </a:r>
          </a:p>
          <a:p>
            <a:r>
              <a:rPr lang="en-US" dirty="0" smtClean="0"/>
              <a:t>    observation based on poll result, it is expected to be more close to correct classification.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89535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742950"/>
            <a:ext cx="8686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Bootstrap aggregating</a:t>
            </a:r>
            <a:r>
              <a:rPr lang="en-US" sz="2400" dirty="0" smtClean="0"/>
              <a:t>, also called </a:t>
            </a:r>
            <a:r>
              <a:rPr lang="en-US" sz="2400" b="1" dirty="0" smtClean="0"/>
              <a:t>bagging</a:t>
            </a:r>
            <a:r>
              <a:rPr lang="en-US" sz="2400" dirty="0" smtClean="0"/>
              <a:t>,</a:t>
            </a:r>
            <a:r>
              <a:rPr lang="en-US" dirty="0" smtClean="0"/>
              <a:t> is a machine learning </a:t>
            </a:r>
            <a:r>
              <a:rPr lang="en-US" dirty="0" smtClean="0"/>
              <a:t>ensemble meta-algorithm</a:t>
            </a:r>
            <a:r>
              <a:rPr lang="en-US" dirty="0" smtClean="0"/>
              <a:t> designed to improve the stability and accuracy of machine learning algorithms used in statistical classification and regression. It also reduces </a:t>
            </a:r>
            <a:r>
              <a:rPr lang="en-US" dirty="0" smtClean="0"/>
              <a:t>variance</a:t>
            </a:r>
            <a:r>
              <a:rPr lang="en-US" dirty="0" smtClean="0"/>
              <a:t> and helps to avoid </a:t>
            </a:r>
            <a:r>
              <a:rPr lang="en-US" dirty="0" err="1" smtClean="0"/>
              <a:t>overfitting</a:t>
            </a:r>
            <a:r>
              <a:rPr lang="en-US" dirty="0" smtClean="0"/>
              <a:t>. Although it is usually applied to decision tree methods, it can be used with any type of method. Bagging is a special case of the model averaging approach.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74295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Boosting</a:t>
            </a:r>
            <a:r>
              <a:rPr lang="en-US" dirty="0" smtClean="0"/>
              <a:t> is a machine learning ensemble meta-algorithm for primarily reducing bias, and also </a:t>
            </a:r>
            <a:r>
              <a:rPr lang="en-US" dirty="0" smtClean="0"/>
              <a:t>variance</a:t>
            </a:r>
            <a:r>
              <a:rPr lang="en-US" dirty="0" smtClean="0"/>
              <a:t> in supervised learning, and a family of machine learning algorithms which convert weak learners to strong ones.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88595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Boosting </a:t>
            </a:r>
            <a:r>
              <a:rPr lang="en-US" sz="2400" b="1" dirty="0" smtClean="0"/>
              <a:t>algorithms</a:t>
            </a:r>
            <a:endParaRPr lang="en-US" sz="2400" b="1" dirty="0" smtClean="0"/>
          </a:p>
          <a:p>
            <a:pPr algn="just"/>
            <a:r>
              <a:rPr lang="en-US" dirty="0" smtClean="0"/>
              <a:t>While boosting is not algorithmically constrained, most boosting algorithms consist of iteratively learning weak classifiers with respect to a distribution and adding them to a final strong classifier. When they are added, they are typically weighted in some way that is usually related to the weak learners' accuracy. After a weak learner is added, the data are reweighted: examples that are misclassified gain weight and examples that are classified correctly lose weight (some boosting algorithms actually decrease the weight of repeatedly misclassified examples, e.g., boost by majority and </a:t>
            </a:r>
            <a:r>
              <a:rPr lang="en-US" dirty="0" err="1" smtClean="0"/>
              <a:t>BrownBoost</a:t>
            </a:r>
            <a:r>
              <a:rPr lang="en-US" dirty="0" smtClean="0"/>
              <a:t>). Thus, future weak learners focus more on the examples that previous weak learners misclassified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666750"/>
            <a:ext cx="8763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Ensemble </a:t>
            </a:r>
            <a:r>
              <a:rPr lang="en-US" sz="2400" b="1" dirty="0" smtClean="0"/>
              <a:t>learning </a:t>
            </a:r>
          </a:p>
          <a:p>
            <a:endParaRPr lang="en-US" sz="600" b="1" dirty="0" smtClean="0"/>
          </a:p>
          <a:p>
            <a:pPr algn="just"/>
            <a:r>
              <a:rPr lang="en-US" dirty="0" smtClean="0"/>
              <a:t>In</a:t>
            </a:r>
            <a:r>
              <a:rPr lang="en-US" dirty="0" smtClean="0"/>
              <a:t> statistics and machine learning, </a:t>
            </a:r>
            <a:r>
              <a:rPr lang="en-US" b="1" dirty="0" smtClean="0"/>
              <a:t>ensemble methods</a:t>
            </a:r>
            <a:r>
              <a:rPr lang="en-US" dirty="0" smtClean="0"/>
              <a:t> use multiple learning algorithms to obtain better predictive </a:t>
            </a:r>
            <a:r>
              <a:rPr lang="en-US" dirty="0" smtClean="0"/>
              <a:t>performance than </a:t>
            </a:r>
            <a:r>
              <a:rPr lang="en-US" dirty="0" smtClean="0"/>
              <a:t>could be obtained from any of the constituent learning algorithms alone</a:t>
            </a:r>
            <a:r>
              <a:rPr lang="en-US" dirty="0" smtClean="0"/>
              <a:t>.</a:t>
            </a:r>
            <a:r>
              <a:rPr lang="en-US" baseline="30000" dirty="0" smtClean="0"/>
              <a:t> </a:t>
            </a:r>
            <a:r>
              <a:rPr lang="en-US" dirty="0" smtClean="0"/>
              <a:t>Unlike </a:t>
            </a:r>
            <a:r>
              <a:rPr lang="en-US" dirty="0" smtClean="0"/>
              <a:t>a statistical ensemble in statistical mechanics, which is usually infinite, a machine learning ensemble refers only to a concrete finite set of alternative models, but typically allows for much more flexible structure to exist among those alternatives</a:t>
            </a:r>
            <a:r>
              <a:rPr lang="en-US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95275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Evaluating the prediction of an ensemble typically requires more computation than evaluating the prediction of a single model, so ensembles may be thought of as a way to compensate for poor learning algorithms by performing a lot of extra computation. </a:t>
            </a:r>
            <a:r>
              <a:rPr lang="en-US" b="1" dirty="0" smtClean="0"/>
              <a:t>Fast algorithms such as decision trees are commonly used in ensemble methods (for example </a:t>
            </a:r>
            <a:r>
              <a:rPr lang="en-US" b="1" i="1" dirty="0" smtClean="0"/>
              <a:t>Random Forest</a:t>
            </a:r>
            <a:r>
              <a:rPr lang="en-US" b="1" dirty="0" smtClean="0"/>
              <a:t>),</a:t>
            </a:r>
            <a:r>
              <a:rPr lang="en-US" dirty="0" smtClean="0"/>
              <a:t> although slower algorithms can benefit from ensemble techniques as well.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Module-7.0  </a:t>
            </a:r>
            <a:r>
              <a:rPr lang="en-US" sz="2400" b="1" dirty="0" smtClean="0">
                <a:solidFill>
                  <a:srgbClr val="0070C0"/>
                </a:solidFill>
              </a:rPr>
              <a:t>Random Forest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37527</TotalTime>
  <Words>864</Words>
  <Application>Microsoft Office PowerPoint</Application>
  <PresentationFormat>On-screen Show (16:9)</PresentationFormat>
  <Paragraphs>498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Module-7.0  Random Forest A supervised learning  classification &amp; Regression model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595</cp:revision>
  <dcterms:created xsi:type="dcterms:W3CDTF">2017-03-22T13:48:52Z</dcterms:created>
  <dcterms:modified xsi:type="dcterms:W3CDTF">2017-05-14T15:40:21Z</dcterms:modified>
</cp:coreProperties>
</file>