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59" r:id="rId4"/>
    <p:sldId id="281" r:id="rId5"/>
    <p:sldId id="261" r:id="rId6"/>
    <p:sldId id="264" r:id="rId7"/>
    <p:sldId id="282" r:id="rId8"/>
    <p:sldId id="285" r:id="rId9"/>
    <p:sldId id="286" r:id="rId10"/>
    <p:sldId id="287" r:id="rId11"/>
    <p:sldId id="293" r:id="rId12"/>
    <p:sldId id="288" r:id="rId13"/>
    <p:sldId id="292" r:id="rId14"/>
    <p:sldId id="291" r:id="rId15"/>
    <p:sldId id="284" r:id="rId16"/>
    <p:sldId id="278" r:id="rId17"/>
    <p:sldId id="277" r:id="rId18"/>
    <p:sldId id="279" r:id="rId19"/>
    <p:sldId id="289" r:id="rId20"/>
    <p:sldId id="290" r:id="rId21"/>
    <p:sldId id="2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97" d="100"/>
          <a:sy n="97" d="100"/>
        </p:scale>
        <p:origin x="42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604c60f8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604c60f8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a604c60f8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a604c60f8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a604c60f8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a604c60f8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419363" y="1308955"/>
            <a:ext cx="6305269" cy="75734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b="1" dirty="0">
                <a:latin typeface="Times New Roman" panose="02020603050405020304" pitchFamily="18" charset="0"/>
                <a:cs typeface="Times New Roman" panose="02020603050405020304" pitchFamily="18" charset="0"/>
              </a:rPr>
              <a:t>Wireless Power Transfer for Electric Vehicle</a:t>
            </a:r>
            <a:endParaRPr sz="2400" b="1" dirty="0">
              <a:latin typeface="Times New Roman" panose="02020603050405020304" pitchFamily="18" charset="0"/>
              <a:cs typeface="Times New Roman" panose="02020603050405020304" pitchFamily="18" charset="0"/>
            </a:endParaRPr>
          </a:p>
        </p:txBody>
      </p:sp>
      <p:sp>
        <p:nvSpPr>
          <p:cNvPr id="129" name="Google Shape;129;p13"/>
          <p:cNvSpPr txBox="1">
            <a:spLocks noGrp="1"/>
          </p:cNvSpPr>
          <p:nvPr>
            <p:ph type="subTitle" idx="1"/>
          </p:nvPr>
        </p:nvSpPr>
        <p:spPr>
          <a:xfrm>
            <a:off x="3419870" y="1990276"/>
            <a:ext cx="2048613" cy="445681"/>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chemeClr val="accent1"/>
                </a:solidFill>
              </a:rPr>
              <a:t>  </a:t>
            </a:r>
            <a:r>
              <a:rPr lang="en" sz="1700" b="1" dirty="0">
                <a:solidFill>
                  <a:schemeClr val="accent1"/>
                </a:solidFill>
              </a:rPr>
              <a:t>Group-6 Members:</a:t>
            </a:r>
            <a:endParaRPr sz="1700" b="1" dirty="0">
              <a:solidFill>
                <a:schemeClr val="accent1"/>
              </a:solidFill>
            </a:endParaRPr>
          </a:p>
        </p:txBody>
      </p:sp>
      <p:sp>
        <p:nvSpPr>
          <p:cNvPr id="130" name="Google Shape;130;p13"/>
          <p:cNvSpPr txBox="1">
            <a:spLocks noGrp="1"/>
          </p:cNvSpPr>
          <p:nvPr>
            <p:ph type="subTitle" idx="1"/>
          </p:nvPr>
        </p:nvSpPr>
        <p:spPr>
          <a:xfrm>
            <a:off x="1534178" y="2251676"/>
            <a:ext cx="6305269" cy="718787"/>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1400" b="1" dirty="0">
              <a:solidFill>
                <a:srgbClr val="000000"/>
              </a:solidFill>
              <a:highlight>
                <a:srgbClr val="FFFFFF"/>
              </a:highlight>
            </a:endParaRPr>
          </a:p>
          <a:p>
            <a:pPr marL="0" lvl="0" indent="0" algn="l" rtl="0">
              <a:spcBef>
                <a:spcPts val="0"/>
              </a:spcBef>
              <a:spcAft>
                <a:spcPts val="0"/>
              </a:spcAft>
              <a:buNone/>
            </a:pPr>
            <a:endParaRPr sz="1400" b="1" dirty="0">
              <a:solidFill>
                <a:srgbClr val="000000"/>
              </a:solidFill>
              <a:highlight>
                <a:srgbClr val="FFFFFF"/>
              </a:highlight>
            </a:endParaRPr>
          </a:p>
          <a:p>
            <a:pPr marL="0" lvl="0" indent="0" algn="l" rtl="0">
              <a:spcBef>
                <a:spcPts val="0"/>
              </a:spcBef>
              <a:spcAft>
                <a:spcPts val="0"/>
              </a:spcAft>
              <a:buNone/>
            </a:pPr>
            <a:endParaRPr sz="1400" b="1" dirty="0">
              <a:solidFill>
                <a:srgbClr val="000000"/>
              </a:solidFill>
              <a:highlight>
                <a:srgbClr val="FFFFFF"/>
              </a:highlight>
            </a:endParaRPr>
          </a:p>
          <a:p>
            <a:pPr marL="0" lvl="0" indent="0" algn="just" rtl="0">
              <a:spcBef>
                <a:spcPts val="0"/>
              </a:spcBef>
              <a:spcAft>
                <a:spcPts val="0"/>
              </a:spcAft>
              <a:buNone/>
            </a:pPr>
            <a:r>
              <a:rPr lang="en" sz="6000" b="1" dirty="0">
                <a:solidFill>
                  <a:schemeClr val="dk2"/>
                </a:solidFill>
                <a:latin typeface="Times New Roman" panose="02020603050405020304" pitchFamily="18" charset="0"/>
                <a:cs typeface="Times New Roman" panose="02020603050405020304" pitchFamily="18" charset="0"/>
              </a:rPr>
              <a:t>    </a:t>
            </a:r>
            <a:r>
              <a:rPr lang="en" sz="6000" dirty="0">
                <a:solidFill>
                  <a:schemeClr val="dk2"/>
                </a:solidFill>
                <a:latin typeface="Times New Roman" panose="02020603050405020304" pitchFamily="18" charset="0"/>
                <a:cs typeface="Times New Roman" panose="02020603050405020304" pitchFamily="18" charset="0"/>
              </a:rPr>
              <a:t>ID: 1721386043                   </a:t>
            </a:r>
            <a:r>
              <a:rPr lang="en-US" sz="6144" dirty="0">
                <a:solidFill>
                  <a:schemeClr val="dk2"/>
                </a:solidFill>
                <a:latin typeface="Times New Roman" panose="02020603050405020304" pitchFamily="18" charset="0"/>
                <a:cs typeface="Times New Roman" panose="02020603050405020304" pitchFamily="18" charset="0"/>
              </a:rPr>
              <a:t>ID: </a:t>
            </a:r>
            <a:r>
              <a:rPr lang="en-US" sz="6144" dirty="0">
                <a:solidFill>
                  <a:schemeClr val="dk2"/>
                </a:solidFill>
                <a:highlight>
                  <a:srgbClr val="FFFFFF"/>
                </a:highlight>
                <a:latin typeface="Times New Roman" panose="02020603050405020304" pitchFamily="18" charset="0"/>
                <a:cs typeface="Times New Roman" panose="02020603050405020304" pitchFamily="18" charset="0"/>
              </a:rPr>
              <a:t>1530994043</a:t>
            </a:r>
            <a:r>
              <a:rPr lang="en" sz="6144" dirty="0">
                <a:solidFill>
                  <a:schemeClr val="dk2"/>
                </a:solidFill>
                <a:latin typeface="Times New Roman" panose="02020603050405020304" pitchFamily="18" charset="0"/>
                <a:cs typeface="Times New Roman" panose="02020603050405020304" pitchFamily="18" charset="0"/>
              </a:rPr>
              <a:t>                 ID: </a:t>
            </a:r>
            <a:r>
              <a:rPr lang="en" sz="6144" dirty="0">
                <a:solidFill>
                  <a:schemeClr val="dk2"/>
                </a:solidFill>
                <a:highlight>
                  <a:srgbClr val="FFFFFF"/>
                </a:highlight>
                <a:latin typeface="Times New Roman" panose="02020603050405020304" pitchFamily="18" charset="0"/>
                <a:cs typeface="Times New Roman" panose="02020603050405020304" pitchFamily="18" charset="0"/>
              </a:rPr>
              <a:t>1621748042</a:t>
            </a:r>
            <a:r>
              <a:rPr lang="en" sz="6144" dirty="0">
                <a:solidFill>
                  <a:schemeClr val="dk2"/>
                </a:solidFill>
                <a:latin typeface="Times New Roman" panose="02020603050405020304" pitchFamily="18" charset="0"/>
                <a:cs typeface="Times New Roman" panose="02020603050405020304" pitchFamily="18" charset="0"/>
              </a:rPr>
              <a:t>    </a:t>
            </a:r>
            <a:endParaRPr sz="6144" dirty="0">
              <a:solidFill>
                <a:schemeClr val="dk2"/>
              </a:solidFill>
              <a:latin typeface="Times New Roman" panose="02020603050405020304" pitchFamily="18" charset="0"/>
              <a:cs typeface="Times New Roman" panose="02020603050405020304" pitchFamily="18" charset="0"/>
            </a:endParaRPr>
          </a:p>
          <a:p>
            <a:pPr marL="0" indent="0" algn="just"/>
            <a:r>
              <a:rPr lang="en" sz="6144" dirty="0">
                <a:solidFill>
                  <a:schemeClr val="dk2"/>
                </a:solidFill>
                <a:latin typeface="Times New Roman" panose="02020603050405020304" pitchFamily="18" charset="0"/>
                <a:cs typeface="Times New Roman" panose="02020603050405020304" pitchFamily="18" charset="0"/>
              </a:rPr>
              <a:t>      Khairul Alam         Md </a:t>
            </a:r>
            <a:r>
              <a:rPr lang="en" sz="6144" dirty="0">
                <a:solidFill>
                  <a:schemeClr val="dk2"/>
                </a:solidFill>
                <a:highlight>
                  <a:srgbClr val="FFFFFF"/>
                </a:highlight>
                <a:latin typeface="Times New Roman" panose="02020603050405020304" pitchFamily="18" charset="0"/>
                <a:cs typeface="Times New Roman" panose="02020603050405020304" pitchFamily="18" charset="0"/>
              </a:rPr>
              <a:t>Shahidul </a:t>
            </a:r>
            <a:r>
              <a:rPr lang="en" sz="6144">
                <a:solidFill>
                  <a:schemeClr val="dk2"/>
                </a:solidFill>
                <a:highlight>
                  <a:srgbClr val="FFFFFF"/>
                </a:highlight>
                <a:latin typeface="Times New Roman" panose="02020603050405020304" pitchFamily="18" charset="0"/>
                <a:cs typeface="Times New Roman" panose="02020603050405020304" pitchFamily="18" charset="0"/>
              </a:rPr>
              <a:t>Islam Mozumder      </a:t>
            </a:r>
            <a:r>
              <a:rPr lang="en" sz="6144" dirty="0">
                <a:solidFill>
                  <a:schemeClr val="dk2"/>
                </a:solidFill>
                <a:highlight>
                  <a:srgbClr val="FFFFFF"/>
                </a:highlight>
                <a:latin typeface="Times New Roman" panose="02020603050405020304" pitchFamily="18" charset="0"/>
                <a:cs typeface="Times New Roman" panose="02020603050405020304" pitchFamily="18" charset="0"/>
              </a:rPr>
              <a:t>Md. Mahfuzzaman</a:t>
            </a:r>
            <a:endParaRPr sz="1500" dirty="0">
              <a:solidFill>
                <a:srgbClr val="000000"/>
              </a:solidFill>
              <a:highlight>
                <a:srgbClr val="FFFFFF"/>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750217-9E31-4F9A-834E-A790CFC3B083}"/>
              </a:ext>
            </a:extLst>
          </p:cNvPr>
          <p:cNvPicPr/>
          <p:nvPr/>
        </p:nvPicPr>
        <p:blipFill>
          <a:blip r:embed="rId3" cstate="print"/>
          <a:srcRect/>
          <a:stretch>
            <a:fillRect/>
          </a:stretch>
        </p:blipFill>
        <p:spPr bwMode="auto">
          <a:xfrm>
            <a:off x="4120103" y="211897"/>
            <a:ext cx="982839" cy="983133"/>
          </a:xfrm>
          <a:prstGeom prst="rect">
            <a:avLst/>
          </a:prstGeom>
          <a:noFill/>
          <a:ln w="9525">
            <a:noFill/>
            <a:miter lim="800000"/>
            <a:headEnd/>
            <a:tailEnd/>
          </a:ln>
        </p:spPr>
      </p:pic>
      <p:sp>
        <p:nvSpPr>
          <p:cNvPr id="6" name="TextBox 5">
            <a:extLst>
              <a:ext uri="{FF2B5EF4-FFF2-40B4-BE49-F238E27FC236}">
                <a16:creationId xmlns:a16="http://schemas.microsoft.com/office/drawing/2014/main" id="{400CFB1C-28F3-4F37-89AE-FA17D5684FA4}"/>
              </a:ext>
            </a:extLst>
          </p:cNvPr>
          <p:cNvSpPr txBox="1"/>
          <p:nvPr/>
        </p:nvSpPr>
        <p:spPr>
          <a:xfrm>
            <a:off x="2875932" y="1217331"/>
            <a:ext cx="3392129"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Senior Design Project, EEE/CSE499</a:t>
            </a:r>
            <a:endParaRPr lang="en-001" sz="1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6DA76C-AE11-491C-AF08-DF632012450E}"/>
              </a:ext>
            </a:extLst>
          </p:cNvPr>
          <p:cNvSpPr txBox="1"/>
          <p:nvPr/>
        </p:nvSpPr>
        <p:spPr>
          <a:xfrm>
            <a:off x="2521972" y="3730260"/>
            <a:ext cx="4100052" cy="861774"/>
          </a:xfrm>
          <a:prstGeom prst="rect">
            <a:avLst/>
          </a:prstGeom>
          <a:noFill/>
        </p:spPr>
        <p:txBody>
          <a:bodyPr wrap="square" rtlCol="0">
            <a:spAutoFit/>
          </a:bodyPr>
          <a:lstStyle/>
          <a:p>
            <a:pPr algn="ctr"/>
            <a:r>
              <a:rPr lang="en-US" sz="1200" b="1" dirty="0">
                <a:effectLst/>
                <a:latin typeface="Times New Roman" panose="02020603050405020304" pitchFamily="18" charset="0"/>
                <a:ea typeface="Calibri" panose="020F0502020204030204" pitchFamily="34" charset="0"/>
                <a:cs typeface="Vrinda" panose="020B0502040204020203" pitchFamily="34" charset="0"/>
              </a:rPr>
              <a:t>ELECTRICAL AND COMPUTER ENGINEERING</a:t>
            </a:r>
          </a:p>
          <a:p>
            <a:pPr algn="ctr"/>
            <a:r>
              <a:rPr lang="en-US" sz="1200" b="1" dirty="0">
                <a:effectLst/>
                <a:latin typeface="Times New Roman" panose="02020603050405020304" pitchFamily="18" charset="0"/>
                <a:ea typeface="Calibri" panose="020F0502020204030204" pitchFamily="34" charset="0"/>
                <a:cs typeface="Vrinda" panose="020B0502040204020203" pitchFamily="34" charset="0"/>
              </a:rPr>
              <a:t>NORTH SOUTH UNIVERSITY</a:t>
            </a:r>
            <a:endParaRPr lang="en-001" sz="1200" b="1" dirty="0">
              <a:effectLst/>
              <a:latin typeface="Calibri" panose="020F0502020204030204" pitchFamily="34" charset="0"/>
              <a:ea typeface="Calibri" panose="020F0502020204030204" pitchFamily="34" charset="0"/>
              <a:cs typeface="Vrinda" panose="020B0502040204020203" pitchFamily="34" charset="0"/>
            </a:endParaRPr>
          </a:p>
          <a:p>
            <a:pPr algn="ctr"/>
            <a:r>
              <a:rPr lang="en-US" sz="1200" dirty="0">
                <a:effectLst/>
                <a:latin typeface="Times New Roman" panose="02020603050405020304" pitchFamily="18" charset="0"/>
                <a:ea typeface="Calibri" panose="020F0502020204030204" pitchFamily="34" charset="0"/>
              </a:rPr>
              <a:t>SUMMER 2021</a:t>
            </a:r>
            <a:endParaRPr lang="en-001" sz="1200" dirty="0">
              <a:effectLst/>
              <a:latin typeface="Calibri" panose="020F0502020204030204" pitchFamily="34" charset="0"/>
              <a:ea typeface="Calibri" panose="020F0502020204030204" pitchFamily="34" charset="0"/>
              <a:cs typeface="Vrinda" panose="020B0502040204020203" pitchFamily="34" charset="0"/>
            </a:endParaRPr>
          </a:p>
          <a:p>
            <a:endParaRPr lang="en-001" dirty="0"/>
          </a:p>
        </p:txBody>
      </p:sp>
      <p:sp>
        <p:nvSpPr>
          <p:cNvPr id="8" name="TextBox 7">
            <a:extLst>
              <a:ext uri="{FF2B5EF4-FFF2-40B4-BE49-F238E27FC236}">
                <a16:creationId xmlns:a16="http://schemas.microsoft.com/office/drawing/2014/main" id="{4DA2FC26-EE04-40EE-9C4A-5A49C49D9D72}"/>
              </a:ext>
            </a:extLst>
          </p:cNvPr>
          <p:cNvSpPr txBox="1"/>
          <p:nvPr/>
        </p:nvSpPr>
        <p:spPr>
          <a:xfrm>
            <a:off x="2762861" y="2901970"/>
            <a:ext cx="3362632" cy="1231106"/>
          </a:xfrm>
          <a:prstGeom prst="rect">
            <a:avLst/>
          </a:prstGeom>
          <a:noFill/>
        </p:spPr>
        <p:txBody>
          <a:bodyPr wrap="square" rtlCol="0">
            <a:spAutoFit/>
          </a:bodyPr>
          <a:lstStyle/>
          <a:p>
            <a:pPr algn="ctr"/>
            <a:r>
              <a:rPr lang="en-US" sz="1500" b="1" dirty="0">
                <a:effectLst/>
                <a:latin typeface="Times New Roman" panose="02020603050405020304" pitchFamily="18" charset="0"/>
                <a:ea typeface="Calibri" panose="020F0502020204030204" pitchFamily="34" charset="0"/>
                <a:cs typeface="Vrinda" panose="020B0502040204020203" pitchFamily="34" charset="0"/>
              </a:rPr>
              <a:t>Supervisor</a:t>
            </a:r>
            <a:endParaRPr lang="en-001" sz="1500" dirty="0">
              <a:effectLst/>
              <a:latin typeface="Calibri" panose="020F0502020204030204" pitchFamily="34" charset="0"/>
              <a:ea typeface="Calibri" panose="020F0502020204030204" pitchFamily="34" charset="0"/>
              <a:cs typeface="Vrinda" panose="020B0502040204020203" pitchFamily="34" charset="0"/>
            </a:endParaRPr>
          </a:p>
          <a:p>
            <a:pPr algn="ctr"/>
            <a:r>
              <a:rPr lang="en-US" sz="1500" dirty="0">
                <a:solidFill>
                  <a:srgbClr val="000000"/>
                </a:solidFill>
                <a:effectLst/>
                <a:latin typeface="Arial" panose="020B0604020202020204" pitchFamily="34" charset="0"/>
                <a:ea typeface="Calibri" panose="020F0502020204030204" pitchFamily="34" charset="0"/>
                <a:cs typeface="Vrinda" panose="020B0502040204020203" pitchFamily="34" charset="0"/>
              </a:rPr>
              <a:t>Dr. </a:t>
            </a:r>
            <a:r>
              <a:rPr lang="en-US" sz="1500" dirty="0" err="1">
                <a:solidFill>
                  <a:srgbClr val="000000"/>
                </a:solidFill>
                <a:effectLst/>
                <a:latin typeface="Arial" panose="020B0604020202020204" pitchFamily="34" charset="0"/>
                <a:ea typeface="Calibri" panose="020F0502020204030204" pitchFamily="34" charset="0"/>
                <a:cs typeface="Vrinda" panose="020B0502040204020203" pitchFamily="34" charset="0"/>
              </a:rPr>
              <a:t>Shahnewaz</a:t>
            </a:r>
            <a:r>
              <a:rPr lang="en-US" sz="1500" dirty="0">
                <a:solidFill>
                  <a:srgbClr val="000000"/>
                </a:solidFill>
                <a:effectLst/>
                <a:latin typeface="Arial" panose="020B0604020202020204" pitchFamily="34" charset="0"/>
                <a:ea typeface="Calibri" panose="020F0502020204030204" pitchFamily="34" charset="0"/>
                <a:cs typeface="Vrinda" panose="020B0502040204020203" pitchFamily="34" charset="0"/>
              </a:rPr>
              <a:t> Siddique</a:t>
            </a:r>
            <a:r>
              <a:rPr lang="en-US" sz="1500" dirty="0">
                <a:effectLst/>
                <a:latin typeface="Times New Roman" panose="02020603050405020304" pitchFamily="18" charset="0"/>
                <a:ea typeface="Calibri" panose="020F0502020204030204" pitchFamily="34" charset="0"/>
                <a:cs typeface="Vrinda" panose="020B0502040204020203" pitchFamily="34" charset="0"/>
              </a:rPr>
              <a:t> – SNS1</a:t>
            </a:r>
          </a:p>
          <a:p>
            <a:pPr algn="ctr"/>
            <a:r>
              <a:rPr lang="en-US" sz="1500" dirty="0">
                <a:effectLst/>
                <a:latin typeface="Times New Roman" panose="02020603050405020304" pitchFamily="18" charset="0"/>
                <a:ea typeface="Calibri" panose="020F0502020204030204" pitchFamily="34" charset="0"/>
                <a:cs typeface="Vrinda" panose="020B0502040204020203" pitchFamily="34" charset="0"/>
              </a:rPr>
              <a:t>Assistant Professor</a:t>
            </a:r>
            <a:endParaRPr lang="en-001" sz="1500" dirty="0">
              <a:effectLst/>
              <a:latin typeface="Calibri" panose="020F0502020204030204" pitchFamily="34" charset="0"/>
              <a:ea typeface="Calibri" panose="020F0502020204030204" pitchFamily="34" charset="0"/>
              <a:cs typeface="Vrinda" panose="020B0502040204020203" pitchFamily="34" charset="0"/>
            </a:endParaRPr>
          </a:p>
          <a:p>
            <a:endParaRPr lang="en-001" dirty="0">
              <a:effectLst/>
              <a:latin typeface="Calibri" panose="020F0502020204030204" pitchFamily="34" charset="0"/>
              <a:ea typeface="Calibri" panose="020F0502020204030204" pitchFamily="34" charset="0"/>
              <a:cs typeface="Vrinda" panose="020B0502040204020203" pitchFamily="34" charset="0"/>
            </a:endParaRPr>
          </a:p>
          <a:p>
            <a:endParaRPr lang="en-00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D75B-86BC-4045-AF18-2313D603DD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Inverter</a:t>
            </a:r>
            <a:endParaRPr lang="en-00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E32881D-36BF-4ACC-8A9B-F6F83566F79C}"/>
              </a:ext>
            </a:extLst>
          </p:cNvPr>
          <p:cNvSpPr>
            <a:spLocks noGrp="1"/>
          </p:cNvSpPr>
          <p:nvPr>
            <p:ph type="body" idx="1"/>
          </p:nvPr>
        </p:nvSpPr>
        <p:spPr>
          <a:xfrm>
            <a:off x="819150" y="1990725"/>
            <a:ext cx="3526708" cy="2448000"/>
          </a:xfrm>
        </p:spPr>
        <p:txBody>
          <a:bodyPr/>
          <a:lstStyle/>
          <a:p>
            <a:pPr marL="146050" indent="0" algn="l">
              <a:buNone/>
            </a:pPr>
            <a:r>
              <a:rPr lang="en-US" sz="1800" b="0" i="0" u="none" strike="noStrike" baseline="0" dirty="0">
                <a:solidFill>
                  <a:schemeClr val="bg2">
                    <a:lumMod val="50000"/>
                  </a:schemeClr>
                </a:solidFill>
                <a:latin typeface="Times New Roman" panose="02020603050405020304" pitchFamily="18" charset="0"/>
              </a:rPr>
              <a:t>The output of the rectifier feeds into the inverter. The element making up the inverter is the MOSFET, and the pulse generation circuit.</a:t>
            </a:r>
            <a:endParaRPr lang="en-001" dirty="0">
              <a:solidFill>
                <a:schemeClr val="bg2">
                  <a:lumMod val="50000"/>
                </a:schemeClr>
              </a:solidFill>
            </a:endParaRPr>
          </a:p>
        </p:txBody>
      </p:sp>
      <p:pic>
        <p:nvPicPr>
          <p:cNvPr id="5" name="Picture 4">
            <a:extLst>
              <a:ext uri="{FF2B5EF4-FFF2-40B4-BE49-F238E27FC236}">
                <a16:creationId xmlns:a16="http://schemas.microsoft.com/office/drawing/2014/main" id="{0562A8E5-625B-4B5F-98D1-013B42596F9C}"/>
              </a:ext>
            </a:extLst>
          </p:cNvPr>
          <p:cNvPicPr>
            <a:picLocks noChangeAspect="1"/>
          </p:cNvPicPr>
          <p:nvPr/>
        </p:nvPicPr>
        <p:blipFill>
          <a:blip r:embed="rId2"/>
          <a:stretch>
            <a:fillRect/>
          </a:stretch>
        </p:blipFill>
        <p:spPr>
          <a:xfrm>
            <a:off x="4345858" y="1322900"/>
            <a:ext cx="4248743" cy="2414925"/>
          </a:xfrm>
          <a:prstGeom prst="rect">
            <a:avLst/>
          </a:prstGeom>
        </p:spPr>
      </p:pic>
      <p:sp>
        <p:nvSpPr>
          <p:cNvPr id="6" name="TextBox 5">
            <a:extLst>
              <a:ext uri="{FF2B5EF4-FFF2-40B4-BE49-F238E27FC236}">
                <a16:creationId xmlns:a16="http://schemas.microsoft.com/office/drawing/2014/main" id="{D4D71A0A-1569-4CB8-BB12-3E4BFDB08F10}"/>
              </a:ext>
            </a:extLst>
          </p:cNvPr>
          <p:cNvSpPr txBox="1"/>
          <p:nvPr/>
        </p:nvSpPr>
        <p:spPr>
          <a:xfrm>
            <a:off x="5132439" y="4198374"/>
            <a:ext cx="2998838" cy="307777"/>
          </a:xfrm>
          <a:prstGeom prst="rect">
            <a:avLst/>
          </a:prstGeom>
          <a:noFill/>
        </p:spPr>
        <p:txBody>
          <a:bodyPr wrap="square" rtlCol="0">
            <a:spAutoFit/>
          </a:bodyPr>
          <a:lstStyle/>
          <a:p>
            <a:r>
              <a:rPr lang="en-US" dirty="0"/>
              <a:t>Fig: Simulink inverter circuit</a:t>
            </a:r>
            <a:endParaRPr lang="en-001" dirty="0"/>
          </a:p>
        </p:txBody>
      </p:sp>
    </p:spTree>
    <p:extLst>
      <p:ext uri="{BB962C8B-B14F-4D97-AF65-F5344CB8AC3E}">
        <p14:creationId xmlns:p14="http://schemas.microsoft.com/office/powerpoint/2010/main" val="425016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56EA-9D12-4783-8C16-FDDB9B4AD452}"/>
              </a:ext>
            </a:extLst>
          </p:cNvPr>
          <p:cNvSpPr>
            <a:spLocks noGrp="1"/>
          </p:cNvSpPr>
          <p:nvPr>
            <p:ph type="title"/>
          </p:nvPr>
        </p:nvSpPr>
        <p:spPr>
          <a:xfrm>
            <a:off x="819150" y="845600"/>
            <a:ext cx="7505700" cy="747226"/>
          </a:xfrm>
        </p:spPr>
        <p:txBody>
          <a:bodyPr/>
          <a:lstStyle/>
          <a:p>
            <a:r>
              <a:rPr lang="en-US" dirty="0"/>
              <a:t>Resonant circuit</a:t>
            </a:r>
            <a:endParaRPr lang="en-001"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CF4ED98-BAFE-459A-9249-C34876AD7A92}"/>
                  </a:ext>
                </a:extLst>
              </p:cNvPr>
              <p:cNvSpPr>
                <a:spLocks noGrp="1"/>
              </p:cNvSpPr>
              <p:nvPr>
                <p:ph type="body" idx="1"/>
              </p:nvPr>
            </p:nvSpPr>
            <p:spPr>
              <a:xfrm>
                <a:off x="819150" y="1671484"/>
                <a:ext cx="3992955" cy="2910348"/>
              </a:xfrm>
            </p:spPr>
            <p:txBody>
              <a:bodyPr>
                <a:noAutofit/>
              </a:bodyPr>
              <a:lstStyle/>
              <a:p>
                <a:pPr marL="146050" indent="0" algn="l">
                  <a:buNone/>
                </a:pPr>
                <a:r>
                  <a:rPr lang="en-001" sz="1400" b="0" i="0" u="none" strike="noStrike" baseline="0" dirty="0">
                    <a:solidFill>
                      <a:schemeClr val="bg2">
                        <a:lumMod val="50000"/>
                      </a:schemeClr>
                    </a:solidFill>
                    <a:latin typeface="Times New Roman" panose="02020603050405020304" pitchFamily="18" charset="0"/>
                    <a:cs typeface="Times New Roman" panose="02020603050405020304" pitchFamily="18" charset="0"/>
                  </a:rPr>
                  <a:t>𝑍 = 𝑅 + 𝑗 𝜔𝐿 +</a:t>
                </a:r>
                <a14:m>
                  <m:oMath xmlns:m="http://schemas.openxmlformats.org/officeDocument/2006/math">
                    <m:f>
                      <m:fPr>
                        <m:ctrlPr>
                          <a:rPr lang="en-001" sz="1800" i="1" smtClean="0">
                            <a:effectLst/>
                            <a:latin typeface="Cambria Math" panose="02040503050406030204" pitchFamily="18" charset="0"/>
                            <a:cs typeface="Times New Roman" panose="02020603050405020304" pitchFamily="18" charset="0"/>
                          </a:rPr>
                        </m:ctrlPr>
                      </m:fPr>
                      <m:num>
                        <m:r>
                          <a:rPr lang="en-001" sz="1800">
                            <a:effectLst/>
                            <a:latin typeface="Cambria Math" panose="02040503050406030204" pitchFamily="18" charset="0"/>
                            <a:ea typeface="Calibri" panose="020F0502020204030204" pitchFamily="34" charset="0"/>
                            <a:cs typeface="Vrinda" panose="020B0502040204020203" pitchFamily="34" charset="0"/>
                          </a:rPr>
                          <m:t>1</m:t>
                        </m:r>
                      </m:num>
                      <m:den>
                        <m:r>
                          <m:rPr>
                            <m:sty m:val="p"/>
                          </m:rPr>
                          <a:rPr lang="en-001" sz="1800">
                            <a:effectLst/>
                            <a:latin typeface="Cambria Math" panose="02040503050406030204" pitchFamily="18" charset="0"/>
                            <a:ea typeface="Calibri" panose="020F0502020204030204" pitchFamily="34" charset="0"/>
                            <a:cs typeface="Cambria Math" panose="02040503050406030204" pitchFamily="18" charset="0"/>
                          </a:rPr>
                          <m:t>jωC</m:t>
                        </m:r>
                      </m:den>
                    </m:f>
                  </m:oMath>
                </a14:m>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146050" indent="0" algn="l">
                  <a:buNone/>
                </a:pPr>
                <a:r>
                  <a:rPr lang="en-US" sz="1400" dirty="0">
                    <a:solidFill>
                      <a:schemeClr val="bg2">
                        <a:lumMod val="50000"/>
                      </a:schemeClr>
                    </a:solidFill>
                    <a:latin typeface="Times New Roman" panose="02020603050405020304" pitchFamily="18" charset="0"/>
                    <a:cs typeface="Times New Roman" panose="02020603050405020304" pitchFamily="18" charset="0"/>
                  </a:rPr>
                  <a:t>T</a:t>
                </a:r>
                <a:r>
                  <a:rPr lang="en-US" sz="1400" b="0" i="0" u="none" strike="noStrike" baseline="0" dirty="0">
                    <a:solidFill>
                      <a:schemeClr val="bg2">
                        <a:lumMod val="50000"/>
                      </a:schemeClr>
                    </a:solidFill>
                    <a:latin typeface="Times New Roman" panose="02020603050405020304" pitchFamily="18" charset="0"/>
                    <a:cs typeface="Times New Roman" panose="02020603050405020304" pitchFamily="18" charset="0"/>
                  </a:rPr>
                  <a:t>he average electromagnetic energy stored in the Inductor (Wm) is equal to the average electric energy stored in Capacitance (We) (Gao, 2016).</a:t>
                </a:r>
              </a:p>
              <a:p>
                <a:pPr marL="146050" indent="0">
                  <a:lnSpc>
                    <a:spcPct val="107000"/>
                  </a:lnSpc>
                  <a:spcAft>
                    <a:spcPts val="800"/>
                  </a:spcAft>
                  <a:buNone/>
                </a:pP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𝑊</a:t>
                </a:r>
                <a:r>
                  <a:rPr lang="en-US" sz="1400" baseline="-25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001" sz="1400" i="1">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ctrlPr>
                      </m:fPr>
                      <m:num>
                        <m:r>
                          <a:rPr lang="en-001" sz="1400" i="1">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1</m:t>
                        </m:r>
                      </m:num>
                      <m:den>
                        <m:r>
                          <a:rPr lang="en-001" sz="1400" i="1">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4</m:t>
                        </m:r>
                      </m:den>
                    </m:f>
                  </m:oMath>
                </a14:m>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|𝐼|</a:t>
                </a:r>
                <a:r>
                  <a:rPr lang="en-US" sz="1400" baseline="30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𝐿</a:t>
                </a:r>
              </a:p>
              <a:p>
                <a:pPr marL="146050" indent="0">
                  <a:lnSpc>
                    <a:spcPct val="107000"/>
                  </a:lnSpc>
                  <a:spcAft>
                    <a:spcPts val="800"/>
                  </a:spcAft>
                  <a:buNone/>
                </a:pP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𝑊</a:t>
                </a:r>
                <a:r>
                  <a:rPr lang="en-US" sz="1400" baseline="-25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001" sz="1400" i="1">
                            <a:solidFill>
                              <a:schemeClr val="bg2">
                                <a:lumMod val="50000"/>
                              </a:schemeClr>
                            </a:solidFill>
                            <a:effectLst/>
                            <a:latin typeface="Cambria Math" panose="02040503050406030204" pitchFamily="18" charset="0"/>
                            <a:ea typeface="Calibri" panose="020F0502020204030204" pitchFamily="34" charset="0"/>
                            <a:cs typeface="Vrinda" panose="020B0502040204020203" pitchFamily="34" charset="0"/>
                          </a:rPr>
                        </m:ctrlPr>
                      </m:fPr>
                      <m:num>
                        <m:r>
                          <a:rPr lang="en-001" sz="1400" i="1">
                            <a:solidFill>
                              <a:schemeClr val="bg2">
                                <a:lumMod val="50000"/>
                              </a:schemeClr>
                            </a:solidFill>
                            <a:effectLst/>
                            <a:latin typeface="Cambria Math" panose="02040503050406030204" pitchFamily="18" charset="0"/>
                            <a:ea typeface="Calibri" panose="020F0502020204030204" pitchFamily="34" charset="0"/>
                            <a:cs typeface="Vrinda" panose="020B0502040204020203" pitchFamily="34" charset="0"/>
                          </a:rPr>
                          <m:t>1</m:t>
                        </m:r>
                      </m:num>
                      <m:den>
                        <m:r>
                          <a:rPr lang="en-001" sz="1400" i="1">
                            <a:solidFill>
                              <a:schemeClr val="bg2">
                                <a:lumMod val="50000"/>
                              </a:schemeClr>
                            </a:solidFill>
                            <a:effectLst/>
                            <a:latin typeface="Cambria Math" panose="02040503050406030204" pitchFamily="18" charset="0"/>
                            <a:ea typeface="Calibri" panose="020F0502020204030204" pitchFamily="34" charset="0"/>
                            <a:cs typeface="Vrinda" panose="020B0502040204020203" pitchFamily="34" charset="0"/>
                          </a:rPr>
                          <m:t>4</m:t>
                        </m:r>
                      </m:den>
                    </m:f>
                  </m:oMath>
                </a14:m>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|𝐼|</a:t>
                </a:r>
                <a:r>
                  <a:rPr lang="en-US" sz="1400" baseline="30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𝜔 </a:t>
                </a:r>
                <a:r>
                  <a:rPr lang="en-US" sz="1400" baseline="30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𝐶</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46050" indent="0">
                  <a:buNone/>
                </a:pPr>
                <a:r>
                  <a:rPr lang="en-US" sz="1400" b="0" i="0" u="none" strike="noStrike" baseline="0" dirty="0">
                    <a:solidFill>
                      <a:schemeClr val="bg2">
                        <a:lumMod val="50000"/>
                      </a:schemeClr>
                    </a:solidFill>
                    <a:latin typeface="Times New Roman" panose="02020603050405020304" pitchFamily="18" charset="0"/>
                    <a:cs typeface="Times New Roman" panose="02020603050405020304" pitchFamily="18" charset="0"/>
                  </a:rPr>
                  <a:t>At Resonance, </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𝑊</a:t>
                </a:r>
                <a:r>
                  <a:rPr lang="en-US" sz="1400" baseline="-25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𝑊</a:t>
                </a:r>
                <a:r>
                  <a:rPr lang="en-US" sz="1400" baseline="-25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i="0" u="none" strike="noStrike" baseline="0" dirty="0">
                    <a:solidFill>
                      <a:schemeClr val="bg2">
                        <a:lumMod val="50000"/>
                      </a:schemeClr>
                    </a:solidFill>
                    <a:latin typeface="Times New Roman" panose="02020603050405020304" pitchFamily="18" charset="0"/>
                    <a:cs typeface="Times New Roman" panose="02020603050405020304" pitchFamily="18" charset="0"/>
                  </a:rPr>
                  <a:t>, and </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𝑍</a:t>
                </a:r>
                <a:r>
                  <a:rPr lang="en-US" sz="1400" baseline="-25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1400" b="0" i="0" u="none" strike="noStrike" baseline="0" dirty="0">
                    <a:solidFill>
                      <a:schemeClr val="bg2">
                        <a:lumMod val="50000"/>
                      </a:schemeClr>
                    </a:solidFill>
                    <a:latin typeface="Times New Roman" panose="02020603050405020304" pitchFamily="18" charset="0"/>
                    <a:cs typeface="Times New Roman" panose="02020603050405020304" pitchFamily="18" charset="0"/>
                  </a:rPr>
                  <a:t>=R</a:t>
                </a: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146050" indent="0">
                  <a:lnSpc>
                    <a:spcPct val="107000"/>
                  </a:lnSpc>
                  <a:spcAft>
                    <a:spcPts val="800"/>
                  </a:spcAft>
                  <a:buNone/>
                </a:pP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𝜔</a:t>
                </a:r>
                <a:r>
                  <a:rPr lang="en-US" sz="1400" baseline="-250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=1</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𝐿𝐶</a:t>
                </a:r>
                <a:r>
                  <a:rPr lang="en-US"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001" sz="14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6CF4ED98-BAFE-459A-9249-C34876AD7A92}"/>
                  </a:ext>
                </a:extLst>
              </p:cNvPr>
              <p:cNvSpPr>
                <a:spLocks noGrp="1" noRot="1" noChangeAspect="1" noMove="1" noResize="1" noEditPoints="1" noAdjustHandles="1" noChangeArrowheads="1" noChangeShapeType="1" noTextEdit="1"/>
              </p:cNvSpPr>
              <p:nvPr>
                <p:ph type="body" idx="1"/>
              </p:nvPr>
            </p:nvSpPr>
            <p:spPr>
              <a:xfrm>
                <a:off x="819150" y="1671484"/>
                <a:ext cx="3992955" cy="2910348"/>
              </a:xfrm>
              <a:blipFill>
                <a:blip r:embed="rId2"/>
                <a:stretch>
                  <a:fillRect/>
                </a:stretch>
              </a:blipFill>
            </p:spPr>
            <p:txBody>
              <a:bodyPr/>
              <a:lstStyle/>
              <a:p>
                <a:r>
                  <a:rPr lang="en-001">
                    <a:noFill/>
                  </a:rPr>
                  <a:t> </a:t>
                </a:r>
              </a:p>
            </p:txBody>
          </p:sp>
        </mc:Fallback>
      </mc:AlternateContent>
      <p:pic>
        <p:nvPicPr>
          <p:cNvPr id="5" name="Picture 4">
            <a:extLst>
              <a:ext uri="{FF2B5EF4-FFF2-40B4-BE49-F238E27FC236}">
                <a16:creationId xmlns:a16="http://schemas.microsoft.com/office/drawing/2014/main" id="{82DC7BC2-526D-46B3-AD6E-304E5569FC0E}"/>
              </a:ext>
            </a:extLst>
          </p:cNvPr>
          <p:cNvPicPr>
            <a:picLocks noChangeAspect="1"/>
          </p:cNvPicPr>
          <p:nvPr/>
        </p:nvPicPr>
        <p:blipFill>
          <a:blip r:embed="rId3"/>
          <a:stretch>
            <a:fillRect/>
          </a:stretch>
        </p:blipFill>
        <p:spPr>
          <a:xfrm>
            <a:off x="5077576" y="1800199"/>
            <a:ext cx="3512745" cy="1985219"/>
          </a:xfrm>
          <a:prstGeom prst="rect">
            <a:avLst/>
          </a:prstGeom>
        </p:spPr>
      </p:pic>
      <p:sp>
        <p:nvSpPr>
          <p:cNvPr id="6" name="TextBox 5">
            <a:extLst>
              <a:ext uri="{FF2B5EF4-FFF2-40B4-BE49-F238E27FC236}">
                <a16:creationId xmlns:a16="http://schemas.microsoft.com/office/drawing/2014/main" id="{8E31477D-5D6C-4CBA-A232-1A1B06A0BFC8}"/>
              </a:ext>
            </a:extLst>
          </p:cNvPr>
          <p:cNvSpPr txBox="1"/>
          <p:nvPr/>
        </p:nvSpPr>
        <p:spPr>
          <a:xfrm>
            <a:off x="5496232" y="3992684"/>
            <a:ext cx="3283974" cy="253916"/>
          </a:xfrm>
          <a:prstGeom prst="rect">
            <a:avLst/>
          </a:prstGeom>
          <a:noFill/>
        </p:spPr>
        <p:txBody>
          <a:bodyPr wrap="square" rtlCol="0">
            <a:spAutoFit/>
          </a:bodyPr>
          <a:lstStyle/>
          <a:p>
            <a:r>
              <a:rPr lang="en-US" sz="1050" b="0" i="0" u="none" strike="noStrike" baseline="0" dirty="0">
                <a:latin typeface="Times New Roman" panose="02020603050405020304" pitchFamily="18" charset="0"/>
              </a:rPr>
              <a:t>Figure: Series RLC circuit connected to a voltage source</a:t>
            </a:r>
            <a:endParaRPr lang="en-001" sz="900" dirty="0"/>
          </a:p>
        </p:txBody>
      </p:sp>
      <p:sp>
        <p:nvSpPr>
          <p:cNvPr id="4" name="TextBox 3">
            <a:extLst>
              <a:ext uri="{FF2B5EF4-FFF2-40B4-BE49-F238E27FC236}">
                <a16:creationId xmlns:a16="http://schemas.microsoft.com/office/drawing/2014/main" id="{55206C7C-0941-4CB5-985E-5A1F2FF81D3B}"/>
              </a:ext>
            </a:extLst>
          </p:cNvPr>
          <p:cNvSpPr txBox="1"/>
          <p:nvPr/>
        </p:nvSpPr>
        <p:spPr>
          <a:xfrm>
            <a:off x="6046838" y="4453866"/>
            <a:ext cx="2104103" cy="307777"/>
          </a:xfrm>
          <a:prstGeom prst="rect">
            <a:avLst/>
          </a:prstGeom>
          <a:noFill/>
        </p:spPr>
        <p:txBody>
          <a:bodyPr wrap="square" rtlCol="0">
            <a:spAutoFit/>
          </a:bodyPr>
          <a:lstStyle/>
          <a:p>
            <a:r>
              <a:rPr lang="en-US" sz="1400" b="0" i="0" u="none" strike="noStrike" baseline="0" dirty="0">
                <a:solidFill>
                  <a:schemeClr val="bg2">
                    <a:lumMod val="50000"/>
                  </a:schemeClr>
                </a:solidFill>
                <a:latin typeface="Times New Roman" panose="02020603050405020304" pitchFamily="18" charset="0"/>
                <a:cs typeface="Times New Roman" panose="02020603050405020304" pitchFamily="18" charset="0"/>
              </a:rPr>
              <a:t>(Gao, 2016).</a:t>
            </a:r>
            <a:endParaRPr lang="en-001" dirty="0"/>
          </a:p>
        </p:txBody>
      </p:sp>
    </p:spTree>
    <p:extLst>
      <p:ext uri="{BB962C8B-B14F-4D97-AF65-F5344CB8AC3E}">
        <p14:creationId xmlns:p14="http://schemas.microsoft.com/office/powerpoint/2010/main" val="292735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RC Filter Circuit</a:t>
            </a:r>
          </a:p>
        </p:txBody>
      </p:sp>
      <p:sp>
        <p:nvSpPr>
          <p:cNvPr id="3" name="Text Placeholder 2"/>
          <p:cNvSpPr>
            <a:spLocks noGrp="1"/>
          </p:cNvSpPr>
          <p:nvPr>
            <p:ph type="body" idx="1"/>
          </p:nvPr>
        </p:nvSpPr>
        <p:spPr>
          <a:xfrm>
            <a:off x="819150" y="1612352"/>
            <a:ext cx="7505700" cy="89962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When we have got our rectified output we need to pass the voltage signal through a RC filter so that the changing DC voltage is converted into a more stable DC voltage. This can also be done by using a DC to DC converter circuit.</a:t>
            </a:r>
          </a:p>
          <a:p>
            <a:r>
              <a:rPr lang="en-US" dirty="0">
                <a:latin typeface="Times New Roman" panose="02020603050405020304" pitchFamily="18" charset="0"/>
                <a:cs typeface="Times New Roman" panose="02020603050405020304" pitchFamily="18" charset="0"/>
              </a:rPr>
              <a:t>Here the R stands for Resistor and C stands for Capacitor.</a:t>
            </a:r>
          </a:p>
        </p:txBody>
      </p:sp>
      <p:pic>
        <p:nvPicPr>
          <p:cNvPr id="2050" name="Picture 2" descr="Fil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711986"/>
            <a:ext cx="571500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51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Inductance</a:t>
            </a:r>
          </a:p>
        </p:txBody>
      </p:sp>
      <p:sp>
        <p:nvSpPr>
          <p:cNvPr id="4" name="Text Placeholder 3"/>
          <p:cNvSpPr>
            <a:spLocks noGrp="1"/>
          </p:cNvSpPr>
          <p:nvPr>
            <p:ph type="body" idx="1"/>
          </p:nvPr>
        </p:nvSpPr>
        <p:spPr>
          <a:xfrm>
            <a:off x="819149" y="1702676"/>
            <a:ext cx="7090685" cy="1450427"/>
          </a:xfrm>
        </p:spPr>
        <p:txBody>
          <a:bodyPr/>
          <a:lstStyle/>
          <a:p>
            <a:r>
              <a:rPr lang="en-US" dirty="0"/>
              <a:t>When two devices are structured in such a way that any change in current in one wire induces a voltage around the end of the second wire through electromagnetic induction, they are called mutually inductively coupled or magnetically connected. </a:t>
            </a:r>
          </a:p>
          <a:p>
            <a:r>
              <a:rPr lang="en-US"/>
              <a:t>This is due to the mutual inductance effect.</a:t>
            </a:r>
          </a:p>
          <a:p>
            <a:pPr marL="146050" indent="0">
              <a:buNone/>
            </a:pPr>
            <a:endParaRPr lang="en-US" dirty="0"/>
          </a:p>
        </p:txBody>
      </p:sp>
      <p:pic>
        <p:nvPicPr>
          <p:cNvPr id="2052" name="Picture 4" descr="https://www.researchgate.net/publication/327249559/figure/fig3/AS:754608511148041@1556924097923/Mutual-inductance-circuit-diagram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608" y="3153102"/>
            <a:ext cx="5261226" cy="16080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73085" y="4637702"/>
            <a:ext cx="6770915" cy="276999"/>
          </a:xfrm>
          <a:prstGeom prst="rect">
            <a:avLst/>
          </a:prstGeom>
          <a:noFill/>
        </p:spPr>
        <p:txBody>
          <a:bodyPr wrap="square" rtlCol="0">
            <a:spAutoFit/>
          </a:bodyPr>
          <a:lstStyle/>
          <a:p>
            <a:r>
              <a:rPr lang="en-US" sz="600" dirty="0" err="1"/>
              <a:t>Yahaya</a:t>
            </a:r>
            <a:r>
              <a:rPr lang="en-US" sz="600" dirty="0"/>
              <a:t>, C.K.H.C.K. &amp; Adnan, </a:t>
            </a:r>
            <a:r>
              <a:rPr lang="en-US" sz="600" dirty="0" err="1"/>
              <a:t>Farid</a:t>
            </a:r>
            <a:r>
              <a:rPr lang="en-US" sz="600" dirty="0"/>
              <a:t> &amp; </a:t>
            </a:r>
            <a:r>
              <a:rPr lang="en-US" sz="600" dirty="0" err="1"/>
              <a:t>Kassim</a:t>
            </a:r>
            <a:r>
              <a:rPr lang="en-US" sz="600" dirty="0"/>
              <a:t>, </a:t>
            </a:r>
            <a:r>
              <a:rPr lang="en-US" sz="600" dirty="0" err="1"/>
              <a:t>Murizah</a:t>
            </a:r>
            <a:r>
              <a:rPr lang="en-US" sz="600" dirty="0"/>
              <a:t> &amp; Rahman, </a:t>
            </a:r>
            <a:r>
              <a:rPr lang="en-US" sz="600" dirty="0" err="1"/>
              <a:t>Ruhani</a:t>
            </a:r>
            <a:r>
              <a:rPr lang="en-US" sz="600" dirty="0"/>
              <a:t> &amp; </a:t>
            </a:r>
            <a:r>
              <a:rPr lang="en-US" sz="600" dirty="0" err="1"/>
              <a:t>Rusdi</a:t>
            </a:r>
            <a:r>
              <a:rPr lang="en-US" sz="600" dirty="0"/>
              <a:t>, Mohamad. (2018). Analysis of Wireless Power Transfer on the inductive coupling resonant. Indonesian Journal of Electrical Engineering and Computer Science. 12. 592-599. 10.11591/ijeecs.v12.i2.pp592-599. </a:t>
            </a:r>
          </a:p>
        </p:txBody>
      </p:sp>
    </p:spTree>
    <p:extLst>
      <p:ext uri="{BB962C8B-B14F-4D97-AF65-F5344CB8AC3E}">
        <p14:creationId xmlns:p14="http://schemas.microsoft.com/office/powerpoint/2010/main" val="77788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Matlab</a:t>
            </a:r>
            <a:r>
              <a:rPr lang="en-US" dirty="0"/>
              <a:t> Graphs</a:t>
            </a:r>
          </a:p>
        </p:txBody>
      </p:sp>
      <p:pic>
        <p:nvPicPr>
          <p:cNvPr id="4" name="Picture 3"/>
          <p:cNvPicPr>
            <a:picLocks noChangeAspect="1"/>
          </p:cNvPicPr>
          <p:nvPr/>
        </p:nvPicPr>
        <p:blipFill>
          <a:blip r:embed="rId2"/>
          <a:stretch>
            <a:fillRect/>
          </a:stretch>
        </p:blipFill>
        <p:spPr>
          <a:xfrm>
            <a:off x="893379" y="1514299"/>
            <a:ext cx="3493540" cy="2646811"/>
          </a:xfrm>
          <a:prstGeom prst="rect">
            <a:avLst/>
          </a:prstGeom>
        </p:spPr>
      </p:pic>
      <p:sp>
        <p:nvSpPr>
          <p:cNvPr id="5" name="TextBox 4"/>
          <p:cNvSpPr txBox="1"/>
          <p:nvPr/>
        </p:nvSpPr>
        <p:spPr>
          <a:xfrm>
            <a:off x="800839" y="4217232"/>
            <a:ext cx="3678620" cy="523220"/>
          </a:xfrm>
          <a:prstGeom prst="rect">
            <a:avLst/>
          </a:prstGeom>
          <a:noFill/>
        </p:spPr>
        <p:txBody>
          <a:bodyPr wrap="square" rtlCol="0">
            <a:spAutoFit/>
          </a:bodyPr>
          <a:lstStyle/>
          <a:p>
            <a:r>
              <a:rPr lang="en-US" dirty="0"/>
              <a:t>Output current(Y) and voltage(B) in the primary side</a:t>
            </a:r>
          </a:p>
        </p:txBody>
      </p:sp>
      <p:pic>
        <p:nvPicPr>
          <p:cNvPr id="6" name="Picture 5"/>
          <p:cNvPicPr>
            <a:picLocks noChangeAspect="1"/>
          </p:cNvPicPr>
          <p:nvPr/>
        </p:nvPicPr>
        <p:blipFill>
          <a:blip r:embed="rId3"/>
          <a:stretch>
            <a:fillRect/>
          </a:stretch>
        </p:blipFill>
        <p:spPr>
          <a:xfrm>
            <a:off x="4797315" y="1394174"/>
            <a:ext cx="3601764" cy="2766936"/>
          </a:xfrm>
          <a:prstGeom prst="rect">
            <a:avLst/>
          </a:prstGeom>
        </p:spPr>
      </p:pic>
      <p:sp>
        <p:nvSpPr>
          <p:cNvPr id="7" name="TextBox 6"/>
          <p:cNvSpPr txBox="1"/>
          <p:nvPr/>
        </p:nvSpPr>
        <p:spPr>
          <a:xfrm>
            <a:off x="4797315" y="4217232"/>
            <a:ext cx="3316934" cy="738664"/>
          </a:xfrm>
          <a:prstGeom prst="rect">
            <a:avLst/>
          </a:prstGeom>
          <a:noFill/>
        </p:spPr>
        <p:txBody>
          <a:bodyPr wrap="none" rtlCol="0">
            <a:spAutoFit/>
          </a:bodyPr>
          <a:lstStyle/>
          <a:p>
            <a:r>
              <a:rPr lang="en-US" dirty="0"/>
              <a:t>Output current(Y) and voltage(B) in the </a:t>
            </a:r>
          </a:p>
          <a:p>
            <a:r>
              <a:rPr lang="en-US"/>
              <a:t>secondary </a:t>
            </a:r>
            <a:r>
              <a:rPr lang="en-US" dirty="0"/>
              <a:t>side</a:t>
            </a:r>
          </a:p>
          <a:p>
            <a:endParaRPr lang="en-US" dirty="0"/>
          </a:p>
        </p:txBody>
      </p:sp>
    </p:spTree>
    <p:extLst>
      <p:ext uri="{BB962C8B-B14F-4D97-AF65-F5344CB8AC3E}">
        <p14:creationId xmlns:p14="http://schemas.microsoft.com/office/powerpoint/2010/main" val="317853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F416-D934-420C-8112-995E7D195C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endParaRPr lang="en-00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B36C43C-8732-4BF8-BAB8-69EBDCECDF8B}"/>
                  </a:ext>
                </a:extLst>
              </p:cNvPr>
              <p:cNvSpPr>
                <a:spLocks noGrp="1"/>
              </p:cNvSpPr>
              <p:nvPr>
                <p:ph type="body" idx="1"/>
              </p:nvPr>
            </p:nvSpPr>
            <p:spPr>
              <a:xfrm>
                <a:off x="819150" y="1555531"/>
                <a:ext cx="7505700" cy="3289738"/>
              </a:xfrm>
            </p:spPr>
            <p:txBody>
              <a:bodyPr>
                <a:normAutofit fontScale="70000" lnSpcReduction="20000"/>
              </a:bodyPr>
              <a:lstStyle/>
              <a:p>
                <a:pPr marL="146050" indent="0">
                  <a:buNone/>
                </a:pPr>
                <a:r>
                  <a:rPr lang="en-US" sz="1700" dirty="0">
                    <a:solidFill>
                      <a:schemeClr val="bg2">
                        <a:lumMod val="50000"/>
                      </a:schemeClr>
                    </a:solidFill>
                    <a:latin typeface="Calibri" panose="020F0502020204030204" pitchFamily="34" charset="0"/>
                    <a:cs typeface="Calibri" panose="020F0502020204030204" pitchFamily="34" charset="0"/>
                  </a:rPr>
                  <a:t>Quality factor, Q</a:t>
                </a:r>
              </a:p>
              <a:p>
                <a:pPr marL="146050" indent="0">
                  <a:lnSpc>
                    <a:spcPct val="107000"/>
                  </a:lnSpc>
                  <a:spcAft>
                    <a:spcPts val="800"/>
                  </a:spcAft>
                  <a:buNone/>
                </a:pPr>
                <a:r>
                  <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𝑄 = 𝜔</a:t>
                </a:r>
                <a:r>
                  <a:rPr lang="en-US" sz="1700" baseline="-250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o</a:t>
                </a:r>
                <a:r>
                  <a:rPr lang="en-US"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f>
                      <m:fPr>
                        <m:ctrlPr>
                          <a:rPr lang="en-001" sz="1700" i="1">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ctrlPr>
                      </m:fPr>
                      <m:num>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stored</m:t>
                        </m:r>
                        <m:r>
                          <a:rPr lang="en-001" sz="1700">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 </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ene</m:t>
                        </m:r>
                        <m:r>
                          <m:rPr>
                            <m:sty m:val="p"/>
                          </m:rPr>
                          <a:rPr lang="en-US"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r</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gy</m:t>
                        </m:r>
                        <m:r>
                          <a:rPr lang="en-001" sz="1700">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 </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in</m:t>
                        </m:r>
                        <m:r>
                          <a:rPr lang="en-001" sz="1700">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 </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L</m:t>
                        </m:r>
                        <m:r>
                          <a:rPr lang="en-001" sz="1700">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 </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and</m:t>
                        </m:r>
                        <m:r>
                          <a:rPr lang="en-001" sz="1700">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 </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C</m:t>
                        </m:r>
                      </m:num>
                      <m:den>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average</m:t>
                        </m:r>
                        <m:r>
                          <a:rPr lang="en-001" sz="1700">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 </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power</m:t>
                        </m:r>
                        <m:r>
                          <a:rPr lang="en-001" sz="1700">
                            <a:solidFill>
                              <a:schemeClr val="bg2">
                                <a:lumMod val="50000"/>
                              </a:schemeClr>
                            </a:solidFill>
                            <a:latin typeface="Cambria Math" panose="02040503050406030204" pitchFamily="18" charset="0"/>
                            <a:ea typeface="Calibri" panose="020F0502020204030204" pitchFamily="34" charset="0"/>
                            <a:cs typeface="Vrinda" panose="020B0502040204020203" pitchFamily="34" charset="0"/>
                          </a:rPr>
                          <m:t> </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dissipated</m:t>
                        </m:r>
                      </m:den>
                    </m:f>
                  </m:oMath>
                </a14:m>
                <a:endPar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46050" indent="0">
                  <a:lnSpc>
                    <a:spcPct val="107000"/>
                  </a:lnSpc>
                  <a:spcAft>
                    <a:spcPts val="800"/>
                  </a:spcAft>
                  <a:buNone/>
                </a:pPr>
                <a:r>
                  <a:rPr lang="en-US" sz="1700" dirty="0">
                    <a:solidFill>
                      <a:schemeClr val="bg2">
                        <a:lumMod val="50000"/>
                      </a:schemeClr>
                    </a:solidFill>
                    <a:latin typeface="Calibri" panose="020F0502020204030204" pitchFamily="34" charset="0"/>
                    <a:cs typeface="Calibri" panose="020F0502020204030204" pitchFamily="34" charset="0"/>
                  </a:rPr>
                  <a:t>    </a:t>
                </a:r>
                <a:r>
                  <a:rPr lang="en-001" sz="1700" dirty="0">
                    <a:solidFill>
                      <a:schemeClr val="bg2">
                        <a:lumMod val="50000"/>
                      </a:schemeClr>
                    </a:solidFill>
                    <a:latin typeface="Calibri" panose="020F0502020204030204" pitchFamily="34" charset="0"/>
                    <a:cs typeface="Calibri" panose="020F0502020204030204" pitchFamily="34" charset="0"/>
                  </a:rPr>
                  <a:t>= </a:t>
                </a:r>
                <a:r>
                  <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𝜔</a:t>
                </a:r>
                <a:r>
                  <a:rPr lang="en-US" sz="1700" baseline="-250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o</a:t>
                </a:r>
                <a:r>
                  <a:rPr lang="en-US"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f>
                      <m:fPr>
                        <m:ctrlPr>
                          <a:rPr lang="en-001" sz="1700" i="1" baseline="-250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ctrlPr>
                      </m:fPr>
                      <m:num>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W</m:t>
                        </m:r>
                        <m:r>
                          <m:rPr>
                            <m:sty m:val="p"/>
                          </m:rPr>
                          <a:rPr lang="en-US" sz="1700" baseline="-250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m</m:t>
                        </m:r>
                        <m: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We</m:t>
                        </m:r>
                      </m:num>
                      <m:den>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P</m:t>
                        </m:r>
                        <m:r>
                          <m:rPr>
                            <m:sty m:val="p"/>
                          </m:rPr>
                          <a:rPr lang="en-US" sz="1700" baseline="-250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loss</m:t>
                        </m:r>
                      </m:den>
                    </m:f>
                  </m:oMath>
                </a14:m>
                <a:endPar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46050" indent="0">
                  <a:buNone/>
                </a:pPr>
                <a:r>
                  <a:rPr lang="en-US" sz="1700" dirty="0">
                    <a:solidFill>
                      <a:schemeClr val="bg2">
                        <a:lumMod val="50000"/>
                      </a:schemeClr>
                    </a:solidFill>
                    <a:latin typeface="Calibri" panose="020F0502020204030204" pitchFamily="34" charset="0"/>
                    <a:cs typeface="Calibri" panose="020F0502020204030204" pitchFamily="34" charset="0"/>
                  </a:rPr>
                  <a:t>Where Power loss is the power the resistor R dissipates</a:t>
                </a:r>
              </a:p>
              <a:p>
                <a:pPr marL="146050" indent="0">
                  <a:lnSpc>
                    <a:spcPct val="107000"/>
                  </a:lnSpc>
                  <a:spcAft>
                    <a:spcPts val="800"/>
                  </a:spcAft>
                  <a:buNone/>
                </a:pPr>
                <a:r>
                  <a:rPr lang="en-001" sz="1700" dirty="0">
                    <a:solidFill>
                      <a:schemeClr val="bg2">
                        <a:lumMod val="50000"/>
                      </a:schemeClr>
                    </a:solidFill>
                    <a:latin typeface="Calibri" panose="020F0502020204030204" pitchFamily="34" charset="0"/>
                    <a:cs typeface="Calibri" panose="020F0502020204030204" pitchFamily="34" charset="0"/>
                  </a:rPr>
                  <a:t>𝑃𝑜𝑤𝑒𝑟</a:t>
                </a:r>
                <a:r>
                  <a:rPr lang="en-US" sz="1700" dirty="0">
                    <a:solidFill>
                      <a:schemeClr val="bg2">
                        <a:lumMod val="50000"/>
                      </a:schemeClr>
                    </a:solidFill>
                    <a:latin typeface="Calibri" panose="020F0502020204030204" pitchFamily="34" charset="0"/>
                    <a:cs typeface="Calibri" panose="020F0502020204030204" pitchFamily="34" charset="0"/>
                  </a:rPr>
                  <a:t> </a:t>
                </a:r>
                <a:r>
                  <a:rPr lang="en-001" sz="1700" dirty="0">
                    <a:solidFill>
                      <a:schemeClr val="bg2">
                        <a:lumMod val="50000"/>
                      </a:schemeClr>
                    </a:solidFill>
                    <a:latin typeface="Calibri" panose="020F0502020204030204" pitchFamily="34" charset="0"/>
                    <a:cs typeface="Calibri" panose="020F0502020204030204" pitchFamily="34" charset="0"/>
                  </a:rPr>
                  <a:t>𝑙𝑜𝑠𝑠 =</a:t>
                </a:r>
                <a:r>
                  <a:rPr lang="en-US" sz="1700" dirty="0">
                    <a:solidFill>
                      <a:schemeClr val="bg2">
                        <a:lumMod val="50000"/>
                      </a:schemeClr>
                    </a:solidFill>
                    <a:latin typeface="Calibri" panose="020F0502020204030204" pitchFamily="34" charset="0"/>
                    <a:cs typeface="Calibri" panose="020F0502020204030204" pitchFamily="34" charset="0"/>
                  </a:rPr>
                  <a:t> </a:t>
                </a:r>
                <a:r>
                  <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½</a:t>
                </a:r>
                <a:r>
                  <a:rPr lang="en-US"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𝐼|</a:t>
                </a:r>
                <a:r>
                  <a:rPr lang="en-US" sz="1700" baseline="300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2</a:t>
                </a:r>
                <a:r>
                  <a:rPr lang="en-US"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𝑅</a:t>
                </a:r>
              </a:p>
              <a:p>
                <a:pPr marL="146050" indent="0">
                  <a:buNone/>
                </a:pPr>
                <a:r>
                  <a:rPr lang="en-US" sz="1700" dirty="0">
                    <a:solidFill>
                      <a:schemeClr val="bg2">
                        <a:lumMod val="50000"/>
                      </a:schemeClr>
                    </a:solidFill>
                    <a:latin typeface="Calibri" panose="020F0502020204030204" pitchFamily="34" charset="0"/>
                    <a:cs typeface="Calibri" panose="020F0502020204030204" pitchFamily="34" charset="0"/>
                  </a:rPr>
                  <a:t>At Resonance,</a:t>
                </a:r>
              </a:p>
              <a:p>
                <a:pPr marL="146050" indent="0">
                  <a:lnSpc>
                    <a:spcPct val="107000"/>
                  </a:lnSpc>
                  <a:spcAft>
                    <a:spcPts val="800"/>
                  </a:spcAft>
                  <a:buNone/>
                </a:pPr>
                <a:r>
                  <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𝑄 = 𝜔</a:t>
                </a:r>
                <a:r>
                  <a:rPr lang="en-US" sz="1700" baseline="-250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o</a:t>
                </a:r>
                <a:r>
                  <a:rPr lang="en-US"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f>
                      <m:fPr>
                        <m:ctrlPr>
                          <a:rPr lang="en-001" sz="1700" i="1">
                            <a:solidFill>
                              <a:schemeClr val="bg2">
                                <a:lumMod val="50000"/>
                              </a:schemeClr>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700" i="1">
                            <a:solidFill>
                              <a:schemeClr val="bg2">
                                <a:lumMod val="50000"/>
                              </a:schemeClr>
                            </a:solidFill>
                            <a:latin typeface="Cambria Math" panose="02040503050406030204" pitchFamily="18" charset="0"/>
                            <a:ea typeface="Calibri" panose="020F0502020204030204" pitchFamily="34" charset="0"/>
                            <a:cs typeface="Times New Roman" panose="02020603050405020304" pitchFamily="18" charset="0"/>
                          </a:rPr>
                          <m:t>2</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W</m:t>
                        </m:r>
                        <m:r>
                          <m:rPr>
                            <m:sty m:val="p"/>
                          </m:rPr>
                          <a:rPr lang="en-US" sz="1700" baseline="-250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e</m:t>
                        </m:r>
                      </m:num>
                      <m:den>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P</m:t>
                        </m:r>
                        <m:r>
                          <m:rPr>
                            <m:sty m:val="p"/>
                          </m:rPr>
                          <a:rPr lang="en-US" sz="1700" baseline="-250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loss</m:t>
                        </m:r>
                      </m:den>
                    </m:f>
                  </m:oMath>
                </a14:m>
                <a:endParaRPr lang="en-001" sz="17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46050" indent="0">
                  <a:buNone/>
                </a:pPr>
                <a:r>
                  <a:rPr lang="en-001" sz="1700" dirty="0">
                    <a:solidFill>
                      <a:schemeClr val="bg2">
                        <a:lumMod val="50000"/>
                      </a:schemeClr>
                    </a:solidFill>
                    <a:latin typeface="Calibri" panose="020F0502020204030204" pitchFamily="34" charset="0"/>
                    <a:cs typeface="Calibri" panose="020F0502020204030204" pitchFamily="34" charset="0"/>
                  </a:rPr>
                  <a:t>𝑄 = </a:t>
                </a:r>
                <a14:m>
                  <m:oMath xmlns:m="http://schemas.openxmlformats.org/officeDocument/2006/math">
                    <m:f>
                      <m:fPr>
                        <m:ctrlPr>
                          <a:rPr lang="en-001" sz="1700" i="1">
                            <a:solidFill>
                              <a:schemeClr val="bg2">
                                <a:lumMod val="50000"/>
                              </a:schemeClr>
                            </a:solidFill>
                            <a:latin typeface="Cambria Math" panose="02040503050406030204" pitchFamily="18" charset="0"/>
                            <a:cs typeface="Times New Roman" panose="02020603050405020304" pitchFamily="18" charset="0"/>
                          </a:rPr>
                        </m:ctrlPr>
                      </m:fPr>
                      <m:num>
                        <m:r>
                          <a:rPr lang="en-US" sz="1700" i="1">
                            <a:solidFill>
                              <a:schemeClr val="bg2">
                                <a:lumMod val="50000"/>
                              </a:schemeClr>
                            </a:solidFill>
                            <a:latin typeface="Cambria Math" panose="02040503050406030204" pitchFamily="18" charset="0"/>
                            <a:ea typeface="Calibri" panose="020F0502020204030204" pitchFamily="34" charset="0"/>
                            <a:cs typeface="Times New Roman" panose="02020603050405020304" pitchFamily="18" charset="0"/>
                          </a:rPr>
                          <m:t>1</m:t>
                        </m:r>
                      </m:num>
                      <m:den>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ω</m:t>
                        </m:r>
                        <m:r>
                          <m:rPr>
                            <m:sty m:val="p"/>
                          </m:rPr>
                          <a:rPr lang="en-US"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o</m:t>
                        </m:r>
                        <m:r>
                          <m:rPr>
                            <m:sty m:val="p"/>
                          </m:rPr>
                          <a:rPr lang="en-001" sz="1700">
                            <a:solidFill>
                              <a:schemeClr val="bg2">
                                <a:lumMod val="50000"/>
                              </a:schemeClr>
                            </a:solidFill>
                            <a:latin typeface="Cambria Math" panose="02040503050406030204" pitchFamily="18" charset="0"/>
                            <a:ea typeface="Calibri" panose="020F0502020204030204" pitchFamily="34" charset="0"/>
                            <a:cs typeface="Cambria Math" panose="02040503050406030204" pitchFamily="18" charset="0"/>
                          </a:rPr>
                          <m:t>RC</m:t>
                        </m:r>
                      </m:den>
                    </m:f>
                  </m:oMath>
                </a14:m>
                <a:endParaRPr lang="en-US" sz="1700" b="0" i="0" u="none" strike="noStrike" baseline="0" dirty="0">
                  <a:solidFill>
                    <a:schemeClr val="bg2">
                      <a:lumMod val="50000"/>
                    </a:schemeClr>
                  </a:solidFill>
                  <a:latin typeface="Calibri" panose="020F0502020204030204" pitchFamily="34" charset="0"/>
                  <a:cs typeface="Calibri" panose="020F0502020204030204" pitchFamily="34" charset="0"/>
                </a:endParaRPr>
              </a:p>
              <a:p>
                <a:pPr marL="146050" indent="0">
                  <a:buNone/>
                </a:pPr>
                <a:endParaRPr lang="en-US" sz="1000" dirty="0">
                  <a:latin typeface="Times New Roman" panose="02020603050405020304" pitchFamily="18" charset="0"/>
                  <a:cs typeface="Times New Roman" panose="02020603050405020304" pitchFamily="18" charset="0"/>
                </a:endParaRPr>
              </a:p>
              <a:p>
                <a:pPr marL="146050" indent="0">
                  <a:buNone/>
                </a:pPr>
                <a:r>
                  <a:rPr lang="en-US" sz="1000" dirty="0">
                    <a:latin typeface="Times New Roman" panose="02020603050405020304" pitchFamily="18" charset="0"/>
                    <a:cs typeface="Times New Roman" panose="02020603050405020304" pitchFamily="18" charset="0"/>
                  </a:rPr>
                  <a:t> </a:t>
                </a:r>
              </a:p>
              <a:p>
                <a:pPr marL="146050" indent="0">
                  <a:buNone/>
                </a:pPr>
                <a:endParaRPr lang="en-US" sz="1000" dirty="0">
                  <a:latin typeface="Times New Roman" panose="02020603050405020304" pitchFamily="18" charset="0"/>
                  <a:cs typeface="Times New Roman" panose="02020603050405020304" pitchFamily="18" charset="0"/>
                </a:endParaRPr>
              </a:p>
              <a:p>
                <a:pPr marL="146050" indent="0">
                  <a:buNone/>
                </a:pPr>
                <a:endParaRPr lang="en-US" sz="1000" dirty="0">
                  <a:latin typeface="Times New Roman" panose="02020603050405020304" pitchFamily="18" charset="0"/>
                  <a:cs typeface="Times New Roman" panose="02020603050405020304" pitchFamily="18" charset="0"/>
                </a:endParaRPr>
              </a:p>
              <a:p>
                <a:pPr marL="146050" indent="0">
                  <a:buNone/>
                </a:pPr>
                <a:r>
                  <a:rPr lang="en-US" sz="1000" dirty="0">
                    <a:latin typeface="Times New Roman" panose="02020603050405020304" pitchFamily="18" charset="0"/>
                    <a:cs typeface="Times New Roman" panose="02020603050405020304" pitchFamily="18" charset="0"/>
                  </a:rPr>
                  <a:t>                                                                                                                                                                                                                                                                                                                                 </a:t>
                </a:r>
              </a:p>
              <a:p>
                <a:pPr marL="146050" indent="0">
                  <a:buNone/>
                </a:pPr>
                <a:endParaRPr lang="en-US" sz="1000" dirty="0">
                  <a:latin typeface="Times New Roman" panose="02020603050405020304" pitchFamily="18" charset="0"/>
                  <a:cs typeface="Times New Roman" panose="02020603050405020304" pitchFamily="18" charset="0"/>
                </a:endParaRPr>
              </a:p>
              <a:p>
                <a:pPr marL="146050" indent="0">
                  <a:buNone/>
                </a:pPr>
                <a:endParaRPr lang="en-US" sz="1000" dirty="0">
                  <a:latin typeface="Times New Roman" panose="02020603050405020304" pitchFamily="18" charset="0"/>
                  <a:cs typeface="Times New Roman" panose="02020603050405020304" pitchFamily="18" charset="0"/>
                </a:endParaRPr>
              </a:p>
              <a:p>
                <a:pPr marL="146050" indent="0">
                  <a:buNone/>
                </a:pPr>
                <a:endParaRPr lang="en-US" sz="1000" dirty="0">
                  <a:latin typeface="Times New Roman" panose="02020603050405020304" pitchFamily="18" charset="0"/>
                  <a:cs typeface="Times New Roman" panose="02020603050405020304" pitchFamily="18" charset="0"/>
                </a:endParaRPr>
              </a:p>
              <a:p>
                <a:pPr marL="146050" indent="0">
                  <a:buNone/>
                </a:pPr>
                <a:endParaRPr lang="en-US" sz="1000" dirty="0">
                  <a:latin typeface="Times New Roman" panose="02020603050405020304" pitchFamily="18" charset="0"/>
                  <a:cs typeface="Times New Roman" panose="02020603050405020304" pitchFamily="18" charset="0"/>
                </a:endParaRPr>
              </a:p>
              <a:p>
                <a:pPr marL="146050" indent="0">
                  <a:buNone/>
                </a:pPr>
                <a:r>
                  <a:rPr lang="en-US" sz="1000" dirty="0">
                    <a:latin typeface="Times New Roman" panose="02020603050405020304" pitchFamily="18" charset="0"/>
                    <a:cs typeface="Times New Roman" panose="02020603050405020304" pitchFamily="18" charset="0"/>
                  </a:rPr>
                  <a:t>Reference: </a:t>
                </a:r>
                <a:r>
                  <a:rPr lang="en-US" sz="1000" dirty="0" err="1">
                    <a:latin typeface="Times New Roman" panose="02020603050405020304" pitchFamily="18" charset="0"/>
                    <a:cs typeface="Times New Roman" panose="02020603050405020304" pitchFamily="18" charset="0"/>
                  </a:rPr>
                  <a:t>Ayisire</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Erhuvwu</a:t>
                </a:r>
                <a:r>
                  <a:rPr lang="en-US" sz="1000" dirty="0">
                    <a:latin typeface="Times New Roman" panose="02020603050405020304" pitchFamily="18" charset="0"/>
                    <a:cs typeface="Times New Roman" panose="02020603050405020304" pitchFamily="18" charset="0"/>
                  </a:rPr>
                  <a:t>, </a:t>
                </a:r>
                <a:r>
                  <a:rPr lang="en-001" sz="1000" dirty="0">
                    <a:latin typeface="Times New Roman" panose="02020603050405020304" pitchFamily="18" charset="0"/>
                    <a:cs typeface="Times New Roman" panose="02020603050405020304" pitchFamily="18" charset="0"/>
                  </a:rPr>
                  <a:t>(2019)</a:t>
                </a:r>
              </a:p>
            </p:txBody>
          </p:sp>
        </mc:Choice>
        <mc:Fallback xmlns="">
          <p:sp>
            <p:nvSpPr>
              <p:cNvPr id="3" name="Text Placeholder 2">
                <a:extLst>
                  <a:ext uri="{FF2B5EF4-FFF2-40B4-BE49-F238E27FC236}">
                    <a16:creationId xmlns:a16="http://schemas.microsoft.com/office/drawing/2014/main" id="{AB36C43C-8732-4BF8-BAB8-69EBDCECDF8B}"/>
                  </a:ext>
                </a:extLst>
              </p:cNvPr>
              <p:cNvSpPr>
                <a:spLocks noGrp="1" noRot="1" noChangeAspect="1" noMove="1" noResize="1" noEditPoints="1" noAdjustHandles="1" noChangeArrowheads="1" noChangeShapeType="1" noTextEdit="1"/>
              </p:cNvSpPr>
              <p:nvPr>
                <p:ph type="body" idx="1"/>
              </p:nvPr>
            </p:nvSpPr>
            <p:spPr>
              <a:xfrm>
                <a:off x="819150" y="1555531"/>
                <a:ext cx="7505700" cy="3289738"/>
              </a:xfrm>
              <a:blipFill>
                <a:blip r:embed="rId2"/>
                <a:stretch>
                  <a:fillRect/>
                </a:stretch>
              </a:blipFill>
            </p:spPr>
            <p:txBody>
              <a:bodyPr/>
              <a:lstStyle/>
              <a:p>
                <a:r>
                  <a:rPr lang="en-US">
                    <a:noFill/>
                  </a:rPr>
                  <a:t> </a:t>
                </a:r>
              </a:p>
            </p:txBody>
          </p:sp>
        </mc:Fallback>
      </mc:AlternateContent>
      <p:sp>
        <p:nvSpPr>
          <p:cNvPr id="4" name="TextBox 3"/>
          <p:cNvSpPr txBox="1"/>
          <p:nvPr/>
        </p:nvSpPr>
        <p:spPr>
          <a:xfrm>
            <a:off x="3715407" y="1344394"/>
            <a:ext cx="59312" cy="430887"/>
          </a:xfrm>
          <a:prstGeom prst="rect">
            <a:avLst/>
          </a:prstGeom>
          <a:noFill/>
        </p:spPr>
        <p:txBody>
          <a:bodyPr wrap="none" lIns="0" tIns="0" rIns="0" bIns="0" rtlCol="0">
            <a:spAutoFit/>
          </a:bodyPr>
          <a:lstStyle/>
          <a:p>
            <a:endParaRPr lang="en-US" dirty="0"/>
          </a:p>
          <a:p>
            <a:r>
              <a:rPr lang="en-US" dirty="0"/>
              <a:t>`</a:t>
            </a:r>
          </a:p>
        </p:txBody>
      </p:sp>
    </p:spTree>
    <p:extLst>
      <p:ext uri="{BB962C8B-B14F-4D97-AF65-F5344CB8AC3E}">
        <p14:creationId xmlns:p14="http://schemas.microsoft.com/office/powerpoint/2010/main" val="7505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1948-A040-482B-B2D9-A4889FED6EB3}"/>
              </a:ext>
            </a:extLst>
          </p:cNvPr>
          <p:cNvSpPr>
            <a:spLocks noGrp="1"/>
          </p:cNvSpPr>
          <p:nvPr>
            <p:ph type="title"/>
          </p:nvPr>
        </p:nvSpPr>
        <p:spPr/>
        <p:txBody>
          <a:bodyPr>
            <a:normAutofit/>
          </a:bodyPr>
          <a:lstStyle/>
          <a:p>
            <a:r>
              <a:rPr lang="en-US" sz="3600" b="0" i="0" u="none" strike="noStrike" dirty="0">
                <a:solidFill>
                  <a:srgbClr val="000000"/>
                </a:solidFill>
                <a:effectLst/>
                <a:latin typeface="Times New Roman" panose="02020603050405020304" pitchFamily="18" charset="0"/>
                <a:cs typeface="Times New Roman" panose="02020603050405020304" pitchFamily="18" charset="0"/>
              </a:rPr>
              <a:t>Limitations of Our solutions</a:t>
            </a:r>
            <a:endParaRPr lang="en-001"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F6E0C95-CCE0-4D27-8286-F180B01909B3}"/>
              </a:ext>
            </a:extLst>
          </p:cNvPr>
          <p:cNvSpPr>
            <a:spLocks noGrp="1"/>
          </p:cNvSpPr>
          <p:nvPr>
            <p:ph type="body" idx="1"/>
          </p:nvPr>
        </p:nvSpPr>
        <p:spPr/>
        <p:txBody>
          <a:bodyPr>
            <a:normAutofit/>
          </a:bodyPr>
          <a:lstStyle/>
          <a:p>
            <a:pPr algn="l"/>
            <a:endParaRPr lang="en-001"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most prominent drawback of all WPT systems is the fact that low efficiency energy is transferred. Most of the losses takes place during the energy transfer from coil to coil. </a:t>
            </a:r>
          </a:p>
          <a:p>
            <a:pPr algn="l"/>
            <a:endParaRPr lang="en-001"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Furthermore, installation cost of WPT charging systems will be more than plug-in charging methods </a:t>
            </a:r>
          </a:p>
          <a:p>
            <a:endParaRPr lang="en-001" dirty="0"/>
          </a:p>
        </p:txBody>
      </p:sp>
    </p:spTree>
    <p:extLst>
      <p:ext uri="{BB962C8B-B14F-4D97-AF65-F5344CB8AC3E}">
        <p14:creationId xmlns:p14="http://schemas.microsoft.com/office/powerpoint/2010/main" val="343178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CA20-D015-43D4-B649-DA0671C425AE}"/>
              </a:ext>
            </a:extLst>
          </p:cNvPr>
          <p:cNvSpPr>
            <a:spLocks noGrp="1"/>
          </p:cNvSpPr>
          <p:nvPr>
            <p:ph type="title"/>
          </p:nvPr>
        </p:nvSpPr>
        <p:spPr/>
        <p:txBody>
          <a:bodyPr>
            <a:norm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Future Modifications</a:t>
            </a:r>
            <a:endParaRPr lang="en-001"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0157C39-22C8-42FA-B692-B8A8E667D636}"/>
              </a:ext>
            </a:extLst>
          </p:cNvPr>
          <p:cNvSpPr>
            <a:spLocks noGrp="1"/>
          </p:cNvSpPr>
          <p:nvPr>
            <p:ph type="body" idx="1"/>
          </p:nvPr>
        </p:nvSpPr>
        <p:spPr/>
        <p:txBody>
          <a:bodyPr>
            <a:normAutofit/>
          </a:bodyPr>
          <a:lstStyle/>
          <a:p>
            <a:pPr marL="146050" indent="0" rtl="0">
              <a:spcBef>
                <a:spcPts val="0"/>
              </a:spcBef>
              <a:spcAft>
                <a:spcPts val="0"/>
              </a:spcAft>
              <a:buNone/>
            </a:pPr>
            <a:r>
              <a:rPr lang="en-US" sz="1800" b="0" i="0" u="none" strike="noStrike" baseline="0" dirty="0">
                <a:solidFill>
                  <a:srgbClr val="000000"/>
                </a:solidFill>
                <a:latin typeface="Times New Roman" panose="02020603050405020304" pitchFamily="18" charset="0"/>
              </a:rPr>
              <a:t>To implement the simulation </a:t>
            </a:r>
            <a:r>
              <a:rPr lang="en-US" sz="1800" dirty="0">
                <a:solidFill>
                  <a:srgbClr val="000000"/>
                </a:solidFill>
                <a:latin typeface="Times New Roman" panose="02020603050405020304" pitchFamily="18" charset="0"/>
              </a:rPr>
              <a:t>we have faced some problem for element calculation. We will try to improve these problem. </a:t>
            </a:r>
            <a:r>
              <a:rPr lang="en-US" sz="1800" b="0" i="0" u="none" strike="noStrike" baseline="0" dirty="0">
                <a:solidFill>
                  <a:srgbClr val="000000"/>
                </a:solidFill>
                <a:latin typeface="Times New Roman" panose="02020603050405020304" pitchFamily="18" charset="0"/>
              </a:rPr>
              <a:t>Since software tests have done on a low-power test bed, future work should focus on implementing the high-power hardware testbed and testing its performance. </a:t>
            </a:r>
            <a:br>
              <a:rPr lang="en-US" dirty="0"/>
            </a:br>
            <a:endParaRPr lang="en-001" dirty="0"/>
          </a:p>
        </p:txBody>
      </p:sp>
    </p:spTree>
    <p:extLst>
      <p:ext uri="{BB962C8B-B14F-4D97-AF65-F5344CB8AC3E}">
        <p14:creationId xmlns:p14="http://schemas.microsoft.com/office/powerpoint/2010/main" val="147347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0F20-1D53-4F47-A442-1530C9708D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00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6F761B-BCF7-4119-9FE2-E58C709B97EF}"/>
              </a:ext>
            </a:extLst>
          </p:cNvPr>
          <p:cNvSpPr>
            <a:spLocks noGrp="1"/>
          </p:cNvSpPr>
          <p:nvPr>
            <p:ph type="body" idx="1"/>
          </p:nvPr>
        </p:nvSpPr>
        <p:spPr/>
        <p:txBody>
          <a:bodyPr>
            <a:normAutofit fontScale="25000" lnSpcReduction="20000"/>
          </a:bodyPr>
          <a:lstStyle/>
          <a:p>
            <a:pPr marL="146050" indent="0" algn="l">
              <a:buNone/>
            </a:pPr>
            <a:r>
              <a:rPr lang="en-US" sz="6400" b="0" i="0" u="none" strike="noStrike" baseline="0" dirty="0">
                <a:solidFill>
                  <a:schemeClr val="bg2">
                    <a:lumMod val="50000"/>
                  </a:schemeClr>
                </a:solidFill>
                <a:latin typeface="Times New Roman" panose="02020603050405020304" pitchFamily="18" charset="0"/>
                <a:cs typeface="Times New Roman" panose="02020603050405020304" pitchFamily="18" charset="0"/>
              </a:rPr>
              <a:t>This project work proposes a model which can be implemented in the future for dynamic wireless charging. This project work implements the wireless power transfer considering the closed loop system. The transmitter and the receiver coils are both working at a resonant frequency of 50Hz. The voltage induced at the receiver end of a wireless transfer system depends on the mutual coupling between the transmitter and the receiver coil, which in turn depends on the separation between the coils and the coil inductance. As the distance between the two coils is getting larger, the voltage at the receiver end of the transmission reduces.</a:t>
            </a:r>
          </a:p>
          <a:p>
            <a:pPr marL="146050" indent="0" algn="l">
              <a:buNone/>
            </a:pPr>
            <a:r>
              <a:rPr lang="en-US" sz="1800" b="0" i="0" u="none" strike="noStrike" baseline="0" dirty="0">
                <a:latin typeface="PalatinoLinotype"/>
              </a:rPr>
              <a:t> </a:t>
            </a:r>
            <a:endParaRPr lang="en-001" dirty="0"/>
          </a:p>
        </p:txBody>
      </p:sp>
    </p:spTree>
    <p:extLst>
      <p:ext uri="{BB962C8B-B14F-4D97-AF65-F5344CB8AC3E}">
        <p14:creationId xmlns:p14="http://schemas.microsoft.com/office/powerpoint/2010/main" val="3858561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a:xfrm>
            <a:off x="819150" y="1990725"/>
            <a:ext cx="3686100" cy="2448000"/>
          </a:xfrm>
        </p:spPr>
        <p:txBody>
          <a:bodyPr>
            <a:noAutofit/>
          </a:bodyPr>
          <a:lstStyle/>
          <a:p>
            <a:pPr marL="146050" indent="0">
              <a:buNone/>
            </a:pPr>
            <a:r>
              <a:rPr lang="en-US" sz="1000" dirty="0"/>
              <a:t>[1]  M. Kline I. </a:t>
            </a:r>
            <a:r>
              <a:rPr lang="en-US" sz="1000" dirty="0" err="1"/>
              <a:t>Izyumin</a:t>
            </a:r>
            <a:r>
              <a:rPr lang="en-US" sz="1000" dirty="0"/>
              <a:t> B. a. S. </a:t>
            </a:r>
            <a:r>
              <a:rPr lang="en-US" sz="1000" dirty="0" err="1"/>
              <a:t>Boser</a:t>
            </a:r>
            <a:r>
              <a:rPr lang="en-US" sz="1000" dirty="0"/>
              <a:t>, S., ‘‘Capacitive power transfer for </a:t>
            </a:r>
            <a:r>
              <a:rPr lang="en-US" sz="1000" dirty="0" err="1"/>
              <a:t>contactlesscharging</a:t>
            </a:r>
            <a:r>
              <a:rPr lang="en-US" sz="1000" dirty="0"/>
              <a:t>,” in Applied Power Electronics Conference and Exposition (APEC),Twenty-Sixth Annual IEEE Fort Worth, TX 2011 2011 1398 140</a:t>
            </a:r>
          </a:p>
          <a:p>
            <a:pPr marL="146050" indent="0">
              <a:buNone/>
            </a:pPr>
            <a:r>
              <a:rPr lang="en-US" sz="1000" dirty="0"/>
              <a:t>[2] </a:t>
            </a:r>
            <a:r>
              <a:rPr lang="en-US" sz="1000" dirty="0" err="1"/>
              <a:t>Kafeel</a:t>
            </a:r>
            <a:r>
              <a:rPr lang="en-US" sz="1000" dirty="0"/>
              <a:t> Ahmed </a:t>
            </a:r>
            <a:r>
              <a:rPr lang="en-US" sz="1000" dirty="0" err="1"/>
              <a:t>Kalwar</a:t>
            </a:r>
            <a:r>
              <a:rPr lang="en-US" sz="1000" dirty="0"/>
              <a:t>, Muhammad </a:t>
            </a:r>
            <a:r>
              <a:rPr lang="en-US" sz="1000" dirty="0" err="1"/>
              <a:t>Aamir</a:t>
            </a:r>
            <a:r>
              <a:rPr lang="en-US" sz="1000" dirty="0"/>
              <a:t>, </a:t>
            </a:r>
            <a:r>
              <a:rPr lang="en-US" sz="1000" dirty="0" err="1"/>
              <a:t>Saad</a:t>
            </a:r>
            <a:r>
              <a:rPr lang="en-US" sz="1000" dirty="0"/>
              <a:t> </a:t>
            </a:r>
            <a:r>
              <a:rPr lang="en-US" sz="1000" dirty="0" err="1"/>
              <a:t>Mekhilef</a:t>
            </a:r>
            <a:r>
              <a:rPr lang="en-US" sz="1000" dirty="0"/>
              <a:t>,</a:t>
            </a:r>
          </a:p>
          <a:p>
            <a:pPr marL="146050" indent="0">
              <a:buNone/>
            </a:pPr>
            <a:r>
              <a:rPr lang="en-US" sz="1000" dirty="0"/>
              <a:t>Inductively coupled power transfer (ICPT) for electric vehicle charging – A review,</a:t>
            </a:r>
          </a:p>
          <a:p>
            <a:pPr marL="146050" indent="0">
              <a:buNone/>
            </a:pPr>
            <a:r>
              <a:rPr lang="en-US" sz="1000" dirty="0"/>
              <a:t>Renewable and Sustainable Energy Reviews,</a:t>
            </a:r>
          </a:p>
          <a:p>
            <a:pPr marL="146050" indent="0">
              <a:buNone/>
            </a:pPr>
            <a:r>
              <a:rPr lang="en-US" sz="1000" dirty="0"/>
              <a:t>Volume 47, 2015, Pages 462-475, ISSN 1364-0321</a:t>
            </a:r>
          </a:p>
          <a:p>
            <a:pPr marL="146050" indent="0">
              <a:buNone/>
            </a:pPr>
            <a:r>
              <a:rPr lang="en-US" sz="1000" dirty="0"/>
              <a:t>[3]   Y. Hori, “Future vehicle driven by electricity and control research on four-wheel-motored - </a:t>
            </a:r>
            <a:r>
              <a:rPr lang="en-US" sz="1000" dirty="0" err="1"/>
              <a:t>uot</a:t>
            </a:r>
            <a:r>
              <a:rPr lang="en-US" sz="1000" dirty="0"/>
              <a:t> electric march ii,” </a:t>
            </a:r>
            <a:r>
              <a:rPr lang="en-US" sz="1000" i="1" dirty="0"/>
              <a:t>IEEE Transactions on Industrial Electronics</a:t>
            </a:r>
            <a:r>
              <a:rPr lang="en-US" sz="1000" dirty="0"/>
              <a:t>, vol. 51, no. 5, 2004. </a:t>
            </a:r>
          </a:p>
        </p:txBody>
      </p:sp>
      <p:sp>
        <p:nvSpPr>
          <p:cNvPr id="4" name="Text Placeholder 3"/>
          <p:cNvSpPr>
            <a:spLocks noGrp="1"/>
          </p:cNvSpPr>
          <p:nvPr>
            <p:ph type="body" idx="2"/>
          </p:nvPr>
        </p:nvSpPr>
        <p:spPr/>
        <p:txBody>
          <a:bodyPr>
            <a:normAutofit/>
          </a:bodyPr>
          <a:lstStyle/>
          <a:p>
            <a:pPr marL="146050" indent="0">
              <a:buNone/>
            </a:pPr>
            <a:r>
              <a:rPr lang="en-US" sz="1000" dirty="0"/>
              <a:t>[4]  Z. F. Bai, S. X. Li, and B. G. Cao, “</a:t>
            </a:r>
            <a:r>
              <a:rPr lang="en-US" sz="1000" i="1" dirty="0"/>
              <a:t>h</a:t>
            </a:r>
            <a:r>
              <a:rPr lang="en-US" sz="1000" dirty="0"/>
              <a:t>1 control applied to electric torque control for regenerative braking of an electric vehicle,” </a:t>
            </a:r>
            <a:r>
              <a:rPr lang="en-US" sz="1000" i="1" dirty="0"/>
              <a:t>Asian Network for Scientific Information</a:t>
            </a:r>
            <a:r>
              <a:rPr lang="en-US" sz="1000" dirty="0"/>
              <a:t>, vol. 5, 2005. </a:t>
            </a:r>
          </a:p>
          <a:p>
            <a:pPr marL="146050" indent="0">
              <a:buNone/>
            </a:pPr>
            <a:r>
              <a:rPr lang="en-US" sz="1000" dirty="0"/>
              <a:t>[5] D. Peng, Y. Zhang, C. Yin, and J. Zhang, “Combined control of a regenerative braking and antilock braking system for hybrid electric vehicles,” </a:t>
            </a:r>
            <a:r>
              <a:rPr lang="en-US" sz="1000" i="1" dirty="0"/>
              <a:t>International Journal of Automotive Technology</a:t>
            </a:r>
            <a:r>
              <a:rPr lang="en-US" sz="1000" dirty="0"/>
              <a:t>, vol. 9, no. 6, 2008. </a:t>
            </a:r>
          </a:p>
          <a:p>
            <a:pPr marL="146050" indent="0">
              <a:buNone/>
            </a:pPr>
            <a:r>
              <a:rPr lang="en-US" sz="1000" dirty="0"/>
              <a:t>[6] M.K. </a:t>
            </a:r>
            <a:r>
              <a:rPr lang="en-US" sz="1000" dirty="0" err="1"/>
              <a:t>Yoong</a:t>
            </a:r>
            <a:r>
              <a:rPr lang="en-US" sz="1000" dirty="0"/>
              <a:t> , Y.H </a:t>
            </a:r>
            <a:r>
              <a:rPr lang="en-US" sz="1000" dirty="0" err="1"/>
              <a:t>Gan</a:t>
            </a:r>
            <a:r>
              <a:rPr lang="en-US" sz="1000" dirty="0"/>
              <a:t>, C.K Leong, Z.Y </a:t>
            </a:r>
            <a:r>
              <a:rPr lang="en-US" sz="1000" dirty="0" err="1"/>
              <a:t>Phuan</a:t>
            </a:r>
            <a:r>
              <a:rPr lang="en-US" sz="1000" dirty="0"/>
              <a:t>, B.K </a:t>
            </a:r>
            <a:r>
              <a:rPr lang="en-US" sz="1000" dirty="0" err="1"/>
              <a:t>Cheah</a:t>
            </a:r>
            <a:r>
              <a:rPr lang="en-US" sz="1000" dirty="0"/>
              <a:t>, K.W Chew, “Studies of Regenerative Braking in Electric Vehicle” Proceedings Of the 2010 IEEE Conference on Sustainable Utilization and Development in Engineering and Technology University </a:t>
            </a:r>
            <a:r>
              <a:rPr lang="en-US" sz="1000" dirty="0" err="1"/>
              <a:t>Tunku</a:t>
            </a:r>
            <a:r>
              <a:rPr lang="en-US" sz="1000" dirty="0"/>
              <a:t> Abdul </a:t>
            </a:r>
            <a:r>
              <a:rPr lang="en-US" sz="1000" dirty="0" err="1"/>
              <a:t>Rehman</a:t>
            </a:r>
            <a:r>
              <a:rPr lang="en-US" sz="1000" dirty="0"/>
              <a:t>, November 20-21, 2010. </a:t>
            </a:r>
          </a:p>
        </p:txBody>
      </p:sp>
    </p:spTree>
    <p:extLst>
      <p:ext uri="{BB962C8B-B14F-4D97-AF65-F5344CB8AC3E}">
        <p14:creationId xmlns:p14="http://schemas.microsoft.com/office/powerpoint/2010/main" val="137426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90000"/>
              </a:lnSpc>
              <a:spcBef>
                <a:spcPts val="0"/>
              </a:spcBef>
              <a:spcAft>
                <a:spcPts val="0"/>
              </a:spcAft>
              <a:buClr>
                <a:srgbClr val="000000"/>
              </a:buClr>
              <a:buSzPct val="100000"/>
              <a:buFont typeface="Arial"/>
              <a:buNone/>
            </a:pPr>
            <a:r>
              <a:rPr lang="en" sz="2200" dirty="0">
                <a:solidFill>
                  <a:srgbClr val="000000"/>
                </a:solidFill>
              </a:rPr>
              <a:t> Since global warming is increasing around the globe, all of the industries are trying to lessen the emission of carbon through using electrical machines and devices. Cars are one of the biggest reason for air pollution or carbon emission. Today the automotive industry is trying to go full electric cause it causes almost zero carbon emission and is environment friendly. Almost every country in the world is working on the development of EVs. Since we rely too much on gasoline, it’s a fact of fear that when there will be a shortage of gasoline, the world will face a huge price hike on gasoline and that will eventually affect the economy of the world. EVs are the future of the automobile industry which can actually solve all these problems.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normAutofit fontScale="92500" lnSpcReduction="10000"/>
          </a:bodyPr>
          <a:lstStyle/>
          <a:p>
            <a:pPr marL="146050" indent="0">
              <a:buNone/>
            </a:pPr>
            <a:r>
              <a:rPr lang="en-US" sz="1100" dirty="0"/>
              <a:t>[7] </a:t>
            </a:r>
            <a:r>
              <a:rPr lang="en-US" sz="1100" dirty="0" err="1"/>
              <a:t>Jingang</a:t>
            </a:r>
            <a:r>
              <a:rPr lang="en-US" sz="1100" dirty="0"/>
              <a:t> </a:t>
            </a:r>
            <a:r>
              <a:rPr lang="en-US" sz="1100" dirty="0" err="1"/>
              <a:t>Guo</a:t>
            </a:r>
            <a:r>
              <a:rPr lang="en-US" sz="1100" dirty="0"/>
              <a:t>, </a:t>
            </a:r>
            <a:r>
              <a:rPr lang="en-US" sz="1100" dirty="0" err="1"/>
              <a:t>Junping</a:t>
            </a:r>
            <a:r>
              <a:rPr lang="en-US" sz="1100" dirty="0"/>
              <a:t> Wang, </a:t>
            </a:r>
            <a:r>
              <a:rPr lang="en-US" sz="1100" dirty="0" err="1"/>
              <a:t>Binggang</a:t>
            </a:r>
            <a:r>
              <a:rPr lang="en-US" sz="1100" dirty="0"/>
              <a:t> Cao, “</a:t>
            </a:r>
            <a:r>
              <a:rPr lang="en-US" sz="1100" dirty="0" err="1"/>
              <a:t>Regeneratie</a:t>
            </a:r>
            <a:r>
              <a:rPr lang="en-US" sz="1100" dirty="0"/>
              <a:t> Strategy for Electric Vehicles” IEEE, 2009. </a:t>
            </a:r>
          </a:p>
          <a:p>
            <a:pPr marL="146050" indent="0">
              <a:buNone/>
            </a:pPr>
            <a:r>
              <a:rPr lang="en-US" sz="1100" dirty="0"/>
              <a:t>[8] IEA (2020), Global EV Outlook 2020, IEA, Paris https://www.iea.org/reports/global-ev-outlook-2020 </a:t>
            </a:r>
          </a:p>
          <a:p>
            <a:pPr marL="146050" indent="0">
              <a:buNone/>
            </a:pPr>
            <a:r>
              <a:rPr lang="en-US" sz="1100" dirty="0"/>
              <a:t>[9] Pratik Bhandari, </a:t>
            </a:r>
            <a:r>
              <a:rPr lang="en-US" sz="1100" dirty="0" err="1"/>
              <a:t>Shubham</a:t>
            </a:r>
            <a:r>
              <a:rPr lang="en-US" sz="1100" dirty="0"/>
              <a:t> Dubey, </a:t>
            </a:r>
            <a:r>
              <a:rPr lang="en-US" sz="1100" dirty="0" err="1"/>
              <a:t>Sachin</a:t>
            </a:r>
            <a:r>
              <a:rPr lang="en-US" sz="1100" dirty="0"/>
              <a:t> </a:t>
            </a:r>
            <a:r>
              <a:rPr lang="en-US" sz="1100" dirty="0" err="1"/>
              <a:t>Kandu</a:t>
            </a:r>
            <a:r>
              <a:rPr lang="en-US" sz="1100" dirty="0"/>
              <a:t>, </a:t>
            </a:r>
            <a:r>
              <a:rPr lang="en-US" sz="1100" dirty="0" err="1"/>
              <a:t>Rupesh</a:t>
            </a:r>
            <a:r>
              <a:rPr lang="en-US" sz="1100" dirty="0"/>
              <a:t> </a:t>
            </a:r>
            <a:r>
              <a:rPr lang="en-US" sz="1100" dirty="0" err="1"/>
              <a:t>Deshbhratar</a:t>
            </a:r>
            <a:r>
              <a:rPr lang="en-US" sz="1100" dirty="0"/>
              <a:t>, “Regenerative Braking Systems (RBS)” in International Journal of Scientific &amp; Engineering Research, Volume 8, Issue 2, February-2017 ISSN 2229-5518 </a:t>
            </a:r>
          </a:p>
          <a:p>
            <a:pPr marL="146050" indent="0">
              <a:buNone/>
            </a:pPr>
            <a:r>
              <a:rPr lang="en-US" sz="1100" dirty="0"/>
              <a:t>[10] L. Ferraro, ‘‘Design And Control Of Inductive Power Transfer System </a:t>
            </a:r>
            <a:r>
              <a:rPr lang="en-US" sz="1100" dirty="0" err="1"/>
              <a:t>ForElectric</a:t>
            </a:r>
            <a:r>
              <a:rPr lang="en-US" sz="1100" dirty="0"/>
              <a:t> Vehicle Charging,” </a:t>
            </a:r>
            <a:r>
              <a:rPr lang="en-US" sz="1100" dirty="0" err="1"/>
              <a:t>Ph.D</a:t>
            </a:r>
            <a:r>
              <a:rPr lang="en-US" sz="1100" dirty="0"/>
              <a:t>, Information Technology And </a:t>
            </a:r>
            <a:r>
              <a:rPr lang="en-US" sz="1100" dirty="0" err="1"/>
              <a:t>ElectricalEngineering</a:t>
            </a:r>
            <a:r>
              <a:rPr lang="en-US" sz="1100" dirty="0"/>
              <a:t>, </a:t>
            </a:r>
            <a:r>
              <a:rPr lang="en-US" sz="1100" dirty="0" err="1"/>
              <a:t>Università</a:t>
            </a:r>
            <a:r>
              <a:rPr lang="en-US" sz="1100" dirty="0"/>
              <a:t> </a:t>
            </a:r>
            <a:r>
              <a:rPr lang="en-US" sz="1100" dirty="0" err="1"/>
              <a:t>Degli</a:t>
            </a:r>
            <a:r>
              <a:rPr lang="en-US" sz="1100" dirty="0"/>
              <a:t> </a:t>
            </a:r>
            <a:r>
              <a:rPr lang="en-US" sz="1100" dirty="0" err="1"/>
              <a:t>Studi</a:t>
            </a:r>
            <a:r>
              <a:rPr lang="en-US" sz="1100" dirty="0"/>
              <a:t> Di Napoli Federico Ii, </a:t>
            </a:r>
            <a:r>
              <a:rPr lang="en-US" sz="1100" dirty="0" err="1"/>
              <a:t>Università</a:t>
            </a:r>
            <a:r>
              <a:rPr lang="en-US" sz="1100" dirty="0"/>
              <a:t> </a:t>
            </a:r>
            <a:r>
              <a:rPr lang="en-US" sz="1100" dirty="0" err="1"/>
              <a:t>DegliStudi</a:t>
            </a:r>
            <a:r>
              <a:rPr lang="en-US" sz="1100" dirty="0"/>
              <a:t> Di Napoli Federico Ii, 2017.</a:t>
            </a:r>
          </a:p>
          <a:p>
            <a:endParaRPr lang="en-US" dirty="0"/>
          </a:p>
        </p:txBody>
      </p:sp>
      <p:sp>
        <p:nvSpPr>
          <p:cNvPr id="4" name="Text Placeholder 3"/>
          <p:cNvSpPr>
            <a:spLocks noGrp="1"/>
          </p:cNvSpPr>
          <p:nvPr>
            <p:ph type="body" idx="2"/>
          </p:nvPr>
        </p:nvSpPr>
        <p:spPr/>
        <p:txBody>
          <a:bodyPr>
            <a:noAutofit/>
          </a:bodyPr>
          <a:lstStyle/>
          <a:p>
            <a:pPr marL="146050" indent="0">
              <a:buNone/>
            </a:pPr>
            <a:r>
              <a:rPr lang="en-US" sz="1000" dirty="0"/>
              <a:t>[11]M. Q. Nguyen, P. Woods, Z. Hughes, Y. </a:t>
            </a:r>
            <a:r>
              <a:rPr lang="en-US" sz="1000" dirty="0" err="1"/>
              <a:t>Seo</a:t>
            </a:r>
            <a:r>
              <a:rPr lang="en-US" sz="1000" dirty="0"/>
              <a:t>, S. Rao and J. -. </a:t>
            </a:r>
            <a:r>
              <a:rPr lang="en-US" sz="1000" dirty="0" err="1"/>
              <a:t>Chiao</a:t>
            </a:r>
            <a:r>
              <a:rPr lang="en-US" sz="1000" dirty="0"/>
              <a:t>, "A mutual inductance approach for optimization of wireless energy transmission," </a:t>
            </a:r>
            <a:r>
              <a:rPr lang="en-US" sz="1000" i="1" dirty="0"/>
              <a:t>Texas Symposium on Wireless and Microwave Circuits and Systems</a:t>
            </a:r>
            <a:r>
              <a:rPr lang="en-US" sz="1000" dirty="0"/>
              <a:t>, 2014, pp. 1-4, </a:t>
            </a:r>
            <a:r>
              <a:rPr lang="en-US" sz="1000" dirty="0" err="1"/>
              <a:t>doi</a:t>
            </a:r>
            <a:r>
              <a:rPr lang="en-US" sz="1000" dirty="0"/>
              <a:t>: 10.1109/WMCaS.2014.7015874.</a:t>
            </a:r>
          </a:p>
          <a:p>
            <a:pPr marL="146050" indent="0">
              <a:buNone/>
            </a:pPr>
            <a:r>
              <a:rPr lang="en-US" sz="1000" dirty="0"/>
              <a:t>[12] Li, Yong &amp; Hu, </a:t>
            </a:r>
            <a:r>
              <a:rPr lang="en-US" sz="1000" dirty="0" err="1"/>
              <a:t>Jiefeng</a:t>
            </a:r>
            <a:r>
              <a:rPr lang="en-US" sz="1000" dirty="0"/>
              <a:t> &amp; </a:t>
            </a:r>
            <a:r>
              <a:rPr lang="en-US" sz="1000" dirty="0" err="1"/>
              <a:t>Tianren</a:t>
            </a:r>
            <a:r>
              <a:rPr lang="en-US" sz="1000" dirty="0"/>
              <a:t>, Lin &amp; Li, </a:t>
            </a:r>
            <a:r>
              <a:rPr lang="en-US" sz="1000" dirty="0" err="1"/>
              <a:t>Xiaofei</a:t>
            </a:r>
            <a:r>
              <a:rPr lang="en-US" sz="1000" dirty="0"/>
              <a:t> &amp; Chen, </a:t>
            </a:r>
            <a:r>
              <a:rPr lang="en-US" sz="1000" dirty="0" err="1"/>
              <a:t>Feibin</a:t>
            </a:r>
            <a:r>
              <a:rPr lang="en-US" sz="1000" dirty="0"/>
              <a:t> &amp; He, </a:t>
            </a:r>
            <a:r>
              <a:rPr lang="en-US" sz="1000" dirty="0" err="1"/>
              <a:t>Zhengyou</a:t>
            </a:r>
            <a:r>
              <a:rPr lang="en-US" sz="1000" dirty="0"/>
              <a:t> &amp; Mai, R.K.. (2019). A New Coil Structure and Its Optimization Design With Constant Output Voltage and Constant Output Current for Electric Vehicle Dynamic Wireless Charging. IEEE Transactions on Industrial Informatics. PP. 1-1. 10.1109/TII.2019.2896358. </a:t>
            </a:r>
          </a:p>
        </p:txBody>
      </p:sp>
    </p:spTree>
    <p:extLst>
      <p:ext uri="{BB962C8B-B14F-4D97-AF65-F5344CB8AC3E}">
        <p14:creationId xmlns:p14="http://schemas.microsoft.com/office/powerpoint/2010/main" val="88935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85F9-A5EE-4182-8807-E1E741C4D43A}"/>
              </a:ext>
            </a:extLst>
          </p:cNvPr>
          <p:cNvSpPr>
            <a:spLocks noGrp="1"/>
          </p:cNvSpPr>
          <p:nvPr>
            <p:ph type="title"/>
          </p:nvPr>
        </p:nvSpPr>
        <p:spPr>
          <a:xfrm>
            <a:off x="893578" y="2185302"/>
            <a:ext cx="7505700" cy="954600"/>
          </a:xfrm>
        </p:spPr>
        <p:txBody>
          <a:bodyPr>
            <a:noAutofit/>
          </a:bodyPr>
          <a:lstStyle/>
          <a:p>
            <a:pPr algn="ctr"/>
            <a:r>
              <a:rPr lang="en-US" sz="6000" dirty="0">
                <a:latin typeface="Times New Roman" panose="02020603050405020304" pitchFamily="18" charset="0"/>
                <a:cs typeface="Times New Roman" panose="02020603050405020304" pitchFamily="18" charset="0"/>
              </a:rPr>
              <a:t>Thank You</a:t>
            </a:r>
            <a:endParaRPr lang="en-001"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57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rgbClr val="000000"/>
              </a:buClr>
              <a:buSzPts val="4400"/>
              <a:buFont typeface="Calibri"/>
              <a:buNone/>
            </a:pPr>
            <a:r>
              <a:rPr lang="en" sz="4400">
                <a:solidFill>
                  <a:srgbClr val="000000"/>
                </a:solidFill>
                <a:latin typeface="Calibri"/>
                <a:ea typeface="Calibri"/>
                <a:cs typeface="Calibri"/>
                <a:sym typeface="Calibri"/>
              </a:rPr>
              <a:t>Existing Problems or Challenges</a:t>
            </a:r>
            <a:endParaRPr/>
          </a:p>
        </p:txBody>
      </p:sp>
      <p:sp>
        <p:nvSpPr>
          <p:cNvPr id="148" name="Google Shape;148;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85000" lnSpcReduction="20000"/>
          </a:bodyPr>
          <a:lstStyle/>
          <a:p>
            <a:pPr marL="228600" lvl="0" indent="-201930" algn="l" rtl="0">
              <a:lnSpc>
                <a:spcPct val="90000"/>
              </a:lnSpc>
              <a:spcBef>
                <a:spcPts val="0"/>
              </a:spcBef>
              <a:spcAft>
                <a:spcPts val="0"/>
              </a:spcAft>
              <a:buClr>
                <a:srgbClr val="000000"/>
              </a:buClr>
              <a:buSzPct val="100000"/>
              <a:buFont typeface="Arial"/>
              <a:buChar char="•"/>
            </a:pPr>
            <a:r>
              <a:rPr lang="en" sz="2800">
                <a:solidFill>
                  <a:srgbClr val="000000"/>
                </a:solidFill>
              </a:rPr>
              <a:t>Long charging period.</a:t>
            </a:r>
            <a:endParaRPr sz="2800">
              <a:solidFill>
                <a:srgbClr val="000000"/>
              </a:solidFill>
            </a:endParaRPr>
          </a:p>
          <a:p>
            <a:pPr marL="228600" lvl="0" indent="-201930" algn="l" rtl="0">
              <a:lnSpc>
                <a:spcPct val="90000"/>
              </a:lnSpc>
              <a:spcBef>
                <a:spcPts val="1000"/>
              </a:spcBef>
              <a:spcAft>
                <a:spcPts val="0"/>
              </a:spcAft>
              <a:buClr>
                <a:srgbClr val="000000"/>
              </a:buClr>
              <a:buSzPct val="100000"/>
              <a:buFont typeface="Arial"/>
              <a:buChar char="•"/>
            </a:pPr>
            <a:r>
              <a:rPr lang="en" sz="2800">
                <a:solidFill>
                  <a:srgbClr val="000000"/>
                </a:solidFill>
              </a:rPr>
              <a:t>Insufficient charging stations.</a:t>
            </a:r>
            <a:endParaRPr sz="2800">
              <a:solidFill>
                <a:srgbClr val="000000"/>
              </a:solidFill>
            </a:endParaRPr>
          </a:p>
          <a:p>
            <a:pPr marL="228600" lvl="0" indent="-201930" algn="l" rtl="0">
              <a:lnSpc>
                <a:spcPct val="90000"/>
              </a:lnSpc>
              <a:spcBef>
                <a:spcPts val="1000"/>
              </a:spcBef>
              <a:spcAft>
                <a:spcPts val="0"/>
              </a:spcAft>
              <a:buClr>
                <a:srgbClr val="000000"/>
              </a:buClr>
              <a:buSzPct val="100000"/>
              <a:buFont typeface="Arial"/>
              <a:buChar char="•"/>
            </a:pPr>
            <a:r>
              <a:rPr lang="en" sz="2800">
                <a:solidFill>
                  <a:srgbClr val="000000"/>
                </a:solidFill>
              </a:rPr>
              <a:t>Increased electricity consumption.</a:t>
            </a:r>
            <a:endParaRPr sz="2800">
              <a:solidFill>
                <a:srgbClr val="000000"/>
              </a:solidFill>
            </a:endParaRPr>
          </a:p>
          <a:p>
            <a:pPr marL="228600" lvl="0" indent="-201930" algn="l" rtl="0">
              <a:lnSpc>
                <a:spcPct val="90000"/>
              </a:lnSpc>
              <a:spcBef>
                <a:spcPts val="1000"/>
              </a:spcBef>
              <a:spcAft>
                <a:spcPts val="0"/>
              </a:spcAft>
              <a:buClr>
                <a:srgbClr val="000000"/>
              </a:buClr>
              <a:buSzPct val="100000"/>
              <a:buFont typeface="Arial"/>
              <a:buChar char="•"/>
            </a:pPr>
            <a:r>
              <a:rPr lang="en" sz="2800">
                <a:solidFill>
                  <a:srgbClr val="000000"/>
                </a:solidFill>
              </a:rPr>
              <a:t>Weight causing less efficiency</a:t>
            </a:r>
            <a:endParaRPr sz="2800">
              <a:solidFill>
                <a:srgbClr val="000000"/>
              </a:solidFill>
            </a:endParaRPr>
          </a:p>
          <a:p>
            <a:pPr marL="228600" lvl="0" indent="-201930" algn="l" rtl="0">
              <a:lnSpc>
                <a:spcPct val="90000"/>
              </a:lnSpc>
              <a:spcBef>
                <a:spcPts val="1000"/>
              </a:spcBef>
              <a:spcAft>
                <a:spcPts val="0"/>
              </a:spcAft>
              <a:buClr>
                <a:srgbClr val="000000"/>
              </a:buClr>
              <a:buSzPct val="100000"/>
              <a:buFont typeface="Arial"/>
              <a:buChar char="•"/>
            </a:pPr>
            <a:r>
              <a:rPr lang="en" sz="2800">
                <a:solidFill>
                  <a:srgbClr val="000000"/>
                </a:solidFill>
              </a:rPr>
              <a:t>Not efficient for off-road uses</a:t>
            </a:r>
            <a:endParaRPr sz="2800">
              <a:solidFill>
                <a:srgbClr val="000000"/>
              </a:solidFill>
            </a:endParaRPr>
          </a:p>
          <a:p>
            <a:pPr marL="228600" lvl="0" indent="-201930" algn="l" rtl="0">
              <a:lnSpc>
                <a:spcPct val="90000"/>
              </a:lnSpc>
              <a:spcBef>
                <a:spcPts val="1000"/>
              </a:spcBef>
              <a:spcAft>
                <a:spcPts val="0"/>
              </a:spcAft>
              <a:buClr>
                <a:srgbClr val="000000"/>
              </a:buClr>
              <a:buSzPct val="100000"/>
              <a:buFont typeface="Arial"/>
              <a:buChar char="•"/>
            </a:pPr>
            <a:r>
              <a:rPr lang="en" sz="2800">
                <a:solidFill>
                  <a:srgbClr val="000000"/>
                </a:solidFill>
              </a:rPr>
              <a:t>Single speed transmission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BC7B77-9486-459B-8365-C8347CB442BF}"/>
              </a:ext>
            </a:extLst>
          </p:cNvPr>
          <p:cNvSpPr>
            <a:spLocks noGrp="1"/>
          </p:cNvSpPr>
          <p:nvPr>
            <p:ph type="body" idx="1"/>
          </p:nvPr>
        </p:nvSpPr>
        <p:spPr>
          <a:xfrm>
            <a:off x="2854427" y="3974368"/>
            <a:ext cx="5676900" cy="446828"/>
          </a:xfrm>
        </p:spPr>
        <p:txBody>
          <a:bodyPr>
            <a:normAutofit/>
          </a:bodyPr>
          <a:lstStyle/>
          <a:p>
            <a:pPr marL="146050" indent="0">
              <a:buNone/>
            </a:pPr>
            <a:r>
              <a:rPr lang="en-001" sz="1400" dirty="0">
                <a:solidFill>
                  <a:schemeClr val="bg2">
                    <a:lumMod val="50000"/>
                  </a:schemeClr>
                </a:solidFill>
                <a:effectLst/>
                <a:latin typeface="Times New Roman" panose="02020603050405020304" pitchFamily="18" charset="0"/>
                <a:ea typeface="Calibri" panose="020F0502020204030204" pitchFamily="34" charset="0"/>
              </a:rPr>
              <a:t>Figure</a:t>
            </a:r>
            <a:r>
              <a:rPr lang="en-US" sz="1400" dirty="0">
                <a:solidFill>
                  <a:schemeClr val="bg2">
                    <a:lumMod val="50000"/>
                  </a:schemeClr>
                </a:solidFill>
                <a:effectLst/>
                <a:latin typeface="Times New Roman" panose="02020603050405020304" pitchFamily="18" charset="0"/>
                <a:ea typeface="Calibri" panose="020F0502020204030204" pitchFamily="34" charset="0"/>
              </a:rPr>
              <a:t>:</a:t>
            </a:r>
            <a:r>
              <a:rPr lang="en-001" sz="1400" dirty="0">
                <a:solidFill>
                  <a:schemeClr val="bg2">
                    <a:lumMod val="50000"/>
                  </a:schemeClr>
                </a:solidFill>
                <a:effectLst/>
                <a:latin typeface="Times New Roman" panose="02020603050405020304" pitchFamily="18" charset="0"/>
                <a:ea typeface="Calibri" panose="020F0502020204030204" pitchFamily="34" charset="0"/>
              </a:rPr>
              <a:t> Wireless Power Transfer System for Electric</a:t>
            </a:r>
            <a:r>
              <a:rPr lang="en-US" sz="1400" dirty="0">
                <a:solidFill>
                  <a:schemeClr val="bg2">
                    <a:lumMod val="50000"/>
                  </a:schemeClr>
                </a:solidFill>
                <a:effectLst/>
                <a:latin typeface="Times New Roman" panose="02020603050405020304" pitchFamily="18" charset="0"/>
                <a:ea typeface="Calibri" panose="020F0502020204030204" pitchFamily="34" charset="0"/>
              </a:rPr>
              <a:t> Vehicle</a:t>
            </a:r>
            <a:r>
              <a:rPr lang="en-001" sz="1400" dirty="0">
                <a:solidFill>
                  <a:schemeClr val="bg2">
                    <a:lumMod val="50000"/>
                  </a:schemeClr>
                </a:solidFill>
                <a:effectLst/>
                <a:latin typeface="Times New Roman" panose="02020603050405020304" pitchFamily="18" charset="0"/>
                <a:ea typeface="Calibri" panose="020F0502020204030204" pitchFamily="34" charset="0"/>
              </a:rPr>
              <a:t> (Choi, 2014)</a:t>
            </a:r>
          </a:p>
          <a:p>
            <a:endParaRPr lang="en-001" sz="1100" dirty="0"/>
          </a:p>
        </p:txBody>
      </p:sp>
      <p:pic>
        <p:nvPicPr>
          <p:cNvPr id="4" name="Picture 3">
            <a:extLst>
              <a:ext uri="{FF2B5EF4-FFF2-40B4-BE49-F238E27FC236}">
                <a16:creationId xmlns:a16="http://schemas.microsoft.com/office/drawing/2014/main" id="{C3A66237-D259-4DA5-AA0A-A9784F5423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25031" y="1720632"/>
            <a:ext cx="4768645" cy="2199328"/>
          </a:xfrm>
          <a:prstGeom prst="rect">
            <a:avLst/>
          </a:prstGeom>
          <a:noFill/>
          <a:ln>
            <a:noFill/>
          </a:ln>
        </p:spPr>
      </p:pic>
      <p:sp>
        <p:nvSpPr>
          <p:cNvPr id="5" name="TextBox 4">
            <a:extLst>
              <a:ext uri="{FF2B5EF4-FFF2-40B4-BE49-F238E27FC236}">
                <a16:creationId xmlns:a16="http://schemas.microsoft.com/office/drawing/2014/main" id="{813DA485-7323-41D5-8C64-B87C1A7D514E}"/>
              </a:ext>
            </a:extLst>
          </p:cNvPr>
          <p:cNvSpPr txBox="1"/>
          <p:nvPr/>
        </p:nvSpPr>
        <p:spPr>
          <a:xfrm>
            <a:off x="867358" y="939968"/>
            <a:ext cx="6430297" cy="461665"/>
          </a:xfrm>
          <a:prstGeom prst="rect">
            <a:avLst/>
          </a:prstGeom>
          <a:noFill/>
        </p:spPr>
        <p:txBody>
          <a:bodyPr wrap="square" rtlCol="0">
            <a:spAutoFit/>
          </a:bodyPr>
          <a:lstStyle/>
          <a:p>
            <a:r>
              <a:rPr lang="en-US" sz="2400" dirty="0">
                <a:solidFill>
                  <a:schemeClr val="accent3"/>
                </a:solidFill>
                <a:latin typeface="Times New Roman" panose="02020603050405020304" pitchFamily="18" charset="0"/>
                <a:cs typeface="Times New Roman" panose="02020603050405020304" pitchFamily="18" charset="0"/>
              </a:rPr>
              <a:t>Solution</a:t>
            </a:r>
            <a:endParaRPr lang="en-001" sz="2400"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3C8517-F3B5-4BEA-8ACC-85901DA71A8A}"/>
              </a:ext>
            </a:extLst>
          </p:cNvPr>
          <p:cNvSpPr txBox="1"/>
          <p:nvPr/>
        </p:nvSpPr>
        <p:spPr>
          <a:xfrm>
            <a:off x="802558" y="1896966"/>
            <a:ext cx="3106994" cy="1600438"/>
          </a:xfrm>
          <a:prstGeom prst="rect">
            <a:avLst/>
          </a:prstGeom>
          <a:noFill/>
        </p:spPr>
        <p:txBody>
          <a:bodyPr wrap="square" rtlCol="0">
            <a:spAutoFit/>
          </a:bodyPr>
          <a:lstStyle/>
          <a:p>
            <a:pPr algn="l"/>
            <a:r>
              <a:rPr lang="en-US" sz="1600" dirty="0"/>
              <a:t>Inductive wireless power system</a:t>
            </a:r>
            <a:r>
              <a:rPr lang="en-US" sz="1600" b="0" i="0" u="none" strike="noStrike" baseline="0" dirty="0">
                <a:latin typeface="Times New Roman" panose="02020603050405020304" pitchFamily="18" charset="0"/>
              </a:rPr>
              <a:t> technology was thereby proffered as a solution in eliminating the charging hazards associated with the plug-in electric vehicle and cable related problems too</a:t>
            </a:r>
            <a:r>
              <a:rPr lang="en-US" sz="1800" b="0" i="0" u="none" strike="noStrike" baseline="0" dirty="0">
                <a:latin typeface="Times New Roman" panose="02020603050405020304" pitchFamily="18" charset="0"/>
              </a:rPr>
              <a:t>.</a:t>
            </a:r>
            <a:endParaRPr lang="en-001" dirty="0"/>
          </a:p>
        </p:txBody>
      </p:sp>
    </p:spTree>
    <p:extLst>
      <p:ext uri="{BB962C8B-B14F-4D97-AF65-F5344CB8AC3E}">
        <p14:creationId xmlns:p14="http://schemas.microsoft.com/office/powerpoint/2010/main" val="347615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rgbClr val="000000"/>
              </a:buClr>
              <a:buSzPts val="4400"/>
              <a:buFont typeface="Calibri"/>
              <a:buNone/>
            </a:pPr>
            <a:r>
              <a:rPr lang="en" sz="4400" dirty="0">
                <a:solidFill>
                  <a:srgbClr val="000000"/>
                </a:solidFill>
                <a:latin typeface="Times New Roman" panose="02020603050405020304" pitchFamily="18" charset="0"/>
                <a:ea typeface="Calibri"/>
                <a:cs typeface="Times New Roman" panose="02020603050405020304" pitchFamily="18" charset="0"/>
                <a:sym typeface="Calibri"/>
              </a:rPr>
              <a:t>Technology review</a:t>
            </a:r>
            <a:endParaRPr dirty="0">
              <a:latin typeface="Times New Roman" panose="02020603050405020304" pitchFamily="18" charset="0"/>
              <a:cs typeface="Times New Roman" panose="02020603050405020304" pitchFamily="18" charset="0"/>
            </a:endParaRPr>
          </a:p>
        </p:txBody>
      </p:sp>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85000" lnSpcReduction="20000"/>
          </a:bodyPr>
          <a:lstStyle/>
          <a:p>
            <a:pPr marL="26670" lvl="0" indent="0" algn="l" rtl="0">
              <a:lnSpc>
                <a:spcPct val="90000"/>
              </a:lnSpc>
              <a:spcBef>
                <a:spcPts val="0"/>
              </a:spcBef>
              <a:spcAft>
                <a:spcPts val="0"/>
              </a:spcAft>
              <a:buClr>
                <a:srgbClr val="000000"/>
              </a:buClr>
              <a:buSzPct val="100000"/>
              <a:buNone/>
            </a:pPr>
            <a:r>
              <a:rPr lang="en" sz="2800" dirty="0">
                <a:solidFill>
                  <a:srgbClr val="000000"/>
                </a:solidFill>
              </a:rPr>
              <a:t>Wireless charging system:</a:t>
            </a:r>
            <a:endParaRPr sz="2800" dirty="0">
              <a:solidFill>
                <a:srgbClr val="000000"/>
              </a:solidFill>
            </a:endParaRPr>
          </a:p>
          <a:p>
            <a:pPr marL="0" lvl="0" indent="0" algn="l" rtl="0">
              <a:lnSpc>
                <a:spcPct val="90000"/>
              </a:lnSpc>
              <a:spcBef>
                <a:spcPts val="1000"/>
              </a:spcBef>
              <a:spcAft>
                <a:spcPts val="0"/>
              </a:spcAft>
              <a:buClr>
                <a:srgbClr val="000000"/>
              </a:buClr>
              <a:buSzPct val="100000"/>
              <a:buFont typeface="Arial"/>
              <a:buNone/>
            </a:pPr>
            <a:r>
              <a:rPr lang="en" sz="2200" dirty="0">
                <a:solidFill>
                  <a:srgbClr val="000000"/>
                </a:solidFill>
              </a:rPr>
              <a:t>Wireless charging system has become popular in the recent years. It can be a great technology to solve the insufficiency of charging stations. Wireless charging system might cost more but it is more eco friendly than plastic wired fast chargers and it’s also faster than those cable chargers. Since EVs can only be charged at home or a charging station, wireless charging system can be used to charge your vehicle at any parking space where the wireless charging system is installed. The car will be charging till you leave it in a parking lot and do shopping. This might solve the issue of longer charging periods and insufficient charging station problems.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35168" y="688258"/>
            <a:ext cx="5370664" cy="462116"/>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E4C816E-AFF4-4427-AF66-729956F876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13765"/>
            <a:ext cx="3858577" cy="2031325"/>
          </a:xfrm>
          <a:prstGeom prst="rect">
            <a:avLst/>
          </a:prstGeom>
          <a:noFill/>
          <a:ln>
            <a:noFill/>
          </a:ln>
        </p:spPr>
      </p:pic>
      <p:sp>
        <p:nvSpPr>
          <p:cNvPr id="6" name="TextBox 5">
            <a:extLst>
              <a:ext uri="{FF2B5EF4-FFF2-40B4-BE49-F238E27FC236}">
                <a16:creationId xmlns:a16="http://schemas.microsoft.com/office/drawing/2014/main" id="{9934CD8B-D9A8-463B-9808-5FEA8A4715E5}"/>
              </a:ext>
            </a:extLst>
          </p:cNvPr>
          <p:cNvSpPr txBox="1"/>
          <p:nvPr/>
        </p:nvSpPr>
        <p:spPr>
          <a:xfrm>
            <a:off x="4267200" y="3560399"/>
            <a:ext cx="4693920" cy="523220"/>
          </a:xfrm>
          <a:prstGeom prst="rect">
            <a:avLst/>
          </a:prstGeom>
          <a:noFill/>
        </p:spPr>
        <p:txBody>
          <a:bodyPr wrap="square" rtlCol="0">
            <a:spAutoFit/>
          </a:bodyPr>
          <a:lstStyle/>
          <a:p>
            <a:r>
              <a:rPr lang="en-001" dirty="0">
                <a:effectLst/>
                <a:latin typeface="Times New Roman" panose="02020603050405020304" pitchFamily="18" charset="0"/>
                <a:ea typeface="Calibri" panose="020F0502020204030204" pitchFamily="34" charset="0"/>
              </a:rPr>
              <a:t>Figure</a:t>
            </a:r>
            <a:r>
              <a:rPr lang="en-US" dirty="0">
                <a:effectLst/>
                <a:latin typeface="Times New Roman" panose="02020603050405020304" pitchFamily="18" charset="0"/>
                <a:ea typeface="Calibri" panose="020F0502020204030204" pitchFamily="34" charset="0"/>
              </a:rPr>
              <a:t>:</a:t>
            </a:r>
            <a:r>
              <a:rPr lang="en-001" dirty="0">
                <a:effectLst/>
                <a:latin typeface="Times New Roman" panose="02020603050405020304" pitchFamily="18" charset="0"/>
                <a:ea typeface="Calibri" panose="020F0502020204030204" pitchFamily="34" charset="0"/>
              </a:rPr>
              <a:t> Wireless stationary vehicle charging (Hui, 2013)</a:t>
            </a:r>
          </a:p>
          <a:p>
            <a:endParaRPr lang="en-001" dirty="0"/>
          </a:p>
        </p:txBody>
      </p:sp>
      <p:sp>
        <p:nvSpPr>
          <p:cNvPr id="7" name="TextBox 6">
            <a:extLst>
              <a:ext uri="{FF2B5EF4-FFF2-40B4-BE49-F238E27FC236}">
                <a16:creationId xmlns:a16="http://schemas.microsoft.com/office/drawing/2014/main" id="{A67E6C38-BDD2-42EB-B6DC-110D5AD66F69}"/>
              </a:ext>
            </a:extLst>
          </p:cNvPr>
          <p:cNvSpPr txBox="1"/>
          <p:nvPr/>
        </p:nvSpPr>
        <p:spPr>
          <a:xfrm>
            <a:off x="884903" y="1995948"/>
            <a:ext cx="3218497" cy="2031325"/>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Magnetic induction operates on the principle of a transmitting coil that generates a magnetic field and a receiving coil inside the magnetic field, which induces the current in the coils (Hui, 2013).</a:t>
            </a:r>
            <a:endParaRPr lang="en-00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14B-824C-4E27-8890-B010602984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a:t>
            </a:r>
            <a:endParaRPr lang="en-00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93E17B-BC12-42BD-8E46-B891A0A46108}"/>
              </a:ext>
            </a:extLst>
          </p:cNvPr>
          <p:cNvSpPr>
            <a:spLocks noGrp="1"/>
          </p:cNvSpPr>
          <p:nvPr>
            <p:ph type="body" idx="1"/>
          </p:nvPr>
        </p:nvSpPr>
        <p:spPr/>
        <p:txBody>
          <a:bodyPr/>
          <a:lstStyle/>
          <a:p>
            <a:r>
              <a:rPr lang="en-US"/>
              <a:t>Advantages</a:t>
            </a:r>
          </a:p>
          <a:p>
            <a:r>
              <a:rPr lang="en-US"/>
              <a:t>High frequency</a:t>
            </a:r>
          </a:p>
          <a:p>
            <a:r>
              <a:rPr lang="en-US"/>
              <a:t>High power</a:t>
            </a:r>
          </a:p>
          <a:p>
            <a:r>
              <a:rPr lang="en-US"/>
              <a:t>Longer charging distance</a:t>
            </a:r>
          </a:p>
          <a:p>
            <a:r>
              <a:rPr lang="en-US"/>
              <a:t>Disadvantages</a:t>
            </a:r>
          </a:p>
          <a:p>
            <a:r>
              <a:rPr lang="en-US"/>
              <a:t>Needs greater windings</a:t>
            </a:r>
          </a:p>
          <a:p>
            <a:r>
              <a:rPr lang="en-US"/>
              <a:t>Is more costly</a:t>
            </a:r>
            <a:endParaRPr lang="en-001" dirty="0"/>
          </a:p>
        </p:txBody>
      </p:sp>
      <p:sp>
        <p:nvSpPr>
          <p:cNvPr id="8" name="Text Placeholder 7"/>
          <p:cNvSpPr>
            <a:spLocks noGrp="1"/>
          </p:cNvSpPr>
          <p:nvPr>
            <p:ph type="body" idx="2"/>
          </p:nvPr>
        </p:nvSpPr>
        <p:spPr/>
        <p:txBody>
          <a:bodyPr/>
          <a:lstStyle/>
          <a:p>
            <a:endParaRPr lang="en-US"/>
          </a:p>
        </p:txBody>
      </p:sp>
      <p:pic>
        <p:nvPicPr>
          <p:cNvPr id="5" name="Picture 4">
            <a:extLst>
              <a:ext uri="{FF2B5EF4-FFF2-40B4-BE49-F238E27FC236}">
                <a16:creationId xmlns:a16="http://schemas.microsoft.com/office/drawing/2014/main" id="{E4FA4805-E91E-465F-9A4F-E58AB63C0A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13987" y="1682572"/>
            <a:ext cx="1656736" cy="2029822"/>
          </a:xfrm>
          <a:prstGeom prst="rect">
            <a:avLst/>
          </a:prstGeom>
          <a:noFill/>
          <a:ln>
            <a:noFill/>
          </a:ln>
        </p:spPr>
      </p:pic>
      <p:sp>
        <p:nvSpPr>
          <p:cNvPr id="6" name="TextBox 5">
            <a:extLst>
              <a:ext uri="{FF2B5EF4-FFF2-40B4-BE49-F238E27FC236}">
                <a16:creationId xmlns:a16="http://schemas.microsoft.com/office/drawing/2014/main" id="{84874295-E6BA-434D-AD6B-8540E55FF1E7}"/>
              </a:ext>
            </a:extLst>
          </p:cNvPr>
          <p:cNvSpPr txBox="1"/>
          <p:nvPr/>
        </p:nvSpPr>
        <p:spPr>
          <a:xfrm>
            <a:off x="5545392" y="4015532"/>
            <a:ext cx="3185651" cy="423193"/>
          </a:xfrm>
          <a:prstGeom prst="rect">
            <a:avLst/>
          </a:prstGeom>
          <a:noFill/>
        </p:spPr>
        <p:txBody>
          <a:bodyPr wrap="square" rtlCol="0">
            <a:spAutoFit/>
          </a:bodyPr>
          <a:lstStyle/>
          <a:p>
            <a:r>
              <a:rPr lang="en-001" sz="1100" dirty="0">
                <a:effectLst/>
                <a:latin typeface="Times New Roman" panose="02020603050405020304" pitchFamily="18" charset="0"/>
                <a:ea typeface="Calibri" panose="020F0502020204030204" pitchFamily="34" charset="0"/>
              </a:rPr>
              <a:t>Figure</a:t>
            </a:r>
            <a:r>
              <a:rPr lang="en-US" sz="1100" dirty="0">
                <a:effectLst/>
                <a:latin typeface="Times New Roman" panose="02020603050405020304" pitchFamily="18" charset="0"/>
                <a:ea typeface="Calibri" panose="020F0502020204030204" pitchFamily="34" charset="0"/>
              </a:rPr>
              <a:t>:</a:t>
            </a:r>
            <a:r>
              <a:rPr lang="en-001" sz="1100" dirty="0">
                <a:effectLst/>
                <a:latin typeface="Times New Roman" panose="02020603050405020304" pitchFamily="18" charset="0"/>
                <a:ea typeface="Calibri" panose="020F0502020204030204" pitchFamily="34" charset="0"/>
              </a:rPr>
              <a:t> Magnetic Resonance Operation technique</a:t>
            </a:r>
          </a:p>
          <a:p>
            <a:endParaRPr lang="en-001" sz="1050" dirty="0"/>
          </a:p>
        </p:txBody>
      </p:sp>
    </p:spTree>
    <p:extLst>
      <p:ext uri="{BB962C8B-B14F-4D97-AF65-F5344CB8AC3E}">
        <p14:creationId xmlns:p14="http://schemas.microsoft.com/office/powerpoint/2010/main" val="246425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6C23-FB26-4FDB-BC36-24B4BB5583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 Diagram</a:t>
            </a:r>
            <a:endParaRPr lang="en-00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D30F60-CF4F-4FEB-949C-AEF935AF6424}"/>
              </a:ext>
            </a:extLst>
          </p:cNvPr>
          <p:cNvPicPr>
            <a:picLocks noChangeAspect="1"/>
          </p:cNvPicPr>
          <p:nvPr/>
        </p:nvPicPr>
        <p:blipFill>
          <a:blip r:embed="rId2"/>
          <a:stretch>
            <a:fillRect/>
          </a:stretch>
        </p:blipFill>
        <p:spPr>
          <a:xfrm>
            <a:off x="819150" y="1912433"/>
            <a:ext cx="7184221" cy="2068593"/>
          </a:xfrm>
          <a:prstGeom prst="rect">
            <a:avLst/>
          </a:prstGeom>
        </p:spPr>
      </p:pic>
    </p:spTree>
    <p:extLst>
      <p:ext uri="{BB962C8B-B14F-4D97-AF65-F5344CB8AC3E}">
        <p14:creationId xmlns:p14="http://schemas.microsoft.com/office/powerpoint/2010/main" val="299454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D899-24A0-40D5-BC03-B95A0961B0A0}"/>
              </a:ext>
            </a:extLst>
          </p:cNvPr>
          <p:cNvSpPr>
            <a:spLocks noGrp="1"/>
          </p:cNvSpPr>
          <p:nvPr>
            <p:ph type="title"/>
          </p:nvPr>
        </p:nvSpPr>
        <p:spPr/>
        <p:txBody>
          <a:bodyPr/>
          <a:lstStyle/>
          <a:p>
            <a:r>
              <a:rPr lang="en-US" dirty="0"/>
              <a:t>Rectifier</a:t>
            </a:r>
            <a:endParaRPr lang="en-001" dirty="0"/>
          </a:p>
        </p:txBody>
      </p:sp>
      <p:sp>
        <p:nvSpPr>
          <p:cNvPr id="3" name="Text Placeholder 2">
            <a:extLst>
              <a:ext uri="{FF2B5EF4-FFF2-40B4-BE49-F238E27FC236}">
                <a16:creationId xmlns:a16="http://schemas.microsoft.com/office/drawing/2014/main" id="{03306881-0E45-4CD2-90E6-582C85D43D9E}"/>
              </a:ext>
            </a:extLst>
          </p:cNvPr>
          <p:cNvSpPr>
            <a:spLocks noGrp="1"/>
          </p:cNvSpPr>
          <p:nvPr>
            <p:ph type="body" idx="1"/>
          </p:nvPr>
        </p:nvSpPr>
        <p:spPr>
          <a:xfrm>
            <a:off x="819150" y="1990725"/>
            <a:ext cx="2671302" cy="2448000"/>
          </a:xfrm>
        </p:spPr>
        <p:txBody>
          <a:bodyPr/>
          <a:lstStyle/>
          <a:p>
            <a:pPr marL="146050" indent="0" algn="l">
              <a:buNone/>
            </a:pPr>
            <a:r>
              <a:rPr lang="en-US" sz="1800" b="0" i="0" u="none" strike="noStrike" baseline="0" dirty="0">
                <a:solidFill>
                  <a:schemeClr val="bg2">
                    <a:lumMod val="50000"/>
                  </a:schemeClr>
                </a:solidFill>
                <a:latin typeface="Times New Roman" panose="02020603050405020304" pitchFamily="18" charset="0"/>
              </a:rPr>
              <a:t>The proposed design uses a full wave rectifier. The rectifier circuit is built using the diode and the filter capacitor</a:t>
            </a:r>
            <a:endParaRPr lang="en-001" dirty="0">
              <a:solidFill>
                <a:schemeClr val="bg2">
                  <a:lumMod val="50000"/>
                </a:schemeClr>
              </a:solidFill>
            </a:endParaRPr>
          </a:p>
        </p:txBody>
      </p:sp>
      <p:pic>
        <p:nvPicPr>
          <p:cNvPr id="5" name="Picture 4">
            <a:extLst>
              <a:ext uri="{FF2B5EF4-FFF2-40B4-BE49-F238E27FC236}">
                <a16:creationId xmlns:a16="http://schemas.microsoft.com/office/drawing/2014/main" id="{33B57800-EB59-42C7-BF50-147F4499A25C}"/>
              </a:ext>
            </a:extLst>
          </p:cNvPr>
          <p:cNvPicPr>
            <a:picLocks noChangeAspect="1"/>
          </p:cNvPicPr>
          <p:nvPr/>
        </p:nvPicPr>
        <p:blipFill>
          <a:blip r:embed="rId2"/>
          <a:stretch>
            <a:fillRect/>
          </a:stretch>
        </p:blipFill>
        <p:spPr>
          <a:xfrm>
            <a:off x="3727521" y="1322900"/>
            <a:ext cx="4597329" cy="2460470"/>
          </a:xfrm>
          <a:prstGeom prst="rect">
            <a:avLst/>
          </a:prstGeom>
        </p:spPr>
      </p:pic>
      <p:sp>
        <p:nvSpPr>
          <p:cNvPr id="6" name="TextBox 5">
            <a:extLst>
              <a:ext uri="{FF2B5EF4-FFF2-40B4-BE49-F238E27FC236}">
                <a16:creationId xmlns:a16="http://schemas.microsoft.com/office/drawing/2014/main" id="{997BDB83-509A-4B84-9682-F3FE7F0558CD}"/>
              </a:ext>
            </a:extLst>
          </p:cNvPr>
          <p:cNvSpPr txBox="1"/>
          <p:nvPr/>
        </p:nvSpPr>
        <p:spPr>
          <a:xfrm>
            <a:off x="4709652" y="4021394"/>
            <a:ext cx="3313471" cy="307777"/>
          </a:xfrm>
          <a:prstGeom prst="rect">
            <a:avLst/>
          </a:prstGeom>
          <a:noFill/>
        </p:spPr>
        <p:txBody>
          <a:bodyPr wrap="square" rtlCol="0">
            <a:spAutoFit/>
          </a:bodyPr>
          <a:lstStyle/>
          <a:p>
            <a:r>
              <a:rPr lang="en-US" dirty="0"/>
              <a:t>Fig: Simulink rectifier design</a:t>
            </a:r>
            <a:endParaRPr lang="en-001" dirty="0"/>
          </a:p>
        </p:txBody>
      </p:sp>
    </p:spTree>
    <p:extLst>
      <p:ext uri="{BB962C8B-B14F-4D97-AF65-F5344CB8AC3E}">
        <p14:creationId xmlns:p14="http://schemas.microsoft.com/office/powerpoint/2010/main" val="384663316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3040</TotalTime>
  <Words>1693</Words>
  <Application>Microsoft Office PowerPoint</Application>
  <PresentationFormat>On-screen Show (16:9)</PresentationFormat>
  <Paragraphs>117</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Cambria Math</vt:lpstr>
      <vt:lpstr>PalatinoLinotype</vt:lpstr>
      <vt:lpstr>Nunito</vt:lpstr>
      <vt:lpstr>Calibri</vt:lpstr>
      <vt:lpstr>Arial</vt:lpstr>
      <vt:lpstr>Times New Roman</vt:lpstr>
      <vt:lpstr>Shift</vt:lpstr>
      <vt:lpstr>Wireless Power Transfer for Electric Vehicle</vt:lpstr>
      <vt:lpstr>Introduction</vt:lpstr>
      <vt:lpstr>Existing Problems or Challenges</vt:lpstr>
      <vt:lpstr>PowerPoint Presentation</vt:lpstr>
      <vt:lpstr>Technology review</vt:lpstr>
      <vt:lpstr>Methodology</vt:lpstr>
      <vt:lpstr>Continue..</vt:lpstr>
      <vt:lpstr>Block Diagram</vt:lpstr>
      <vt:lpstr>Rectifier</vt:lpstr>
      <vt:lpstr>Inverter</vt:lpstr>
      <vt:lpstr>Resonant circuit</vt:lpstr>
      <vt:lpstr>RC Filter Circuit</vt:lpstr>
      <vt:lpstr>Mutual Inductance</vt:lpstr>
      <vt:lpstr>Matlab Graphs</vt:lpstr>
      <vt:lpstr>Continued…</vt:lpstr>
      <vt:lpstr>Limitations of Our solutions</vt:lpstr>
      <vt:lpstr>Future Modifications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Regenerative Braking and Wireless Charging EV</dc:title>
  <cp:lastModifiedBy>Md. Khairul Alam</cp:lastModifiedBy>
  <cp:revision>43</cp:revision>
  <dcterms:modified xsi:type="dcterms:W3CDTF">2021-09-24T13:21:03Z</dcterms:modified>
</cp:coreProperties>
</file>