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 smtClean="0"/>
              <a:t>Document Object Model </a:t>
            </a:r>
            <a:br>
              <a:rPr lang="en-ID" dirty="0" smtClean="0"/>
            </a:br>
            <a:r>
              <a:rPr lang="en-ID" dirty="0"/>
              <a:t>	</a:t>
            </a:r>
            <a:r>
              <a:rPr lang="en-ID" dirty="0" smtClean="0"/>
              <a:t>	                     (</a:t>
            </a:r>
            <a:r>
              <a:rPr lang="en-ID" dirty="0" smtClean="0">
                <a:solidFill>
                  <a:srgbClr val="FFFF00"/>
                </a:solidFill>
              </a:rPr>
              <a:t>DOM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3332" y="3509963"/>
            <a:ext cx="2302529" cy="819990"/>
          </a:xfrm>
        </p:spPr>
        <p:txBody>
          <a:bodyPr>
            <a:normAutofit/>
          </a:bodyPr>
          <a:lstStyle/>
          <a:p>
            <a:r>
              <a:rPr lang="en-ID" sz="3200" b="1" dirty="0" err="1" smtClean="0"/>
              <a:t>Javascript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254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9418"/>
            <a:ext cx="1335087" cy="543532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011236"/>
            <a:ext cx="10974388" cy="5637214"/>
          </a:xfrm>
        </p:spPr>
        <p:txBody>
          <a:bodyPr>
            <a:noAutofit/>
          </a:bodyPr>
          <a:lstStyle/>
          <a:p>
            <a:r>
              <a:rPr lang="en-ID" sz="2600" dirty="0" err="1" smtClean="0"/>
              <a:t>Antarmuka</a:t>
            </a:r>
            <a:r>
              <a:rPr lang="en-ID" sz="2600" dirty="0" smtClean="0"/>
              <a:t> </a:t>
            </a:r>
            <a:r>
              <a:rPr lang="en-ID" sz="2600" dirty="0" err="1" smtClean="0"/>
              <a:t>pemrograman</a:t>
            </a:r>
            <a:r>
              <a:rPr lang="en-ID" sz="2600" dirty="0" smtClean="0"/>
              <a:t> </a:t>
            </a:r>
            <a:r>
              <a:rPr lang="en-ID" sz="2600" dirty="0" err="1" smtClean="0"/>
              <a:t>berbasis</a:t>
            </a:r>
            <a:r>
              <a:rPr lang="en-ID" sz="2600" dirty="0" smtClean="0"/>
              <a:t> </a:t>
            </a:r>
            <a:r>
              <a:rPr lang="en-ID" sz="2600" dirty="0" err="1" smtClean="0"/>
              <a:t>objek</a:t>
            </a:r>
            <a:r>
              <a:rPr lang="en-ID" sz="2600" dirty="0" smtClean="0"/>
              <a:t> yang </a:t>
            </a:r>
            <a:r>
              <a:rPr lang="en-ID" sz="2600" dirty="0" err="1" smtClean="0"/>
              <a:t>merepsentasikan</a:t>
            </a:r>
            <a:r>
              <a:rPr lang="en-ID" sz="2600" dirty="0" smtClean="0"/>
              <a:t> </a:t>
            </a:r>
            <a:r>
              <a:rPr lang="en-ID" sz="2600" dirty="0" err="1" smtClean="0"/>
              <a:t>dokumen</a:t>
            </a:r>
            <a:r>
              <a:rPr lang="en-ID" sz="2600" dirty="0" smtClean="0"/>
              <a:t> web</a:t>
            </a:r>
          </a:p>
          <a:p>
            <a:r>
              <a:rPr lang="en-ID" sz="2600" dirty="0" smtClean="0"/>
              <a:t>DOM </a:t>
            </a:r>
            <a:r>
              <a:rPr lang="en-ID" sz="2600" dirty="0" err="1" smtClean="0"/>
              <a:t>membuat</a:t>
            </a:r>
            <a:r>
              <a:rPr lang="en-ID" sz="2600" dirty="0" smtClean="0"/>
              <a:t> </a:t>
            </a:r>
            <a:r>
              <a:rPr lang="en-ID" sz="2600" dirty="0" err="1" smtClean="0"/>
              <a:t>seluruh</a:t>
            </a:r>
            <a:r>
              <a:rPr lang="en-ID" sz="2600" dirty="0" smtClean="0"/>
              <a:t> </a:t>
            </a:r>
            <a:r>
              <a:rPr lang="en-ID" sz="2600" dirty="0" err="1" smtClean="0"/>
              <a:t>komponen</a:t>
            </a:r>
            <a:r>
              <a:rPr lang="en-ID" sz="2600" dirty="0" smtClean="0"/>
              <a:t> </a:t>
            </a:r>
            <a:r>
              <a:rPr lang="en-ID" sz="2600" dirty="0" err="1" smtClean="0"/>
              <a:t>dari</a:t>
            </a:r>
            <a:r>
              <a:rPr lang="en-ID" sz="2600" dirty="0" smtClean="0"/>
              <a:t> </a:t>
            </a:r>
            <a:r>
              <a:rPr lang="en-ID" sz="2600" dirty="0" err="1" smtClean="0"/>
              <a:t>halaman</a:t>
            </a:r>
            <a:r>
              <a:rPr lang="en-ID" sz="2600" dirty="0" smtClean="0"/>
              <a:t> web </a:t>
            </a:r>
            <a:r>
              <a:rPr lang="en-ID" sz="2600" dirty="0" err="1" smtClean="0"/>
              <a:t>dapat</a:t>
            </a:r>
            <a:r>
              <a:rPr lang="en-ID" sz="2600" dirty="0" smtClean="0"/>
              <a:t> </a:t>
            </a:r>
            <a:r>
              <a:rPr lang="en-ID" sz="2600" dirty="0" err="1" smtClean="0"/>
              <a:t>diakses</a:t>
            </a:r>
            <a:r>
              <a:rPr lang="en-ID" sz="2600" dirty="0" smtClean="0"/>
              <a:t> &amp; </a:t>
            </a:r>
            <a:r>
              <a:rPr lang="en-ID" sz="2600" dirty="0" err="1" smtClean="0"/>
              <a:t>dimanipulasi</a:t>
            </a:r>
            <a:endParaRPr lang="en-ID" sz="2600" dirty="0" smtClean="0"/>
          </a:p>
          <a:p>
            <a:r>
              <a:rPr lang="en-ID" sz="2600" dirty="0" err="1" smtClean="0"/>
              <a:t>Komponen</a:t>
            </a:r>
            <a:endParaRPr lang="en-US" sz="2600" dirty="0" smtClean="0"/>
          </a:p>
          <a:p>
            <a:pPr lvl="1"/>
            <a:r>
              <a:rPr lang="en-ID" sz="2600" dirty="0" err="1" smtClean="0"/>
              <a:t>Elemen</a:t>
            </a:r>
            <a:r>
              <a:rPr lang="en-ID" sz="2600" dirty="0" smtClean="0"/>
              <a:t> HTML</a:t>
            </a:r>
          </a:p>
          <a:p>
            <a:pPr lvl="1"/>
            <a:r>
              <a:rPr lang="en-ID" sz="2600" dirty="0" err="1" smtClean="0"/>
              <a:t>Atribut</a:t>
            </a:r>
            <a:endParaRPr lang="en-ID" sz="2600" dirty="0" smtClean="0"/>
          </a:p>
          <a:p>
            <a:pPr lvl="1"/>
            <a:r>
              <a:rPr lang="en-ID" sz="2600" dirty="0" smtClean="0"/>
              <a:t>Text</a:t>
            </a:r>
          </a:p>
          <a:p>
            <a:pPr lvl="1"/>
            <a:r>
              <a:rPr lang="en-ID" sz="2600" dirty="0" err="1" smtClean="0"/>
              <a:t>Dll</a:t>
            </a:r>
            <a:endParaRPr lang="en-ID" sz="2600" dirty="0" smtClean="0"/>
          </a:p>
          <a:p>
            <a:pPr marL="228600" lvl="1"/>
            <a:r>
              <a:rPr lang="en-ID" sz="2600" dirty="0" smtClean="0"/>
              <a:t>DOM </a:t>
            </a:r>
            <a:r>
              <a:rPr lang="en-ID" sz="2600" dirty="0" err="1" smtClean="0"/>
              <a:t>dapat</a:t>
            </a:r>
            <a:r>
              <a:rPr lang="en-ID" sz="2600" dirty="0" smtClean="0"/>
              <a:t> </a:t>
            </a:r>
            <a:r>
              <a:rPr lang="en-ID" sz="2600" dirty="0" err="1" smtClean="0"/>
              <a:t>memanipulasi</a:t>
            </a:r>
            <a:r>
              <a:rPr lang="en-ID" sz="2600" dirty="0" smtClean="0"/>
              <a:t> (</a:t>
            </a:r>
            <a:r>
              <a:rPr lang="en-ID" sz="2600" dirty="0" err="1" smtClean="0"/>
              <a:t>dibuat</a:t>
            </a:r>
            <a:r>
              <a:rPr lang="en-ID" sz="2600" dirty="0" smtClean="0"/>
              <a:t>, </a:t>
            </a:r>
            <a:r>
              <a:rPr lang="en-ID" sz="2600" dirty="0" err="1" smtClean="0"/>
              <a:t>diubah</a:t>
            </a:r>
            <a:r>
              <a:rPr lang="en-ID" sz="2600" dirty="0" smtClean="0"/>
              <a:t>, </a:t>
            </a:r>
            <a:r>
              <a:rPr lang="en-ID" sz="2600" dirty="0" err="1" smtClean="0"/>
              <a:t>dihapus</a:t>
            </a:r>
            <a:r>
              <a:rPr lang="en-ID" sz="2600" dirty="0" smtClean="0"/>
              <a:t>) </a:t>
            </a:r>
            <a:r>
              <a:rPr lang="en-ID" sz="2600" dirty="0" err="1" smtClean="0"/>
              <a:t>menggunakan</a:t>
            </a:r>
            <a:r>
              <a:rPr lang="en-ID" sz="2600" dirty="0" smtClean="0"/>
              <a:t> </a:t>
            </a:r>
            <a:r>
              <a:rPr lang="en-ID" sz="2600" dirty="0" err="1" smtClean="0"/>
              <a:t>Javascript</a:t>
            </a:r>
            <a:endParaRPr lang="en-ID" sz="2600" dirty="0" smtClean="0"/>
          </a:p>
          <a:p>
            <a:pPr marL="0" lvl="1" indent="266700">
              <a:tabLst>
                <a:tab pos="895350" algn="l"/>
              </a:tabLst>
            </a:pP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80152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1" y="354843"/>
            <a:ext cx="3635303" cy="436728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Tipe</a:t>
            </a:r>
            <a:r>
              <a:rPr lang="en-ID" dirty="0" smtClean="0"/>
              <a:t> – </a:t>
            </a:r>
            <a:r>
              <a:rPr lang="en-ID" dirty="0" err="1" smtClean="0"/>
              <a:t>tipe</a:t>
            </a:r>
            <a:r>
              <a:rPr lang="en-ID" dirty="0" smtClean="0"/>
              <a:t> node</a:t>
            </a:r>
            <a:br>
              <a:rPr lang="en-ID" dirty="0" smtClean="0"/>
            </a:br>
            <a:r>
              <a:rPr lang="en-ID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89012" y="888406"/>
            <a:ext cx="3801352" cy="5637214"/>
          </a:xfrm>
        </p:spPr>
        <p:txBody>
          <a:bodyPr>
            <a:noAutofit/>
          </a:bodyPr>
          <a:lstStyle/>
          <a:p>
            <a:r>
              <a:rPr lang="en-ID" sz="2600" dirty="0" err="1" smtClean="0"/>
              <a:t>Elemen</a:t>
            </a:r>
            <a:endParaRPr lang="en-ID" sz="2600" dirty="0" smtClean="0"/>
          </a:p>
          <a:p>
            <a:r>
              <a:rPr lang="en-ID" sz="2600" dirty="0" smtClean="0"/>
              <a:t>Attribute</a:t>
            </a:r>
          </a:p>
          <a:p>
            <a:r>
              <a:rPr lang="en-ID" sz="2600" dirty="0" smtClean="0"/>
              <a:t>Text</a:t>
            </a:r>
          </a:p>
          <a:p>
            <a:r>
              <a:rPr lang="en-ID" sz="2600" dirty="0" err="1" smtClean="0"/>
              <a:t>CData</a:t>
            </a:r>
            <a:r>
              <a:rPr lang="en-ID" sz="2600" dirty="0" smtClean="0"/>
              <a:t> Section</a:t>
            </a:r>
          </a:p>
          <a:p>
            <a:r>
              <a:rPr lang="en-ID" sz="2600" dirty="0" smtClean="0"/>
              <a:t>Entity Reference</a:t>
            </a:r>
          </a:p>
          <a:p>
            <a:r>
              <a:rPr lang="en-ID" sz="2600" dirty="0" smtClean="0"/>
              <a:t>Entity</a:t>
            </a:r>
          </a:p>
          <a:p>
            <a:pPr marL="0" indent="0">
              <a:buNone/>
            </a:pPr>
            <a:endParaRPr lang="en-ID" sz="2600" dirty="0" smtClean="0"/>
          </a:p>
          <a:p>
            <a:endParaRPr lang="en-ID" sz="2600" dirty="0" smtClean="0"/>
          </a:p>
          <a:p>
            <a:endParaRPr lang="en-ID" sz="2600" dirty="0" smtClean="0"/>
          </a:p>
          <a:p>
            <a:pPr marL="0" lvl="1" indent="266700">
              <a:tabLst>
                <a:tab pos="895350" algn="l"/>
              </a:tabLst>
            </a:pPr>
            <a:endParaRPr lang="en-ID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5114" y="888406"/>
            <a:ext cx="3801352" cy="5637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600" dirty="0"/>
              <a:t>Processing Instruction</a:t>
            </a:r>
          </a:p>
          <a:p>
            <a:r>
              <a:rPr lang="en-ID" sz="2600" dirty="0"/>
              <a:t>Comment</a:t>
            </a:r>
          </a:p>
          <a:p>
            <a:r>
              <a:rPr lang="en-ID" sz="2600" dirty="0"/>
              <a:t>Document</a:t>
            </a:r>
          </a:p>
          <a:p>
            <a:r>
              <a:rPr lang="en-ID" sz="2600" dirty="0" smtClean="0"/>
              <a:t>Document Type</a:t>
            </a:r>
          </a:p>
          <a:p>
            <a:r>
              <a:rPr lang="en-ID" sz="2600" dirty="0" smtClean="0"/>
              <a:t>Document Fragment</a:t>
            </a:r>
          </a:p>
          <a:p>
            <a:r>
              <a:rPr lang="en-ID" sz="2600" dirty="0" smtClean="0"/>
              <a:t>Notation</a:t>
            </a:r>
          </a:p>
          <a:p>
            <a:endParaRPr lang="en-ID" sz="2600" dirty="0" smtClean="0"/>
          </a:p>
          <a:p>
            <a:endParaRPr lang="en-ID" sz="2600" dirty="0" smtClean="0"/>
          </a:p>
          <a:p>
            <a:pPr marL="0" lvl="1" indent="266700">
              <a:tabLst>
                <a:tab pos="895350" algn="l"/>
              </a:tabLst>
            </a:pP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69288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595" y="547885"/>
            <a:ext cx="10459184" cy="5034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200" dirty="0" err="1" smtClean="0"/>
              <a:t>NodeList</a:t>
            </a:r>
            <a:r>
              <a:rPr lang="en-ID" sz="3200" dirty="0" smtClean="0"/>
              <a:t> VS </a:t>
            </a:r>
            <a:r>
              <a:rPr lang="en-ID" sz="3200" dirty="0" err="1" smtClean="0"/>
              <a:t>HTMLCollection</a:t>
            </a:r>
            <a:endParaRPr lang="en-ID" sz="3200" dirty="0" smtClean="0"/>
          </a:p>
          <a:p>
            <a:pPr marL="0" indent="0">
              <a:buNone/>
            </a:pPr>
            <a:endParaRPr lang="en-ID" dirty="0"/>
          </a:p>
          <a:p>
            <a:r>
              <a:rPr lang="en-ID" sz="2800" dirty="0" err="1" smtClean="0"/>
              <a:t>Keduanya</a:t>
            </a:r>
            <a:r>
              <a:rPr lang="en-ID" sz="2800" dirty="0" smtClean="0"/>
              <a:t> </a:t>
            </a:r>
            <a:r>
              <a:rPr lang="en-ID" sz="2800" dirty="0" err="1" smtClean="0"/>
              <a:t>merupakan</a:t>
            </a:r>
            <a:r>
              <a:rPr lang="en-ID" sz="2800" dirty="0" smtClean="0"/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kumpulan</a:t>
            </a:r>
            <a:r>
              <a:rPr lang="en-ID" sz="2800" dirty="0" smtClean="0">
                <a:solidFill>
                  <a:srgbClr val="FFC000"/>
                </a:solidFill>
              </a:rPr>
              <a:t> node</a:t>
            </a:r>
          </a:p>
          <a:p>
            <a:r>
              <a:rPr lang="en-ID" sz="2800" dirty="0" err="1" smtClean="0"/>
              <a:t>Struktur</a:t>
            </a:r>
            <a:r>
              <a:rPr lang="en-ID" sz="2800" dirty="0" smtClean="0"/>
              <a:t> </a:t>
            </a:r>
            <a:r>
              <a:rPr lang="en-ID" sz="2800" dirty="0" err="1" smtClean="0"/>
              <a:t>datanya</a:t>
            </a:r>
            <a:r>
              <a:rPr lang="en-ID" sz="2800" dirty="0" smtClean="0"/>
              <a:t> </a:t>
            </a:r>
            <a:r>
              <a:rPr lang="en-ID" sz="2800" dirty="0" err="1" smtClean="0"/>
              <a:t>mirip</a:t>
            </a:r>
            <a:r>
              <a:rPr lang="en-ID" sz="2800" dirty="0" smtClean="0"/>
              <a:t> </a:t>
            </a:r>
            <a:r>
              <a:rPr lang="en-ID" sz="2800" dirty="0" smtClean="0">
                <a:solidFill>
                  <a:srgbClr val="FFC000"/>
                </a:solidFill>
              </a:rPr>
              <a:t>array</a:t>
            </a:r>
          </a:p>
          <a:p>
            <a:r>
              <a:rPr lang="en-ID" sz="2800" dirty="0" err="1" smtClean="0">
                <a:solidFill>
                  <a:srgbClr val="FFC000"/>
                </a:solidFill>
              </a:rPr>
              <a:t>NodeList</a:t>
            </a:r>
            <a:r>
              <a:rPr lang="en-ID" sz="2800" dirty="0" smtClean="0">
                <a:solidFill>
                  <a:srgbClr val="FFC000"/>
                </a:solidFill>
              </a:rPr>
              <a:t> </a:t>
            </a:r>
            <a:r>
              <a:rPr lang="en-ID" sz="2800" dirty="0" err="1" smtClean="0"/>
              <a:t>dapat</a:t>
            </a:r>
            <a:r>
              <a:rPr lang="en-ID" sz="2800" dirty="0" smtClean="0"/>
              <a:t> </a:t>
            </a:r>
            <a:r>
              <a:rPr lang="en-ID" sz="2800" dirty="0" err="1" smtClean="0"/>
              <a:t>berisi</a:t>
            </a:r>
            <a:r>
              <a:rPr lang="en-ID" sz="2800" dirty="0" smtClean="0"/>
              <a:t> node </a:t>
            </a:r>
            <a:r>
              <a:rPr lang="en-ID" sz="2800" dirty="0" err="1" smtClean="0"/>
              <a:t>apapun</a:t>
            </a:r>
            <a:r>
              <a:rPr lang="en-ID" sz="2800" dirty="0" smtClean="0"/>
              <a:t>, </a:t>
            </a:r>
            <a:r>
              <a:rPr lang="en-ID" sz="2800" dirty="0" err="1" smtClean="0"/>
              <a:t>sedangkan</a:t>
            </a:r>
            <a:r>
              <a:rPr lang="en-ID" sz="2800" dirty="0" smtClean="0"/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HTMLCollection</a:t>
            </a:r>
            <a:r>
              <a:rPr lang="en-ID" sz="2800" dirty="0" smtClean="0"/>
              <a:t> </a:t>
            </a:r>
            <a:r>
              <a:rPr lang="en-ID" sz="2800" dirty="0" err="1" smtClean="0"/>
              <a:t>harus</a:t>
            </a:r>
            <a:r>
              <a:rPr lang="en-ID" sz="2800" dirty="0" smtClean="0"/>
              <a:t> </a:t>
            </a:r>
            <a:r>
              <a:rPr lang="en-ID" sz="2800" dirty="0" err="1" smtClean="0"/>
              <a:t>berisi</a:t>
            </a:r>
            <a:r>
              <a:rPr lang="en-ID" sz="2800" dirty="0" smtClean="0"/>
              <a:t> </a:t>
            </a:r>
            <a:r>
              <a:rPr lang="en-ID" sz="2800" dirty="0" err="1" smtClean="0"/>
              <a:t>elemen</a:t>
            </a:r>
            <a:r>
              <a:rPr lang="en-ID" sz="2800" dirty="0" smtClean="0"/>
              <a:t> HTML</a:t>
            </a:r>
          </a:p>
          <a:p>
            <a:r>
              <a:rPr lang="en-ID" sz="2800" dirty="0" err="1" smtClean="0">
                <a:solidFill>
                  <a:srgbClr val="FFC000"/>
                </a:solidFill>
              </a:rPr>
              <a:t>HTMLCollection</a:t>
            </a:r>
            <a:r>
              <a:rPr lang="en-ID" sz="2800" dirty="0" smtClean="0"/>
              <a:t> </a:t>
            </a:r>
            <a:r>
              <a:rPr lang="en-ID" sz="2800" dirty="0" err="1" smtClean="0"/>
              <a:t>bersifat</a:t>
            </a:r>
            <a:r>
              <a:rPr lang="en-ID" sz="2800" dirty="0" smtClean="0"/>
              <a:t> </a:t>
            </a:r>
            <a:r>
              <a:rPr lang="en-ID" sz="2800" dirty="0" smtClean="0">
                <a:solidFill>
                  <a:srgbClr val="FFC000"/>
                </a:solidFill>
              </a:rPr>
              <a:t>live</a:t>
            </a:r>
            <a:r>
              <a:rPr lang="en-ID" sz="2800" dirty="0" smtClean="0"/>
              <a:t> </a:t>
            </a:r>
            <a:r>
              <a:rPr lang="en-ID" sz="2800" dirty="0" err="1" smtClean="0"/>
              <a:t>sedangkan</a:t>
            </a:r>
            <a:r>
              <a:rPr lang="en-ID" sz="2800" dirty="0" smtClean="0"/>
              <a:t> </a:t>
            </a:r>
            <a:r>
              <a:rPr lang="en-ID" sz="2800" dirty="0" err="1" smtClean="0">
                <a:solidFill>
                  <a:srgbClr val="FFC000"/>
                </a:solidFill>
              </a:rPr>
              <a:t>nodeList</a:t>
            </a:r>
            <a:r>
              <a:rPr lang="en-ID" sz="2800" dirty="0" smtClean="0"/>
              <a:t> </a:t>
            </a:r>
            <a:r>
              <a:rPr lang="en-ID" sz="2800" dirty="0" err="1" smtClean="0"/>
              <a:t>tidak</a:t>
            </a:r>
            <a:r>
              <a:rPr lang="en-ID" sz="2800" dirty="0" smtClean="0"/>
              <a:t> </a:t>
            </a:r>
          </a:p>
          <a:p>
            <a:endParaRPr lang="en-ID" sz="2800" dirty="0" smtClean="0"/>
          </a:p>
          <a:p>
            <a:endParaRPr lang="en-ID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2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0469" y="547885"/>
            <a:ext cx="10459184" cy="53206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3200" dirty="0" err="1" smtClean="0"/>
              <a:t>Struktur</a:t>
            </a:r>
            <a:r>
              <a:rPr lang="en-ID" sz="3200" dirty="0" smtClean="0"/>
              <a:t> </a:t>
            </a:r>
            <a:r>
              <a:rPr lang="en-ID" sz="3200" dirty="0" err="1" smtClean="0"/>
              <a:t>Hierarki</a:t>
            </a:r>
            <a:r>
              <a:rPr lang="en-ID" sz="3200" dirty="0" smtClean="0"/>
              <a:t> DOM</a:t>
            </a:r>
            <a:endParaRPr lang="en-ID" sz="3200" dirty="0"/>
          </a:p>
          <a:p>
            <a:pPr marL="0" indent="0">
              <a:buNone/>
            </a:pPr>
            <a:endParaRPr lang="en-ID" dirty="0"/>
          </a:p>
          <a:p>
            <a:r>
              <a:rPr lang="en-ID" sz="2800" dirty="0" smtClean="0">
                <a:solidFill>
                  <a:srgbClr val="FFC000"/>
                </a:solidFill>
              </a:rPr>
              <a:t>Root Node</a:t>
            </a:r>
          </a:p>
          <a:p>
            <a:pPr lvl="1"/>
            <a:r>
              <a:rPr lang="en-ID" sz="2600" dirty="0" smtClean="0"/>
              <a:t>Node yang </a:t>
            </a:r>
            <a:r>
              <a:rPr lang="en-ID" sz="2600" dirty="0" err="1" smtClean="0"/>
              <a:t>menjadi</a:t>
            </a:r>
            <a:r>
              <a:rPr lang="en-ID" sz="2600" dirty="0" smtClean="0"/>
              <a:t> </a:t>
            </a:r>
            <a:r>
              <a:rPr lang="en-ID" sz="2600" dirty="0" err="1" smtClean="0"/>
              <a:t>sumber</a:t>
            </a:r>
            <a:r>
              <a:rPr lang="en-ID" sz="2600" dirty="0" smtClean="0"/>
              <a:t> </a:t>
            </a:r>
            <a:r>
              <a:rPr lang="en-ID" sz="2600" dirty="0" err="1" smtClean="0"/>
              <a:t>dari</a:t>
            </a:r>
            <a:r>
              <a:rPr lang="en-ID" sz="2600" dirty="0" smtClean="0"/>
              <a:t> </a:t>
            </a:r>
            <a:r>
              <a:rPr lang="en-ID" sz="2600" dirty="0" err="1" smtClean="0"/>
              <a:t>semua</a:t>
            </a:r>
            <a:r>
              <a:rPr lang="en-ID" sz="2600" dirty="0" smtClean="0"/>
              <a:t> node lain di </a:t>
            </a:r>
            <a:r>
              <a:rPr lang="en-ID" sz="2600" dirty="0" err="1" smtClean="0"/>
              <a:t>dalam</a:t>
            </a:r>
            <a:r>
              <a:rPr lang="en-ID" sz="2600" dirty="0" smtClean="0"/>
              <a:t> DOM</a:t>
            </a:r>
          </a:p>
          <a:p>
            <a:pPr lvl="1"/>
            <a:r>
              <a:rPr lang="en-ID" sz="2600" dirty="0" smtClean="0"/>
              <a:t>Document</a:t>
            </a:r>
          </a:p>
          <a:p>
            <a:r>
              <a:rPr lang="en-ID" sz="2800" dirty="0" smtClean="0">
                <a:solidFill>
                  <a:srgbClr val="FFC000"/>
                </a:solidFill>
              </a:rPr>
              <a:t>Parent Node</a:t>
            </a:r>
          </a:p>
          <a:p>
            <a:pPr lvl="1"/>
            <a:r>
              <a:rPr lang="en-ID" sz="2600" dirty="0" smtClean="0"/>
              <a:t>Node yang </a:t>
            </a:r>
            <a:r>
              <a:rPr lang="en-ID" sz="2600" dirty="0" err="1" smtClean="0"/>
              <a:t>berada</a:t>
            </a:r>
            <a:r>
              <a:rPr lang="en-ID" sz="2600" dirty="0" smtClean="0"/>
              <a:t> 1 </a:t>
            </a:r>
            <a:r>
              <a:rPr lang="en-ID" sz="2600" dirty="0" err="1" smtClean="0"/>
              <a:t>tingkat</a:t>
            </a:r>
            <a:r>
              <a:rPr lang="en-ID" sz="2600" dirty="0" smtClean="0"/>
              <a:t> </a:t>
            </a:r>
            <a:r>
              <a:rPr lang="en-ID" sz="2600" dirty="0" err="1" smtClean="0"/>
              <a:t>diatas</a:t>
            </a:r>
            <a:r>
              <a:rPr lang="en-ID" sz="2600" dirty="0" smtClean="0"/>
              <a:t> node lain </a:t>
            </a:r>
          </a:p>
          <a:p>
            <a:pPr lvl="1"/>
            <a:r>
              <a:rPr lang="en-ID" sz="2600" dirty="0" smtClean="0"/>
              <a:t>Body </a:t>
            </a:r>
            <a:r>
              <a:rPr lang="en-ID" sz="2600" dirty="0" err="1" smtClean="0"/>
              <a:t>adalah</a:t>
            </a:r>
            <a:r>
              <a:rPr lang="en-ID" sz="2600" dirty="0" smtClean="0"/>
              <a:t> parent </a:t>
            </a:r>
            <a:r>
              <a:rPr lang="en-ID" sz="2600" dirty="0" err="1" smtClean="0"/>
              <a:t>dari</a:t>
            </a:r>
            <a:r>
              <a:rPr lang="en-ID" sz="2600" dirty="0" smtClean="0"/>
              <a:t> h1,p,div </a:t>
            </a:r>
            <a:r>
              <a:rPr lang="en-ID" sz="2600" dirty="0" err="1" smtClean="0"/>
              <a:t>dan</a:t>
            </a:r>
            <a:r>
              <a:rPr lang="en-ID" sz="2600" dirty="0" smtClean="0"/>
              <a:t> a</a:t>
            </a:r>
          </a:p>
          <a:p>
            <a:r>
              <a:rPr lang="en-ID" sz="2800" dirty="0" smtClean="0">
                <a:solidFill>
                  <a:srgbClr val="FFC000"/>
                </a:solidFill>
              </a:rPr>
              <a:t>Child Node</a:t>
            </a:r>
          </a:p>
          <a:p>
            <a:pPr lvl="1"/>
            <a:r>
              <a:rPr lang="en-ID" sz="2600" dirty="0" smtClean="0"/>
              <a:t>Node yang </a:t>
            </a:r>
            <a:r>
              <a:rPr lang="en-ID" sz="2600" dirty="0" err="1" smtClean="0"/>
              <a:t>berada</a:t>
            </a:r>
            <a:r>
              <a:rPr lang="en-ID" sz="2600" dirty="0" smtClean="0"/>
              <a:t> 1 </a:t>
            </a:r>
            <a:r>
              <a:rPr lang="en-ID" sz="2600" dirty="0" err="1" smtClean="0"/>
              <a:t>tingkat</a:t>
            </a:r>
            <a:r>
              <a:rPr lang="en-ID" sz="2600" dirty="0" smtClean="0"/>
              <a:t> </a:t>
            </a:r>
            <a:r>
              <a:rPr lang="en-ID" sz="2600" dirty="0" err="1" smtClean="0"/>
              <a:t>dibawah</a:t>
            </a:r>
            <a:r>
              <a:rPr lang="en-ID" sz="2600" dirty="0" smtClean="0"/>
              <a:t> node yang lain </a:t>
            </a:r>
          </a:p>
          <a:p>
            <a:pPr lvl="1"/>
            <a:r>
              <a:rPr lang="en-ID" sz="2600" dirty="0" smtClean="0"/>
              <a:t>H1 </a:t>
            </a:r>
            <a:r>
              <a:rPr lang="en-ID" sz="2600" dirty="0" err="1" smtClean="0"/>
              <a:t>adalah</a:t>
            </a:r>
            <a:r>
              <a:rPr lang="en-ID" sz="2600" dirty="0" smtClean="0"/>
              <a:t> child </a:t>
            </a:r>
            <a:r>
              <a:rPr lang="en-ID" sz="2600" dirty="0" err="1" smtClean="0"/>
              <a:t>dari</a:t>
            </a:r>
            <a:r>
              <a:rPr lang="en-ID" sz="2600" dirty="0" smtClean="0"/>
              <a:t> body</a:t>
            </a:r>
          </a:p>
          <a:p>
            <a:pPr marL="0" indent="0">
              <a:buNone/>
            </a:pPr>
            <a:endParaRPr lang="en-ID" sz="2800" dirty="0" smtClean="0"/>
          </a:p>
          <a:p>
            <a:endParaRPr lang="en-ID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8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45511"/>
            <a:ext cx="9905998" cy="1478570"/>
          </a:xfrm>
        </p:spPr>
        <p:txBody>
          <a:bodyPr/>
          <a:lstStyle/>
          <a:p>
            <a:r>
              <a:rPr lang="en-ID" dirty="0" smtClean="0"/>
              <a:t>DOM Selection Method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38"/>
              </p:ext>
            </p:extLst>
          </p:nvPr>
        </p:nvGraphicFramePr>
        <p:xfrm>
          <a:off x="2461608" y="1596783"/>
          <a:ext cx="5972709" cy="483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112">
                  <a:extLst>
                    <a:ext uri="{9D8B030D-6E8A-4147-A177-3AD203B41FA5}">
                      <a16:colId xmlns:a16="http://schemas.microsoft.com/office/drawing/2014/main" val="974745563"/>
                    </a:ext>
                  </a:extLst>
                </a:gridCol>
                <a:gridCol w="2456597">
                  <a:extLst>
                    <a:ext uri="{9D8B030D-6E8A-4147-A177-3AD203B41FA5}">
                      <a16:colId xmlns:a16="http://schemas.microsoft.com/office/drawing/2014/main" val="928636365"/>
                    </a:ext>
                  </a:extLst>
                </a:gridCol>
              </a:tblGrid>
              <a:tr h="796005">
                <a:tc>
                  <a:txBody>
                    <a:bodyPr/>
                    <a:lstStyle/>
                    <a:p>
                      <a:pPr algn="ctr"/>
                      <a:r>
                        <a:rPr lang="en-ID" sz="2500" dirty="0" smtClean="0"/>
                        <a:t>Method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500" dirty="0" err="1" smtClean="0"/>
                        <a:t>Hasil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0201"/>
                  </a:ext>
                </a:extLst>
              </a:tr>
              <a:tr h="80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500" dirty="0" err="1" smtClean="0"/>
                        <a:t>getElementById</a:t>
                      </a:r>
                      <a:r>
                        <a:rPr lang="en-ID" sz="25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500" dirty="0" smtClean="0"/>
                        <a:t> Element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768"/>
                  </a:ext>
                </a:extLst>
              </a:tr>
              <a:tr h="80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500" dirty="0" err="1" smtClean="0"/>
                        <a:t>getElementByTagName</a:t>
                      </a:r>
                      <a:r>
                        <a:rPr lang="en-ID" sz="25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500" dirty="0" err="1" smtClean="0"/>
                        <a:t>HTMLCollection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91873"/>
                  </a:ext>
                </a:extLst>
              </a:tr>
              <a:tr h="80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500" dirty="0" err="1" smtClean="0"/>
                        <a:t>getElementByClassName</a:t>
                      </a:r>
                      <a:r>
                        <a:rPr lang="en-ID" sz="25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500" dirty="0" err="1" smtClean="0"/>
                        <a:t>HTMLCollection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86884"/>
                  </a:ext>
                </a:extLst>
              </a:tr>
              <a:tr h="80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500" dirty="0" err="1" smtClean="0"/>
                        <a:t>querySelector</a:t>
                      </a:r>
                      <a:r>
                        <a:rPr lang="en-ID" sz="25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500" dirty="0" smtClean="0"/>
                        <a:t>Element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15049"/>
                  </a:ext>
                </a:extLst>
              </a:tr>
              <a:tr h="80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500" dirty="0" err="1" smtClean="0"/>
                        <a:t>querySelectorAll</a:t>
                      </a:r>
                      <a:r>
                        <a:rPr lang="en-ID" sz="2500" dirty="0" smtClean="0"/>
                        <a:t>()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500" dirty="0" err="1" smtClean="0"/>
                        <a:t>NodeList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0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4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304620"/>
            <a:ext cx="3880963" cy="828145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getElementById</a:t>
            </a:r>
            <a:r>
              <a:rPr lang="en-ID" dirty="0"/>
              <a:t>()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708" y="1621690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2720543"/>
            <a:ext cx="1083959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3600" dirty="0" smtClean="0"/>
              <a:t>“DOM </a:t>
            </a:r>
            <a:r>
              <a:rPr lang="en-ID" sz="3600" dirty="0" err="1" smtClean="0"/>
              <a:t>adalah</a:t>
            </a:r>
            <a:r>
              <a:rPr lang="en-ID" sz="3600" dirty="0" smtClean="0"/>
              <a:t> </a:t>
            </a:r>
            <a:r>
              <a:rPr lang="en-ID" sz="3600" dirty="0" err="1" smtClean="0"/>
              <a:t>antarmuka</a:t>
            </a:r>
            <a:r>
              <a:rPr lang="en-ID" sz="3600" dirty="0" smtClean="0"/>
              <a:t> </a:t>
            </a:r>
            <a:r>
              <a:rPr lang="en-ID" sz="3600" dirty="0" err="1" smtClean="0"/>
              <a:t>pemrograman</a:t>
            </a:r>
            <a:r>
              <a:rPr lang="en-ID" sz="3600" dirty="0" smtClean="0"/>
              <a:t> </a:t>
            </a:r>
            <a:r>
              <a:rPr lang="en-ID" sz="3600" dirty="0" err="1" smtClean="0"/>
              <a:t>untuk</a:t>
            </a:r>
            <a:r>
              <a:rPr lang="en-ID" sz="3600" dirty="0" smtClean="0"/>
              <a:t> HTML yang </a:t>
            </a:r>
            <a:r>
              <a:rPr lang="en-ID" sz="3600" dirty="0" err="1" smtClean="0"/>
              <a:t>merepsentasikan</a:t>
            </a:r>
            <a:r>
              <a:rPr lang="en-ID" sz="3600" dirty="0" smtClean="0"/>
              <a:t> </a:t>
            </a:r>
            <a:r>
              <a:rPr lang="en-ID" sz="3600" dirty="0" err="1" smtClean="0"/>
              <a:t>halaman</a:t>
            </a:r>
            <a:r>
              <a:rPr lang="en-ID" sz="3600" dirty="0" smtClean="0"/>
              <a:t> web, </a:t>
            </a:r>
            <a:r>
              <a:rPr lang="en-ID" sz="3600" dirty="0" err="1" smtClean="0"/>
              <a:t>sehingga</a:t>
            </a:r>
            <a:r>
              <a:rPr lang="en-ID" sz="3600" dirty="0" smtClean="0"/>
              <a:t> program </a:t>
            </a:r>
            <a:r>
              <a:rPr lang="en-ID" sz="3600" dirty="0" err="1" smtClean="0"/>
              <a:t>dapat</a:t>
            </a:r>
            <a:r>
              <a:rPr lang="en-ID" sz="3600" dirty="0" smtClean="0"/>
              <a:t> </a:t>
            </a:r>
            <a:r>
              <a:rPr lang="en-ID" sz="3600" dirty="0" err="1" smtClean="0"/>
              <a:t>mengubah</a:t>
            </a:r>
            <a:r>
              <a:rPr lang="en-ID" sz="3600" dirty="0" smtClean="0"/>
              <a:t> </a:t>
            </a:r>
            <a:r>
              <a:rPr lang="en-ID" sz="3600" dirty="0" err="1" smtClean="0"/>
              <a:t>dan</a:t>
            </a:r>
            <a:r>
              <a:rPr lang="en-ID" sz="3600" dirty="0" smtClean="0"/>
              <a:t> </a:t>
            </a:r>
            <a:r>
              <a:rPr lang="en-ID" sz="3600" dirty="0" err="1" smtClean="0"/>
              <a:t>memanipulasi</a:t>
            </a:r>
            <a:r>
              <a:rPr lang="en-ID" sz="3600" dirty="0" smtClean="0"/>
              <a:t> </a:t>
            </a:r>
            <a:r>
              <a:rPr lang="en-ID" sz="3600" dirty="0" err="1" smtClean="0"/>
              <a:t>strukturnya</a:t>
            </a:r>
            <a:r>
              <a:rPr lang="en-ID" sz="3600" dirty="0" smtClean="0"/>
              <a:t>.”</a:t>
            </a:r>
          </a:p>
          <a:p>
            <a:pPr marL="0" indent="0">
              <a:buNone/>
            </a:pPr>
            <a:r>
              <a:rPr lang="en-ID" sz="3600" dirty="0"/>
              <a:t>	</a:t>
            </a:r>
            <a:r>
              <a:rPr lang="en-ID" sz="3600" dirty="0" smtClean="0"/>
              <a:t>							         Mozilla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65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3" y="3408146"/>
            <a:ext cx="2503124" cy="770708"/>
          </a:xfrm>
        </p:spPr>
        <p:txBody>
          <a:bodyPr/>
          <a:lstStyle/>
          <a:p>
            <a:r>
              <a:rPr lang="en-ID" sz="2400" dirty="0" smtClean="0"/>
              <a:t>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-8286"/>
            <a:ext cx="7772399" cy="6724433"/>
          </a:xfrm>
        </p:spPr>
      </p:pic>
      <p:sp>
        <p:nvSpPr>
          <p:cNvPr id="5" name="Left Brace 4"/>
          <p:cNvSpPr/>
          <p:nvPr/>
        </p:nvSpPr>
        <p:spPr>
          <a:xfrm>
            <a:off x="3616235" y="1001484"/>
            <a:ext cx="616131" cy="5714663"/>
          </a:xfrm>
          <a:prstGeom prst="leftBrace">
            <a:avLst>
              <a:gd name="adj1" fmla="val 111317"/>
              <a:gd name="adj2" fmla="val 4885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6979" y="230778"/>
            <a:ext cx="2503124" cy="7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64" y="394545"/>
            <a:ext cx="7743507" cy="48828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6979" y="230778"/>
            <a:ext cx="2503124" cy="7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6979" y="5752012"/>
            <a:ext cx="2503124" cy="7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smtClean="0"/>
              <a:t>model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46264" y="5752012"/>
            <a:ext cx="2503124" cy="7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 err="1" smtClean="0"/>
              <a:t>Repsentasi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2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9" y="0"/>
            <a:ext cx="299967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1" y="0"/>
            <a:ext cx="2788597" cy="7028935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8399417" y="5460274"/>
            <a:ext cx="252234" cy="1397726"/>
          </a:xfrm>
          <a:prstGeom prst="leftBrace">
            <a:avLst>
              <a:gd name="adj1" fmla="val 77223"/>
              <a:gd name="adj2" fmla="val 5093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14287" y="5787406"/>
            <a:ext cx="2503124" cy="77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 smtClean="0"/>
              <a:t>Di Console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56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ID" dirty="0" err="1" smtClean="0"/>
              <a:t>Pohon</a:t>
            </a:r>
            <a:r>
              <a:rPr lang="en-ID" dirty="0" smtClean="0"/>
              <a:t> </a:t>
            </a:r>
            <a:r>
              <a:rPr lang="en-ID" dirty="0" err="1" smtClean="0"/>
              <a:t>hirarki</a:t>
            </a:r>
            <a:r>
              <a:rPr lang="en-ID" dirty="0" smtClean="0"/>
              <a:t> </a:t>
            </a:r>
            <a:r>
              <a:rPr lang="en-ID" dirty="0" err="1" smtClean="0"/>
              <a:t>dom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	  (</a:t>
            </a:r>
            <a:r>
              <a:rPr lang="en-ID" dirty="0" err="1" smtClean="0"/>
              <a:t>dom</a:t>
            </a:r>
            <a:r>
              <a:rPr lang="en-ID" dirty="0" smtClean="0"/>
              <a:t> tree)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28" y="1478570"/>
            <a:ext cx="9317365" cy="50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0" y="240195"/>
            <a:ext cx="8382489" cy="64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11" y="130628"/>
            <a:ext cx="6791019" cy="2769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58" y="3122738"/>
            <a:ext cx="7354326" cy="338184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755900" y="5226050"/>
            <a:ext cx="6350" cy="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052758" y="5664200"/>
            <a:ext cx="1733636" cy="37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 smtClean="0">
                <a:solidFill>
                  <a:srgbClr val="FFC000"/>
                </a:solidFill>
              </a:rPr>
              <a:t>Simpul</a:t>
            </a:r>
            <a:r>
              <a:rPr lang="en-ID" sz="1800" dirty="0" smtClean="0">
                <a:solidFill>
                  <a:srgbClr val="FFC000"/>
                </a:solidFill>
              </a:rPr>
              <a:t> / node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64" y="1790354"/>
            <a:ext cx="6426586" cy="3816132"/>
          </a:xfrm>
        </p:spPr>
      </p:pic>
    </p:spTree>
    <p:extLst>
      <p:ext uri="{BB962C8B-B14F-4D97-AF65-F5344CB8AC3E}">
        <p14:creationId xmlns:p14="http://schemas.microsoft.com/office/powerpoint/2010/main" val="361389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339</TotalTime>
  <Words>201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Document Object Model                         (DOM)</vt:lpstr>
      <vt:lpstr>Document object model</vt:lpstr>
      <vt:lpstr>document</vt:lpstr>
      <vt:lpstr>PowerPoint Presentation</vt:lpstr>
      <vt:lpstr>PowerPoint Presentation</vt:lpstr>
      <vt:lpstr>Pohon hirarki dom     (dom tree)</vt:lpstr>
      <vt:lpstr>PowerPoint Presentation</vt:lpstr>
      <vt:lpstr>PowerPoint Presentation</vt:lpstr>
      <vt:lpstr>PowerPoint Presentation</vt:lpstr>
      <vt:lpstr>DOM</vt:lpstr>
      <vt:lpstr>Tipe – tipe node  </vt:lpstr>
      <vt:lpstr>PowerPoint Presentation</vt:lpstr>
      <vt:lpstr>PowerPoint Presentation</vt:lpstr>
      <vt:lpstr>DOM Selection Method</vt:lpstr>
      <vt:lpstr>getElementById()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2019-02-03T04:12:32Z</dcterms:created>
  <dcterms:modified xsi:type="dcterms:W3CDTF">2019-02-06T10:38:52Z</dcterms:modified>
</cp:coreProperties>
</file>