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z2kiCofc4WQLtxeLJ+5Hy2pey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868258-F7FA-4A70-85FB-08ABD86043EE}">
  <a:tblStyle styleId="{5C868258-F7FA-4A70-85FB-08ABD86043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dbc150e0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dbc150e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repo1.maven.org/maven2/org/onosproject/onos-releases/2.0.0/onos-2.0.0.tar.gz"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virtualbox.org/wiki/Downloads"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mininet/mininet/releases/"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raspberrypi.com/software/raspberry-pi-desktop/"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MY"/>
              <a:t>SDN with Raspberry Pi</a:t>
            </a:r>
            <a:br>
              <a:rPr lang="en-MY"/>
            </a:br>
            <a:r>
              <a:rPr lang="en-MY" sz="3200"/>
              <a:t>Progress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MY"/>
              <a:t>Name:</a:t>
            </a:r>
            <a:endParaRPr/>
          </a:p>
          <a:p>
            <a:pPr indent="0" lvl="0" marL="0" rtl="0" algn="ctr">
              <a:lnSpc>
                <a:spcPct val="90000"/>
              </a:lnSpc>
              <a:spcBef>
                <a:spcPts val="1000"/>
              </a:spcBef>
              <a:spcAft>
                <a:spcPts val="0"/>
              </a:spcAft>
              <a:buClr>
                <a:schemeClr val="dk1"/>
              </a:buClr>
              <a:buSzPts val="2400"/>
              <a:buNone/>
            </a:pPr>
            <a:r>
              <a:rPr lang="en-MY"/>
              <a:t>Mohamad Khairul Zamidi bin Zakaria (202180)</a:t>
            </a:r>
            <a:endParaRPr/>
          </a:p>
          <a:p>
            <a:pPr indent="0" lvl="0" marL="0" rtl="0" algn="ctr">
              <a:lnSpc>
                <a:spcPct val="90000"/>
              </a:lnSpc>
              <a:spcBef>
                <a:spcPts val="1000"/>
              </a:spcBef>
              <a:spcAft>
                <a:spcPts val="0"/>
              </a:spcAft>
              <a:buClr>
                <a:schemeClr val="dk1"/>
              </a:buClr>
              <a:buSzPts val="2400"/>
              <a:buNone/>
            </a:pPr>
            <a:r>
              <a:rPr lang="en-MY"/>
              <a:t>Muhammad Muzammel bin Imamuzel (202179)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0"/>
          <p:cNvSpPr txBox="1"/>
          <p:nvPr>
            <p:ph idx="1" type="body"/>
          </p:nvPr>
        </p:nvSpPr>
        <p:spPr>
          <a:xfrm>
            <a:off x="836678" y="828667"/>
            <a:ext cx="10175630" cy="11186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MY" sz="2000">
                <a:latin typeface="Arial"/>
                <a:ea typeface="Arial"/>
                <a:cs typeface="Arial"/>
                <a:sym typeface="Arial"/>
              </a:rPr>
              <a:t>3. After creating the new virtual machine, follow the step below to choose the iso file downloaded before. Clicks the empty disks (1), and go to number (2) and selects the raspberry pi iso file that we downloaded earlier.</a:t>
            </a:r>
            <a:endParaRPr sz="2000">
              <a:latin typeface="Arial"/>
              <a:ea typeface="Arial"/>
              <a:cs typeface="Arial"/>
              <a:sym typeface="Arial"/>
            </a:endParaRPr>
          </a:p>
        </p:txBody>
      </p:sp>
      <p:pic>
        <p:nvPicPr>
          <p:cNvPr descr="Graphical user interface, application&#10;&#10;Description automatically generated" id="147" name="Google Shape;147;p10"/>
          <p:cNvPicPr preferRelativeResize="0"/>
          <p:nvPr/>
        </p:nvPicPr>
        <p:blipFill rotWithShape="1">
          <a:blip r:embed="rId3">
            <a:alphaModFix/>
          </a:blip>
          <a:srcRect b="0" l="0" r="0" t="0"/>
          <a:stretch/>
        </p:blipFill>
        <p:spPr>
          <a:xfrm>
            <a:off x="836678" y="2227811"/>
            <a:ext cx="10515595" cy="34175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838200" y="762000"/>
            <a:ext cx="10515600" cy="59266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latin typeface="Arial"/>
                <a:ea typeface="Arial"/>
                <a:cs typeface="Arial"/>
                <a:sym typeface="Arial"/>
              </a:rPr>
              <a:t>4. Start the raspberry pi os and install the the os in the bios</a:t>
            </a:r>
            <a:endParaRPr/>
          </a:p>
        </p:txBody>
      </p:sp>
      <p:pic>
        <p:nvPicPr>
          <p:cNvPr descr="A blue screen with white text&#10;&#10;Description automatically generated with medium confidence" id="153" name="Google Shape;153;p11"/>
          <p:cNvPicPr preferRelativeResize="0"/>
          <p:nvPr/>
        </p:nvPicPr>
        <p:blipFill rotWithShape="1">
          <a:blip r:embed="rId3">
            <a:alphaModFix/>
          </a:blip>
          <a:srcRect b="0" l="0" r="0" t="0"/>
          <a:stretch/>
        </p:blipFill>
        <p:spPr>
          <a:xfrm>
            <a:off x="2586566" y="1354666"/>
            <a:ext cx="7437967" cy="3725333"/>
          </a:xfrm>
          <a:prstGeom prst="rect">
            <a:avLst/>
          </a:prstGeom>
          <a:noFill/>
          <a:ln>
            <a:noFill/>
          </a:ln>
        </p:spPr>
      </p:pic>
      <p:sp>
        <p:nvSpPr>
          <p:cNvPr id="154" name="Google Shape;154;p11"/>
          <p:cNvSpPr txBox="1"/>
          <p:nvPr/>
        </p:nvSpPr>
        <p:spPr>
          <a:xfrm>
            <a:off x="838199" y="5283200"/>
            <a:ext cx="10515600" cy="592667"/>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0"/>
              </a:spcBef>
              <a:spcAft>
                <a:spcPts val="0"/>
              </a:spcAft>
              <a:buClr>
                <a:schemeClr val="dk1"/>
              </a:buClr>
              <a:buSzPts val="1800"/>
              <a:buFont typeface="Arial"/>
              <a:buNone/>
            </a:pPr>
            <a:r>
              <a:rPr b="0" i="0" lang="en-MY" sz="1800" u="none" cap="none" strike="noStrike">
                <a:solidFill>
                  <a:schemeClr val="dk1"/>
                </a:solidFill>
                <a:latin typeface="Arial"/>
                <a:ea typeface="Arial"/>
                <a:cs typeface="Arial"/>
                <a:sym typeface="Arial"/>
              </a:rPr>
              <a:t>5. Restart the virtual machine and done.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Installation of ONOS</a:t>
            </a:r>
            <a:endParaRPr/>
          </a:p>
        </p:txBody>
      </p:sp>
      <p:sp>
        <p:nvSpPr>
          <p:cNvPr id="160" name="Google Shape;160;p12"/>
          <p:cNvSpPr txBox="1"/>
          <p:nvPr>
            <p:ph idx="1" type="body"/>
          </p:nvPr>
        </p:nvSpPr>
        <p:spPr>
          <a:xfrm>
            <a:off x="838200" y="1825625"/>
            <a:ext cx="4749800" cy="4033308"/>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1800"/>
              <a:buFont typeface="Calibri"/>
              <a:buAutoNum type="arabicPeriod"/>
            </a:pPr>
            <a:r>
              <a:rPr lang="en-MY" sz="1800" u="none" strike="noStrike">
                <a:latin typeface="Arial"/>
                <a:ea typeface="Arial"/>
                <a:cs typeface="Arial"/>
                <a:sym typeface="Arial"/>
              </a:rPr>
              <a:t>Open Network Operating System (ONOS) is the controller that will be used as a control plane to control our SDN network. The ONOS controller will be installed in the Raspberry Pi virtual machine. First, we need to add a user for ONOS installation using command </a:t>
            </a:r>
            <a:r>
              <a:rPr i="1" lang="en-MY" sz="1800" u="none" strike="noStrike">
                <a:latin typeface="Arial"/>
                <a:ea typeface="Arial"/>
                <a:cs typeface="Arial"/>
                <a:sym typeface="Arial"/>
              </a:rPr>
              <a:t>sudo adduser sdn –system –group</a:t>
            </a:r>
            <a:endParaRPr sz="1800">
              <a:latin typeface="Arial"/>
              <a:ea typeface="Arial"/>
              <a:cs typeface="Arial"/>
              <a:sym typeface="Arial"/>
            </a:endParaRPr>
          </a:p>
          <a:p>
            <a:pPr indent="-342900" lvl="0" marL="342900" rtl="0" algn="l">
              <a:lnSpc>
                <a:spcPct val="115000"/>
              </a:lnSpc>
              <a:spcBef>
                <a:spcPts val="1000"/>
              </a:spcBef>
              <a:spcAft>
                <a:spcPts val="0"/>
              </a:spcAft>
              <a:buClr>
                <a:schemeClr val="dk1"/>
              </a:buClr>
              <a:buSzPts val="1800"/>
              <a:buFont typeface="Calibri"/>
              <a:buAutoNum type="arabicPeriod"/>
            </a:pPr>
            <a:r>
              <a:rPr lang="en-MY" sz="1800" u="none" strike="noStrike">
                <a:latin typeface="Arial"/>
                <a:ea typeface="Arial"/>
                <a:cs typeface="Arial"/>
                <a:sym typeface="Arial"/>
              </a:rPr>
              <a:t>Install Java JDK 11. In our case, our java jdk is already up to date.</a:t>
            </a:r>
            <a:endParaRPr/>
          </a:p>
          <a:p>
            <a:pPr indent="0" lvl="0" marL="0" rtl="0" algn="l">
              <a:lnSpc>
                <a:spcPct val="90000"/>
              </a:lnSpc>
              <a:spcBef>
                <a:spcPts val="1000"/>
              </a:spcBef>
              <a:spcAft>
                <a:spcPts val="0"/>
              </a:spcAft>
              <a:buClr>
                <a:schemeClr val="dk1"/>
              </a:buClr>
              <a:buSzPts val="2800"/>
              <a:buNone/>
            </a:pPr>
            <a:r>
              <a:t/>
            </a:r>
            <a:endParaRPr/>
          </a:p>
        </p:txBody>
      </p:sp>
      <p:pic>
        <p:nvPicPr>
          <p:cNvPr id="161" name="Google Shape;161;p12"/>
          <p:cNvPicPr preferRelativeResize="0"/>
          <p:nvPr/>
        </p:nvPicPr>
        <p:blipFill rotWithShape="1">
          <a:blip r:embed="rId3">
            <a:alphaModFix/>
          </a:blip>
          <a:srcRect b="0" l="0" r="0" t="0"/>
          <a:stretch/>
        </p:blipFill>
        <p:spPr>
          <a:xfrm>
            <a:off x="6096000" y="1690688"/>
            <a:ext cx="5765800" cy="46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idx="1" type="body"/>
          </p:nvPr>
        </p:nvSpPr>
        <p:spPr>
          <a:xfrm>
            <a:off x="838200" y="1117601"/>
            <a:ext cx="10515600" cy="5418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3. Create a directory “sudo mkdir -p /opt” as we will download and save the ONOS file in this directory.</a:t>
            </a:r>
            <a:endParaRPr/>
          </a:p>
          <a:p>
            <a:pPr indent="0" lvl="0" marL="0" rtl="0" algn="l">
              <a:lnSpc>
                <a:spcPct val="90000"/>
              </a:lnSpc>
              <a:spcBef>
                <a:spcPts val="1000"/>
              </a:spcBef>
              <a:spcAft>
                <a:spcPts val="0"/>
              </a:spcAft>
              <a:buClr>
                <a:schemeClr val="dk1"/>
              </a:buClr>
              <a:buSzPts val="2800"/>
              <a:buNone/>
            </a:pPr>
            <a:r>
              <a:t/>
            </a:r>
            <a:endParaRPr/>
          </a:p>
        </p:txBody>
      </p:sp>
      <p:pic>
        <p:nvPicPr>
          <p:cNvPr id="167" name="Google Shape;167;p13"/>
          <p:cNvPicPr preferRelativeResize="0"/>
          <p:nvPr/>
        </p:nvPicPr>
        <p:blipFill rotWithShape="1">
          <a:blip r:embed="rId3">
            <a:alphaModFix/>
          </a:blip>
          <a:srcRect b="0" l="0" r="0" t="0"/>
          <a:stretch/>
        </p:blipFill>
        <p:spPr>
          <a:xfrm>
            <a:off x="2556932" y="2480733"/>
            <a:ext cx="8136467" cy="1600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idx="1" type="body"/>
          </p:nvPr>
        </p:nvSpPr>
        <p:spPr>
          <a:xfrm>
            <a:off x="838200" y="724958"/>
            <a:ext cx="10515600" cy="132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4. Next, we will download the onos version 2.0.0 through this link, </a:t>
            </a:r>
            <a:r>
              <a:rPr i="1" lang="en-MY" sz="1800" u="sng" strike="noStrike">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https://repo1.maven.org/maven2/org/onosproject/onos-releases/2.0.0/onos-2.0.0.tar.gz</a:t>
            </a:r>
            <a:r>
              <a:rPr lang="en-MY" sz="1800" u="none" strike="noStrike">
                <a:highlight>
                  <a:srgbClr val="FFFFFF"/>
                </a:highlight>
                <a:latin typeface="Arial"/>
                <a:ea typeface="Arial"/>
                <a:cs typeface="Arial"/>
                <a:sym typeface="Arial"/>
              </a:rPr>
              <a:t> . The file size is around 300MB, and it will take several minutes to download it.</a:t>
            </a:r>
            <a:endParaRPr sz="18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173" name="Google Shape;173;p14"/>
          <p:cNvPicPr preferRelativeResize="0"/>
          <p:nvPr/>
        </p:nvPicPr>
        <p:blipFill rotWithShape="1">
          <a:blip r:embed="rId4">
            <a:alphaModFix/>
          </a:blip>
          <a:srcRect b="0" l="0" r="0" t="0"/>
          <a:stretch/>
        </p:blipFill>
        <p:spPr>
          <a:xfrm>
            <a:off x="2243667" y="1913467"/>
            <a:ext cx="8001000" cy="447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idx="1" type="body"/>
          </p:nvPr>
        </p:nvSpPr>
        <p:spPr>
          <a:xfrm>
            <a:off x="838200" y="741892"/>
            <a:ext cx="10515600" cy="8667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t>5. </a:t>
            </a:r>
            <a:r>
              <a:rPr lang="en-MY" sz="1800" u="none" strike="noStrike">
                <a:latin typeface="Arial"/>
                <a:ea typeface="Arial"/>
                <a:cs typeface="Arial"/>
                <a:sym typeface="Arial"/>
              </a:rPr>
              <a:t>After finishing the download, we need to unzip the file, change the filename to </a:t>
            </a:r>
            <a:r>
              <a:rPr i="1" lang="en-MY" sz="1800" u="none" strike="noStrike">
                <a:latin typeface="Arial"/>
                <a:ea typeface="Arial"/>
                <a:cs typeface="Arial"/>
                <a:sym typeface="Arial"/>
              </a:rPr>
              <a:t>onos</a:t>
            </a:r>
            <a:r>
              <a:rPr lang="en-MY" sz="1800" u="none" strike="noStrike">
                <a:latin typeface="Arial"/>
                <a:ea typeface="Arial"/>
                <a:cs typeface="Arial"/>
                <a:sym typeface="Arial"/>
              </a:rPr>
              <a:t>, and create the ownership to the user that we created in the first step.</a:t>
            </a:r>
            <a:endParaRPr/>
          </a:p>
          <a:p>
            <a:pPr indent="0" lvl="0" marL="0" rtl="0" algn="l">
              <a:lnSpc>
                <a:spcPct val="90000"/>
              </a:lnSpc>
              <a:spcBef>
                <a:spcPts val="1000"/>
              </a:spcBef>
              <a:spcAft>
                <a:spcPts val="0"/>
              </a:spcAft>
              <a:buClr>
                <a:schemeClr val="dk1"/>
              </a:buClr>
              <a:buSzPts val="2800"/>
              <a:buNone/>
            </a:pPr>
            <a:r>
              <a:t/>
            </a:r>
            <a:endParaRPr/>
          </a:p>
        </p:txBody>
      </p:sp>
      <p:pic>
        <p:nvPicPr>
          <p:cNvPr id="179" name="Google Shape;179;p15"/>
          <p:cNvPicPr preferRelativeResize="0"/>
          <p:nvPr/>
        </p:nvPicPr>
        <p:blipFill rotWithShape="1">
          <a:blip r:embed="rId3">
            <a:alphaModFix/>
          </a:blip>
          <a:srcRect b="0" l="0" r="0" t="0"/>
          <a:stretch/>
        </p:blipFill>
        <p:spPr>
          <a:xfrm>
            <a:off x="2726267" y="1608667"/>
            <a:ext cx="7391400" cy="469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idx="1" type="body"/>
          </p:nvPr>
        </p:nvSpPr>
        <p:spPr>
          <a:xfrm>
            <a:off x="838200" y="572559"/>
            <a:ext cx="10515600" cy="8667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6. Next, we will set some settings for the startup of the ONOS. Go to directory </a:t>
            </a:r>
            <a:r>
              <a:rPr i="1" lang="en-MY" sz="1800" u="none" strike="noStrike">
                <a:latin typeface="Arial"/>
                <a:ea typeface="Arial"/>
                <a:cs typeface="Arial"/>
                <a:sym typeface="Arial"/>
              </a:rPr>
              <a:t>/opt/onos/options</a:t>
            </a:r>
            <a:r>
              <a:rPr lang="en-MY" sz="1800" u="none" strike="noStrike">
                <a:latin typeface="Arial"/>
                <a:ea typeface="Arial"/>
                <a:cs typeface="Arial"/>
                <a:sym typeface="Arial"/>
              </a:rPr>
              <a:t> and add the scripts below, to run onos with user sdn, and set the default active drivers and openflow.</a:t>
            </a:r>
            <a:endParaRPr/>
          </a:p>
          <a:p>
            <a:pPr indent="0" lvl="0" marL="0" rtl="0" algn="l">
              <a:lnSpc>
                <a:spcPct val="90000"/>
              </a:lnSpc>
              <a:spcBef>
                <a:spcPts val="1000"/>
              </a:spcBef>
              <a:spcAft>
                <a:spcPts val="0"/>
              </a:spcAft>
              <a:buClr>
                <a:schemeClr val="dk1"/>
              </a:buClr>
              <a:buSzPts val="2800"/>
              <a:buNone/>
            </a:pPr>
            <a:r>
              <a:t/>
            </a:r>
            <a:endParaRPr/>
          </a:p>
        </p:txBody>
      </p:sp>
      <p:pic>
        <p:nvPicPr>
          <p:cNvPr id="185" name="Google Shape;185;p16"/>
          <p:cNvPicPr preferRelativeResize="0"/>
          <p:nvPr/>
        </p:nvPicPr>
        <p:blipFill rotWithShape="1">
          <a:blip r:embed="rId3">
            <a:alphaModFix/>
          </a:blip>
          <a:srcRect b="0" l="0" r="0" t="0"/>
          <a:stretch/>
        </p:blipFill>
        <p:spPr>
          <a:xfrm>
            <a:off x="1532467" y="1498600"/>
            <a:ext cx="8813800" cy="2158999"/>
          </a:xfrm>
          <a:prstGeom prst="rect">
            <a:avLst/>
          </a:prstGeom>
          <a:noFill/>
          <a:ln>
            <a:noFill/>
          </a:ln>
        </p:spPr>
      </p:pic>
      <p:pic>
        <p:nvPicPr>
          <p:cNvPr id="186" name="Google Shape;186;p16"/>
          <p:cNvPicPr preferRelativeResize="0"/>
          <p:nvPr/>
        </p:nvPicPr>
        <p:blipFill rotWithShape="1">
          <a:blip r:embed="rId4">
            <a:alphaModFix/>
          </a:blip>
          <a:srcRect b="0" l="0" r="0" t="0"/>
          <a:stretch/>
        </p:blipFill>
        <p:spPr>
          <a:xfrm>
            <a:off x="1532467" y="3817407"/>
            <a:ext cx="8813800" cy="24680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idx="1" type="body"/>
          </p:nvPr>
        </p:nvSpPr>
        <p:spPr>
          <a:xfrm>
            <a:off x="838200" y="555625"/>
            <a:ext cx="10515600" cy="8329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7. Install service file as below. Reload and enable onos, with this we already finish the installation of onos.</a:t>
            </a:r>
            <a:endParaRPr/>
          </a:p>
          <a:p>
            <a:pPr indent="0" lvl="0" marL="0" rtl="0" algn="l">
              <a:lnSpc>
                <a:spcPct val="90000"/>
              </a:lnSpc>
              <a:spcBef>
                <a:spcPts val="1000"/>
              </a:spcBef>
              <a:spcAft>
                <a:spcPts val="0"/>
              </a:spcAft>
              <a:buClr>
                <a:schemeClr val="dk1"/>
              </a:buClr>
              <a:buSzPts val="2800"/>
              <a:buNone/>
            </a:pPr>
            <a:r>
              <a:t/>
            </a:r>
            <a:endParaRPr/>
          </a:p>
        </p:txBody>
      </p:sp>
      <p:pic>
        <p:nvPicPr>
          <p:cNvPr id="192" name="Google Shape;192;p17"/>
          <p:cNvPicPr preferRelativeResize="0"/>
          <p:nvPr/>
        </p:nvPicPr>
        <p:blipFill rotWithShape="1">
          <a:blip r:embed="rId3">
            <a:alphaModFix/>
          </a:blip>
          <a:srcRect b="0" l="0" r="0" t="0"/>
          <a:stretch/>
        </p:blipFill>
        <p:spPr>
          <a:xfrm>
            <a:off x="1505886" y="1687426"/>
            <a:ext cx="9592733" cy="34831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idx="1" type="body"/>
          </p:nvPr>
        </p:nvSpPr>
        <p:spPr>
          <a:xfrm>
            <a:off x="838200" y="792691"/>
            <a:ext cx="10515600" cy="7990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8. Start the ONOS controller using </a:t>
            </a:r>
            <a:r>
              <a:rPr i="1" lang="en-MY" sz="1800" u="none" strike="noStrike">
                <a:latin typeface="Arial"/>
                <a:ea typeface="Arial"/>
                <a:cs typeface="Arial"/>
                <a:sym typeface="Arial"/>
              </a:rPr>
              <a:t>sudo systemctl start onos. </a:t>
            </a:r>
            <a:r>
              <a:rPr lang="en-MY" sz="1800" u="none" strike="noStrike">
                <a:latin typeface="Arial"/>
                <a:ea typeface="Arial"/>
                <a:cs typeface="Arial"/>
                <a:sym typeface="Arial"/>
              </a:rPr>
              <a:t>Check the status of ONOS either running or not using </a:t>
            </a:r>
            <a:r>
              <a:rPr i="1" lang="en-MY" sz="1800" u="none" strike="noStrike">
                <a:latin typeface="Arial"/>
                <a:ea typeface="Arial"/>
                <a:cs typeface="Arial"/>
                <a:sym typeface="Arial"/>
              </a:rPr>
              <a:t>sudo systemctl status onos.</a:t>
            </a:r>
            <a:endParaRPr sz="18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198" name="Google Shape;198;p18"/>
          <p:cNvPicPr preferRelativeResize="0"/>
          <p:nvPr/>
        </p:nvPicPr>
        <p:blipFill rotWithShape="1">
          <a:blip r:embed="rId3">
            <a:alphaModFix/>
          </a:blip>
          <a:srcRect b="0" l="0" r="0" t="0"/>
          <a:stretch/>
        </p:blipFill>
        <p:spPr>
          <a:xfrm>
            <a:off x="2180166" y="1662642"/>
            <a:ext cx="7831667" cy="44026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idx="1" type="body"/>
          </p:nvPr>
        </p:nvSpPr>
        <p:spPr>
          <a:xfrm>
            <a:off x="838200" y="541867"/>
            <a:ext cx="10515600" cy="127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9. Run ONOS in the GUI version. The address is 127.0.0.1, using port 8181, and navigate to the login page, </a:t>
            </a:r>
            <a:r>
              <a:rPr i="1" lang="en-MY" sz="1800" u="none" strike="noStrike">
                <a:latin typeface="Arial"/>
                <a:ea typeface="Arial"/>
                <a:cs typeface="Arial"/>
                <a:sym typeface="Arial"/>
              </a:rPr>
              <a:t>127.0.0.1:8181/onos/ui/index.html.</a:t>
            </a:r>
            <a:r>
              <a:rPr lang="en-MY" sz="1800" u="none" strike="noStrike">
                <a:latin typeface="Arial"/>
                <a:ea typeface="Arial"/>
                <a:cs typeface="Arial"/>
                <a:sym typeface="Arial"/>
              </a:rPr>
              <a:t> The username is onos and password used is rocks as defaults. In the application some of the features has been activated as we already set at the startup options.</a:t>
            </a:r>
            <a:endParaRPr/>
          </a:p>
          <a:p>
            <a:pPr indent="0" lvl="0" marL="0" rtl="0" algn="l">
              <a:lnSpc>
                <a:spcPct val="90000"/>
              </a:lnSpc>
              <a:spcBef>
                <a:spcPts val="1000"/>
              </a:spcBef>
              <a:spcAft>
                <a:spcPts val="0"/>
              </a:spcAft>
              <a:buClr>
                <a:schemeClr val="dk1"/>
              </a:buClr>
              <a:buSzPts val="2800"/>
              <a:buNone/>
            </a:pPr>
            <a:r>
              <a:t/>
            </a:r>
            <a:endParaRPr/>
          </a:p>
        </p:txBody>
      </p:sp>
      <p:pic>
        <p:nvPicPr>
          <p:cNvPr id="204" name="Google Shape;204;p19"/>
          <p:cNvPicPr preferRelativeResize="0"/>
          <p:nvPr/>
        </p:nvPicPr>
        <p:blipFill rotWithShape="1">
          <a:blip r:embed="rId3">
            <a:alphaModFix/>
          </a:blip>
          <a:srcRect b="0" l="0" r="0" t="0"/>
          <a:stretch/>
        </p:blipFill>
        <p:spPr>
          <a:xfrm>
            <a:off x="2336800" y="1811867"/>
            <a:ext cx="8161867" cy="47791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2"/>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MY" sz="5000"/>
              <a:t>Installation of VirtualBox</a:t>
            </a:r>
            <a:endParaRPr sz="5000"/>
          </a:p>
        </p:txBody>
      </p:sp>
      <p:sp>
        <p:nvSpPr>
          <p:cNvPr id="92" name="Google Shape;92;p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2"/>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200"/>
              <a:buFont typeface="Calibri"/>
              <a:buAutoNum type="arabicPeriod"/>
            </a:pPr>
            <a:r>
              <a:rPr lang="en-MY" sz="2200" u="none" strike="noStrike">
                <a:latin typeface="Calibri"/>
                <a:ea typeface="Calibri"/>
                <a:cs typeface="Calibri"/>
                <a:sym typeface="Calibri"/>
              </a:rPr>
              <a:t>Visit the Virtual Box website: </a:t>
            </a:r>
            <a:r>
              <a:rPr lang="en-MY" sz="2200" u="sng" strike="noStrike">
                <a:solidFill>
                  <a:schemeClr val="hlink"/>
                </a:solidFill>
                <a:latin typeface="Calibri"/>
                <a:ea typeface="Calibri"/>
                <a:cs typeface="Calibri"/>
                <a:sym typeface="Calibri"/>
                <a:hlinkClick r:id="rId3"/>
              </a:rPr>
              <a:t>https://www.virtualbox.org/wiki/Downloads</a:t>
            </a:r>
            <a:r>
              <a:rPr lang="en-MY" sz="2200" u="none" strike="noStrike">
                <a:latin typeface="Calibri"/>
                <a:ea typeface="Calibri"/>
                <a:cs typeface="Calibri"/>
                <a:sym typeface="Calibri"/>
              </a:rPr>
              <a:t> and download the latest version according to the version of your operating system Windows, Mac or Linux. </a:t>
            </a:r>
            <a:endParaRPr sz="2200" u="none" strike="noStrike">
              <a:latin typeface="Arial"/>
              <a:ea typeface="Arial"/>
              <a:cs typeface="Arial"/>
              <a:sym typeface="Arial"/>
            </a:endParaRPr>
          </a:p>
          <a:p>
            <a:pPr indent="-342900" lvl="0" marL="342900" rtl="0" algn="l">
              <a:lnSpc>
                <a:spcPct val="90000"/>
              </a:lnSpc>
              <a:spcBef>
                <a:spcPts val="1000"/>
              </a:spcBef>
              <a:spcAft>
                <a:spcPts val="0"/>
              </a:spcAft>
              <a:buClr>
                <a:schemeClr val="dk1"/>
              </a:buClr>
              <a:buSzPts val="2200"/>
              <a:buFont typeface="Calibri"/>
              <a:buAutoNum type="arabicPeriod"/>
            </a:pPr>
            <a:r>
              <a:rPr lang="en-MY" sz="2200" u="none" strike="noStrike">
                <a:latin typeface="Calibri"/>
                <a:ea typeface="Calibri"/>
                <a:cs typeface="Calibri"/>
                <a:sym typeface="Calibri"/>
              </a:rPr>
              <a:t>Run the VirtualBox-5.2.44-137108-Win.exe and the Oracle VM Virtual Box Installation window will appear. Press Next.</a:t>
            </a:r>
            <a:endParaRPr sz="2200" u="none" strike="noStrike">
              <a:latin typeface="Arial"/>
              <a:ea typeface="Arial"/>
              <a:cs typeface="Arial"/>
              <a:sym typeface="Arial"/>
            </a:endParaRPr>
          </a:p>
          <a:p>
            <a:pPr indent="0" lvl="0" marL="0" rtl="0" algn="l">
              <a:lnSpc>
                <a:spcPct val="90000"/>
              </a:lnSpc>
              <a:spcBef>
                <a:spcPts val="2400"/>
              </a:spcBef>
              <a:spcAft>
                <a:spcPts val="0"/>
              </a:spcAft>
              <a:buClr>
                <a:schemeClr val="dk1"/>
              </a:buClr>
              <a:buSzPts val="2200"/>
              <a:buNone/>
            </a:pPr>
            <a:r>
              <a:t/>
            </a:r>
            <a:endParaRPr sz="2200"/>
          </a:p>
        </p:txBody>
      </p:sp>
      <p:pic>
        <p:nvPicPr>
          <p:cNvPr descr="Text&#10;&#10;Description automatically generated with medium confidence" id="94" name="Google Shape;94;p2"/>
          <p:cNvPicPr preferRelativeResize="0"/>
          <p:nvPr/>
        </p:nvPicPr>
        <p:blipFill rotWithShape="1">
          <a:blip r:embed="rId4">
            <a:alphaModFix/>
          </a:blip>
          <a:srcRect b="0" l="0" r="0" t="0"/>
          <a:stretch/>
        </p:blipFill>
        <p:spPr>
          <a:xfrm>
            <a:off x="6099048" y="1272708"/>
            <a:ext cx="5458968" cy="43125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0"/>
          <p:cNvPicPr preferRelativeResize="0"/>
          <p:nvPr/>
        </p:nvPicPr>
        <p:blipFill rotWithShape="1">
          <a:blip r:embed="rId3">
            <a:alphaModFix/>
          </a:blip>
          <a:srcRect b="0" l="0" r="0" t="0"/>
          <a:stretch/>
        </p:blipFill>
        <p:spPr>
          <a:xfrm>
            <a:off x="838200" y="1130299"/>
            <a:ext cx="10515600" cy="4597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Creating topology in mininet</a:t>
            </a:r>
            <a:endParaRPr/>
          </a:p>
        </p:txBody>
      </p:sp>
      <p:sp>
        <p:nvSpPr>
          <p:cNvPr id="215" name="Google Shape;215;p21"/>
          <p:cNvSpPr txBox="1"/>
          <p:nvPr>
            <p:ph idx="1" type="body"/>
          </p:nvPr>
        </p:nvSpPr>
        <p:spPr>
          <a:xfrm>
            <a:off x="838200" y="1825625"/>
            <a:ext cx="10515600" cy="1154642"/>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1800"/>
              <a:buFont typeface="Calibri"/>
              <a:buAutoNum type="arabicPeriod"/>
            </a:pPr>
            <a:r>
              <a:rPr lang="en-MY" sz="1800" u="none" strike="noStrike">
                <a:latin typeface="Arial"/>
                <a:ea typeface="Arial"/>
                <a:cs typeface="Arial"/>
                <a:sym typeface="Arial"/>
              </a:rPr>
              <a:t>Go to directory mininet/custom</a:t>
            </a:r>
            <a:endParaRPr/>
          </a:p>
          <a:p>
            <a:pPr indent="-342900" lvl="0" marL="342900" rtl="0" algn="l">
              <a:lnSpc>
                <a:spcPct val="115000"/>
              </a:lnSpc>
              <a:spcBef>
                <a:spcPts val="1000"/>
              </a:spcBef>
              <a:spcAft>
                <a:spcPts val="0"/>
              </a:spcAft>
              <a:buClr>
                <a:schemeClr val="dk1"/>
              </a:buClr>
              <a:buSzPts val="1800"/>
              <a:buFont typeface="Calibri"/>
              <a:buAutoNum type="arabicPeriod"/>
            </a:pPr>
            <a:r>
              <a:rPr lang="en-MY" sz="1800" u="none" strike="noStrike">
                <a:latin typeface="Arial"/>
                <a:ea typeface="Arial"/>
                <a:cs typeface="Arial"/>
                <a:sym typeface="Arial"/>
              </a:rPr>
              <a:t>Create a python file as topo1.py with command “</a:t>
            </a:r>
            <a:r>
              <a:rPr i="1" lang="en-MY" sz="1800" u="none" strike="noStrike">
                <a:latin typeface="Arial"/>
                <a:ea typeface="Arial"/>
                <a:cs typeface="Arial"/>
                <a:sym typeface="Arial"/>
              </a:rPr>
              <a:t>sudo nano topo1.py</a:t>
            </a:r>
            <a:r>
              <a:rPr lang="en-MY" sz="1800" u="none" strike="noStrike">
                <a:latin typeface="Arial"/>
                <a:ea typeface="Arial"/>
                <a:cs typeface="Arial"/>
                <a:sym typeface="Arial"/>
              </a:rPr>
              <a:t>”</a:t>
            </a:r>
            <a:endParaRPr/>
          </a:p>
          <a:p>
            <a:pPr indent="0" lvl="0" marL="0" rtl="0" algn="l">
              <a:lnSpc>
                <a:spcPct val="90000"/>
              </a:lnSpc>
              <a:spcBef>
                <a:spcPts val="1000"/>
              </a:spcBef>
              <a:spcAft>
                <a:spcPts val="0"/>
              </a:spcAft>
              <a:buClr>
                <a:schemeClr val="dk1"/>
              </a:buClr>
              <a:buSzPts val="2800"/>
              <a:buNone/>
            </a:pPr>
            <a:r>
              <a:t/>
            </a:r>
            <a:endParaRPr/>
          </a:p>
        </p:txBody>
      </p:sp>
      <p:pic>
        <p:nvPicPr>
          <p:cNvPr id="216" name="Google Shape;216;p21"/>
          <p:cNvPicPr preferRelativeResize="0"/>
          <p:nvPr/>
        </p:nvPicPr>
        <p:blipFill rotWithShape="1">
          <a:blip r:embed="rId3">
            <a:alphaModFix/>
          </a:blip>
          <a:srcRect b="64710" l="0" r="0" t="0"/>
          <a:stretch/>
        </p:blipFill>
        <p:spPr>
          <a:xfrm>
            <a:off x="2319866" y="3115204"/>
            <a:ext cx="7857068" cy="23634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idx="1" type="body"/>
          </p:nvPr>
        </p:nvSpPr>
        <p:spPr>
          <a:xfrm>
            <a:off x="838200" y="809625"/>
            <a:ext cx="10515600" cy="8498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3. Below is the network topology that we will create for our SDN project. There will be 3 switches, 4 hosts, and one controller.</a:t>
            </a:r>
            <a:endParaRPr/>
          </a:p>
          <a:p>
            <a:pPr indent="0" lvl="0" marL="0" rtl="0" algn="l">
              <a:lnSpc>
                <a:spcPct val="90000"/>
              </a:lnSpc>
              <a:spcBef>
                <a:spcPts val="1000"/>
              </a:spcBef>
              <a:spcAft>
                <a:spcPts val="0"/>
              </a:spcAft>
              <a:buClr>
                <a:schemeClr val="dk1"/>
              </a:buClr>
              <a:buSzPts val="2800"/>
              <a:buNone/>
            </a:pPr>
            <a:r>
              <a:t/>
            </a:r>
            <a:endParaRPr/>
          </a:p>
        </p:txBody>
      </p:sp>
      <p:pic>
        <p:nvPicPr>
          <p:cNvPr id="222" name="Google Shape;222;p22"/>
          <p:cNvPicPr preferRelativeResize="0"/>
          <p:nvPr/>
        </p:nvPicPr>
        <p:blipFill rotWithShape="1">
          <a:blip r:embed="rId3">
            <a:alphaModFix/>
          </a:blip>
          <a:srcRect b="0" l="0" r="0" t="0"/>
          <a:stretch/>
        </p:blipFill>
        <p:spPr>
          <a:xfrm>
            <a:off x="2459196" y="1828693"/>
            <a:ext cx="7273607" cy="44874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idx="1" type="body"/>
          </p:nvPr>
        </p:nvSpPr>
        <p:spPr>
          <a:xfrm>
            <a:off x="838199" y="491066"/>
            <a:ext cx="10515600" cy="5757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4. Write the python script for our topology. Here is our code.</a:t>
            </a:r>
            <a:endParaRPr/>
          </a:p>
          <a:p>
            <a:pPr indent="0" lvl="0" marL="0" rtl="0" algn="l">
              <a:lnSpc>
                <a:spcPct val="90000"/>
              </a:lnSpc>
              <a:spcBef>
                <a:spcPts val="1000"/>
              </a:spcBef>
              <a:spcAft>
                <a:spcPts val="0"/>
              </a:spcAft>
              <a:buClr>
                <a:schemeClr val="dk1"/>
              </a:buClr>
              <a:buSzPts val="2800"/>
              <a:buNone/>
            </a:pPr>
            <a:r>
              <a:t/>
            </a:r>
            <a:endParaRPr/>
          </a:p>
        </p:txBody>
      </p:sp>
      <p:pic>
        <p:nvPicPr>
          <p:cNvPr id="228" name="Google Shape;228;p23"/>
          <p:cNvPicPr preferRelativeResize="0"/>
          <p:nvPr/>
        </p:nvPicPr>
        <p:blipFill rotWithShape="1">
          <a:blip r:embed="rId3">
            <a:alphaModFix/>
          </a:blip>
          <a:srcRect b="0" l="0" r="0" t="0"/>
          <a:stretch/>
        </p:blipFill>
        <p:spPr>
          <a:xfrm>
            <a:off x="2695945" y="1083732"/>
            <a:ext cx="6800109" cy="5486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idx="1" type="body"/>
          </p:nvPr>
        </p:nvSpPr>
        <p:spPr>
          <a:xfrm>
            <a:off x="838200" y="657225"/>
            <a:ext cx="10515600" cy="7651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u="none" strike="noStrike">
                <a:latin typeface="Arial"/>
                <a:ea typeface="Arial"/>
                <a:cs typeface="Arial"/>
                <a:sym typeface="Arial"/>
              </a:rPr>
              <a:t>5. Try to run the topology without connecting to any controller yet. We can run the topology in the mininet.</a:t>
            </a:r>
            <a:endParaRPr/>
          </a:p>
          <a:p>
            <a:pPr indent="0" lvl="0" marL="0" rtl="0" algn="l">
              <a:lnSpc>
                <a:spcPct val="90000"/>
              </a:lnSpc>
              <a:spcBef>
                <a:spcPts val="1000"/>
              </a:spcBef>
              <a:spcAft>
                <a:spcPts val="0"/>
              </a:spcAft>
              <a:buClr>
                <a:schemeClr val="dk1"/>
              </a:buClr>
              <a:buSzPts val="2800"/>
              <a:buNone/>
            </a:pPr>
            <a:r>
              <a:t/>
            </a:r>
            <a:endParaRPr/>
          </a:p>
        </p:txBody>
      </p:sp>
      <p:pic>
        <p:nvPicPr>
          <p:cNvPr id="234" name="Google Shape;234;p24"/>
          <p:cNvPicPr preferRelativeResize="0"/>
          <p:nvPr/>
        </p:nvPicPr>
        <p:blipFill rotWithShape="1">
          <a:blip r:embed="rId3">
            <a:alphaModFix/>
          </a:blip>
          <a:srcRect b="39340" l="0" r="0" t="0"/>
          <a:stretch/>
        </p:blipFill>
        <p:spPr>
          <a:xfrm>
            <a:off x="2535766" y="1733549"/>
            <a:ext cx="7120467" cy="3803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2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MY" sz="3600"/>
              <a:t>Next Progress</a:t>
            </a:r>
            <a:endParaRPr sz="3600"/>
          </a:p>
        </p:txBody>
      </p:sp>
      <p:sp>
        <p:nvSpPr>
          <p:cNvPr id="241" name="Google Shape;241;p25"/>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000"/>
              <a:buAutoNum type="arabicPeriod"/>
            </a:pPr>
            <a:r>
              <a:rPr lang="en-MY" sz="2000"/>
              <a:t>Run the topology and connect to the ONOS controller in Raspberry Pi VM.</a:t>
            </a:r>
            <a:endParaRPr/>
          </a:p>
          <a:p>
            <a:pPr indent="-514350" lvl="0" marL="514350" rtl="0" algn="l">
              <a:lnSpc>
                <a:spcPct val="90000"/>
              </a:lnSpc>
              <a:spcBef>
                <a:spcPts val="1000"/>
              </a:spcBef>
              <a:spcAft>
                <a:spcPts val="0"/>
              </a:spcAft>
              <a:buClr>
                <a:schemeClr val="dk1"/>
              </a:buClr>
              <a:buSzPts val="2000"/>
              <a:buAutoNum type="arabicPeriod"/>
            </a:pPr>
            <a:r>
              <a:rPr lang="en-MY" sz="2000"/>
              <a:t>Enable VPLS options in ONOS controller.</a:t>
            </a:r>
            <a:endParaRPr/>
          </a:p>
          <a:p>
            <a:pPr indent="-514350" lvl="0" marL="514350" rtl="0" algn="l">
              <a:lnSpc>
                <a:spcPct val="90000"/>
              </a:lnSpc>
              <a:spcBef>
                <a:spcPts val="1000"/>
              </a:spcBef>
              <a:spcAft>
                <a:spcPts val="0"/>
              </a:spcAft>
              <a:buClr>
                <a:schemeClr val="dk1"/>
              </a:buClr>
              <a:buSzPts val="2000"/>
              <a:buAutoNum type="arabicPeriod"/>
            </a:pPr>
            <a:r>
              <a:rPr lang="en-MY" sz="2000"/>
              <a:t>Ping each other hosts and our expected results like the research paper we used.</a:t>
            </a:r>
            <a:endParaRPr sz="2000"/>
          </a:p>
        </p:txBody>
      </p:sp>
      <p:grpSp>
        <p:nvGrpSpPr>
          <p:cNvPr id="242" name="Google Shape;242;p25"/>
          <p:cNvGrpSpPr/>
          <p:nvPr/>
        </p:nvGrpSpPr>
        <p:grpSpPr>
          <a:xfrm>
            <a:off x="0" y="4601497"/>
            <a:ext cx="1014060" cy="2017580"/>
            <a:chOff x="0" y="4601497"/>
            <a:chExt cx="1014060" cy="2017580"/>
          </a:xfrm>
        </p:grpSpPr>
        <p:sp>
          <p:nvSpPr>
            <p:cNvPr id="243" name="Google Shape;243;p2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2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245" name="Google Shape;245;p25"/>
          <p:cNvPicPr preferRelativeResize="0"/>
          <p:nvPr/>
        </p:nvPicPr>
        <p:blipFill rotWithShape="1">
          <a:blip r:embed="rId3">
            <a:alphaModFix/>
          </a:blip>
          <a:srcRect b="0" l="0" r="0" t="0"/>
          <a:stretch/>
        </p:blipFill>
        <p:spPr>
          <a:xfrm>
            <a:off x="5295320" y="1670241"/>
            <a:ext cx="6253212" cy="4060217"/>
          </a:xfrm>
          <a:prstGeom prst="rect">
            <a:avLst/>
          </a:prstGeom>
          <a:noFill/>
          <a:ln>
            <a:noFill/>
          </a:ln>
        </p:spPr>
      </p:pic>
      <p:grpSp>
        <p:nvGrpSpPr>
          <p:cNvPr id="246" name="Google Shape;246;p25"/>
          <p:cNvGrpSpPr/>
          <p:nvPr/>
        </p:nvGrpSpPr>
        <p:grpSpPr>
          <a:xfrm>
            <a:off x="11219290" y="1"/>
            <a:ext cx="972709" cy="1935307"/>
            <a:chOff x="10918968" y="713127"/>
            <a:chExt cx="1273032" cy="2532832"/>
          </a:xfrm>
        </p:grpSpPr>
        <p:sp>
          <p:nvSpPr>
            <p:cNvPr id="247" name="Google Shape;247;p2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2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838200" y="82496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MY"/>
              <a:t>4. Measure the throughput VoIP, delay VoIP, Jitter VoIP performance test and expected this result:</a:t>
            </a:r>
            <a:endParaRPr/>
          </a:p>
        </p:txBody>
      </p:sp>
      <p:pic>
        <p:nvPicPr>
          <p:cNvPr id="254" name="Google Shape;254;p26"/>
          <p:cNvPicPr preferRelativeResize="0"/>
          <p:nvPr/>
        </p:nvPicPr>
        <p:blipFill rotWithShape="1">
          <a:blip r:embed="rId3">
            <a:alphaModFix/>
          </a:blip>
          <a:srcRect b="0" l="0" r="0" t="0"/>
          <a:stretch/>
        </p:blipFill>
        <p:spPr>
          <a:xfrm>
            <a:off x="628291" y="1812097"/>
            <a:ext cx="10725509" cy="49251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7"/>
          <p:cNvPicPr preferRelativeResize="0"/>
          <p:nvPr>
            <p:ph idx="1" type="body"/>
          </p:nvPr>
        </p:nvPicPr>
        <p:blipFill rotWithShape="1">
          <a:blip r:embed="rId3">
            <a:alphaModFix/>
          </a:blip>
          <a:srcRect b="0" l="0" r="0" t="0"/>
          <a:stretch/>
        </p:blipFill>
        <p:spPr>
          <a:xfrm>
            <a:off x="218203" y="877625"/>
            <a:ext cx="11755593" cy="5102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grpSp>
        <p:nvGrpSpPr>
          <p:cNvPr id="264" name="Google Shape;264;p28"/>
          <p:cNvGrpSpPr/>
          <p:nvPr/>
        </p:nvGrpSpPr>
        <p:grpSpPr>
          <a:xfrm rot="5400000">
            <a:off x="9262397" y="134260"/>
            <a:ext cx="3142400" cy="2716805"/>
            <a:chOff x="-305" y="-4155"/>
            <a:chExt cx="2514948" cy="2174333"/>
          </a:xfrm>
        </p:grpSpPr>
        <p:sp>
          <p:nvSpPr>
            <p:cNvPr id="265" name="Google Shape;265;p2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2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2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Calibri"/>
                <a:ea typeface="Calibri"/>
                <a:cs typeface="Calibri"/>
                <a:sym typeface="Calibri"/>
              </a:endParaRPr>
            </a:p>
          </p:txBody>
        </p:sp>
        <p:sp>
          <p:nvSpPr>
            <p:cNvPr id="268" name="Google Shape;268;p2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69" name="Google Shape;269;p28"/>
          <p:cNvGrpSpPr/>
          <p:nvPr/>
        </p:nvGrpSpPr>
        <p:grpSpPr>
          <a:xfrm flipH="1" rot="10800000">
            <a:off x="0" y="5047906"/>
            <a:ext cx="2412221" cy="1810094"/>
            <a:chOff x="-305" y="-1"/>
            <a:chExt cx="3832880" cy="2876136"/>
          </a:xfrm>
        </p:grpSpPr>
        <p:sp>
          <p:nvSpPr>
            <p:cNvPr id="270" name="Google Shape;270;p2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2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2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2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74" name="Google Shape;274;p28"/>
          <p:cNvSpPr txBox="1"/>
          <p:nvPr/>
        </p:nvSpPr>
        <p:spPr>
          <a:xfrm>
            <a:off x="2479050" y="2037250"/>
            <a:ext cx="7233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MY" sz="5000">
                <a:latin typeface="Times New Roman"/>
                <a:ea typeface="Times New Roman"/>
                <a:cs typeface="Times New Roman"/>
                <a:sym typeface="Times New Roman"/>
              </a:rPr>
              <a:t>SDN with Raspberry Pi</a:t>
            </a:r>
            <a:endParaRPr sz="5000">
              <a:latin typeface="Times New Roman"/>
              <a:ea typeface="Times New Roman"/>
              <a:cs typeface="Times New Roman"/>
              <a:sym typeface="Times New Roman"/>
            </a:endParaRPr>
          </a:p>
        </p:txBody>
      </p:sp>
      <p:sp>
        <p:nvSpPr>
          <p:cNvPr id="275" name="Google Shape;275;p28"/>
          <p:cNvSpPr txBox="1"/>
          <p:nvPr>
            <p:ph idx="4294967295" type="subTitle"/>
          </p:nvPr>
        </p:nvSpPr>
        <p:spPr>
          <a:xfrm>
            <a:off x="1524000" y="317648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MY" sz="2400"/>
              <a:t>By</a:t>
            </a:r>
            <a:r>
              <a:rPr lang="en-MY" sz="2400"/>
              <a:t>:</a:t>
            </a:r>
            <a:endParaRPr sz="2400"/>
          </a:p>
          <a:p>
            <a:pPr indent="0" lvl="0" marL="0" rtl="0" algn="ctr">
              <a:lnSpc>
                <a:spcPct val="90000"/>
              </a:lnSpc>
              <a:spcBef>
                <a:spcPts val="1000"/>
              </a:spcBef>
              <a:spcAft>
                <a:spcPts val="0"/>
              </a:spcAft>
              <a:buClr>
                <a:schemeClr val="dk1"/>
              </a:buClr>
              <a:buSzPts val="2400"/>
              <a:buNone/>
            </a:pPr>
            <a:r>
              <a:rPr lang="en-MY" sz="2400"/>
              <a:t>Mohamad Khairul Zamidi bin Zakaria (202180)</a:t>
            </a:r>
            <a:endParaRPr sz="2400"/>
          </a:p>
          <a:p>
            <a:pPr indent="0" lvl="0" marL="0" rtl="0" algn="ctr">
              <a:lnSpc>
                <a:spcPct val="90000"/>
              </a:lnSpc>
              <a:spcBef>
                <a:spcPts val="1000"/>
              </a:spcBef>
              <a:spcAft>
                <a:spcPts val="0"/>
              </a:spcAft>
              <a:buClr>
                <a:schemeClr val="dk1"/>
              </a:buClr>
              <a:buSzPts val="2400"/>
              <a:buNone/>
            </a:pPr>
            <a:r>
              <a:rPr lang="en-MY" sz="2400"/>
              <a:t>Muhammad Muzammel bin Imamuzel (202179)</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29"/>
          <p:cNvSpPr txBox="1"/>
          <p:nvPr>
            <p:ph type="title"/>
          </p:nvPr>
        </p:nvSpPr>
        <p:spPr>
          <a:xfrm>
            <a:off x="700177" y="291090"/>
            <a:ext cx="10515599" cy="93268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solidFill>
                  <a:schemeClr val="dk1"/>
                </a:solidFill>
                <a:latin typeface="Calibri"/>
                <a:ea typeface="Calibri"/>
                <a:cs typeface="Calibri"/>
                <a:sym typeface="Calibri"/>
              </a:rPr>
              <a:t>Connect </a:t>
            </a:r>
            <a:r>
              <a:rPr lang="en-MY"/>
              <a:t>M</a:t>
            </a:r>
            <a:r>
              <a:rPr lang="en-MY">
                <a:solidFill>
                  <a:schemeClr val="dk1"/>
                </a:solidFill>
                <a:latin typeface="Calibri"/>
                <a:ea typeface="Calibri"/>
                <a:cs typeface="Calibri"/>
                <a:sym typeface="Calibri"/>
              </a:rPr>
              <a:t>ininet to the ONOS controller</a:t>
            </a:r>
            <a:endParaRPr/>
          </a:p>
        </p:txBody>
      </p:sp>
      <p:sp>
        <p:nvSpPr>
          <p:cNvPr id="281" name="Google Shape;281;p29"/>
          <p:cNvSpPr txBox="1"/>
          <p:nvPr>
            <p:ph idx="1" type="body"/>
          </p:nvPr>
        </p:nvSpPr>
        <p:spPr>
          <a:xfrm>
            <a:off x="838199" y="1335726"/>
            <a:ext cx="10515599" cy="4206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solidFill>
                  <a:schemeClr val="dk1"/>
                </a:solidFill>
                <a:latin typeface="Calibri"/>
                <a:ea typeface="Calibri"/>
                <a:cs typeface="Calibri"/>
                <a:sym typeface="Calibri"/>
              </a:rPr>
              <a:t>1. Run the topology and connect it to the ONOS controller.</a:t>
            </a:r>
            <a:endParaRPr/>
          </a:p>
        </p:txBody>
      </p:sp>
      <p:pic>
        <p:nvPicPr>
          <p:cNvPr descr="Text&#10;&#10;Description automatically generated" id="282" name="Google Shape;282;p29"/>
          <p:cNvPicPr preferRelativeResize="0"/>
          <p:nvPr/>
        </p:nvPicPr>
        <p:blipFill rotWithShape="1">
          <a:blip r:embed="rId3">
            <a:alphaModFix/>
          </a:blip>
          <a:srcRect b="0" l="0" r="0" t="0"/>
          <a:stretch/>
        </p:blipFill>
        <p:spPr>
          <a:xfrm>
            <a:off x="2146179" y="1868298"/>
            <a:ext cx="7623597" cy="44407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1" type="body"/>
          </p:nvPr>
        </p:nvSpPr>
        <p:spPr>
          <a:xfrm>
            <a:off x="838200" y="724619"/>
            <a:ext cx="10515600" cy="8971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44444"/>
              </a:buClr>
              <a:buSzPts val="1800"/>
              <a:buNone/>
            </a:pPr>
            <a:r>
              <a:rPr lang="en-MY" sz="1800" u="none" strike="noStrike">
                <a:solidFill>
                  <a:srgbClr val="444444"/>
                </a:solidFill>
                <a:latin typeface="Calibri"/>
                <a:ea typeface="Calibri"/>
                <a:cs typeface="Calibri"/>
                <a:sym typeface="Calibri"/>
              </a:rPr>
              <a:t>3. Follow step by step installation instructions. Click “Install” to start the installation and wait for the next step required until the installation is complete.</a:t>
            </a:r>
            <a:endParaRPr sz="1800" u="none" strike="noStrike">
              <a:solidFill>
                <a:srgbClr val="444444"/>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u="none" strike="noStrike">
              <a:solidFill>
                <a:srgbClr val="444444"/>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100" name="Google Shape;100;p3"/>
          <p:cNvPicPr preferRelativeResize="0"/>
          <p:nvPr/>
        </p:nvPicPr>
        <p:blipFill rotWithShape="1">
          <a:blip r:embed="rId3">
            <a:alphaModFix/>
          </a:blip>
          <a:srcRect b="0" l="0" r="0" t="0"/>
          <a:stretch/>
        </p:blipFill>
        <p:spPr>
          <a:xfrm>
            <a:off x="556814" y="1929184"/>
            <a:ext cx="5283410" cy="3936778"/>
          </a:xfrm>
          <a:prstGeom prst="rect">
            <a:avLst/>
          </a:prstGeom>
          <a:noFill/>
          <a:ln>
            <a:noFill/>
          </a:ln>
        </p:spPr>
      </p:pic>
      <p:pic>
        <p:nvPicPr>
          <p:cNvPr id="101" name="Google Shape;101;p3"/>
          <p:cNvPicPr preferRelativeResize="0"/>
          <p:nvPr/>
        </p:nvPicPr>
        <p:blipFill rotWithShape="1">
          <a:blip r:embed="rId4">
            <a:alphaModFix/>
          </a:blip>
          <a:srcRect b="0" l="0" r="0" t="0"/>
          <a:stretch/>
        </p:blipFill>
        <p:spPr>
          <a:xfrm>
            <a:off x="6351778" y="1929184"/>
            <a:ext cx="5513576" cy="393677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idx="1" type="body"/>
          </p:nvPr>
        </p:nvSpPr>
        <p:spPr>
          <a:xfrm>
            <a:off x="838200" y="704192"/>
            <a:ext cx="10515600" cy="6932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en-MY" sz="1800" u="none" strike="noStrike">
                <a:solidFill>
                  <a:srgbClr val="000000"/>
                </a:solidFill>
                <a:latin typeface="Arial"/>
                <a:ea typeface="Arial"/>
                <a:cs typeface="Arial"/>
                <a:sym typeface="Arial"/>
              </a:rPr>
              <a:t>2. Open ONOS in command line (CLI).</a:t>
            </a:r>
            <a:endParaRPr/>
          </a:p>
        </p:txBody>
      </p:sp>
      <p:pic>
        <p:nvPicPr>
          <p:cNvPr id="288" name="Google Shape;288;p30"/>
          <p:cNvPicPr preferRelativeResize="0"/>
          <p:nvPr/>
        </p:nvPicPr>
        <p:blipFill rotWithShape="1">
          <a:blip r:embed="rId3">
            <a:alphaModFix/>
          </a:blip>
          <a:srcRect b="0" l="0" r="0" t="0"/>
          <a:stretch/>
        </p:blipFill>
        <p:spPr>
          <a:xfrm>
            <a:off x="2189198" y="1562220"/>
            <a:ext cx="7472027" cy="459158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idx="1" type="body"/>
          </p:nvPr>
        </p:nvSpPr>
        <p:spPr>
          <a:xfrm>
            <a:off x="838200" y="738697"/>
            <a:ext cx="10515600" cy="8830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latin typeface="Arial"/>
                <a:ea typeface="Arial"/>
                <a:cs typeface="Arial"/>
                <a:sym typeface="Arial"/>
              </a:rPr>
              <a:t>3. </a:t>
            </a:r>
            <a:r>
              <a:rPr b="0" i="0" lang="en-MY" sz="1800" u="none" strike="noStrike">
                <a:solidFill>
                  <a:srgbClr val="000000"/>
                </a:solidFill>
                <a:latin typeface="Arial"/>
                <a:ea typeface="Arial"/>
                <a:cs typeface="Arial"/>
                <a:sym typeface="Arial"/>
              </a:rPr>
              <a:t>Trying to check the connectivity of all the hosts by using command ‘pingall’ in mininet. All the hosts are connected because 12/12  packets are received.</a:t>
            </a:r>
            <a:endParaRPr sz="1800">
              <a:latin typeface="Arial"/>
              <a:ea typeface="Arial"/>
              <a:cs typeface="Arial"/>
              <a:sym typeface="Arial"/>
            </a:endParaRPr>
          </a:p>
        </p:txBody>
      </p:sp>
      <p:pic>
        <p:nvPicPr>
          <p:cNvPr id="294" name="Google Shape;294;p31"/>
          <p:cNvPicPr preferRelativeResize="0"/>
          <p:nvPr/>
        </p:nvPicPr>
        <p:blipFill rotWithShape="1">
          <a:blip r:embed="rId3">
            <a:alphaModFix/>
          </a:blip>
          <a:srcRect b="0" l="0" r="0" t="0"/>
          <a:stretch/>
        </p:blipFill>
        <p:spPr>
          <a:xfrm>
            <a:off x="1688621" y="2144743"/>
            <a:ext cx="8814758" cy="18646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idx="1" type="body"/>
          </p:nvPr>
        </p:nvSpPr>
        <p:spPr>
          <a:xfrm>
            <a:off x="838200" y="755950"/>
            <a:ext cx="10515600" cy="779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latin typeface="Arial"/>
                <a:ea typeface="Arial"/>
                <a:cs typeface="Arial"/>
                <a:sym typeface="Arial"/>
              </a:rPr>
              <a:t>4. </a:t>
            </a:r>
            <a:r>
              <a:rPr b="0" i="0" lang="en-MY" sz="1800" u="none" strike="noStrike">
                <a:solidFill>
                  <a:srgbClr val="000000"/>
                </a:solidFill>
                <a:latin typeface="Arial"/>
                <a:ea typeface="Arial"/>
                <a:cs typeface="Arial"/>
                <a:sym typeface="Arial"/>
              </a:rPr>
              <a:t>Open xterm for h1 and try to ping h2 (10.10.10.2) , h3 (10.10.10.3), and h4 (10.10.10.4). All ping is successful.</a:t>
            </a:r>
            <a:endParaRPr sz="1800">
              <a:latin typeface="Arial"/>
              <a:ea typeface="Arial"/>
              <a:cs typeface="Arial"/>
              <a:sym typeface="Arial"/>
            </a:endParaRPr>
          </a:p>
        </p:txBody>
      </p:sp>
      <p:pic>
        <p:nvPicPr>
          <p:cNvPr id="300" name="Google Shape;300;p32"/>
          <p:cNvPicPr preferRelativeResize="0"/>
          <p:nvPr/>
        </p:nvPicPr>
        <p:blipFill rotWithShape="1">
          <a:blip r:embed="rId3">
            <a:alphaModFix/>
          </a:blip>
          <a:srcRect b="0" l="0" r="0" t="0"/>
          <a:stretch/>
        </p:blipFill>
        <p:spPr>
          <a:xfrm>
            <a:off x="2932083" y="1268622"/>
            <a:ext cx="7385110" cy="54480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Measure the bitrate, jitter, and packet loss</a:t>
            </a:r>
            <a:endParaRPr/>
          </a:p>
        </p:txBody>
      </p:sp>
      <p:sp>
        <p:nvSpPr>
          <p:cNvPr id="306" name="Google Shape;306;p33"/>
          <p:cNvSpPr txBox="1"/>
          <p:nvPr>
            <p:ph idx="1" type="body"/>
          </p:nvPr>
        </p:nvSpPr>
        <p:spPr>
          <a:xfrm>
            <a:off x="838200" y="1825625"/>
            <a:ext cx="10515600" cy="243582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0000"/>
              </a:buClr>
              <a:buSzPts val="1800"/>
              <a:buFont typeface="Calibri"/>
              <a:buAutoNum type="arabicPeriod"/>
            </a:pPr>
            <a:r>
              <a:rPr b="0" i="0" lang="en-MY" sz="1800" u="none" strike="noStrike">
                <a:solidFill>
                  <a:srgbClr val="000000"/>
                </a:solidFill>
                <a:latin typeface="Arial"/>
                <a:ea typeface="Arial"/>
                <a:cs typeface="Arial"/>
                <a:sym typeface="Arial"/>
              </a:rPr>
              <a:t>For the performance measurement, we will use iperf3. To install iperf3, the command is “sudo apt install iperf3”, and it is already ready to use.</a:t>
            </a:r>
            <a:endParaRPr/>
          </a:p>
          <a:p>
            <a:pPr indent="-228600" lvl="0" marL="228600" rtl="0" algn="l">
              <a:lnSpc>
                <a:spcPct val="150000"/>
              </a:lnSpc>
              <a:spcBef>
                <a:spcPts val="0"/>
              </a:spcBef>
              <a:spcAft>
                <a:spcPts val="0"/>
              </a:spcAft>
              <a:buClr>
                <a:srgbClr val="000000"/>
              </a:buClr>
              <a:buSzPts val="1800"/>
              <a:buFont typeface="Calibri"/>
              <a:buAutoNum type="arabicPeriod"/>
            </a:pPr>
            <a:r>
              <a:rPr b="0" i="0" lang="en-MY" sz="1800" u="none" strike="noStrike">
                <a:solidFill>
                  <a:srgbClr val="000000"/>
                </a:solidFill>
                <a:latin typeface="Arial"/>
                <a:ea typeface="Arial"/>
                <a:cs typeface="Arial"/>
                <a:sym typeface="Arial"/>
              </a:rPr>
              <a:t>The Iperf3 server will be up at host1 and ready to listen at port 5201 by default.</a:t>
            </a:r>
            <a:endParaRPr/>
          </a:p>
          <a:p>
            <a:pPr indent="-228600" lvl="0" marL="228600" rtl="0" algn="l">
              <a:lnSpc>
                <a:spcPct val="150000"/>
              </a:lnSpc>
              <a:spcBef>
                <a:spcPts val="0"/>
              </a:spcBef>
              <a:spcAft>
                <a:spcPts val="0"/>
              </a:spcAft>
              <a:buClr>
                <a:srgbClr val="000000"/>
              </a:buClr>
              <a:buSzPts val="1800"/>
              <a:buFont typeface="Calibri"/>
              <a:buAutoNum type="arabicPeriod"/>
            </a:pPr>
            <a:r>
              <a:rPr b="0" i="0" lang="en-MY" sz="1800" u="none" strike="noStrike">
                <a:solidFill>
                  <a:srgbClr val="000000"/>
                </a:solidFill>
                <a:latin typeface="Arial"/>
                <a:ea typeface="Arial"/>
                <a:cs typeface="Arial"/>
                <a:sym typeface="Arial"/>
              </a:rPr>
              <a:t>First, at host 4, an iperf3 client with UDP protocol connected to the iperf3 server (10.10.10.1) with the bandwidth 200 Megabits/sec will send the packet in 10 seconds interval time.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4"/>
          <p:cNvPicPr preferRelativeResize="0"/>
          <p:nvPr/>
        </p:nvPicPr>
        <p:blipFill rotWithShape="1">
          <a:blip r:embed="rId3">
            <a:alphaModFix/>
          </a:blip>
          <a:srcRect b="0" l="0" r="0" t="0"/>
          <a:stretch/>
        </p:blipFill>
        <p:spPr>
          <a:xfrm>
            <a:off x="115628" y="800365"/>
            <a:ext cx="5628018" cy="3937144"/>
          </a:xfrm>
          <a:prstGeom prst="rect">
            <a:avLst/>
          </a:prstGeom>
          <a:noFill/>
          <a:ln>
            <a:noFill/>
          </a:ln>
        </p:spPr>
      </p:pic>
      <p:pic>
        <p:nvPicPr>
          <p:cNvPr id="312" name="Google Shape;312;p34"/>
          <p:cNvPicPr preferRelativeResize="0"/>
          <p:nvPr/>
        </p:nvPicPr>
        <p:blipFill rotWithShape="1">
          <a:blip r:embed="rId4">
            <a:alphaModFix/>
          </a:blip>
          <a:srcRect b="0" l="0" r="0" t="0"/>
          <a:stretch/>
        </p:blipFill>
        <p:spPr>
          <a:xfrm>
            <a:off x="5958251" y="840377"/>
            <a:ext cx="6099321" cy="3857120"/>
          </a:xfrm>
          <a:prstGeom prst="rect">
            <a:avLst/>
          </a:prstGeom>
          <a:noFill/>
          <a:ln>
            <a:noFill/>
          </a:ln>
        </p:spPr>
      </p:pic>
      <p:sp>
        <p:nvSpPr>
          <p:cNvPr id="313" name="Google Shape;313;p34"/>
          <p:cNvSpPr txBox="1"/>
          <p:nvPr/>
        </p:nvSpPr>
        <p:spPr>
          <a:xfrm>
            <a:off x="497900" y="5242150"/>
            <a:ext cx="107004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MY" sz="1800">
                <a:solidFill>
                  <a:schemeClr val="dk1"/>
                </a:solidFill>
              </a:rPr>
              <a:t>4. From step 3, we get the result. The data transferred to the server is 238 MBytes with 199 Mbits/sec, jitter is 0.008 ms, and no packet loss. </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idx="1" type="body"/>
          </p:nvPr>
        </p:nvSpPr>
        <p:spPr>
          <a:xfrm>
            <a:off x="682925" y="755950"/>
            <a:ext cx="10515600" cy="813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0000"/>
              </a:buClr>
              <a:buSzPts val="1800"/>
              <a:buNone/>
            </a:pPr>
            <a:r>
              <a:rPr b="0" i="0" lang="en-MY" sz="1800" u="none" strike="noStrike">
                <a:solidFill>
                  <a:srgbClr val="000000"/>
                </a:solidFill>
                <a:latin typeface="Arial"/>
                <a:ea typeface="Arial"/>
                <a:cs typeface="Arial"/>
                <a:sym typeface="Arial"/>
              </a:rPr>
              <a:t>5. Next, we run the client with the same UDP protocol but with different bandwidths; 400Mb/s, 600Mb/s, and 800Mb/s.</a:t>
            </a:r>
            <a:endParaRPr/>
          </a:p>
        </p:txBody>
      </p:sp>
      <p:pic>
        <p:nvPicPr>
          <p:cNvPr id="319" name="Google Shape;319;p35"/>
          <p:cNvPicPr preferRelativeResize="0"/>
          <p:nvPr/>
        </p:nvPicPr>
        <p:blipFill rotWithShape="1">
          <a:blip r:embed="rId3">
            <a:alphaModFix/>
          </a:blip>
          <a:srcRect b="0" l="0" r="0" t="0"/>
          <a:stretch/>
        </p:blipFill>
        <p:spPr>
          <a:xfrm>
            <a:off x="2951100" y="1869500"/>
            <a:ext cx="6166099" cy="3969500"/>
          </a:xfrm>
          <a:prstGeom prst="rect">
            <a:avLst/>
          </a:prstGeom>
          <a:noFill/>
          <a:ln>
            <a:noFill/>
          </a:ln>
        </p:spPr>
      </p:pic>
      <p:sp>
        <p:nvSpPr>
          <p:cNvPr id="320" name="Google Shape;320;p35"/>
          <p:cNvSpPr txBox="1"/>
          <p:nvPr/>
        </p:nvSpPr>
        <p:spPr>
          <a:xfrm>
            <a:off x="3390450" y="5839000"/>
            <a:ext cx="541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MY">
                <a:latin typeface="Calibri"/>
                <a:ea typeface="Calibri"/>
                <a:cs typeface="Calibri"/>
                <a:sym typeface="Calibri"/>
              </a:rPr>
              <a:t>UDP protocol with bandwidth 400Mb/s</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36"/>
          <p:cNvPicPr preferRelativeResize="0"/>
          <p:nvPr>
            <p:ph idx="1" type="body"/>
          </p:nvPr>
        </p:nvPicPr>
        <p:blipFill rotWithShape="1">
          <a:blip r:embed="rId3">
            <a:alphaModFix/>
          </a:blip>
          <a:srcRect b="0" l="0" r="0" t="0"/>
          <a:stretch/>
        </p:blipFill>
        <p:spPr>
          <a:xfrm>
            <a:off x="2079474" y="749374"/>
            <a:ext cx="7857600" cy="5010600"/>
          </a:xfrm>
          <a:prstGeom prst="rect">
            <a:avLst/>
          </a:prstGeom>
          <a:noFill/>
          <a:ln>
            <a:noFill/>
          </a:ln>
        </p:spPr>
      </p:pic>
      <p:sp>
        <p:nvSpPr>
          <p:cNvPr id="326" name="Google Shape;326;p36"/>
          <p:cNvSpPr txBox="1"/>
          <p:nvPr/>
        </p:nvSpPr>
        <p:spPr>
          <a:xfrm>
            <a:off x="3390450" y="5816325"/>
            <a:ext cx="541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MY">
                <a:latin typeface="Calibri"/>
                <a:ea typeface="Calibri"/>
                <a:cs typeface="Calibri"/>
                <a:sym typeface="Calibri"/>
              </a:rPr>
              <a:t>UDP protocol with bandwidth 600Mb/s</a:t>
            </a:r>
            <a:endParaRPr>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7"/>
          <p:cNvPicPr preferRelativeResize="0"/>
          <p:nvPr>
            <p:ph idx="1" type="body"/>
          </p:nvPr>
        </p:nvPicPr>
        <p:blipFill rotWithShape="1">
          <a:blip r:embed="rId3">
            <a:alphaModFix/>
          </a:blip>
          <a:srcRect b="0" l="0" r="0" t="0"/>
          <a:stretch/>
        </p:blipFill>
        <p:spPr>
          <a:xfrm>
            <a:off x="2204318" y="950538"/>
            <a:ext cx="7783363" cy="4956923"/>
          </a:xfrm>
          <a:prstGeom prst="rect">
            <a:avLst/>
          </a:prstGeom>
          <a:noFill/>
          <a:ln>
            <a:noFill/>
          </a:ln>
        </p:spPr>
      </p:pic>
      <p:sp>
        <p:nvSpPr>
          <p:cNvPr id="332" name="Google Shape;332;p37"/>
          <p:cNvSpPr txBox="1"/>
          <p:nvPr/>
        </p:nvSpPr>
        <p:spPr>
          <a:xfrm>
            <a:off x="3390450" y="5907450"/>
            <a:ext cx="541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MY">
                <a:latin typeface="Calibri"/>
                <a:ea typeface="Calibri"/>
                <a:cs typeface="Calibri"/>
                <a:sym typeface="Calibri"/>
              </a:rPr>
              <a:t>UDP protocol with bandwidth 800Mb/s</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Results of experiments</a:t>
            </a:r>
            <a:endParaRPr/>
          </a:p>
        </p:txBody>
      </p:sp>
      <p:graphicFrame>
        <p:nvGraphicFramePr>
          <p:cNvPr id="338" name="Google Shape;338;p38"/>
          <p:cNvGraphicFramePr/>
          <p:nvPr/>
        </p:nvGraphicFramePr>
        <p:xfrm>
          <a:off x="838201" y="2329132"/>
          <a:ext cx="3000000" cy="3000000"/>
        </p:xfrm>
        <a:graphic>
          <a:graphicData uri="http://schemas.openxmlformats.org/drawingml/2006/table">
            <a:tbl>
              <a:tblPr>
                <a:noFill/>
                <a:tableStyleId>{5C868258-F7FA-4A70-85FB-08ABD86043EE}</a:tableStyleId>
              </a:tblPr>
              <a:tblGrid>
                <a:gridCol w="2023475"/>
                <a:gridCol w="2023475"/>
                <a:gridCol w="2023475"/>
                <a:gridCol w="2023475"/>
                <a:gridCol w="2023475"/>
              </a:tblGrid>
              <a:tr h="569350">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Bandwidths, Mb/s</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Transfer, MBytes</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Bitrate, Mbits/s</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Jitter, ms</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Packet Loss, %</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532850">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200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238</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199</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0.008</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2850">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400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477</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398</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0.003</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875">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600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715</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597</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0.003</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2850">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800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954</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796</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0.003</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MY" sz="1800" u="none" cap="none" strike="noStrike">
                          <a:solidFill>
                            <a:srgbClr val="000000"/>
                          </a:solidFill>
                          <a:latin typeface="Arial"/>
                          <a:ea typeface="Arial"/>
                          <a:cs typeface="Arial"/>
                          <a:sym typeface="Arial"/>
                        </a:rPr>
                        <a:t>0</a:t>
                      </a:r>
                      <a:endParaRPr sz="32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39" name="Google Shape;339;p38"/>
          <p:cNvSpPr txBox="1"/>
          <p:nvPr/>
        </p:nvSpPr>
        <p:spPr>
          <a:xfrm>
            <a:off x="838200" y="1959800"/>
            <a:ext cx="6099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MY" sz="1800" u="none" cap="none" strike="noStrike">
                <a:solidFill>
                  <a:srgbClr val="000000"/>
                </a:solidFill>
                <a:latin typeface="Arial"/>
                <a:ea typeface="Arial"/>
                <a:cs typeface="Arial"/>
                <a:sym typeface="Arial"/>
              </a:rPr>
              <a:t>UDP protocol, interval time = 10 seconds</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9" title="Points scored"/>
          <p:cNvPicPr preferRelativeResize="0"/>
          <p:nvPr/>
        </p:nvPicPr>
        <p:blipFill rotWithShape="1">
          <a:blip r:embed="rId3">
            <a:alphaModFix/>
          </a:blip>
          <a:srcRect b="0" l="0" r="0" t="0"/>
          <a:stretch/>
        </p:blipFill>
        <p:spPr>
          <a:xfrm>
            <a:off x="1315700" y="507300"/>
            <a:ext cx="9254451" cy="5722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838200" y="623358"/>
            <a:ext cx="10515600" cy="7821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44444"/>
              </a:buClr>
              <a:buSzPts val="1800"/>
              <a:buNone/>
            </a:pPr>
            <a:r>
              <a:rPr lang="en-MY" sz="1800" u="none" strike="noStrike">
                <a:solidFill>
                  <a:srgbClr val="444444"/>
                </a:solidFill>
                <a:latin typeface="Calibri"/>
                <a:ea typeface="Calibri"/>
                <a:cs typeface="Calibri"/>
                <a:sym typeface="Calibri"/>
              </a:rPr>
              <a:t>4. After finishing the installation process, the VirtualBox Window can be opened and can be used.</a:t>
            </a:r>
            <a:endParaRPr sz="1800" u="none" strike="noStrike">
              <a:solidFill>
                <a:srgbClr val="444444"/>
              </a:solidFill>
              <a:latin typeface="Arial"/>
              <a:ea typeface="Arial"/>
              <a:cs typeface="Arial"/>
              <a:sym typeface="Arial"/>
            </a:endParaRPr>
          </a:p>
        </p:txBody>
      </p:sp>
      <p:pic>
        <p:nvPicPr>
          <p:cNvPr id="107" name="Google Shape;107;p4"/>
          <p:cNvPicPr preferRelativeResize="0"/>
          <p:nvPr/>
        </p:nvPicPr>
        <p:blipFill rotWithShape="1">
          <a:blip r:embed="rId3">
            <a:alphaModFix/>
          </a:blip>
          <a:srcRect b="0" l="0" r="0" t="0"/>
          <a:stretch/>
        </p:blipFill>
        <p:spPr>
          <a:xfrm>
            <a:off x="2387599" y="1405466"/>
            <a:ext cx="6690889" cy="47462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0dbc150e0e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MY"/>
              <a:t>Conclusion</a:t>
            </a:r>
            <a:endParaRPr/>
          </a:p>
        </p:txBody>
      </p:sp>
      <p:sp>
        <p:nvSpPr>
          <p:cNvPr id="350" name="Google Shape;350;g10dbc150e0e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AutoNum type="arabicPeriod"/>
            </a:pPr>
            <a:r>
              <a:rPr lang="en-MY" sz="1800">
                <a:latin typeface="Arial"/>
                <a:ea typeface="Arial"/>
                <a:cs typeface="Arial"/>
                <a:sym typeface="Arial"/>
              </a:rPr>
              <a:t>We are able to recreate the SDN network at Raspberry Pi VM.</a:t>
            </a:r>
            <a:endParaRPr sz="1800">
              <a:latin typeface="Arial"/>
              <a:ea typeface="Arial"/>
              <a:cs typeface="Arial"/>
              <a:sym typeface="Arial"/>
            </a:endParaRPr>
          </a:p>
          <a:p>
            <a:pPr indent="0" lvl="0" marL="0" rtl="0" algn="just">
              <a:lnSpc>
                <a:spcPct val="115000"/>
              </a:lnSpc>
              <a:spcBef>
                <a:spcPts val="0"/>
              </a:spcBef>
              <a:spcAft>
                <a:spcPts val="0"/>
              </a:spcAft>
              <a:buNone/>
            </a:pPr>
            <a:r>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AutoNum type="arabicPeriod"/>
            </a:pPr>
            <a:r>
              <a:rPr lang="en-MY" sz="1800">
                <a:latin typeface="Arial"/>
                <a:ea typeface="Arial"/>
                <a:cs typeface="Arial"/>
                <a:sym typeface="Arial"/>
              </a:rPr>
              <a:t>We are able to use ONOS controller and the connection of the nodes in mininet is successful.</a:t>
            </a:r>
            <a:endParaRPr sz="1800">
              <a:latin typeface="Arial"/>
              <a:ea typeface="Arial"/>
              <a:cs typeface="Arial"/>
              <a:sym typeface="Arial"/>
            </a:endParaRPr>
          </a:p>
          <a:p>
            <a:pPr indent="0" lvl="0" marL="0" rtl="0" algn="just">
              <a:lnSpc>
                <a:spcPct val="115000"/>
              </a:lnSpc>
              <a:spcBef>
                <a:spcPts val="0"/>
              </a:spcBef>
              <a:spcAft>
                <a:spcPts val="0"/>
              </a:spcAft>
              <a:buNone/>
            </a:pPr>
            <a:r>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AutoNum type="arabicPeriod"/>
            </a:pPr>
            <a:r>
              <a:rPr lang="en-MY" sz="1800">
                <a:latin typeface="Arial"/>
                <a:ea typeface="Arial"/>
                <a:cs typeface="Arial"/>
                <a:sym typeface="Arial"/>
              </a:rPr>
              <a:t>The performance measurements of the SDN network on Raspberry Pi is good.</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Installation of Mininet</a:t>
            </a:r>
            <a:endParaRPr/>
          </a:p>
        </p:txBody>
      </p:sp>
      <p:sp>
        <p:nvSpPr>
          <p:cNvPr id="113" name="Google Shape;113;p5"/>
          <p:cNvSpPr txBox="1"/>
          <p:nvPr>
            <p:ph idx="1" type="body"/>
          </p:nvPr>
        </p:nvSpPr>
        <p:spPr>
          <a:xfrm>
            <a:off x="838200" y="1825625"/>
            <a:ext cx="10515600" cy="1325563"/>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lnSpc>
                <a:spcPct val="115000"/>
              </a:lnSpc>
              <a:spcBef>
                <a:spcPts val="0"/>
              </a:spcBef>
              <a:spcAft>
                <a:spcPts val="0"/>
              </a:spcAft>
              <a:buSzPct val="100000"/>
              <a:buFont typeface="Arial"/>
              <a:buAutoNum type="arabicPeriod"/>
            </a:pPr>
            <a:r>
              <a:rPr lang="en-MY" sz="1800">
                <a:latin typeface="Arial"/>
                <a:ea typeface="Arial"/>
                <a:cs typeface="Arial"/>
                <a:sym typeface="Arial"/>
              </a:rPr>
              <a:t>Visit the Mininet website : </a:t>
            </a:r>
            <a:r>
              <a:rPr lang="en-MY" sz="1800" u="sng">
                <a:solidFill>
                  <a:srgbClr val="1155CC"/>
                </a:solidFill>
                <a:latin typeface="Arial"/>
                <a:ea typeface="Arial"/>
                <a:cs typeface="Arial"/>
                <a:sym typeface="Arial"/>
                <a:hlinkClick r:id="rId3">
                  <a:extLst>
                    <a:ext uri="{A12FA001-AC4F-418D-AE19-62706E023703}">
                      <ahyp:hlinkClr val="tx"/>
                    </a:ext>
                  </a:extLst>
                </a:hlinkClick>
              </a:rPr>
              <a:t>https://github.com/mininet/mininet/releases/</a:t>
            </a:r>
            <a:r>
              <a:rPr lang="en-MY" sz="1800">
                <a:latin typeface="Arial"/>
                <a:ea typeface="Arial"/>
                <a:cs typeface="Arial"/>
                <a:sym typeface="Arial"/>
              </a:rPr>
              <a:t> and download the recommended installation.</a:t>
            </a:r>
            <a:endParaRPr/>
          </a:p>
          <a:p>
            <a:pPr indent="-325755" lvl="0" marL="457200" rtl="0" algn="l">
              <a:lnSpc>
                <a:spcPct val="115000"/>
              </a:lnSpc>
              <a:spcBef>
                <a:spcPts val="0"/>
              </a:spcBef>
              <a:spcAft>
                <a:spcPts val="0"/>
              </a:spcAft>
              <a:buSzPct val="100000"/>
              <a:buFont typeface="Arial"/>
              <a:buAutoNum type="arabicPeriod"/>
            </a:pPr>
            <a:r>
              <a:rPr lang="en-MY" sz="1800">
                <a:latin typeface="Arial"/>
                <a:ea typeface="Arial"/>
                <a:cs typeface="Arial"/>
                <a:sym typeface="Arial"/>
              </a:rPr>
              <a:t>After finish downloading the ovf zip file, extract it and open the folder after the extraction.</a:t>
            </a:r>
            <a:endParaRPr/>
          </a:p>
          <a:p>
            <a:pPr indent="0" lvl="0" marL="0" rtl="0" algn="l">
              <a:lnSpc>
                <a:spcPct val="90000"/>
              </a:lnSpc>
              <a:spcBef>
                <a:spcPts val="1000"/>
              </a:spcBef>
              <a:spcAft>
                <a:spcPts val="0"/>
              </a:spcAft>
              <a:buClr>
                <a:schemeClr val="dk1"/>
              </a:buClr>
              <a:buSzPct val="100000"/>
              <a:buNone/>
            </a:pPr>
            <a:r>
              <a:t/>
            </a:r>
            <a:endParaRPr/>
          </a:p>
        </p:txBody>
      </p:sp>
      <p:pic>
        <p:nvPicPr>
          <p:cNvPr id="114" name="Google Shape;114;p5"/>
          <p:cNvPicPr preferRelativeResize="0"/>
          <p:nvPr/>
        </p:nvPicPr>
        <p:blipFill rotWithShape="1">
          <a:blip r:embed="rId4">
            <a:alphaModFix/>
          </a:blip>
          <a:srcRect b="0" l="0" r="0" t="0"/>
          <a:stretch/>
        </p:blipFill>
        <p:spPr>
          <a:xfrm>
            <a:off x="3527954" y="3468687"/>
            <a:ext cx="5136092" cy="220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838200" y="555625"/>
            <a:ext cx="10515600" cy="61277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MY" sz="1800">
                <a:latin typeface="Arial"/>
                <a:ea typeface="Arial"/>
                <a:cs typeface="Arial"/>
                <a:sym typeface="Arial"/>
              </a:rPr>
              <a:t>3. Double click on the </a:t>
            </a:r>
            <a:r>
              <a:rPr lang="en-MY" sz="1800" u="sng">
                <a:latin typeface="Arial"/>
                <a:ea typeface="Arial"/>
                <a:cs typeface="Arial"/>
                <a:sym typeface="Arial"/>
              </a:rPr>
              <a:t>mininet-2.3.0-210211-ubuntu-20.04.1-legacy-server-amd64</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pic>
        <p:nvPicPr>
          <p:cNvPr id="120" name="Google Shape;120;p6"/>
          <p:cNvPicPr preferRelativeResize="0"/>
          <p:nvPr/>
        </p:nvPicPr>
        <p:blipFill rotWithShape="1">
          <a:blip r:embed="rId3">
            <a:alphaModFix/>
          </a:blip>
          <a:srcRect b="0" l="0" r="0" t="0"/>
          <a:stretch/>
        </p:blipFill>
        <p:spPr>
          <a:xfrm>
            <a:off x="4407852" y="1168400"/>
            <a:ext cx="3376295" cy="1228725"/>
          </a:xfrm>
          <a:prstGeom prst="rect">
            <a:avLst/>
          </a:prstGeom>
          <a:noFill/>
          <a:ln>
            <a:noFill/>
          </a:ln>
        </p:spPr>
      </p:pic>
      <p:sp>
        <p:nvSpPr>
          <p:cNvPr id="121" name="Google Shape;121;p6"/>
          <p:cNvSpPr txBox="1"/>
          <p:nvPr/>
        </p:nvSpPr>
        <p:spPr>
          <a:xfrm>
            <a:off x="719666" y="2703512"/>
            <a:ext cx="10515600" cy="612775"/>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115000"/>
              </a:lnSpc>
              <a:spcBef>
                <a:spcPts val="0"/>
              </a:spcBef>
              <a:spcAft>
                <a:spcPts val="0"/>
              </a:spcAft>
              <a:buClr>
                <a:schemeClr val="dk1"/>
              </a:buClr>
              <a:buSzPct val="100000"/>
              <a:buFont typeface="Arial"/>
              <a:buNone/>
            </a:pPr>
            <a:r>
              <a:rPr b="0" i="0" lang="en-MY" sz="1800" u="none" cap="none" strike="noStrike">
                <a:solidFill>
                  <a:schemeClr val="dk1"/>
                </a:solidFill>
                <a:latin typeface="Arial"/>
                <a:ea typeface="Arial"/>
                <a:cs typeface="Arial"/>
                <a:sym typeface="Arial"/>
              </a:rPr>
              <a:t>4.</a:t>
            </a:r>
            <a:r>
              <a:rPr lang="en-MY" sz="1800">
                <a:solidFill>
                  <a:schemeClr val="dk1"/>
                </a:solidFill>
              </a:rPr>
              <a:t> I</a:t>
            </a:r>
            <a:r>
              <a:rPr b="0" i="0" lang="en-MY" sz="1800" u="none" cap="none" strike="noStrike">
                <a:solidFill>
                  <a:schemeClr val="dk1"/>
                </a:solidFill>
                <a:latin typeface="Arial"/>
                <a:ea typeface="Arial"/>
                <a:cs typeface="Arial"/>
                <a:sym typeface="Arial"/>
              </a:rPr>
              <a:t>mport the virtual appliances into the virtual box</a:t>
            </a:r>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122" name="Google Shape;122;p6"/>
          <p:cNvPicPr preferRelativeResize="0"/>
          <p:nvPr/>
        </p:nvPicPr>
        <p:blipFill rotWithShape="1">
          <a:blip r:embed="rId4">
            <a:alphaModFix/>
          </a:blip>
          <a:srcRect b="0" l="0" r="0" t="11573"/>
          <a:stretch/>
        </p:blipFill>
        <p:spPr>
          <a:xfrm>
            <a:off x="3708400" y="3122612"/>
            <a:ext cx="5240443" cy="36045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idx="1" type="body"/>
          </p:nvPr>
        </p:nvSpPr>
        <p:spPr>
          <a:xfrm>
            <a:off x="838200" y="504825"/>
            <a:ext cx="9084600" cy="46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MY" sz="1800">
                <a:latin typeface="Arial"/>
                <a:ea typeface="Arial"/>
                <a:cs typeface="Arial"/>
                <a:sym typeface="Arial"/>
              </a:rPr>
              <a:t>5. Finally, choose the Mininet-VM in the VirtualBox and run it.</a:t>
            </a:r>
            <a:endParaRPr/>
          </a:p>
        </p:txBody>
      </p:sp>
      <p:pic>
        <p:nvPicPr>
          <p:cNvPr id="128" name="Google Shape;128;p7"/>
          <p:cNvPicPr preferRelativeResize="0"/>
          <p:nvPr/>
        </p:nvPicPr>
        <p:blipFill rotWithShape="1">
          <a:blip r:embed="rId3">
            <a:alphaModFix/>
          </a:blip>
          <a:srcRect b="0" l="0" r="0" t="0"/>
          <a:stretch/>
        </p:blipFill>
        <p:spPr>
          <a:xfrm>
            <a:off x="1600200" y="1116012"/>
            <a:ext cx="9296400" cy="5047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idx="1" type="body"/>
          </p:nvPr>
        </p:nvSpPr>
        <p:spPr>
          <a:xfrm>
            <a:off x="838200" y="640292"/>
            <a:ext cx="10515600" cy="84984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MY" sz="1800">
                <a:latin typeface="Arial"/>
                <a:ea typeface="Arial"/>
                <a:cs typeface="Arial"/>
                <a:sym typeface="Arial"/>
              </a:rPr>
              <a:t>6. It should ask the user to put the username and password to login. The default username is mininet and password is mininet. </a:t>
            </a:r>
            <a:endParaRPr/>
          </a:p>
          <a:p>
            <a:pPr indent="0" lvl="0" marL="0" rtl="0" algn="l">
              <a:lnSpc>
                <a:spcPct val="90000"/>
              </a:lnSpc>
              <a:spcBef>
                <a:spcPts val="1000"/>
              </a:spcBef>
              <a:spcAft>
                <a:spcPts val="0"/>
              </a:spcAft>
              <a:buClr>
                <a:schemeClr val="dk1"/>
              </a:buClr>
              <a:buSzPct val="100000"/>
              <a:buNone/>
            </a:pPr>
            <a:r>
              <a:t/>
            </a:r>
            <a:endParaRPr/>
          </a:p>
        </p:txBody>
      </p:sp>
      <p:pic>
        <p:nvPicPr>
          <p:cNvPr id="134" name="Google Shape;134;p8"/>
          <p:cNvPicPr preferRelativeResize="0"/>
          <p:nvPr/>
        </p:nvPicPr>
        <p:blipFill rotWithShape="1">
          <a:blip r:embed="rId3">
            <a:alphaModFix/>
          </a:blip>
          <a:srcRect b="931" l="0" r="0" t="-931"/>
          <a:stretch/>
        </p:blipFill>
        <p:spPr>
          <a:xfrm>
            <a:off x="3276599" y="1464734"/>
            <a:ext cx="5943600" cy="511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MY"/>
              <a:t>Installation of Raspberry Pi</a:t>
            </a:r>
            <a:endParaRPr/>
          </a:p>
        </p:txBody>
      </p:sp>
      <p:sp>
        <p:nvSpPr>
          <p:cNvPr id="140" name="Google Shape;140;p9"/>
          <p:cNvSpPr txBox="1"/>
          <p:nvPr>
            <p:ph idx="1" type="body"/>
          </p:nvPr>
        </p:nvSpPr>
        <p:spPr>
          <a:xfrm>
            <a:off x="838200" y="1825626"/>
            <a:ext cx="4715933" cy="2577042"/>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Arial"/>
              <a:buAutoNum type="arabicPeriod"/>
            </a:pPr>
            <a:r>
              <a:rPr lang="en-MY" sz="1800">
                <a:latin typeface="Arial"/>
                <a:ea typeface="Arial"/>
                <a:cs typeface="Arial"/>
                <a:sym typeface="Arial"/>
              </a:rPr>
              <a:t>Download the raspberry os iso file from </a:t>
            </a:r>
            <a:r>
              <a:rPr lang="en-MY" sz="1800" u="sng">
                <a:solidFill>
                  <a:srgbClr val="1155CC"/>
                </a:solidFill>
                <a:latin typeface="Arial"/>
                <a:ea typeface="Arial"/>
                <a:cs typeface="Arial"/>
                <a:sym typeface="Arial"/>
                <a:hlinkClick r:id="rId3">
                  <a:extLst>
                    <a:ext uri="{A12FA001-AC4F-418D-AE19-62706E023703}">
                      <ahyp:hlinkClr val="tx"/>
                    </a:ext>
                  </a:extLst>
                </a:hlinkClick>
              </a:rPr>
              <a:t>https://www.raspberrypi.com/software/raspberry-pi-desktop/</a:t>
            </a:r>
            <a:r>
              <a:rPr lang="en-MY" sz="1800">
                <a:latin typeface="Arial"/>
                <a:ea typeface="Arial"/>
                <a:cs typeface="Arial"/>
                <a:sym typeface="Arial"/>
              </a:rPr>
              <a:t> here .</a:t>
            </a:r>
            <a:endParaRPr/>
          </a:p>
          <a:p>
            <a:pPr indent="-342900" lvl="0" marL="457200" rtl="0" algn="l">
              <a:lnSpc>
                <a:spcPct val="115000"/>
              </a:lnSpc>
              <a:spcBef>
                <a:spcPts val="0"/>
              </a:spcBef>
              <a:spcAft>
                <a:spcPts val="0"/>
              </a:spcAft>
              <a:buSzPts val="1800"/>
              <a:buFont typeface="Arial"/>
              <a:buAutoNum type="arabicPeriod"/>
            </a:pPr>
            <a:r>
              <a:rPr lang="en-MY" sz="1800">
                <a:latin typeface="Arial"/>
                <a:ea typeface="Arial"/>
                <a:cs typeface="Arial"/>
                <a:sym typeface="Arial"/>
              </a:rPr>
              <a:t>Open the VirtualBox and create new virtual machine </a:t>
            </a:r>
            <a:endParaRPr/>
          </a:p>
          <a:p>
            <a:pPr indent="0" lvl="0" marL="0" rtl="0" algn="l">
              <a:lnSpc>
                <a:spcPct val="90000"/>
              </a:lnSpc>
              <a:spcBef>
                <a:spcPts val="1000"/>
              </a:spcBef>
              <a:spcAft>
                <a:spcPts val="0"/>
              </a:spcAft>
              <a:buClr>
                <a:schemeClr val="dk1"/>
              </a:buClr>
              <a:buSzPts val="2800"/>
              <a:buNone/>
            </a:pPr>
            <a:r>
              <a:t/>
            </a:r>
            <a:endParaRPr/>
          </a:p>
        </p:txBody>
      </p:sp>
      <p:pic>
        <p:nvPicPr>
          <p:cNvPr id="141" name="Google Shape;141;p9"/>
          <p:cNvPicPr preferRelativeResize="0"/>
          <p:nvPr/>
        </p:nvPicPr>
        <p:blipFill rotWithShape="1">
          <a:blip r:embed="rId4">
            <a:alphaModFix/>
          </a:blip>
          <a:srcRect b="1160" l="0" r="0" t="0"/>
          <a:stretch/>
        </p:blipFill>
        <p:spPr>
          <a:xfrm>
            <a:off x="5810250" y="1690688"/>
            <a:ext cx="5543550" cy="4526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2022-01-11T00:21:25Z</dcterms:created>
  <dc:creator>khairul zamidi</dc:creator>
</cp:coreProperties>
</file>