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HAMMAD MUZAMMEL BIN IMAMUZEL / UPM" initials="" lastIdx="2" clrIdx="0"/>
  <p:cmAuthor id="1" name="MOHAMAD KHAIRUL ZAMIDI BIN ZAKARIA / UPM"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C6F754-5C08-4AD4-89EE-C2B4F787E630}">
  <a:tblStyle styleId="{EAC6F754-5C08-4AD4-89EE-C2B4F787E6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4660"/>
  </p:normalViewPr>
  <p:slideViewPr>
    <p:cSldViewPr snapToGrid="0">
      <p:cViewPr varScale="1">
        <p:scale>
          <a:sx n="105" d="100"/>
          <a:sy n="105" d="100"/>
        </p:scale>
        <p:origin x="72" y="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08T14:59:46.693" idx="1">
    <p:pos x="6000" y="0"/>
    <p:text>_Marked as resolved_</p:text>
  </p:cm>
  <p:cm authorId="0" dt="2021-11-08T15:10:17.740" idx="1">
    <p:pos x="6000" y="0"/>
    <p:text>1.intro
2.tujuan
3.rumusan masalah
4.teori(4)
5.perancangan sistem
6.hasil
7.rumusan</p:text>
  </p:cm>
  <p:cm authorId="0" dt="2021-11-08T15:10:17.740" idx="2">
    <p:pos x="6000" y="0"/>
    <p:text>_Re-opened_
throughput
 -3.623
-3.473
packet loss
-2.1%
-7.2%
delay
-2.75
-3.59
jitter
-0.0352
-0.0414</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a31e5eb69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a31e5eb69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the performance like throughput and delay in the TIPHON standard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fa31e5eb69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fa31e5eb69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fc27bc271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fc27bc271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a31e5eb6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a31e5eb6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a31e5eb69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a31e5eb6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404040"/>
                </a:solidFill>
                <a:highlight>
                  <a:srgbClr val="FFFFFF"/>
                </a:highlight>
              </a:rPr>
              <a:t>Telecommunications and Internet Protocol Harmonization over Network</a:t>
            </a:r>
            <a:endParaRPr lang="en-US" sz="1100"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a31e5eb6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a31e5eb6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a31e5eb69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a31e5eb6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a31e5eb69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a31e5eb6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c27bc27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c27bc27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a31e5eb69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a31e5eb69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a31e5eb69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a31e5eb69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rgbClr val="404040"/>
                </a:solidFill>
                <a:highlight>
                  <a:srgbClr val="FFFFFF"/>
                </a:highlight>
              </a:rPr>
              <a:t>Telecommunications and Internet Protocol Harmonization over Network</a:t>
            </a:r>
            <a:endParaRPr sz="14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600" i="1" dirty="0"/>
              <a:t>IMPLEMENTATION OF VPLS ON SOFTWARE DEFINED NETWORK USING ONOS</a:t>
            </a:r>
            <a:endParaRPr sz="1600" i="1" dirty="0"/>
          </a:p>
          <a:p>
            <a:pPr marL="0" lvl="0" indent="0" algn="ctr" rtl="0">
              <a:spcBef>
                <a:spcPts val="0"/>
              </a:spcBef>
              <a:spcAft>
                <a:spcPts val="0"/>
              </a:spcAft>
              <a:buNone/>
            </a:pPr>
            <a:endParaRPr sz="1600" i="1" dirty="0"/>
          </a:p>
          <a:p>
            <a:pPr marL="0" lvl="0" indent="0" algn="ctr" rtl="0">
              <a:spcBef>
                <a:spcPts val="0"/>
              </a:spcBef>
              <a:spcAft>
                <a:spcPts val="0"/>
              </a:spcAft>
              <a:buNone/>
            </a:pPr>
            <a:r>
              <a:rPr lang="en" sz="1600" i="1" dirty="0"/>
              <a:t>CONTROLLER BASED ON RASPBERRY-PI 3</a:t>
            </a:r>
            <a:endParaRPr sz="1600" i="1" dirty="0"/>
          </a:p>
          <a:p>
            <a:pPr marL="0" lvl="0" indent="0" algn="ctr" rtl="0">
              <a:spcBef>
                <a:spcPts val="0"/>
              </a:spcBef>
              <a:spcAft>
                <a:spcPts val="0"/>
              </a:spcAft>
              <a:buNone/>
            </a:pPr>
            <a:endParaRPr sz="1600" i="1" dirty="0"/>
          </a:p>
          <a:p>
            <a:pPr marL="0" lvl="0" indent="0" algn="ctr" rtl="0">
              <a:spcBef>
                <a:spcPts val="0"/>
              </a:spcBef>
              <a:spcAft>
                <a:spcPts val="0"/>
              </a:spcAft>
              <a:buNone/>
            </a:pPr>
            <a:r>
              <a:rPr lang="en" sz="1200" i="1" dirty="0"/>
              <a:t>Group 1</a:t>
            </a:r>
            <a:endParaRPr sz="1200" i="1" dirty="0"/>
          </a:p>
        </p:txBody>
      </p:sp>
      <p:sp>
        <p:nvSpPr>
          <p:cNvPr id="87" name="Google Shape;87;p13"/>
          <p:cNvSpPr txBox="1">
            <a:spLocks noGrp="1"/>
          </p:cNvSpPr>
          <p:nvPr>
            <p:ph type="subTitle" idx="1"/>
          </p:nvPr>
        </p:nvSpPr>
        <p:spPr>
          <a:xfrm>
            <a:off x="729625" y="3172900"/>
            <a:ext cx="7688100" cy="7437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dirty="0">
                <a:solidFill>
                  <a:schemeClr val="dk2"/>
                </a:solidFill>
              </a:rPr>
              <a:t>1. Mohamad Khairul Zamidi bin Zakaria (202180)</a:t>
            </a:r>
            <a:endParaRPr dirty="0">
              <a:solidFill>
                <a:schemeClr val="dk2"/>
              </a:solidFill>
            </a:endParaRPr>
          </a:p>
          <a:p>
            <a:pPr marL="0" lvl="0" indent="0" algn="ctr" rtl="0">
              <a:spcBef>
                <a:spcPts val="0"/>
              </a:spcBef>
              <a:spcAft>
                <a:spcPts val="0"/>
              </a:spcAft>
              <a:buNone/>
            </a:pPr>
            <a:endParaRPr dirty="0">
              <a:solidFill>
                <a:schemeClr val="dk2"/>
              </a:solidFill>
            </a:endParaRPr>
          </a:p>
          <a:p>
            <a:pPr marL="0" lvl="0" indent="0" algn="ctr" rtl="0">
              <a:spcBef>
                <a:spcPts val="0"/>
              </a:spcBef>
              <a:spcAft>
                <a:spcPts val="0"/>
              </a:spcAft>
              <a:buNone/>
            </a:pPr>
            <a:r>
              <a:rPr lang="en" dirty="0">
                <a:solidFill>
                  <a:schemeClr val="dk2"/>
                </a:solidFill>
              </a:rPr>
              <a:t>2. Muhammad Muzammel bin Imamuzel (202179)</a:t>
            </a:r>
            <a:endParaRPr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2"/>
          <p:cNvPicPr preferRelativeResize="0"/>
          <p:nvPr/>
        </p:nvPicPr>
        <p:blipFill>
          <a:blip r:embed="rId3">
            <a:alphaModFix/>
          </a:blip>
          <a:stretch>
            <a:fillRect/>
          </a:stretch>
        </p:blipFill>
        <p:spPr>
          <a:xfrm>
            <a:off x="258875" y="1276550"/>
            <a:ext cx="4364750" cy="2590400"/>
          </a:xfrm>
          <a:prstGeom prst="rect">
            <a:avLst/>
          </a:prstGeom>
          <a:noFill/>
          <a:ln>
            <a:noFill/>
          </a:ln>
        </p:spPr>
      </p:pic>
      <p:pic>
        <p:nvPicPr>
          <p:cNvPr id="153" name="Google Shape;153;p22"/>
          <p:cNvPicPr preferRelativeResize="0"/>
          <p:nvPr/>
        </p:nvPicPr>
        <p:blipFill>
          <a:blip r:embed="rId4">
            <a:alphaModFix/>
          </a:blip>
          <a:stretch>
            <a:fillRect/>
          </a:stretch>
        </p:blipFill>
        <p:spPr>
          <a:xfrm>
            <a:off x="4741625" y="1266925"/>
            <a:ext cx="4215575" cy="2609642"/>
          </a:xfrm>
          <a:prstGeom prst="rect">
            <a:avLst/>
          </a:prstGeom>
          <a:noFill/>
          <a:ln>
            <a:noFill/>
          </a:ln>
        </p:spPr>
      </p:pic>
      <p:sp>
        <p:nvSpPr>
          <p:cNvPr id="154" name="Google Shape;154;p22"/>
          <p:cNvSpPr txBox="1">
            <a:spLocks noGrp="1"/>
          </p:cNvSpPr>
          <p:nvPr>
            <p:ph type="title"/>
          </p:nvPr>
        </p:nvSpPr>
        <p:spPr>
          <a:xfrm>
            <a:off x="727800" y="498650"/>
            <a:ext cx="76884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990"/>
              <a:buFont typeface="Arial"/>
              <a:buNone/>
            </a:pPr>
            <a:r>
              <a:rPr lang="en" sz="1800" u="sng"/>
              <a:t>VoIP performance Test</a:t>
            </a:r>
            <a:endParaRPr sz="1800" u="sng"/>
          </a:p>
        </p:txBody>
      </p:sp>
      <p:sp>
        <p:nvSpPr>
          <p:cNvPr id="155" name="Google Shape;155;p22"/>
          <p:cNvSpPr txBox="1"/>
          <p:nvPr/>
        </p:nvSpPr>
        <p:spPr>
          <a:xfrm>
            <a:off x="789900" y="3755975"/>
            <a:ext cx="3302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b="1">
                <a:latin typeface="Lato"/>
                <a:ea typeface="Lato"/>
                <a:cs typeface="Lato"/>
                <a:sym typeface="Lato"/>
              </a:rPr>
              <a:t>Figure 7 : Jitter VoIP</a:t>
            </a:r>
            <a:endParaRPr sz="900" b="1">
              <a:latin typeface="Lato"/>
              <a:ea typeface="Lato"/>
              <a:cs typeface="Lato"/>
              <a:sym typeface="Lato"/>
            </a:endParaRPr>
          </a:p>
        </p:txBody>
      </p:sp>
      <p:sp>
        <p:nvSpPr>
          <p:cNvPr id="156" name="Google Shape;156;p22"/>
          <p:cNvSpPr txBox="1"/>
          <p:nvPr/>
        </p:nvSpPr>
        <p:spPr>
          <a:xfrm>
            <a:off x="5198063" y="3755975"/>
            <a:ext cx="33027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b="1">
                <a:latin typeface="Lato"/>
                <a:ea typeface="Lato"/>
                <a:cs typeface="Lato"/>
                <a:sym typeface="Lato"/>
              </a:rPr>
              <a:t>Figure 8 : Packet Loss VoIP</a:t>
            </a:r>
            <a:endParaRPr sz="900" b="1">
              <a:latin typeface="Lato"/>
              <a:ea typeface="Lato"/>
              <a:cs typeface="Lato"/>
              <a:sym typeface="Lato"/>
            </a:endParaRPr>
          </a:p>
        </p:txBody>
      </p:sp>
      <p:sp>
        <p:nvSpPr>
          <p:cNvPr id="157" name="Google Shape;157;p22"/>
          <p:cNvSpPr txBox="1"/>
          <p:nvPr/>
        </p:nvSpPr>
        <p:spPr>
          <a:xfrm>
            <a:off x="789900" y="4109650"/>
            <a:ext cx="33027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b="1" u="sng">
                <a:solidFill>
                  <a:srgbClr val="3C4043"/>
                </a:solidFill>
                <a:highlight>
                  <a:srgbClr val="FFFFFF"/>
                </a:highlight>
                <a:latin typeface="Roboto"/>
                <a:ea typeface="Roboto"/>
                <a:cs typeface="Roboto"/>
                <a:sym typeface="Roboto"/>
              </a:rPr>
              <a:t>TIPHON standard jitter</a:t>
            </a:r>
            <a:endParaRPr sz="1050" b="1" u="sng">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-0.0352ms (No background traffic)</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-0.0414ms (With background traffic)</a:t>
            </a:r>
            <a:endParaRPr>
              <a:latin typeface="Lato"/>
              <a:ea typeface="Lato"/>
              <a:cs typeface="Lato"/>
              <a:sym typeface="Lato"/>
            </a:endParaRPr>
          </a:p>
        </p:txBody>
      </p:sp>
      <p:sp>
        <p:nvSpPr>
          <p:cNvPr id="158" name="Google Shape;158;p22"/>
          <p:cNvSpPr txBox="1"/>
          <p:nvPr/>
        </p:nvSpPr>
        <p:spPr>
          <a:xfrm>
            <a:off x="5198075" y="4109650"/>
            <a:ext cx="33027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b="1" u="sng">
                <a:solidFill>
                  <a:srgbClr val="3C4043"/>
                </a:solidFill>
                <a:highlight>
                  <a:srgbClr val="FFFFFF"/>
                </a:highlight>
                <a:latin typeface="Roboto"/>
                <a:ea typeface="Roboto"/>
                <a:cs typeface="Roboto"/>
                <a:sym typeface="Roboto"/>
              </a:rPr>
              <a:t>TIPHON standard packet loss</a:t>
            </a:r>
            <a:endParaRPr sz="1050" b="1" u="sng">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-2.1% (No background traffic)</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-7.2% (With background traffic)</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844650" y="613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64" name="Google Shape;164;p23"/>
          <p:cNvSpPr txBox="1">
            <a:spLocks noGrp="1"/>
          </p:cNvSpPr>
          <p:nvPr>
            <p:ph type="body" idx="1"/>
          </p:nvPr>
        </p:nvSpPr>
        <p:spPr>
          <a:xfrm>
            <a:off x="727650" y="1661400"/>
            <a:ext cx="7688700" cy="2570358"/>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sz="1400" dirty="0"/>
              <a:t>Implementation of VPLS in SDN network that separates control plane and data plane can be make by using Raspberry Pi 3 with ONOS controller.</a:t>
            </a:r>
            <a:endParaRPr sz="1400" dirty="0"/>
          </a:p>
          <a:p>
            <a:pPr marL="457200" lvl="0" indent="-311150" algn="l" rtl="0">
              <a:spcBef>
                <a:spcPts val="0"/>
              </a:spcBef>
              <a:spcAft>
                <a:spcPts val="0"/>
              </a:spcAft>
              <a:buSzPts val="1300"/>
              <a:buAutoNum type="arabicPeriod"/>
            </a:pPr>
            <a:r>
              <a:rPr lang="en" sz="1400" dirty="0"/>
              <a:t>Implementation of VPLS in SDN network using ONOS controller can divide the private network between hosts. </a:t>
            </a:r>
            <a:endParaRPr sz="1400" dirty="0"/>
          </a:p>
          <a:p>
            <a:pPr marL="457200" lvl="0" indent="-311150" algn="l" rtl="0">
              <a:spcBef>
                <a:spcPts val="0"/>
              </a:spcBef>
              <a:spcAft>
                <a:spcPts val="0"/>
              </a:spcAft>
              <a:buSzPts val="1300"/>
              <a:buAutoNum type="arabicPeriod"/>
            </a:pPr>
            <a:r>
              <a:rPr lang="en" sz="1400" dirty="0"/>
              <a:t>The test results of the performance of implementation of VPLS in SDN network by using Raspberry Pi 3 shows the QoS (throughput, delay, jitter, packet loss) is in the good standard TIPHON.</a:t>
            </a:r>
            <a:endParaRPr sz="1400" dirty="0"/>
          </a:p>
          <a:p>
            <a:pPr marL="457200" lvl="0" indent="-311150" algn="l" rtl="0">
              <a:spcBef>
                <a:spcPts val="0"/>
              </a:spcBef>
              <a:spcAft>
                <a:spcPts val="0"/>
              </a:spcAft>
              <a:buSzPts val="1300"/>
              <a:buAutoNum type="arabicPeriod"/>
            </a:pPr>
            <a:r>
              <a:rPr lang="en" sz="1400" dirty="0"/>
              <a:t>We can improve this SDN network by using other controller.</a:t>
            </a:r>
            <a:endParaRPr sz="1400" dirty="0"/>
          </a:p>
          <a:p>
            <a:pPr marL="457200" lvl="0" indent="-311150" algn="l" rtl="0">
              <a:spcBef>
                <a:spcPts val="0"/>
              </a:spcBef>
              <a:spcAft>
                <a:spcPts val="0"/>
              </a:spcAft>
              <a:buSzPts val="1300"/>
              <a:buAutoNum type="arabicPeriod"/>
            </a:pPr>
            <a:r>
              <a:rPr lang="en" sz="1400" dirty="0"/>
              <a:t>We can increase the number of devices to see how the performance will be.</a:t>
            </a: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70" name="Google Shape;170;p24"/>
          <p:cNvSpPr txBox="1">
            <a:spLocks noGrp="1"/>
          </p:cNvSpPr>
          <p:nvPr>
            <p:ph type="body" idx="1"/>
          </p:nvPr>
        </p:nvSpPr>
        <p:spPr>
          <a:xfrm>
            <a:off x="729450" y="2078875"/>
            <a:ext cx="7688700" cy="2543100"/>
          </a:xfrm>
          <a:prstGeom prst="rect">
            <a:avLst/>
          </a:prstGeom>
        </p:spPr>
        <p:txBody>
          <a:bodyPr spcFirstLastPara="1" wrap="square" lIns="91425" tIns="91425" rIns="91425" bIns="91425" anchor="t" anchorCtr="0">
            <a:normAutofit fontScale="25000" lnSpcReduction="20000"/>
          </a:bodyPr>
          <a:lstStyle/>
          <a:p>
            <a:pPr marL="457200" lvl="0" indent="-287966" algn="l" rtl="0">
              <a:spcBef>
                <a:spcPts val="0"/>
              </a:spcBef>
              <a:spcAft>
                <a:spcPts val="0"/>
              </a:spcAft>
              <a:buClr>
                <a:srgbClr val="000000"/>
              </a:buClr>
              <a:buSzPct val="100000"/>
              <a:buFont typeface="Arial"/>
              <a:buAutoNum type="arabicPeriod"/>
            </a:pPr>
            <a:r>
              <a:rPr lang="en" sz="3739">
                <a:solidFill>
                  <a:srgbClr val="000000"/>
                </a:solidFill>
                <a:latin typeface="Arial"/>
                <a:ea typeface="Arial"/>
                <a:cs typeface="Arial"/>
                <a:sym typeface="Arial"/>
              </a:rPr>
              <a:t>F. Ramadhan, R. Primananda, and W. Yahya, “Implementasi Routing Berbasis Algoritme Dijkstra Pada Software Defined Networking Menggunakan Kontroler Open Network Operating System,” J. Pengemb. Teknol. Inf. dan Ilmu Komputer; Vol 2 No 7, vol. 2, no. 7, pp. 2531–2541, 2017.</a:t>
            </a:r>
            <a:endParaRPr sz="3739">
              <a:solidFill>
                <a:srgbClr val="000000"/>
              </a:solidFill>
              <a:latin typeface="Arial"/>
              <a:ea typeface="Arial"/>
              <a:cs typeface="Arial"/>
              <a:sym typeface="Arial"/>
            </a:endParaRPr>
          </a:p>
          <a:p>
            <a:pPr marL="457200" lvl="0" indent="-287966" algn="l" rtl="0">
              <a:spcBef>
                <a:spcPts val="0"/>
              </a:spcBef>
              <a:spcAft>
                <a:spcPts val="0"/>
              </a:spcAft>
              <a:buClr>
                <a:srgbClr val="000000"/>
              </a:buClr>
              <a:buSzPct val="100000"/>
              <a:buFont typeface="Arial"/>
              <a:buAutoNum type="arabicPeriod"/>
            </a:pPr>
            <a:r>
              <a:rPr lang="en" sz="3739">
                <a:solidFill>
                  <a:srgbClr val="000000"/>
                </a:solidFill>
                <a:latin typeface="Arial"/>
                <a:ea typeface="Arial"/>
                <a:cs typeface="Arial"/>
                <a:sym typeface="Arial"/>
              </a:rPr>
              <a:t>Ummah, “Perancangan Simulasi Jaringan Virtual Berbasis Software-Define Networking,” Indones. J. Comput., vol. 1, no. 1, pp. 95–106, 2016. </a:t>
            </a:r>
            <a:endParaRPr sz="3739">
              <a:solidFill>
                <a:srgbClr val="000000"/>
              </a:solidFill>
              <a:latin typeface="Arial"/>
              <a:ea typeface="Arial"/>
              <a:cs typeface="Arial"/>
              <a:sym typeface="Arial"/>
            </a:endParaRPr>
          </a:p>
          <a:p>
            <a:pPr marL="457200" lvl="0" indent="-287966" algn="l" rtl="0">
              <a:spcBef>
                <a:spcPts val="0"/>
              </a:spcBef>
              <a:spcAft>
                <a:spcPts val="0"/>
              </a:spcAft>
              <a:buClr>
                <a:srgbClr val="000000"/>
              </a:buClr>
              <a:buSzPct val="100000"/>
              <a:buFont typeface="Arial"/>
              <a:buAutoNum type="arabicPeriod"/>
            </a:pPr>
            <a:r>
              <a:rPr lang="en" sz="3739">
                <a:solidFill>
                  <a:srgbClr val="000000"/>
                </a:solidFill>
                <a:latin typeface="Arial"/>
                <a:ea typeface="Arial"/>
                <a:cs typeface="Arial"/>
                <a:sym typeface="Arial"/>
              </a:rPr>
              <a:t>T. I. Bayu and E. E. Tahan, “Software Defined Network (Sdn) Simulation Concept Using Raspberry Pi,” J. Terap. Teknol. Inf., vol. 2, no. 2, pp. 1–11, 2018. </a:t>
            </a:r>
            <a:endParaRPr sz="3739">
              <a:solidFill>
                <a:srgbClr val="000000"/>
              </a:solidFill>
              <a:latin typeface="Arial"/>
              <a:ea typeface="Arial"/>
              <a:cs typeface="Arial"/>
              <a:sym typeface="Arial"/>
            </a:endParaRPr>
          </a:p>
          <a:p>
            <a:pPr marL="457200" lvl="0" indent="-287966" algn="l" rtl="0">
              <a:spcBef>
                <a:spcPts val="0"/>
              </a:spcBef>
              <a:spcAft>
                <a:spcPts val="0"/>
              </a:spcAft>
              <a:buClr>
                <a:srgbClr val="000000"/>
              </a:buClr>
              <a:buSzPct val="100000"/>
              <a:buFont typeface="Arial"/>
              <a:buAutoNum type="arabicPeriod"/>
            </a:pPr>
            <a:r>
              <a:rPr lang="en" sz="3739">
                <a:solidFill>
                  <a:srgbClr val="000000"/>
                </a:solidFill>
                <a:latin typeface="Arial"/>
                <a:ea typeface="Arial"/>
                <a:cs typeface="Arial"/>
                <a:sym typeface="Arial"/>
              </a:rPr>
              <a:t>M. W. Putra, E. S. Pramukantoro, and W. Yahya, “Analisis Perbandingan Performansi Kontroller Floodlight, Maestro , RYU , POX Dan ONOS Dalam Arsitektur Software Defined Network ( SDN ),” J. Pengemb. Teknol. Inf. dan Ilmu Komput., vol. 2, no. 10, pp. 3779–3787, 2018.</a:t>
            </a:r>
            <a:endParaRPr sz="3739">
              <a:solidFill>
                <a:srgbClr val="000000"/>
              </a:solidFill>
              <a:latin typeface="Arial"/>
              <a:ea typeface="Arial"/>
              <a:cs typeface="Arial"/>
              <a:sym typeface="Arial"/>
            </a:endParaRPr>
          </a:p>
          <a:p>
            <a:pPr marL="457200" lvl="0" indent="-287966" algn="l" rtl="0">
              <a:spcBef>
                <a:spcPts val="0"/>
              </a:spcBef>
              <a:spcAft>
                <a:spcPts val="0"/>
              </a:spcAft>
              <a:buClr>
                <a:srgbClr val="000000"/>
              </a:buClr>
              <a:buSzPct val="100000"/>
              <a:buFont typeface="Arial"/>
              <a:buAutoNum type="arabicPeriod"/>
            </a:pPr>
            <a:r>
              <a:rPr lang="en" sz="3739">
                <a:solidFill>
                  <a:srgbClr val="000000"/>
                </a:solidFill>
                <a:latin typeface="Arial"/>
                <a:ea typeface="Arial"/>
                <a:cs typeface="Arial"/>
                <a:sym typeface="Arial"/>
              </a:rPr>
              <a:t>D. S. R. Sari, R. Munadi, “Analisis Performansi Segment Routing Pada Software Defined Network Menggunakan Kontroler ONOS,” vol. 6, no. 2, pp. 3469–3476, 2019. </a:t>
            </a:r>
            <a:endParaRPr sz="3739">
              <a:solidFill>
                <a:srgbClr val="000000"/>
              </a:solidFill>
              <a:latin typeface="Arial"/>
              <a:ea typeface="Arial"/>
              <a:cs typeface="Arial"/>
              <a:sym typeface="Arial"/>
            </a:endParaRPr>
          </a:p>
          <a:p>
            <a:pPr marL="457200" lvl="0" indent="-285750" algn="l" rtl="0">
              <a:spcBef>
                <a:spcPts val="0"/>
              </a:spcBef>
              <a:spcAft>
                <a:spcPts val="0"/>
              </a:spcAft>
              <a:buClr>
                <a:srgbClr val="000000"/>
              </a:buClr>
              <a:buSzPct val="100000"/>
              <a:buFont typeface="Arial"/>
              <a:buAutoNum type="arabicPeriod"/>
            </a:pPr>
            <a:r>
              <a:rPr lang="en" sz="3600">
                <a:solidFill>
                  <a:srgbClr val="000000"/>
                </a:solidFill>
                <a:latin typeface="Arial"/>
                <a:ea typeface="Arial"/>
                <a:cs typeface="Arial"/>
                <a:sym typeface="Arial"/>
              </a:rPr>
              <a:t>P. Monika, R. M. Negara, D. D. Sanjoyo, F. T. Elektro, U. Telkom, and L. I. Monitor, “Analisis Performansi Jaringan Software Defined Network Menggunakan Metode Intent Monitor And Reroute ( IMR ) Pada Controller ONOS,” 2019.</a:t>
            </a:r>
            <a:endParaRPr sz="3600">
              <a:solidFill>
                <a:srgbClr val="000000"/>
              </a:solidFill>
              <a:latin typeface="Arial"/>
              <a:ea typeface="Arial"/>
              <a:cs typeface="Arial"/>
              <a:sym typeface="Arial"/>
            </a:endParaRPr>
          </a:p>
          <a:p>
            <a:pPr marL="457200" lvl="0" indent="0" algn="l" rtl="0">
              <a:spcBef>
                <a:spcPts val="1200"/>
              </a:spcBef>
              <a:spcAft>
                <a:spcPts val="0"/>
              </a:spcAft>
              <a:buNone/>
            </a:pPr>
            <a:endParaRPr sz="1000">
              <a:solidFill>
                <a:srgbClr val="000000"/>
              </a:solidFill>
              <a:latin typeface="Arial"/>
              <a:ea typeface="Arial"/>
              <a:cs typeface="Arial"/>
              <a:sym typeface="Arial"/>
            </a:endParaRPr>
          </a:p>
          <a:p>
            <a:pPr marL="457200" lvl="0" indent="0" algn="l" rtl="0">
              <a:spcBef>
                <a:spcPts val="1200"/>
              </a:spcBef>
              <a:spcAft>
                <a:spcPts val="0"/>
              </a:spcAft>
              <a:buNone/>
            </a:pPr>
            <a:endParaRPr sz="1000">
              <a:solidFill>
                <a:srgbClr val="000000"/>
              </a:solidFill>
              <a:latin typeface="Arial"/>
              <a:ea typeface="Arial"/>
              <a:cs typeface="Arial"/>
              <a:sym typeface="Arial"/>
            </a:endParaRPr>
          </a:p>
          <a:p>
            <a:pPr marL="0" lvl="0" indent="0" algn="l" rtl="0">
              <a:spcBef>
                <a:spcPts val="1200"/>
              </a:spcBef>
              <a:spcAft>
                <a:spcPts val="0"/>
              </a:spcAft>
              <a:buNone/>
            </a:pPr>
            <a:endParaRPr sz="10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88548"/>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sp>
        <p:nvSpPr>
          <p:cNvPr id="93" name="Google Shape;93;p14"/>
          <p:cNvSpPr txBox="1">
            <a:spLocks noGrp="1"/>
          </p:cNvSpPr>
          <p:nvPr>
            <p:ph type="body" idx="1"/>
          </p:nvPr>
        </p:nvSpPr>
        <p:spPr>
          <a:xfrm>
            <a:off x="727650" y="1632307"/>
            <a:ext cx="7688700" cy="2578185"/>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1400" dirty="0">
                <a:solidFill>
                  <a:schemeClr val="dk2"/>
                </a:solidFill>
              </a:rPr>
              <a:t>-Traditional computer networks still have severe flaws today. Because it employs a low-level setup and a configuration that takes a long time, especially for large-scale networks, such a device is still difficult to configure. All network devices will be focused on a single controller that can operate, administer, and monitor the network more efficiently due to Software Defined Network (SDN) technology.</a:t>
            </a:r>
            <a:endParaRPr sz="1400" dirty="0">
              <a:solidFill>
                <a:schemeClr val="dk2"/>
              </a:solidFill>
            </a:endParaRPr>
          </a:p>
          <a:p>
            <a:pPr marL="0" lvl="0" indent="0" algn="just" rtl="0">
              <a:spcBef>
                <a:spcPts val="1200"/>
              </a:spcBef>
              <a:spcAft>
                <a:spcPts val="0"/>
              </a:spcAft>
              <a:buNone/>
            </a:pPr>
            <a:r>
              <a:rPr lang="en" sz="1400" dirty="0">
                <a:solidFill>
                  <a:schemeClr val="dk2"/>
                </a:solidFill>
              </a:rPr>
              <a:t>-In this project,we will be using </a:t>
            </a:r>
            <a:r>
              <a:rPr lang="en" sz="1400" dirty="0">
                <a:solidFill>
                  <a:srgbClr val="000000"/>
                </a:solidFill>
                <a:latin typeface="Arial"/>
                <a:ea typeface="Arial"/>
                <a:cs typeface="Arial"/>
                <a:sym typeface="Arial"/>
              </a:rPr>
              <a:t> Open Network Operating System (ONOS) based on SDN technology which is able to separate the control plane and the data plane on the network device.The ONOS will be installed on Raspberry-Pi 3 device to  minimize the usage of PC on the network.ONOS also support VIrtual Private Lan Service(VPLS) which able to create 	 network on another Layer 2 network using OpenFlow protocol.</a:t>
            </a:r>
            <a:endParaRPr sz="1400" dirty="0">
              <a:solidFill>
                <a:srgbClr val="000000"/>
              </a:solidFill>
              <a:latin typeface="Arial"/>
              <a:ea typeface="Arial"/>
              <a:cs typeface="Arial"/>
              <a:sym typeface="Arial"/>
            </a:endParaRPr>
          </a:p>
          <a:p>
            <a:pPr marL="0" lvl="0" indent="0" algn="l" rtl="0">
              <a:spcBef>
                <a:spcPts val="1200"/>
              </a:spcBef>
              <a:spcAft>
                <a:spcPts val="0"/>
              </a:spcAft>
              <a:buNone/>
            </a:pPr>
            <a:endParaRPr sz="1000" dirty="0">
              <a:solidFill>
                <a:srgbClr val="000000"/>
              </a:solidFill>
              <a:latin typeface="Arial"/>
              <a:ea typeface="Arial"/>
              <a:cs typeface="Arial"/>
              <a:sym typeface="Arial"/>
            </a:endParaRPr>
          </a:p>
          <a:p>
            <a:pPr marL="0" lvl="0" indent="0" algn="l" rtl="0">
              <a:spcBef>
                <a:spcPts val="1200"/>
              </a:spcBef>
              <a:spcAft>
                <a:spcPts val="1200"/>
              </a:spcAft>
              <a:buNone/>
            </a:pP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99" name="Google Shape;99;p15"/>
          <p:cNvSpPr txBox="1">
            <a:spLocks noGrp="1"/>
          </p:cNvSpPr>
          <p:nvPr>
            <p:ph type="body" idx="1"/>
          </p:nvPr>
        </p:nvSpPr>
        <p:spPr>
          <a:xfrm>
            <a:off x="729450" y="2078875"/>
            <a:ext cx="7688700" cy="1161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sz="1400" dirty="0"/>
              <a:t>To implement SDN network by using ONOS Controller on Raspberry PI 3</a:t>
            </a:r>
            <a:endParaRPr sz="1400" dirty="0"/>
          </a:p>
          <a:p>
            <a:pPr marL="457200" lvl="0" indent="-311150" algn="l" rtl="0">
              <a:spcBef>
                <a:spcPts val="0"/>
              </a:spcBef>
              <a:spcAft>
                <a:spcPts val="0"/>
              </a:spcAft>
              <a:buSzPts val="1300"/>
              <a:buAutoNum type="arabicPeriod"/>
            </a:pPr>
            <a:r>
              <a:rPr lang="en" sz="1400" dirty="0"/>
              <a:t>To implement Virtual Private LAN Services in SDN network </a:t>
            </a:r>
            <a:endParaRPr sz="1400" dirty="0"/>
          </a:p>
          <a:p>
            <a:pPr marL="457200" lvl="0" indent="-311150" algn="l" rtl="0">
              <a:spcBef>
                <a:spcPts val="0"/>
              </a:spcBef>
              <a:spcAft>
                <a:spcPts val="0"/>
              </a:spcAft>
              <a:buSzPts val="1300"/>
              <a:buAutoNum type="arabicPeriod"/>
            </a:pPr>
            <a:r>
              <a:rPr lang="en" sz="1400" dirty="0"/>
              <a:t>To measure the Quality of Service (QoS) TIPHON in the SDN network</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Problems</a:t>
            </a:r>
            <a:endParaRPr/>
          </a:p>
        </p:txBody>
      </p:sp>
      <p:sp>
        <p:nvSpPr>
          <p:cNvPr id="105" name="Google Shape;105;p16"/>
          <p:cNvSpPr txBox="1">
            <a:spLocks noGrp="1"/>
          </p:cNvSpPr>
          <p:nvPr>
            <p:ph type="body" idx="1"/>
          </p:nvPr>
        </p:nvSpPr>
        <p:spPr>
          <a:xfrm>
            <a:off x="729450" y="2078875"/>
            <a:ext cx="7688700" cy="1089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sz="1400" dirty="0"/>
              <a:t>How to use ONOS controller as control plane?</a:t>
            </a:r>
            <a:endParaRPr sz="1400" dirty="0"/>
          </a:p>
          <a:p>
            <a:pPr marL="457200" lvl="0" indent="-311150" algn="l" rtl="0">
              <a:spcBef>
                <a:spcPts val="0"/>
              </a:spcBef>
              <a:spcAft>
                <a:spcPts val="0"/>
              </a:spcAft>
              <a:buSzPts val="1300"/>
              <a:buAutoNum type="arabicPeriod"/>
            </a:pPr>
            <a:r>
              <a:rPr lang="en" sz="1400" dirty="0"/>
              <a:t>How to use Raspberry Pi as  controller with the Raspbian Operating System?</a:t>
            </a:r>
            <a:endParaRPr sz="1400" dirty="0"/>
          </a:p>
          <a:p>
            <a:pPr marL="457200" lvl="0" indent="-311150" algn="l" rtl="0">
              <a:spcBef>
                <a:spcPts val="0"/>
              </a:spcBef>
              <a:spcAft>
                <a:spcPts val="0"/>
              </a:spcAft>
              <a:buSzPts val="1300"/>
              <a:buAutoNum type="arabicPeriod"/>
            </a:pPr>
            <a:r>
              <a:rPr lang="en" sz="1400" dirty="0"/>
              <a:t>How to measure the Quality of Service (QoS)?</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30800" y="585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Review</a:t>
            </a:r>
            <a:endParaRPr/>
          </a:p>
        </p:txBody>
      </p:sp>
      <p:sp>
        <p:nvSpPr>
          <p:cNvPr id="111" name="Google Shape;111;p17"/>
          <p:cNvSpPr txBox="1">
            <a:spLocks noGrp="1"/>
          </p:cNvSpPr>
          <p:nvPr>
            <p:ph type="body" idx="1"/>
          </p:nvPr>
        </p:nvSpPr>
        <p:spPr>
          <a:xfrm>
            <a:off x="694200" y="1275907"/>
            <a:ext cx="7240200" cy="3418543"/>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400" b="1" dirty="0"/>
              <a:t>Software Defined Network</a:t>
            </a:r>
            <a:endParaRPr sz="1400" b="1" dirty="0"/>
          </a:p>
          <a:p>
            <a:pPr marL="914400" lvl="1" indent="-298450" algn="l" rtl="0">
              <a:spcBef>
                <a:spcPts val="1000"/>
              </a:spcBef>
              <a:spcAft>
                <a:spcPts val="0"/>
              </a:spcAft>
              <a:buSzPts val="1100"/>
              <a:buChar char="➢"/>
            </a:pPr>
            <a:r>
              <a:rPr lang="en" sz="1200" dirty="0"/>
              <a:t>All network devices will be centered on one controller that can control, manage and monitor the network more effectively[2].</a:t>
            </a:r>
            <a:endParaRPr sz="1200" dirty="0"/>
          </a:p>
          <a:p>
            <a:pPr marL="457200" lvl="0" indent="-311150" algn="l" rtl="0">
              <a:spcBef>
                <a:spcPts val="1000"/>
              </a:spcBef>
              <a:spcAft>
                <a:spcPts val="0"/>
              </a:spcAft>
              <a:buSzPts val="1300"/>
              <a:buChar char="❖"/>
            </a:pPr>
            <a:r>
              <a:rPr lang="en" sz="1400" b="1" dirty="0"/>
              <a:t>OpenFlow</a:t>
            </a:r>
            <a:endParaRPr sz="1400" b="1" dirty="0"/>
          </a:p>
          <a:p>
            <a:pPr marL="914400" lvl="1" indent="-298450" algn="l" rtl="0">
              <a:spcBef>
                <a:spcPts val="1000"/>
              </a:spcBef>
              <a:spcAft>
                <a:spcPts val="0"/>
              </a:spcAft>
              <a:buSzPts val="1100"/>
              <a:buChar char="➢"/>
            </a:pPr>
            <a:r>
              <a:rPr lang="en" sz="1200" dirty="0"/>
              <a:t>Communication protocol that connects the controller  with the data plane. OpenFlow give access to manipulate forwarding plane directly from network device[3].</a:t>
            </a:r>
            <a:endParaRPr sz="1200" dirty="0"/>
          </a:p>
          <a:p>
            <a:pPr marL="457200" lvl="0" indent="-311150" algn="l" rtl="0">
              <a:spcBef>
                <a:spcPts val="1000"/>
              </a:spcBef>
              <a:spcAft>
                <a:spcPts val="0"/>
              </a:spcAft>
              <a:buSzPts val="1300"/>
              <a:buChar char="❖"/>
            </a:pPr>
            <a:r>
              <a:rPr lang="en" sz="1400" b="1" dirty="0"/>
              <a:t>Open Network Operating System (ONOS)</a:t>
            </a:r>
            <a:endParaRPr sz="1400" b="1" dirty="0"/>
          </a:p>
          <a:p>
            <a:pPr marL="914400" lvl="1" indent="-298450" algn="l" rtl="0">
              <a:spcBef>
                <a:spcPts val="1000"/>
              </a:spcBef>
              <a:spcAft>
                <a:spcPts val="0"/>
              </a:spcAft>
              <a:buSzPts val="1100"/>
              <a:buChar char="➢"/>
            </a:pPr>
            <a:r>
              <a:rPr lang="en" sz="1200" dirty="0"/>
              <a:t>Open source SDN controller for building next-generation SDN/NFV solutions. Built to provide high availability, scale-out and network performance[4].</a:t>
            </a:r>
            <a:endParaRPr sz="1200" dirty="0"/>
          </a:p>
          <a:p>
            <a:pPr marL="457200" lvl="0" indent="-311150" algn="l" rtl="0">
              <a:spcBef>
                <a:spcPts val="1000"/>
              </a:spcBef>
              <a:spcAft>
                <a:spcPts val="0"/>
              </a:spcAft>
              <a:buSzPts val="1300"/>
              <a:buChar char="❖"/>
            </a:pPr>
            <a:r>
              <a:rPr lang="en" sz="1400" b="1" dirty="0"/>
              <a:t>Virtual Private LAN Service (VPLS)</a:t>
            </a:r>
            <a:endParaRPr sz="1400" b="1" dirty="0"/>
          </a:p>
          <a:p>
            <a:pPr marL="914400" lvl="1" indent="-298450" algn="l" rtl="0">
              <a:spcBef>
                <a:spcPts val="1000"/>
              </a:spcBef>
              <a:spcAft>
                <a:spcPts val="1000"/>
              </a:spcAft>
              <a:buSzPts val="1100"/>
              <a:buChar char="➢"/>
            </a:pPr>
            <a:r>
              <a:rPr lang="en" sz="1200" dirty="0">
                <a:solidFill>
                  <a:srgbClr val="202122"/>
                </a:solidFill>
                <a:highlight>
                  <a:srgbClr val="FFFFFF"/>
                </a:highlight>
              </a:rPr>
              <a:t>Provide Ethernet-based multipoint to multipoint communication over IP network[6]. </a:t>
            </a:r>
            <a:endParaRPr sz="1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11500" y="3495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System Design and Implementation</a:t>
            </a:r>
            <a:endParaRPr u="sng"/>
          </a:p>
        </p:txBody>
      </p:sp>
      <p:pic>
        <p:nvPicPr>
          <p:cNvPr id="117" name="Google Shape;117;p18"/>
          <p:cNvPicPr preferRelativeResize="0"/>
          <p:nvPr/>
        </p:nvPicPr>
        <p:blipFill>
          <a:blip r:embed="rId3">
            <a:alphaModFix/>
          </a:blip>
          <a:stretch>
            <a:fillRect/>
          </a:stretch>
        </p:blipFill>
        <p:spPr>
          <a:xfrm>
            <a:off x="729450" y="945075"/>
            <a:ext cx="2882050" cy="3608200"/>
          </a:xfrm>
          <a:prstGeom prst="rect">
            <a:avLst/>
          </a:prstGeom>
          <a:noFill/>
          <a:ln>
            <a:noFill/>
          </a:ln>
        </p:spPr>
      </p:pic>
      <p:pic>
        <p:nvPicPr>
          <p:cNvPr id="118" name="Google Shape;118;p18"/>
          <p:cNvPicPr preferRelativeResize="0"/>
          <p:nvPr/>
        </p:nvPicPr>
        <p:blipFill>
          <a:blip r:embed="rId4">
            <a:alphaModFix/>
          </a:blip>
          <a:stretch>
            <a:fillRect/>
          </a:stretch>
        </p:blipFill>
        <p:spPr>
          <a:xfrm>
            <a:off x="4406100" y="1711463"/>
            <a:ext cx="3914775" cy="2447925"/>
          </a:xfrm>
          <a:prstGeom prst="rect">
            <a:avLst/>
          </a:prstGeom>
          <a:noFill/>
          <a:ln>
            <a:noFill/>
          </a:ln>
        </p:spPr>
      </p:pic>
      <p:sp>
        <p:nvSpPr>
          <p:cNvPr id="119" name="Google Shape;119;p18"/>
          <p:cNvSpPr txBox="1"/>
          <p:nvPr/>
        </p:nvSpPr>
        <p:spPr>
          <a:xfrm>
            <a:off x="5189375" y="4214575"/>
            <a:ext cx="3000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Figure 2: Network topology</a:t>
            </a:r>
            <a:endParaRPr sz="1000">
              <a:latin typeface="Times New Roman"/>
              <a:ea typeface="Times New Roman"/>
              <a:cs typeface="Times New Roman"/>
              <a:sym typeface="Times New Roman"/>
            </a:endParaRPr>
          </a:p>
        </p:txBody>
      </p:sp>
      <p:sp>
        <p:nvSpPr>
          <p:cNvPr id="120" name="Google Shape;120;p18"/>
          <p:cNvSpPr txBox="1"/>
          <p:nvPr/>
        </p:nvSpPr>
        <p:spPr>
          <a:xfrm>
            <a:off x="611500" y="4553275"/>
            <a:ext cx="3000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Figure 1: Method flowchart</a:t>
            </a:r>
            <a:endParaRPr sz="1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aphicFrame>
        <p:nvGraphicFramePr>
          <p:cNvPr id="125" name="Google Shape;125;p19"/>
          <p:cNvGraphicFramePr/>
          <p:nvPr/>
        </p:nvGraphicFramePr>
        <p:xfrm>
          <a:off x="952500" y="1629150"/>
          <a:ext cx="7239000" cy="2019240"/>
        </p:xfrm>
        <a:graphic>
          <a:graphicData uri="http://schemas.openxmlformats.org/drawingml/2006/table">
            <a:tbl>
              <a:tblPr>
                <a:noFill/>
                <a:tableStyleId>{EAC6F754-5C08-4AD4-89EE-C2B4F787E630}</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Hardware</a:t>
                      </a:r>
                      <a:endParaRPr/>
                    </a:p>
                  </a:txBody>
                  <a:tcPr marL="91425" marR="91425" marT="91425" marB="91425"/>
                </a:tc>
                <a:tc>
                  <a:txBody>
                    <a:bodyPr/>
                    <a:lstStyle/>
                    <a:p>
                      <a:pPr marL="0" lvl="0" indent="0" algn="l" rtl="0">
                        <a:spcBef>
                          <a:spcPts val="0"/>
                        </a:spcBef>
                        <a:spcAft>
                          <a:spcPts val="0"/>
                        </a:spcAft>
                        <a:buNone/>
                      </a:pPr>
                      <a:r>
                        <a:rPr lang="en"/>
                        <a:t>Software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en">
                          <a:solidFill>
                            <a:srgbClr val="1A9988"/>
                          </a:solidFill>
                        </a:rPr>
                        <a:t>3 x Switch OpenFlow</a:t>
                      </a:r>
                      <a:endParaRPr>
                        <a:solidFill>
                          <a:srgbClr val="1A9988"/>
                        </a:solidFill>
                      </a:endParaRPr>
                    </a:p>
                    <a:p>
                      <a:pPr marL="0" lvl="0" indent="0" algn="l" rtl="0">
                        <a:lnSpc>
                          <a:spcPct val="115000"/>
                        </a:lnSpc>
                        <a:spcBef>
                          <a:spcPts val="0"/>
                        </a:spcBef>
                        <a:spcAft>
                          <a:spcPts val="0"/>
                        </a:spcAft>
                        <a:buNone/>
                      </a:pPr>
                      <a:r>
                        <a:rPr lang="en">
                          <a:solidFill>
                            <a:srgbClr val="1A9988"/>
                          </a:solidFill>
                        </a:rPr>
                        <a:t>10 x UTP cable</a:t>
                      </a:r>
                      <a:endParaRPr>
                        <a:solidFill>
                          <a:srgbClr val="1A9988"/>
                        </a:solidFill>
                      </a:endParaRPr>
                    </a:p>
                    <a:p>
                      <a:pPr marL="0" lvl="0" indent="0" algn="l" rtl="0">
                        <a:lnSpc>
                          <a:spcPct val="115000"/>
                        </a:lnSpc>
                        <a:spcBef>
                          <a:spcPts val="0"/>
                        </a:spcBef>
                        <a:spcAft>
                          <a:spcPts val="0"/>
                        </a:spcAft>
                        <a:buNone/>
                      </a:pPr>
                      <a:r>
                        <a:rPr lang="en">
                          <a:solidFill>
                            <a:srgbClr val="1A9988"/>
                          </a:solidFill>
                        </a:rPr>
                        <a:t>2 x Converter USB-to-Ethernet</a:t>
                      </a:r>
                      <a:endParaRPr>
                        <a:solidFill>
                          <a:srgbClr val="1A9988"/>
                        </a:solidFill>
                      </a:endParaRPr>
                    </a:p>
                    <a:p>
                      <a:pPr marL="0" lvl="0" indent="0" algn="l" rtl="0">
                        <a:lnSpc>
                          <a:spcPct val="115000"/>
                        </a:lnSpc>
                        <a:spcBef>
                          <a:spcPts val="0"/>
                        </a:spcBef>
                        <a:spcAft>
                          <a:spcPts val="0"/>
                        </a:spcAft>
                        <a:buNone/>
                      </a:pPr>
                      <a:r>
                        <a:rPr lang="en">
                          <a:solidFill>
                            <a:srgbClr val="1A9988"/>
                          </a:solidFill>
                        </a:rPr>
                        <a:t>1 x Raspberry Pi 3</a:t>
                      </a:r>
                      <a:endParaRPr>
                        <a:solidFill>
                          <a:srgbClr val="1A9988"/>
                        </a:solidFill>
                      </a:endParaRPr>
                    </a:p>
                    <a:p>
                      <a:pPr marL="0" lvl="0" indent="0" algn="l" rtl="0">
                        <a:lnSpc>
                          <a:spcPct val="115000"/>
                        </a:lnSpc>
                        <a:spcBef>
                          <a:spcPts val="0"/>
                        </a:spcBef>
                        <a:spcAft>
                          <a:spcPts val="0"/>
                        </a:spcAft>
                        <a:buNone/>
                      </a:pPr>
                      <a:r>
                        <a:rPr lang="en">
                          <a:solidFill>
                            <a:srgbClr val="1A9988"/>
                          </a:solidFill>
                        </a:rPr>
                        <a:t>4 x PC  </a:t>
                      </a:r>
                      <a:endParaRPr>
                        <a:solidFill>
                          <a:srgbClr val="1A9988"/>
                        </a:solidFill>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None/>
                      </a:pPr>
                      <a:r>
                        <a:rPr lang="en">
                          <a:solidFill>
                            <a:srgbClr val="1A9988"/>
                          </a:solidFill>
                        </a:rPr>
                        <a:t>Wireshark</a:t>
                      </a:r>
                      <a:endParaRPr>
                        <a:solidFill>
                          <a:srgbClr val="1A9988"/>
                        </a:solidFill>
                      </a:endParaRPr>
                    </a:p>
                    <a:p>
                      <a:pPr marL="0" lvl="0" indent="0" algn="l" rtl="0">
                        <a:lnSpc>
                          <a:spcPct val="115000"/>
                        </a:lnSpc>
                        <a:spcBef>
                          <a:spcPts val="0"/>
                        </a:spcBef>
                        <a:spcAft>
                          <a:spcPts val="0"/>
                        </a:spcAft>
                        <a:buNone/>
                      </a:pPr>
                      <a:r>
                        <a:rPr lang="en">
                          <a:solidFill>
                            <a:srgbClr val="1A9988"/>
                          </a:solidFill>
                        </a:rPr>
                        <a:t>iPerf (Network performance measurement and tuning)</a:t>
                      </a:r>
                      <a:endParaRPr>
                        <a:solidFill>
                          <a:srgbClr val="1A9988"/>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26" name="Google Shape;126;p19"/>
          <p:cNvSpPr txBox="1"/>
          <p:nvPr/>
        </p:nvSpPr>
        <p:spPr>
          <a:xfrm>
            <a:off x="2577600" y="3744000"/>
            <a:ext cx="444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Table 1: Hardware and software requirements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7800" y="498675"/>
            <a:ext cx="76884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840"/>
              <a:t>Test Results (VPLS testing)</a:t>
            </a:r>
            <a:endParaRPr sz="1840"/>
          </a:p>
        </p:txBody>
      </p:sp>
      <p:pic>
        <p:nvPicPr>
          <p:cNvPr id="132" name="Google Shape;132;p20"/>
          <p:cNvPicPr preferRelativeResize="0"/>
          <p:nvPr/>
        </p:nvPicPr>
        <p:blipFill>
          <a:blip r:embed="rId3">
            <a:alphaModFix/>
          </a:blip>
          <a:stretch>
            <a:fillRect/>
          </a:stretch>
        </p:blipFill>
        <p:spPr>
          <a:xfrm>
            <a:off x="1343025" y="1134675"/>
            <a:ext cx="6457950" cy="1715325"/>
          </a:xfrm>
          <a:prstGeom prst="rect">
            <a:avLst/>
          </a:prstGeom>
          <a:noFill/>
          <a:ln>
            <a:noFill/>
          </a:ln>
        </p:spPr>
      </p:pic>
      <p:pic>
        <p:nvPicPr>
          <p:cNvPr id="133" name="Google Shape;133;p20"/>
          <p:cNvPicPr preferRelativeResize="0"/>
          <p:nvPr/>
        </p:nvPicPr>
        <p:blipFill rotWithShape="1">
          <a:blip r:embed="rId4">
            <a:alphaModFix/>
          </a:blip>
          <a:srcRect b="31299"/>
          <a:stretch/>
        </p:blipFill>
        <p:spPr>
          <a:xfrm>
            <a:off x="1343025" y="3183400"/>
            <a:ext cx="6457950" cy="1587525"/>
          </a:xfrm>
          <a:prstGeom prst="rect">
            <a:avLst/>
          </a:prstGeom>
          <a:noFill/>
          <a:ln>
            <a:noFill/>
          </a:ln>
        </p:spPr>
      </p:pic>
      <p:sp>
        <p:nvSpPr>
          <p:cNvPr id="134" name="Google Shape;134;p20"/>
          <p:cNvSpPr txBox="1"/>
          <p:nvPr/>
        </p:nvSpPr>
        <p:spPr>
          <a:xfrm>
            <a:off x="3112650" y="2778125"/>
            <a:ext cx="29187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latin typeface="Lato"/>
                <a:ea typeface="Lato"/>
                <a:cs typeface="Lato"/>
                <a:sym typeface="Lato"/>
              </a:rPr>
              <a:t>Figure 3 : Ping from H2 to H1</a:t>
            </a:r>
            <a:endParaRPr sz="800" b="1">
              <a:latin typeface="Lato"/>
              <a:ea typeface="Lato"/>
              <a:cs typeface="Lato"/>
              <a:sym typeface="Lato"/>
            </a:endParaRPr>
          </a:p>
        </p:txBody>
      </p:sp>
      <p:sp>
        <p:nvSpPr>
          <p:cNvPr id="135" name="Google Shape;135;p20"/>
          <p:cNvSpPr txBox="1"/>
          <p:nvPr/>
        </p:nvSpPr>
        <p:spPr>
          <a:xfrm>
            <a:off x="2920650" y="4696375"/>
            <a:ext cx="33027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latin typeface="Lato"/>
                <a:ea typeface="Lato"/>
                <a:cs typeface="Lato"/>
                <a:sym typeface="Lato"/>
              </a:rPr>
              <a:t>Figure 4 : Ping from H2 to H4</a:t>
            </a:r>
            <a:endParaRPr sz="800" b="1">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727800" y="438275"/>
            <a:ext cx="76884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840" u="sng"/>
              <a:t>VoIP performance Test</a:t>
            </a:r>
            <a:endParaRPr sz="1840" u="sng"/>
          </a:p>
        </p:txBody>
      </p:sp>
      <p:pic>
        <p:nvPicPr>
          <p:cNvPr id="141" name="Google Shape;141;p21"/>
          <p:cNvPicPr preferRelativeResize="0"/>
          <p:nvPr/>
        </p:nvPicPr>
        <p:blipFill>
          <a:blip r:embed="rId3">
            <a:alphaModFix/>
          </a:blip>
          <a:stretch>
            <a:fillRect/>
          </a:stretch>
        </p:blipFill>
        <p:spPr>
          <a:xfrm>
            <a:off x="489763" y="1399840"/>
            <a:ext cx="3962265" cy="2148235"/>
          </a:xfrm>
          <a:prstGeom prst="rect">
            <a:avLst/>
          </a:prstGeom>
          <a:noFill/>
          <a:ln>
            <a:noFill/>
          </a:ln>
        </p:spPr>
      </p:pic>
      <p:pic>
        <p:nvPicPr>
          <p:cNvPr id="142" name="Google Shape;142;p21"/>
          <p:cNvPicPr preferRelativeResize="0"/>
          <p:nvPr/>
        </p:nvPicPr>
        <p:blipFill>
          <a:blip r:embed="rId4">
            <a:alphaModFix/>
          </a:blip>
          <a:stretch>
            <a:fillRect/>
          </a:stretch>
        </p:blipFill>
        <p:spPr>
          <a:xfrm>
            <a:off x="4739085" y="1397450"/>
            <a:ext cx="3971502" cy="2148235"/>
          </a:xfrm>
          <a:prstGeom prst="rect">
            <a:avLst/>
          </a:prstGeom>
          <a:noFill/>
          <a:ln>
            <a:noFill/>
          </a:ln>
        </p:spPr>
      </p:pic>
      <p:sp>
        <p:nvSpPr>
          <p:cNvPr id="143" name="Google Shape;143;p21"/>
          <p:cNvSpPr txBox="1"/>
          <p:nvPr/>
        </p:nvSpPr>
        <p:spPr>
          <a:xfrm>
            <a:off x="721080" y="3440751"/>
            <a:ext cx="32079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b="1">
                <a:latin typeface="Lato"/>
                <a:ea typeface="Lato"/>
                <a:cs typeface="Lato"/>
                <a:sym typeface="Lato"/>
              </a:rPr>
              <a:t>Figure 5 :Throughput VoIP </a:t>
            </a:r>
            <a:endParaRPr sz="900" b="1">
              <a:latin typeface="Lato"/>
              <a:ea typeface="Lato"/>
              <a:cs typeface="Lato"/>
              <a:sym typeface="Lato"/>
            </a:endParaRPr>
          </a:p>
        </p:txBody>
      </p:sp>
      <p:sp>
        <p:nvSpPr>
          <p:cNvPr id="144" name="Google Shape;144;p21"/>
          <p:cNvSpPr txBox="1"/>
          <p:nvPr/>
        </p:nvSpPr>
        <p:spPr>
          <a:xfrm>
            <a:off x="5034363" y="3440751"/>
            <a:ext cx="32079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b="1">
                <a:latin typeface="Lato"/>
                <a:ea typeface="Lato"/>
                <a:cs typeface="Lato"/>
                <a:sym typeface="Lato"/>
              </a:rPr>
              <a:t>Figure 6 : Delay VoIP</a:t>
            </a:r>
            <a:endParaRPr sz="900" b="1">
              <a:latin typeface="Lato"/>
              <a:ea typeface="Lato"/>
              <a:cs typeface="Lato"/>
              <a:sym typeface="Lato"/>
            </a:endParaRPr>
          </a:p>
        </p:txBody>
      </p:sp>
      <p:sp>
        <p:nvSpPr>
          <p:cNvPr id="145" name="Google Shape;145;p21"/>
          <p:cNvSpPr txBox="1"/>
          <p:nvPr/>
        </p:nvSpPr>
        <p:spPr>
          <a:xfrm>
            <a:off x="734702" y="3726925"/>
            <a:ext cx="32079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b="1" u="sng">
                <a:solidFill>
                  <a:srgbClr val="3C4043"/>
                </a:solidFill>
                <a:highlight>
                  <a:srgbClr val="FFFFFF"/>
                </a:highlight>
                <a:latin typeface="Roboto"/>
                <a:ea typeface="Roboto"/>
                <a:cs typeface="Roboto"/>
                <a:sym typeface="Roboto"/>
              </a:rPr>
              <a:t>TIPHON standard throughput</a:t>
            </a:r>
            <a:endParaRPr sz="1050" b="1" u="sng">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-3.623Mbps (No background traffic)</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-3.473Mbps (With background traffic)</a:t>
            </a:r>
            <a:endParaRPr>
              <a:latin typeface="Lato"/>
              <a:ea typeface="Lato"/>
              <a:cs typeface="Lato"/>
              <a:sym typeface="Lato"/>
            </a:endParaRPr>
          </a:p>
        </p:txBody>
      </p:sp>
      <p:sp>
        <p:nvSpPr>
          <p:cNvPr id="146" name="Google Shape;146;p21"/>
          <p:cNvSpPr txBox="1"/>
          <p:nvPr/>
        </p:nvSpPr>
        <p:spPr>
          <a:xfrm>
            <a:off x="5107160" y="3726925"/>
            <a:ext cx="32079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b="1" u="sng">
                <a:solidFill>
                  <a:srgbClr val="3C4043"/>
                </a:solidFill>
                <a:highlight>
                  <a:srgbClr val="FFFFFF"/>
                </a:highlight>
                <a:latin typeface="Roboto"/>
                <a:ea typeface="Roboto"/>
                <a:cs typeface="Roboto"/>
                <a:sym typeface="Roboto"/>
              </a:rPr>
              <a:t>TIPHON standard delay</a:t>
            </a:r>
            <a:endParaRPr sz="1050" b="1" u="sng">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-2.75ms(No background traffic)</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latin typeface="Roboto"/>
                <a:ea typeface="Roboto"/>
                <a:cs typeface="Roboto"/>
                <a:sym typeface="Roboto"/>
              </a:rPr>
              <a:t>-3.59ms(With background traffic)</a:t>
            </a:r>
            <a:endParaRPr sz="1050">
              <a:solidFill>
                <a:srgbClr val="3C4043"/>
              </a:solidFill>
              <a:highlight>
                <a:srgbClr val="FFFFFF"/>
              </a:highlight>
              <a:latin typeface="Roboto"/>
              <a:ea typeface="Roboto"/>
              <a:cs typeface="Roboto"/>
              <a:sym typeface="Roboto"/>
            </a:endParaRPr>
          </a:p>
        </p:txBody>
      </p:sp>
      <p:sp>
        <p:nvSpPr>
          <p:cNvPr id="147" name="Google Shape;147;p21"/>
          <p:cNvSpPr txBox="1"/>
          <p:nvPr/>
        </p:nvSpPr>
        <p:spPr>
          <a:xfrm>
            <a:off x="727800" y="820800"/>
            <a:ext cx="733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Input are  200Mb, 400Mb, 600Mb, and 800Mb  background traffic with UDP protocol.</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982</Words>
  <Application>Microsoft Office PowerPoint</Application>
  <PresentationFormat>On-screen Show (16:9)</PresentationFormat>
  <Paragraphs>81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Arial</vt:lpstr>
      <vt:lpstr>Roboto</vt:lpstr>
      <vt:lpstr>Raleway</vt:lpstr>
      <vt:lpstr>Lato</vt:lpstr>
      <vt:lpstr>Streamline</vt:lpstr>
      <vt:lpstr>IMPLEMENTATION OF VPLS ON SOFTWARE DEFINED NETWORK USING ONOS  CONTROLLER BASED ON RASPBERRY-PI 3  Group 1</vt:lpstr>
      <vt:lpstr>INTRODUCTION</vt:lpstr>
      <vt:lpstr>Objectives</vt:lpstr>
      <vt:lpstr>Problems</vt:lpstr>
      <vt:lpstr>Literature Review</vt:lpstr>
      <vt:lpstr>System Design and Implementation</vt:lpstr>
      <vt:lpstr>PowerPoint Presentation</vt:lpstr>
      <vt:lpstr>Test Results (VPLS testing)</vt:lpstr>
      <vt:lpstr>VoIP performance Test</vt:lpstr>
      <vt:lpstr>VoIP performance Test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VPLS ON SOFTWARE DEFINED NETWORK USING ONOS  CONTROLLER BASED ON RASPBERRY-PI 3  Group 1</dc:title>
  <cp:lastModifiedBy>khairul zamidi</cp:lastModifiedBy>
  <cp:revision>1</cp:revision>
  <dcterms:modified xsi:type="dcterms:W3CDTF">2021-11-09T05:00:39Z</dcterms:modified>
</cp:coreProperties>
</file>