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1" r:id="rId6"/>
    <p:sldId id="259" r:id="rId7"/>
    <p:sldId id="272" r:id="rId8"/>
    <p:sldId id="273" r:id="rId9"/>
    <p:sldId id="274" r:id="rId10"/>
    <p:sldId id="275" r:id="rId11"/>
    <p:sldId id="280" r:id="rId12"/>
    <p:sldId id="266" r:id="rId13"/>
    <p:sldId id="267" r:id="rId14"/>
    <p:sldId id="264" r:id="rId15"/>
    <p:sldId id="261" r:id="rId16"/>
    <p:sldId id="262" r:id="rId17"/>
    <p:sldId id="277" r:id="rId18"/>
    <p:sldId id="263" r:id="rId19"/>
    <p:sldId id="268" r:id="rId20"/>
    <p:sldId id="269" r:id="rId21"/>
    <p:sldId id="270" r:id="rId22"/>
    <p:sldId id="265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F2FFF-02B0-E042-8747-5C1EC187FE0F}" type="datetimeFigureOut"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9935-52FA-1F43-9D3A-83C96E7EDA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 lIns="91440" tIns="45720" rIns="91440" bIns="45720"/>
          <a:lstStyle>
            <a:lvl1pPr algn="ctr">
              <a:defRPr sz="44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16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810000"/>
            <a:ext cx="10363200" cy="1752600"/>
          </a:xfrm>
          <a:ln w="9525">
            <a:headEnd/>
            <a:tailEnd/>
          </a:ln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304800"/>
            <a:ext cx="2819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4800"/>
            <a:ext cx="82550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17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537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600200"/>
            <a:ext cx="5537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17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600200"/>
            <a:ext cx="11277600" cy="4495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MY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537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600200"/>
            <a:ext cx="5537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117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1722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12776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18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9pPr>
    </p:titleStyle>
    <p:bodyStyle>
      <a:lvl1pPr marL="609600" indent="-609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AutoNum type="arabicPeriod"/>
        <a:defRPr sz="3200">
          <a:solidFill>
            <a:srgbClr val="FFFFFF"/>
          </a:solidFill>
          <a:latin typeface="Calibri" pitchFamily="34" charset="0"/>
          <a:ea typeface="+mn-ea"/>
          <a:cs typeface="Calibri" pitchFamily="34" charset="0"/>
        </a:defRPr>
      </a:lvl1pPr>
      <a:lvl2pPr marL="990600" indent="-533400" algn="l" rtl="0" eaLnBrk="1" fontAlgn="base" hangingPunct="1">
        <a:spcBef>
          <a:spcPct val="20000"/>
        </a:spcBef>
        <a:spcAft>
          <a:spcPct val="0"/>
        </a:spcAft>
        <a:buSzPct val="95000"/>
        <a:buChar char="–"/>
        <a:defRPr sz="2800">
          <a:solidFill>
            <a:srgbClr val="FFFFFF"/>
          </a:solidFill>
          <a:latin typeface="Calibri" pitchFamily="34" charset="0"/>
          <a:cs typeface="Calibri" pitchFamily="34" charset="0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Calibri" pitchFamily="34" charset="0"/>
          <a:cs typeface="Calibri" pitchFamily="34" charset="0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Calibri" pitchFamily="34" charset="0"/>
          <a:cs typeface="Calibri" pitchFamily="34" charset="0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Calibri" pitchFamily="34" charset="0"/>
          <a:cs typeface="Calibri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0" y="2534474"/>
            <a:ext cx="9144000" cy="2387600"/>
          </a:xfrm>
        </p:spPr>
        <p:txBody>
          <a:bodyPr/>
          <a:lstStyle/>
          <a:p>
            <a:r>
              <a:rPr lang="en-US"/>
              <a:t>Introduction to Laravel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24000" y="4595149"/>
            <a:ext cx="9144000" cy="1345558"/>
          </a:xfrm>
        </p:spPr>
        <p:txBody>
          <a:bodyPr>
            <a:normAutofit/>
          </a:bodyPr>
          <a:lstStyle/>
          <a:p>
            <a:r>
              <a:rPr lang="en-US" sz="3600"/>
              <a:t>20 Points in 60 minutes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11948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Relationship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models’ relationship</a:t>
            </a:r>
          </a:p>
          <a:p>
            <a:pPr lvl="1"/>
            <a:r>
              <a:rPr lang="en-US"/>
              <a:t>Able to retrieve data together	</a:t>
            </a:r>
          </a:p>
          <a:p>
            <a:pPr lvl="1"/>
            <a:endParaRPr lang="en-US"/>
          </a:p>
          <a:p>
            <a:r>
              <a:rPr lang="en-US"/>
              <a:t>Various types</a:t>
            </a:r>
          </a:p>
          <a:p>
            <a:pPr lvl="1"/>
            <a:r>
              <a:rPr lang="en-US"/>
              <a:t>One to one</a:t>
            </a:r>
          </a:p>
          <a:p>
            <a:pPr lvl="1"/>
            <a:r>
              <a:rPr lang="en-US"/>
              <a:t>One to many</a:t>
            </a:r>
          </a:p>
          <a:p>
            <a:pPr lvl="1"/>
            <a:r>
              <a:rPr lang="en-US"/>
              <a:t>Many to many</a:t>
            </a:r>
          </a:p>
          <a:p>
            <a:pPr lvl="1"/>
            <a:r>
              <a:rPr lang="en-US"/>
              <a:t>Has many through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Relationship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e.g: a School belongs to a State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//in Model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School extends Model{</a:t>
            </a:r>
            <a:b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function state() {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return $this-&gt;belongsTo('\App\Models\State');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//retrieve Schools with State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$data = School::with('state')-&gt;get();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 View (using Laravel Blade template)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41418" cy="4495800"/>
          </a:xfrm>
        </p:spPr>
        <p:txBody>
          <a:bodyPr>
            <a:normAutofit/>
          </a:bodyPr>
          <a:lstStyle/>
          <a:p>
            <a:r>
              <a:rPr lang="en-US"/>
              <a:t>Blade is the simple, yet powerful templating engine provided with Laravel</a:t>
            </a:r>
          </a:p>
          <a:p>
            <a:endParaRPr lang="en-US"/>
          </a:p>
          <a:p>
            <a:r>
              <a:rPr lang="en-US"/>
              <a:t>Still can use &lt;?php .. ?&gt; tags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68365" y="1600200"/>
            <a:ext cx="6120435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//in index.blade.php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Hello, {{ $name }}.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current UNIX timestamp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 {{ time() }}.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@if (count($users) &gt;= 1)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At least one user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@else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No users.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@endif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 Blade is 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Master layout (layouts/app.blade.php)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&lt;html&gt;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&lt;body&gt; </a:t>
            </a:r>
          </a:p>
          <a:p>
            <a:pPr marL="0" indent="0">
              <a:buNone/>
            </a:pPr>
            <a:r>
              <a:rPr lang="mr-IN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&lt;nav&gt; </a:t>
            </a:r>
            <a:r>
              <a:rPr lang="mr-IN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&lt;/nav&gt;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&lt;div class="container"&gt; 	@yield('content')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&lt;/div&gt; 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 &lt;footer&gt; ..&lt;/footer&gt;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&lt;/body&gt;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&lt;/html&gt;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login.blade.php</a:t>
            </a:r>
          </a:p>
          <a:p>
            <a:endParaRPr lang="en-US"/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@extends('layouts.app') 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@section('content') 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&lt;p&gt;This is login form.&lt;/p&gt;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&lt;form </a:t>
            </a:r>
            <a:r>
              <a:rPr lang="mr-IN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.&gt; &lt;/form&gt;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@endsection</a:t>
            </a:r>
          </a:p>
        </p:txBody>
      </p:sp>
    </p:spTree>
    <p:extLst>
      <p:ext uri="{BB962C8B-B14F-4D97-AF65-F5344CB8AC3E}">
        <p14:creationId xmlns:p14="http://schemas.microsoft.com/office/powerpoint/2010/main" val="17955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5.3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13476" cy="4351338"/>
          </a:xfrm>
        </p:spPr>
        <p:txBody>
          <a:bodyPr/>
          <a:lstStyle/>
          <a:p>
            <a:r>
              <a:rPr lang="en-US"/>
              <a:t>Business Logic (PHP methods only)</a:t>
            </a:r>
          </a:p>
          <a:p>
            <a:r>
              <a:rPr lang="en-US"/>
              <a:t>Similar to other frameworks</a:t>
            </a:r>
          </a:p>
          <a:p>
            <a:r>
              <a:rPr lang="en-US"/>
              <a:t>Resource Controller (standard methods with URLs)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1" y="1690688"/>
            <a:ext cx="6857934" cy="45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Local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Virtualization</a:t>
            </a:r>
          </a:p>
          <a:p>
            <a:pPr lvl="1"/>
            <a:r>
              <a:rPr lang="en-US"/>
              <a:t>Close to production environment</a:t>
            </a:r>
          </a:p>
          <a:p>
            <a:r>
              <a:rPr lang="en-US"/>
              <a:t>Laravel Homestead (pre-packaged Vagrant)</a:t>
            </a:r>
          </a:p>
          <a:p>
            <a:r>
              <a:rPr lang="en-US"/>
              <a:t>Vagrant</a:t>
            </a:r>
          </a:p>
          <a:p>
            <a:pPr lvl="1"/>
            <a:r>
              <a:rPr lang="en-US"/>
              <a:t>To setup multiple virtual machines</a:t>
            </a:r>
          </a:p>
          <a:p>
            <a:r>
              <a:rPr lang="en-US"/>
              <a:t>Laragon 👍</a:t>
            </a:r>
          </a:p>
          <a:p>
            <a:pPr lvl="1"/>
            <a:r>
              <a:rPr lang="en-US"/>
              <a:t>Easy to use Windows (similar to XAMPP)</a:t>
            </a:r>
          </a:p>
        </p:txBody>
      </p:sp>
    </p:spTree>
    <p:extLst>
      <p:ext uri="{BB962C8B-B14F-4D97-AF65-F5344CB8AC3E}">
        <p14:creationId xmlns:p14="http://schemas.microsoft.com/office/powerpoint/2010/main" val="1962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URL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Laravel has a very powerful URL routing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Route::get('foo',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'Hello World';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Route::get('/users', 'UserController@index');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Route::get('user/{id}’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'UserController@show'</a:t>
            </a:r>
            <a:r>
              <a:rPr lang="mr-IN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mr-IN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-&gt;where('id', '[0-9]+');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Laravel has many built-in security features</a:t>
            </a:r>
          </a:p>
          <a:p>
            <a:pPr lvl="1"/>
            <a:r>
              <a:rPr lang="en-US"/>
              <a:t>Authentication</a:t>
            </a:r>
          </a:p>
          <a:p>
            <a:pPr lvl="1"/>
            <a:r>
              <a:rPr lang="en-US"/>
              <a:t>Route protection</a:t>
            </a:r>
          </a:p>
          <a:p>
            <a:pPr marL="1219200" lvl="3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Route::get('/users', ’..')-&gt;middleware(‘auth’);</a:t>
            </a:r>
          </a:p>
          <a:p>
            <a:pPr lvl="1"/>
            <a:r>
              <a:rPr lang="en-US"/>
              <a:t>Guard</a:t>
            </a:r>
          </a:p>
          <a:p>
            <a:pPr lvl="1"/>
            <a:r>
              <a:rPr lang="en-US"/>
              <a:t>Gates and Policies</a:t>
            </a:r>
          </a:p>
          <a:p>
            <a:pPr lvl="1"/>
            <a:r>
              <a:rPr lang="en-US"/>
              <a:t>Validation, Cross Site Scripting, CSRF protection</a:t>
            </a:r>
          </a:p>
        </p:txBody>
      </p:sp>
    </p:spTree>
    <p:extLst>
      <p:ext uri="{BB962C8B-B14F-4D97-AF65-F5344CB8AC3E}">
        <p14:creationId xmlns:p14="http://schemas.microsoft.com/office/powerpoint/2010/main" val="8899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8.1 CSRF (Cross Site Request Forgery)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&lt;form method="POST" action="/profile"&gt;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hu-HU"/>
              <a:t>	{{ csrf_field()}}</a:t>
            </a:r>
          </a:p>
          <a:p>
            <a:pPr marL="0" indent="0">
              <a:buNone/>
            </a:pPr>
            <a:r>
              <a:rPr lang="en-US"/>
              <a:t>&lt;/form&gt;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&lt;meta name="csrf-token" content="{{ csrf_token() }}"&gt;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Authentication out-of-the-box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php artisan make:auth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view (Blade) file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@auth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The user is authenticated... </a:t>
            </a: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@endauth </a:t>
            </a:r>
          </a:p>
          <a:p>
            <a:pPr marL="0" indent="0">
              <a:buNone/>
            </a:pPr>
            <a:endParaRPr lang="en-US" sz="20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@guest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The user is not authenticated... </a:t>
            </a: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@endguest</a:t>
            </a:r>
            <a:endParaRPr lang="en-US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What is Laravel?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Framework</a:t>
            </a:r>
          </a:p>
          <a:p>
            <a:r>
              <a:rPr lang="en-US"/>
              <a:t>Open source</a:t>
            </a:r>
          </a:p>
          <a:p>
            <a:r>
              <a:rPr lang="en-US"/>
              <a:t>Fully Object Oriented Programming (OOP)</a:t>
            </a:r>
            <a:endParaRPr lang="en-US"/>
          </a:p>
          <a:p>
            <a:r>
              <a:rPr lang="en-US"/>
              <a:t>Created by Taylor Otwell in 2011</a:t>
            </a:r>
          </a:p>
          <a:p>
            <a:r>
              <a:rPr lang="en-US"/>
              <a:t>Opiniated framework</a:t>
            </a:r>
          </a:p>
          <a:p>
            <a:pPr lvl="1"/>
            <a:r>
              <a:rPr lang="en-US"/>
              <a:t>Selected features / plugin supported out-of-the box</a:t>
            </a:r>
          </a:p>
        </p:txBody>
      </p:sp>
    </p:spTree>
    <p:extLst>
      <p:ext uri="{BB962C8B-B14F-4D97-AF65-F5344CB8AC3E}">
        <p14:creationId xmlns:p14="http://schemas.microsoft.com/office/powerpoint/2010/main" val="2868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Access Control List (ACL)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Laratrust package that provides the following:</a:t>
            </a:r>
          </a:p>
          <a:p>
            <a:pPr lvl="1"/>
            <a:r>
              <a:rPr lang="en-US"/>
              <a:t>Role</a:t>
            </a:r>
          </a:p>
          <a:p>
            <a:pPr lvl="1"/>
            <a:r>
              <a:rPr lang="en-US"/>
              <a:t>Permission</a:t>
            </a:r>
          </a:p>
          <a:p>
            <a:pPr lvl="1"/>
            <a:r>
              <a:rPr lang="en-US"/>
              <a:t>Guard</a:t>
            </a:r>
          </a:p>
          <a:p>
            <a:pPr lvl="1"/>
            <a:r>
              <a:rPr lang="en-US"/>
              <a:t>Gate</a:t>
            </a:r>
          </a:p>
        </p:txBody>
      </p:sp>
    </p:spTree>
    <p:extLst>
      <p:ext uri="{BB962C8B-B14F-4D97-AF65-F5344CB8AC3E}">
        <p14:creationId xmlns:p14="http://schemas.microsoft.com/office/powerpoint/2010/main" val="2492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 Front end Scaffolding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Bootstrap CSS Framework</a:t>
            </a:r>
          </a:p>
          <a:p>
            <a:pPr lvl="1"/>
            <a:r>
              <a:rPr lang="en-US"/>
              <a:t>Mobile web / Responsive</a:t>
            </a:r>
          </a:p>
          <a:p>
            <a:pPr lvl="1"/>
            <a:endParaRPr lang="en-US"/>
          </a:p>
          <a:p>
            <a:r>
              <a:rPr lang="en-US"/>
              <a:t>CSS</a:t>
            </a:r>
          </a:p>
          <a:p>
            <a:pPr lvl="1"/>
            <a:r>
              <a:rPr lang="en-US"/>
              <a:t>SASS and Less</a:t>
            </a:r>
          </a:p>
          <a:p>
            <a:pPr lvl="1"/>
            <a:r>
              <a:rPr lang="en-US"/>
              <a:t>Laravel Mix (to compile into CSS)</a:t>
            </a:r>
          </a:p>
          <a:p>
            <a:pPr lvl="1"/>
            <a:endParaRPr lang="en-US"/>
          </a:p>
          <a:p>
            <a:r>
              <a:rPr lang="en-US"/>
              <a:t>JavaScript</a:t>
            </a:r>
          </a:p>
          <a:p>
            <a:pPr lvl="1"/>
            <a:r>
              <a:rPr lang="en-US"/>
              <a:t>Vue JS (vuejs.org)</a:t>
            </a:r>
          </a:p>
        </p:txBody>
      </p:sp>
    </p:spTree>
    <p:extLst>
      <p:ext uri="{BB962C8B-B14F-4D97-AF65-F5344CB8AC3E}">
        <p14:creationId xmlns:p14="http://schemas.microsoft.com/office/powerpoint/2010/main" val="9325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 Command Line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artisan &lt;command&gt;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make a controller: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php artisan make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controller PhotoController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/>
              <a:t>To run migration files</a:t>
            </a:r>
          </a:p>
          <a:p>
            <a:pPr marL="0" lvl="1" indent="0">
              <a:buClr>
                <a:schemeClr val="tx2"/>
              </a:buClr>
              <a:buSz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php artisan migrate</a:t>
            </a:r>
          </a:p>
          <a:p>
            <a:pPr marL="0" lvl="1" indent="0">
              <a:buClr>
                <a:schemeClr val="tx2"/>
              </a:buClr>
              <a:buSz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php artisan migrate:rollback</a:t>
            </a:r>
          </a:p>
          <a:p>
            <a:pPr marL="0" lvl="1" indent="0">
              <a:buClr>
                <a:schemeClr val="tx2"/>
              </a:buClr>
              <a:buSzTx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 Caching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application performance</a:t>
            </a:r>
          </a:p>
          <a:p>
            <a:r>
              <a:rPr lang="en-US"/>
              <a:t>Easy to use / switch Cache Backend</a:t>
            </a:r>
          </a:p>
          <a:p>
            <a:pPr lvl="1"/>
            <a:r>
              <a:rPr lang="en-US"/>
              <a:t>File system</a:t>
            </a:r>
          </a:p>
          <a:p>
            <a:pPr lvl="1"/>
            <a:r>
              <a:rPr lang="en-US"/>
              <a:t>Redis</a:t>
            </a:r>
          </a:p>
          <a:p>
            <a:pPr lvl="1"/>
            <a:r>
              <a:rPr lang="en-US"/>
              <a:t>Memcached</a:t>
            </a:r>
          </a:p>
          <a:p>
            <a:pPr lvl="1"/>
            <a:r>
              <a:rPr lang="en-US"/>
              <a:t>Database</a:t>
            </a:r>
          </a:p>
          <a:p>
            <a:pPr lvl="1"/>
            <a:r>
              <a:rPr lang="en-US"/>
              <a:t>APC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Other Laravel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API Programming</a:t>
            </a:r>
          </a:p>
          <a:p>
            <a:r>
              <a:rPr lang="en-US"/>
              <a:t>Scheduling</a:t>
            </a:r>
          </a:p>
          <a:p>
            <a:r>
              <a:rPr lang="en-US"/>
              <a:t>Broadcasting</a:t>
            </a:r>
          </a:p>
          <a:p>
            <a:r>
              <a:rPr lang="en-US"/>
              <a:t>Unit Testing</a:t>
            </a:r>
          </a:p>
          <a:p>
            <a:r>
              <a:rPr lang="en-US"/>
              <a:t>Localization</a:t>
            </a:r>
          </a:p>
          <a:p>
            <a:r>
              <a:rPr lang="en-US"/>
              <a:t>Assets Compilation (CSS, JS, minification)</a:t>
            </a:r>
          </a:p>
          <a:p>
            <a:r>
              <a:rPr lang="en-US"/>
              <a:t>Notification (Email, etc)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8"/>
            </a:pPr>
            <a:r>
              <a:rPr lang="en-US"/>
              <a:t>Event (Queue, Listener)</a:t>
            </a:r>
          </a:p>
          <a:p>
            <a:pPr>
              <a:buFont typeface="+mj-lt"/>
              <a:buAutoNum type="arabicPeriod" startAt="8"/>
            </a:pPr>
            <a:r>
              <a:rPr lang="en-US"/>
              <a:t>Seeding</a:t>
            </a:r>
          </a:p>
          <a:p>
            <a:pPr>
              <a:buFont typeface="+mj-lt"/>
              <a:buAutoNum type="arabicPeriod" startAt="8"/>
            </a:pPr>
            <a:r>
              <a:rPr lang="en-US"/>
              <a:t>Pagination</a:t>
            </a:r>
          </a:p>
          <a:p>
            <a:pPr>
              <a:buFont typeface="+mj-lt"/>
              <a:buAutoNum type="arabicPeriod" startAt="8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Most popular framework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102376" cy="4495800"/>
          </a:xfrm>
        </p:spPr>
        <p:txBody>
          <a:bodyPr/>
          <a:lstStyle/>
          <a:p>
            <a:r>
              <a:rPr lang="en-US" sz="3200"/>
              <a:t>41k+ GitHub stars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99" y="1762125"/>
            <a:ext cx="814259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Reusable approach</a:t>
            </a:r>
          </a:p>
          <a:p>
            <a:pPr lvl="1"/>
            <a:r>
              <a:rPr lang="en-US"/>
              <a:t>Easier to develop faster, quality code</a:t>
            </a:r>
          </a:p>
          <a:p>
            <a:r>
              <a:rPr lang="en-US"/>
              <a:t>Laravel Package</a:t>
            </a:r>
          </a:p>
          <a:p>
            <a:pPr lvl="1"/>
            <a:r>
              <a:rPr lang="en-US"/>
              <a:t>Easy to install and update</a:t>
            </a:r>
          </a:p>
          <a:p>
            <a:r>
              <a:rPr lang="en-US"/>
              <a:t>Composer </a:t>
            </a:r>
            <a:r>
              <a:rPr lang="en-US"/>
              <a:t>👍</a:t>
            </a:r>
            <a:endParaRPr lang="en-US"/>
          </a:p>
          <a:p>
            <a:pPr lvl="1"/>
            <a:r>
              <a:rPr lang="en-US"/>
              <a:t>Dependency manager for PHP</a:t>
            </a:r>
          </a:p>
          <a:p>
            <a:pPr lvl="1"/>
            <a:r>
              <a:rPr lang="en-US"/>
              <a:t>http://composer.org</a:t>
            </a:r>
          </a:p>
        </p:txBody>
      </p:sp>
    </p:spTree>
    <p:extLst>
      <p:ext uri="{BB962C8B-B14F-4D97-AF65-F5344CB8AC3E}">
        <p14:creationId xmlns:p14="http://schemas.microsoft.com/office/powerpoint/2010/main" val="21023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Migration File to create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643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Create database tables with version control</a:t>
            </a:r>
          </a:p>
          <a:p>
            <a:pPr lvl="1"/>
            <a:r>
              <a:rPr lang="en-US"/>
              <a:t>Easy to synchronize structure</a:t>
            </a:r>
          </a:p>
          <a:p>
            <a:pPr lvl="1"/>
            <a:r>
              <a:rPr lang="en-US"/>
              <a:t>Easy to rollback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9159" y="1825625"/>
            <a:ext cx="62146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Schema::create('users', function (Blueprint $table) {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$table-&gt;increments('id');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$table-&gt;string('name')-&gt;index();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$table-&gt;string('email')-&gt;unique();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$table-&gt;string('password'); 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$table-&gt;rememberToken();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$table-&gt;timestamps();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MVC: Model, View,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mr-IN"/>
              <a:t>–</a:t>
            </a:r>
            <a:r>
              <a:rPr lang="en-US"/>
              <a:t> Eloquent</a:t>
            </a:r>
          </a:p>
          <a:p>
            <a:r>
              <a:rPr lang="en-US"/>
              <a:t>View </a:t>
            </a:r>
            <a:r>
              <a:rPr lang="mr-IN"/>
              <a:t>–</a:t>
            </a:r>
            <a:r>
              <a:rPr lang="en-US"/>
              <a:t> Blade template</a:t>
            </a:r>
          </a:p>
          <a:p>
            <a:r>
              <a:rPr lang="en-US"/>
              <a:t>Control </a:t>
            </a:r>
            <a:r>
              <a:rPr lang="mr-IN"/>
              <a:t>–</a:t>
            </a:r>
            <a:r>
              <a:rPr lang="en-US"/>
              <a:t> Controller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80" y="1447800"/>
            <a:ext cx="6572420" cy="44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ORM (Object Relational Mapping)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7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Model to represent an object (or SQL table)</a:t>
            </a:r>
          </a:p>
          <a:p>
            <a:endParaRPr lang="en-US"/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php artisan make:model User</a:t>
            </a:r>
            <a:b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/>
              <a:t>Example: To query all users: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8056" y="1825625"/>
            <a:ext cx="60757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&lt;?php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//in controller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User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$users=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User::all();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($users as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$user)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echo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$user-&gt;name;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Finding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 App\User;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//find user where ID is 3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User::find(3);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//find users who are young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User::where(‘age’, ’&lt;‘, 40);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//find users who are young, sort by name ASC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User::where(‘age’, ’&lt;‘, 40)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-&gt;orderBy(‘name’, ‘ASC’);</a:t>
            </a:r>
          </a:p>
        </p:txBody>
      </p:sp>
    </p:spTree>
    <p:extLst>
      <p:ext uri="{BB962C8B-B14F-4D97-AF65-F5344CB8AC3E}">
        <p14:creationId xmlns:p14="http://schemas.microsoft.com/office/powerpoint/2010/main" val="11202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Updating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//update user email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User::find(3)-&gt;update(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[‘email’ =&gt; ‘ali@gmail.com’]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//update the user with siti@gmail.com,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//if not found, create a new user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User::updateOrCreate(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[‘email’ =&gt; ‘siti@gmail.com’],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[‘lastlogin’ =&gt; \Carbon::now()]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metsoft">
  <a:themeElements>
    <a:clrScheme name="Kometsoft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Kometso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Kometsoft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metsoft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metsof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metsoft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metsoft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metsoft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60901_Kometsoft_Introduction" id="{D869287D-BB08-CD49-9E4E-1D74E8DDB766}" vid="{3F43FD21-576F-F743-8797-3BC7B74ADB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Kometsoft</Template>
  <TotalTime>1471</TotalTime>
  <Words>711</Words>
  <Application>Microsoft Macintosh PowerPoint</Application>
  <PresentationFormat>Widescreen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Consolas</vt:lpstr>
      <vt:lpstr>Wingdings</vt:lpstr>
      <vt:lpstr>Arial</vt:lpstr>
      <vt:lpstr>Kometsoft</vt:lpstr>
      <vt:lpstr>Introduction to Laravel</vt:lpstr>
      <vt:lpstr>1. What is Laravel?</vt:lpstr>
      <vt:lpstr>2. Most popular framework</vt:lpstr>
      <vt:lpstr>3. Extensible</vt:lpstr>
      <vt:lpstr>4. Migration File to create Database tables</vt:lpstr>
      <vt:lpstr>5. MVC: Model, View, Control</vt:lpstr>
      <vt:lpstr>5.1 Eloquent ORM (Object Relational Mapping)</vt:lpstr>
      <vt:lpstr>5.1 Eloquent Finding Data</vt:lpstr>
      <vt:lpstr>5.1 Updating Data</vt:lpstr>
      <vt:lpstr>5.1 Eloquent Relationship</vt:lpstr>
      <vt:lpstr>5.1 Eloquent Relationship</vt:lpstr>
      <vt:lpstr>5.2 View (using Laravel Blade template)</vt:lpstr>
      <vt:lpstr>5.2 Blade is extensible</vt:lpstr>
      <vt:lpstr>5.3 Controller</vt:lpstr>
      <vt:lpstr>6. Local Development Environment</vt:lpstr>
      <vt:lpstr>7. URL Routing</vt:lpstr>
      <vt:lpstr>8. Security</vt:lpstr>
      <vt:lpstr>8.1 CSRF (Cross Site Request Forgery)</vt:lpstr>
      <vt:lpstr>9. Authentication</vt:lpstr>
      <vt:lpstr>10. Access Control List (ACL)</vt:lpstr>
      <vt:lpstr>11. Front end Scaffolding</vt:lpstr>
      <vt:lpstr>12. Command Line Generator</vt:lpstr>
      <vt:lpstr>13. Caching Support</vt:lpstr>
      <vt:lpstr>14. Other Laravel Features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Laravel</dc:title>
  <dc:creator>Khairul Amri Yunus</dc:creator>
  <cp:lastModifiedBy>Khairul Amri Yunus</cp:lastModifiedBy>
  <cp:revision>33</cp:revision>
  <dcterms:created xsi:type="dcterms:W3CDTF">2018-04-01T12:55:16Z</dcterms:created>
  <dcterms:modified xsi:type="dcterms:W3CDTF">2018-04-02T13:26:44Z</dcterms:modified>
</cp:coreProperties>
</file>