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80" r:id="rId5"/>
    <p:sldId id="261" r:id="rId6"/>
    <p:sldId id="277" r:id="rId7"/>
    <p:sldId id="279" r:id="rId8"/>
    <p:sldId id="276" r:id="rId9"/>
    <p:sldId id="281" r:id="rId10"/>
    <p:sldId id="264" r:id="rId11"/>
    <p:sldId id="266" r:id="rId12"/>
    <p:sldId id="282" r:id="rId13"/>
    <p:sldId id="291" r:id="rId14"/>
    <p:sldId id="283" r:id="rId15"/>
    <p:sldId id="284" r:id="rId16"/>
    <p:sldId id="269" r:id="rId17"/>
    <p:sldId id="289" r:id="rId18"/>
    <p:sldId id="268" r:id="rId19"/>
    <p:sldId id="271" r:id="rId20"/>
    <p:sldId id="270" r:id="rId21"/>
    <p:sldId id="285" r:id="rId22"/>
    <p:sldId id="287" r:id="rId23"/>
    <p:sldId id="288" r:id="rId24"/>
    <p:sldId id="275"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FC"/>
    <a:srgbClr val="F0F4FA"/>
    <a:srgbClr val="E8EEF8"/>
    <a:srgbClr val="F3F2DA"/>
    <a:srgbClr val="0170BA"/>
    <a:srgbClr val="FFFFFF"/>
    <a:srgbClr val="FA502E"/>
    <a:srgbClr val="5B8FCD"/>
    <a:srgbClr val="F9AF56"/>
    <a:srgbClr val="EC66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0" autoAdjust="0"/>
    <p:restoredTop sz="94660"/>
  </p:normalViewPr>
  <p:slideViewPr>
    <p:cSldViewPr snapToGrid="0">
      <p:cViewPr varScale="1">
        <p:scale>
          <a:sx n="69" d="100"/>
          <a:sy n="69"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66DD-B371-47E7-8910-CED9DC81E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06104309-0BBF-4D29-9604-A7720F2D3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C1A8BC2-33B4-43B8-ACAA-7BB8ED6344BC}"/>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3BAA9D08-48C9-4274-9CCA-FFDDDABF40E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CD00C4-756B-40EB-9E92-18F7DB913A3C}"/>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69915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FF83-4064-4605-A2A3-7922AC9367F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8F0FD3B-43E4-431C-809E-C52E8299F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045291E-F6DA-4B26-AA01-B53B6601F490}"/>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EC67119C-52C4-43BF-8E35-CAC23CAA7AA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3AA8E55-D212-44B6-AD36-A081AF9468E3}"/>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127087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24B1F4-F3D1-46F2-AC02-5DDA5E796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C40E19C-FD99-4F98-970A-91888AF578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046F112-5ED6-4150-87C6-999DFFB8D975}"/>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F5201A6E-8889-47B6-8603-CFA35F30BED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43CDA2E-136D-40CA-9F72-CDDF009EFE42}"/>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425465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8AC8-E8CE-4434-B63E-88D8DC62249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6C6D7E4-3F79-4867-AAF4-D0AAB2D3D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CA6DE76-18DB-435D-A03A-36C2D825982E}"/>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905C4A1E-28F9-4289-9D9D-DED6DBA58B7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4DBBF76-0DDB-4B3B-958D-78A91FDF1A66}"/>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18194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69D-9299-4094-AF94-1A6E28484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F632E3D0-5147-47F9-8B9D-1F6341B78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9058F-2419-4F86-899E-44E0806B113E}"/>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A83FFD51-5CD1-4242-8951-C0054DDB3C2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306BDA6-4323-4D7D-9C23-EF68B0DE8375}"/>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373109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F23B-CCCE-4A2B-98F5-B3A86BBE0C2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E98265F-C8CD-458F-8CBF-89DDEC111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AA56EE5C-A8E6-49FC-95A6-3A8E354DA9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A9EF3797-CCEA-4A36-8FA5-4AED60DC808B}"/>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6" name="Footer Placeholder 5">
            <a:extLst>
              <a:ext uri="{FF2B5EF4-FFF2-40B4-BE49-F238E27FC236}">
                <a16:creationId xmlns:a16="http://schemas.microsoft.com/office/drawing/2014/main" id="{FA7DCC49-D6B2-480D-A334-1DFB27439FA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41870BAB-F1DE-4782-AE20-A88F5F9C6C16}"/>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335671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FC2B-31B2-4276-9B07-043665EE5A92}"/>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EC65130-DAEA-4BBA-B7B5-0140AC9AB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95E4D-AC7C-4F8D-A352-899246678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289D5C16-04A3-4199-B36B-E40EC7EB4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52CFB-1F8F-43F8-B42F-E1A97D0BC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835308A-2F8A-45AD-B7FF-24DA67DE6B3A}"/>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8" name="Footer Placeholder 7">
            <a:extLst>
              <a:ext uri="{FF2B5EF4-FFF2-40B4-BE49-F238E27FC236}">
                <a16:creationId xmlns:a16="http://schemas.microsoft.com/office/drawing/2014/main" id="{17C582BE-90E7-454E-8E35-366BA3B3A143}"/>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D557519C-11FC-407B-BEE4-97E8A0CE1E80}"/>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381738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3C83-6831-40BC-A621-0DCBC4BFF246}"/>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52CF392-9210-475E-9A80-F23E2E896868}"/>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4" name="Footer Placeholder 3">
            <a:extLst>
              <a:ext uri="{FF2B5EF4-FFF2-40B4-BE49-F238E27FC236}">
                <a16:creationId xmlns:a16="http://schemas.microsoft.com/office/drawing/2014/main" id="{66B8C5F9-39F6-4213-8D88-2801F834708E}"/>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C524248C-FA3D-4550-BC36-34E42D3548E1}"/>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12751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56477-F454-45DC-8E54-2992E2487D31}"/>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3" name="Footer Placeholder 2">
            <a:extLst>
              <a:ext uri="{FF2B5EF4-FFF2-40B4-BE49-F238E27FC236}">
                <a16:creationId xmlns:a16="http://schemas.microsoft.com/office/drawing/2014/main" id="{73E6E4BC-6BEC-4B99-92C8-6E8B234415CF}"/>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8DC787E-7AC5-468D-AEF3-F26ECF15AEE7}"/>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157110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B3E3-2873-4CB5-A9CC-8B094E3D0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258D48D-4AE7-473E-BF70-6F06FA4D1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A0A6757F-725C-410B-95BC-392DD4FB3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B4A67-A780-4271-B66B-485263F46CCA}"/>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6" name="Footer Placeholder 5">
            <a:extLst>
              <a:ext uri="{FF2B5EF4-FFF2-40B4-BE49-F238E27FC236}">
                <a16:creationId xmlns:a16="http://schemas.microsoft.com/office/drawing/2014/main" id="{5FD93641-C2B0-4F0D-98B4-DB9248CDA27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A969062-F053-4654-8021-312FFDC9788B}"/>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276322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712-6404-47F2-AE69-8569AE7CA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8FBDB572-D797-4FD4-9675-E8C126C1D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6A75B55-90FE-4FBF-B43C-68B55D7D7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D4C5B-0722-4624-9402-6EF435B5C50F}"/>
              </a:ext>
            </a:extLst>
          </p:cNvPr>
          <p:cNvSpPr>
            <a:spLocks noGrp="1"/>
          </p:cNvSpPr>
          <p:nvPr>
            <p:ph type="dt" sz="half" idx="10"/>
          </p:nvPr>
        </p:nvSpPr>
        <p:spPr/>
        <p:txBody>
          <a:bodyPr/>
          <a:lstStyle/>
          <a:p>
            <a:fld id="{035D7A87-D0A5-4A83-9CFE-C6518C398395}" type="datetimeFigureOut">
              <a:rPr lang="id-ID" smtClean="0"/>
              <a:t>20/11/2020</a:t>
            </a:fld>
            <a:endParaRPr lang="id-ID"/>
          </a:p>
        </p:txBody>
      </p:sp>
      <p:sp>
        <p:nvSpPr>
          <p:cNvPr id="6" name="Footer Placeholder 5">
            <a:extLst>
              <a:ext uri="{FF2B5EF4-FFF2-40B4-BE49-F238E27FC236}">
                <a16:creationId xmlns:a16="http://schemas.microsoft.com/office/drawing/2014/main" id="{4A9BB438-7CA5-4099-9EB3-CC27B1C70F7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C6B8A0D-E703-4ACD-A282-BF76D3265DE4}"/>
              </a:ext>
            </a:extLst>
          </p:cNvPr>
          <p:cNvSpPr>
            <a:spLocks noGrp="1"/>
          </p:cNvSpPr>
          <p:nvPr>
            <p:ph type="sldNum" sz="quarter" idx="12"/>
          </p:nvPr>
        </p:nvSpPr>
        <p:spPr/>
        <p:txBody>
          <a:bodyPr/>
          <a:lstStyle/>
          <a:p>
            <a:fld id="{4C6F6F59-BA5D-46DF-A793-A73A36F4179C}" type="slidenum">
              <a:rPr lang="id-ID" smtClean="0"/>
              <a:t>‹#›</a:t>
            </a:fld>
            <a:endParaRPr lang="id-ID"/>
          </a:p>
        </p:txBody>
      </p:sp>
    </p:spTree>
    <p:extLst>
      <p:ext uri="{BB962C8B-B14F-4D97-AF65-F5344CB8AC3E}">
        <p14:creationId xmlns:p14="http://schemas.microsoft.com/office/powerpoint/2010/main" val="429176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2FD90-69E9-4D69-9264-D39CF6C82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BDE946F-43DC-44E1-96DF-278E487C6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CA57BC4-993F-4D66-BB90-4671E085F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7A87-D0A5-4A83-9CFE-C6518C398395}" type="datetimeFigureOut">
              <a:rPr lang="id-ID" smtClean="0"/>
              <a:t>20/11/2020</a:t>
            </a:fld>
            <a:endParaRPr lang="id-ID"/>
          </a:p>
        </p:txBody>
      </p:sp>
      <p:sp>
        <p:nvSpPr>
          <p:cNvPr id="5" name="Footer Placeholder 4">
            <a:extLst>
              <a:ext uri="{FF2B5EF4-FFF2-40B4-BE49-F238E27FC236}">
                <a16:creationId xmlns:a16="http://schemas.microsoft.com/office/drawing/2014/main" id="{BDCD8FDC-EE51-4034-81DC-98FAEA610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F2173C6-F455-43C9-8ED2-1548EEFDC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F6F59-BA5D-46DF-A793-A73A36F4179C}" type="slidenum">
              <a:rPr lang="id-ID" smtClean="0"/>
              <a:t>‹#›</a:t>
            </a:fld>
            <a:endParaRPr lang="id-ID"/>
          </a:p>
        </p:txBody>
      </p:sp>
    </p:spTree>
    <p:extLst>
      <p:ext uri="{BB962C8B-B14F-4D97-AF65-F5344CB8AC3E}">
        <p14:creationId xmlns:p14="http://schemas.microsoft.com/office/powerpoint/2010/main" val="284534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3089BF-AF7F-426F-88EC-887333B6A6F5}"/>
              </a:ext>
            </a:extLst>
          </p:cNvPr>
          <p:cNvSpPr/>
          <p:nvPr/>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0"/>
          </a:p>
        </p:txBody>
      </p:sp>
      <p:sp>
        <p:nvSpPr>
          <p:cNvPr id="7" name="TextBox 6">
            <a:extLst>
              <a:ext uri="{FF2B5EF4-FFF2-40B4-BE49-F238E27FC236}">
                <a16:creationId xmlns:a16="http://schemas.microsoft.com/office/drawing/2014/main" id="{45D7C463-7F4B-4CE5-9448-524662E38105}"/>
              </a:ext>
            </a:extLst>
          </p:cNvPr>
          <p:cNvSpPr txBox="1"/>
          <p:nvPr/>
        </p:nvSpPr>
        <p:spPr>
          <a:xfrm>
            <a:off x="929677" y="2973526"/>
            <a:ext cx="6151043" cy="707886"/>
          </a:xfrm>
          <a:prstGeom prst="rect">
            <a:avLst/>
          </a:prstGeom>
          <a:noFill/>
        </p:spPr>
        <p:txBody>
          <a:bodyPr wrap="none" rtlCol="0">
            <a:spAutoFit/>
          </a:bodyPr>
          <a:lstStyle/>
          <a:p>
            <a:r>
              <a:rPr lang="id-ID" sz="4000" dirty="0">
                <a:solidFill>
                  <a:schemeClr val="bg1"/>
                </a:solidFill>
                <a:latin typeface="Poppins SemiBold" panose="00000700000000000000" pitchFamily="2" charset="0"/>
                <a:cs typeface="Poppins SemiBold" panose="00000700000000000000" pitchFamily="2" charset="0"/>
              </a:rPr>
              <a:t>Web Workshop Series 1</a:t>
            </a:r>
          </a:p>
        </p:txBody>
      </p:sp>
      <p:sp>
        <p:nvSpPr>
          <p:cNvPr id="8" name="TextBox 7">
            <a:extLst>
              <a:ext uri="{FF2B5EF4-FFF2-40B4-BE49-F238E27FC236}">
                <a16:creationId xmlns:a16="http://schemas.microsoft.com/office/drawing/2014/main" id="{F82BDAF4-52D4-4982-BF40-C3BFE76BE9C0}"/>
              </a:ext>
            </a:extLst>
          </p:cNvPr>
          <p:cNvSpPr txBox="1"/>
          <p:nvPr/>
        </p:nvSpPr>
        <p:spPr>
          <a:xfrm>
            <a:off x="1871786" y="2807257"/>
            <a:ext cx="45719" cy="369332"/>
          </a:xfrm>
          <a:prstGeom prst="rect">
            <a:avLst/>
          </a:prstGeom>
          <a:noFill/>
        </p:spPr>
        <p:txBody>
          <a:bodyPr wrap="square" rtlCol="0">
            <a:spAutoFit/>
          </a:bodyPr>
          <a:lstStyle/>
          <a:p>
            <a:endParaRPr lang="id-ID" dirty="0"/>
          </a:p>
        </p:txBody>
      </p:sp>
      <p:sp>
        <p:nvSpPr>
          <p:cNvPr id="9" name="TextBox 8">
            <a:extLst>
              <a:ext uri="{FF2B5EF4-FFF2-40B4-BE49-F238E27FC236}">
                <a16:creationId xmlns:a16="http://schemas.microsoft.com/office/drawing/2014/main" id="{1E5DACA8-D035-4AFC-951D-58144D5EF651}"/>
              </a:ext>
            </a:extLst>
          </p:cNvPr>
          <p:cNvSpPr txBox="1"/>
          <p:nvPr/>
        </p:nvSpPr>
        <p:spPr>
          <a:xfrm>
            <a:off x="929677" y="3681412"/>
            <a:ext cx="5043055" cy="707886"/>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Topic : Understanding HTML and CSS </a:t>
            </a:r>
          </a:p>
          <a:p>
            <a:r>
              <a:rPr lang="en-US" sz="2000" dirty="0">
                <a:solidFill>
                  <a:schemeClr val="bg1"/>
                </a:solidFill>
                <a:latin typeface="Poppins" panose="00000500000000000000" pitchFamily="2" charset="0"/>
                <a:cs typeface="Poppins" panose="00000500000000000000" pitchFamily="2" charset="0"/>
              </a:rPr>
              <a:t>with no Prior Programming</a:t>
            </a:r>
            <a:endParaRPr lang="id-ID" sz="2000" dirty="0">
              <a:solidFill>
                <a:schemeClr val="bg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5D33F18-B1D7-49CA-9C39-03E0D1259833}"/>
              </a:ext>
            </a:extLst>
          </p:cNvPr>
          <p:cNvSpPr txBox="1"/>
          <p:nvPr/>
        </p:nvSpPr>
        <p:spPr>
          <a:xfrm>
            <a:off x="929677" y="4573964"/>
            <a:ext cx="2161169" cy="369332"/>
          </a:xfrm>
          <a:prstGeom prst="rect">
            <a:avLst/>
          </a:prstGeom>
          <a:noFill/>
        </p:spPr>
        <p:txBody>
          <a:bodyPr wrap="none" rtlCol="0">
            <a:spAutoFit/>
          </a:bodyPr>
          <a:lstStyle/>
          <a:p>
            <a:r>
              <a:rPr lang="en-US" dirty="0">
                <a:solidFill>
                  <a:schemeClr val="bg1"/>
                </a:solidFill>
                <a:latin typeface="Poppins" panose="00000500000000000000" pitchFamily="2" charset="0"/>
                <a:cs typeface="Poppins" panose="00000500000000000000" pitchFamily="2" charset="0"/>
              </a:rPr>
              <a:t>By : Khairul Imam</a:t>
            </a:r>
            <a:endParaRPr lang="id-ID" dirty="0">
              <a:solidFill>
                <a:schemeClr val="bg1"/>
              </a:solidFill>
              <a:latin typeface="Poppins" panose="00000500000000000000" pitchFamily="2" charset="0"/>
              <a:cs typeface="Poppins" panose="00000500000000000000" pitchFamily="2" charset="0"/>
            </a:endParaRPr>
          </a:p>
        </p:txBody>
      </p:sp>
      <p:sp>
        <p:nvSpPr>
          <p:cNvPr id="19" name="Rectangle 18">
            <a:extLst>
              <a:ext uri="{FF2B5EF4-FFF2-40B4-BE49-F238E27FC236}">
                <a16:creationId xmlns:a16="http://schemas.microsoft.com/office/drawing/2014/main" id="{2F842D8D-2973-436B-ADD6-2DEBF59AB607}"/>
              </a:ext>
            </a:extLst>
          </p:cNvPr>
          <p:cNvSpPr/>
          <p:nvPr/>
        </p:nvSpPr>
        <p:spPr>
          <a:xfrm>
            <a:off x="0" y="5612134"/>
            <a:ext cx="12191999" cy="759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6" name="Picture 15">
            <a:extLst>
              <a:ext uri="{FF2B5EF4-FFF2-40B4-BE49-F238E27FC236}">
                <a16:creationId xmlns:a16="http://schemas.microsoft.com/office/drawing/2014/main" id="{A1F27DB8-62B3-49BE-8B30-6CE264025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77" y="5675410"/>
            <a:ext cx="3418568" cy="633068"/>
          </a:xfrm>
          <a:prstGeom prst="rect">
            <a:avLst/>
          </a:prstGeom>
        </p:spPr>
      </p:pic>
    </p:spTree>
    <p:extLst>
      <p:ext uri="{BB962C8B-B14F-4D97-AF65-F5344CB8AC3E}">
        <p14:creationId xmlns:p14="http://schemas.microsoft.com/office/powerpoint/2010/main" val="374643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75F5DC-F92E-4112-A322-B80B826CF666}"/>
              </a:ext>
            </a:extLst>
          </p:cNvPr>
          <p:cNvSpPr/>
          <p:nvPr/>
        </p:nvSpPr>
        <p:spPr>
          <a:xfrm>
            <a:off x="967756" y="2796426"/>
            <a:ext cx="4642018" cy="2254545"/>
          </a:xfrm>
          <a:prstGeom prst="rect">
            <a:avLst/>
          </a:pr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8011886" y="1008925"/>
            <a:ext cx="3377848" cy="646331"/>
          </a:xfrm>
          <a:prstGeom prst="rect">
            <a:avLst/>
          </a:prstGeom>
          <a:noFill/>
        </p:spPr>
        <p:txBody>
          <a:bodyPr wrap="none" rtlCol="0">
            <a:spAutoFit/>
          </a:bodyPr>
          <a:lstStyle/>
          <a:p>
            <a:pPr algn="l"/>
            <a:r>
              <a:rPr lang="id-ID" sz="3600" i="0" u="none" strike="noStrike" dirty="0">
                <a:solidFill>
                  <a:schemeClr val="accent1"/>
                </a:solidFill>
                <a:effectLst/>
                <a:latin typeface="Poppins SemiBold" panose="00000700000000000000" pitchFamily="2" charset="0"/>
                <a:cs typeface="Poppins SemiBold" panose="00000700000000000000" pitchFamily="2" charset="0"/>
              </a:rPr>
              <a:t>CSS selectors</a:t>
            </a:r>
          </a:p>
        </p:txBody>
      </p:sp>
      <p:sp>
        <p:nvSpPr>
          <p:cNvPr id="4" name="Rectangle 3">
            <a:extLst>
              <a:ext uri="{FF2B5EF4-FFF2-40B4-BE49-F238E27FC236}">
                <a16:creationId xmlns:a16="http://schemas.microsoft.com/office/drawing/2014/main" id="{DD72B28F-5FDB-4F43-B636-8EB32EAE2953}"/>
              </a:ext>
            </a:extLst>
          </p:cNvPr>
          <p:cNvSpPr/>
          <p:nvPr/>
        </p:nvSpPr>
        <p:spPr>
          <a:xfrm>
            <a:off x="10180445" y="1655256"/>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A6EDBD77-2E56-42F3-AE8E-A66CDFD32BC0}"/>
              </a:ext>
            </a:extLst>
          </p:cNvPr>
          <p:cNvSpPr txBox="1"/>
          <p:nvPr/>
        </p:nvSpPr>
        <p:spPr>
          <a:xfrm>
            <a:off x="1287069" y="3028829"/>
            <a:ext cx="4322705" cy="369332"/>
          </a:xfrm>
          <a:prstGeom prst="rect">
            <a:avLst/>
          </a:prstGeom>
          <a:noFill/>
        </p:spPr>
        <p:txBody>
          <a:bodyPr wrap="square" rtlCol="0">
            <a:spAutoFit/>
          </a:bodyPr>
          <a:lstStyle/>
          <a:p>
            <a:pPr algn="l"/>
            <a:r>
              <a:rPr lang="id-ID" i="0" dirty="0">
                <a:solidFill>
                  <a:srgbClr val="333333"/>
                </a:solidFill>
                <a:effectLst/>
                <a:latin typeface="Poppins SemiBold" panose="00000700000000000000" pitchFamily="2" charset="0"/>
                <a:cs typeface="Poppins SemiBold" panose="00000700000000000000" pitchFamily="2" charset="0"/>
              </a:rPr>
              <a:t>Basic selectors</a:t>
            </a:r>
          </a:p>
        </p:txBody>
      </p:sp>
      <p:sp>
        <p:nvSpPr>
          <p:cNvPr id="6" name="TextBox 5">
            <a:extLst>
              <a:ext uri="{FF2B5EF4-FFF2-40B4-BE49-F238E27FC236}">
                <a16:creationId xmlns:a16="http://schemas.microsoft.com/office/drawing/2014/main" id="{4AEB63B9-F83C-4426-A547-813CFB0C6E21}"/>
              </a:ext>
            </a:extLst>
          </p:cNvPr>
          <p:cNvSpPr txBox="1"/>
          <p:nvPr/>
        </p:nvSpPr>
        <p:spPr>
          <a:xfrm>
            <a:off x="5076019" y="1977974"/>
            <a:ext cx="6313715" cy="369332"/>
          </a:xfrm>
          <a:prstGeom prst="rect">
            <a:avLst/>
          </a:prstGeom>
          <a:noFill/>
        </p:spPr>
        <p:txBody>
          <a:bodyPr wrap="square" rtlCol="0">
            <a:spAutoFit/>
          </a:bodyPr>
          <a:lstStyle/>
          <a:p>
            <a:pPr algn="r"/>
            <a:r>
              <a:rPr lang="en-US" b="0" i="0" dirty="0">
                <a:solidFill>
                  <a:srgbClr val="333333"/>
                </a:solidFill>
                <a:effectLst/>
                <a:latin typeface="Poppins" panose="00000500000000000000" pitchFamily="2" charset="0"/>
                <a:cs typeface="Poppins" panose="00000500000000000000" pitchFamily="2" charset="0"/>
              </a:rPr>
              <a:t>define the elements to which a set of CSS rules apply.</a:t>
            </a:r>
            <a:endParaRPr lang="id-ID"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BB51D875-DC89-4D81-BF60-D5BAD51BDEC4}"/>
              </a:ext>
            </a:extLst>
          </p:cNvPr>
          <p:cNvSpPr txBox="1"/>
          <p:nvPr/>
        </p:nvSpPr>
        <p:spPr>
          <a:xfrm>
            <a:off x="1287069" y="3429000"/>
            <a:ext cx="4322705" cy="1323439"/>
          </a:xfrm>
          <a:prstGeom prst="rect">
            <a:avLst/>
          </a:prstGeom>
          <a:noFill/>
        </p:spPr>
        <p:txBody>
          <a:bodyPr wrap="square" rtlCol="0">
            <a:spAutoFit/>
          </a:bodyPr>
          <a:lstStyle/>
          <a:p>
            <a:pPr algn="l"/>
            <a:r>
              <a:rPr lang="en-US" sz="1600" dirty="0">
                <a:solidFill>
                  <a:srgbClr val="333333"/>
                </a:solidFill>
                <a:latin typeface="Poppins" panose="00000500000000000000" pitchFamily="2" charset="0"/>
                <a:cs typeface="Poppins" panose="00000500000000000000" pitchFamily="2" charset="0"/>
              </a:rPr>
              <a:t>*          -     select All </a:t>
            </a:r>
          </a:p>
          <a:p>
            <a:pPr algn="l"/>
            <a:r>
              <a:rPr lang="en-US" sz="1600" i="0" dirty="0">
                <a:solidFill>
                  <a:srgbClr val="333333"/>
                </a:solidFill>
                <a:effectLst/>
                <a:latin typeface="Poppins" panose="00000500000000000000" pitchFamily="2" charset="0"/>
                <a:cs typeface="Poppins" panose="00000500000000000000" pitchFamily="2" charset="0"/>
              </a:rPr>
              <a:t>na</a:t>
            </a:r>
            <a:r>
              <a:rPr lang="en-US" sz="1600" dirty="0">
                <a:solidFill>
                  <a:srgbClr val="333333"/>
                </a:solidFill>
                <a:latin typeface="Poppins" panose="00000500000000000000" pitchFamily="2" charset="0"/>
                <a:cs typeface="Poppins" panose="00000500000000000000" pitchFamily="2" charset="0"/>
              </a:rPr>
              <a:t>v     -     select by element</a:t>
            </a:r>
          </a:p>
          <a:p>
            <a:pPr algn="l"/>
            <a:r>
              <a:rPr lang="en-US" sz="1600" i="0" dirty="0">
                <a:solidFill>
                  <a:srgbClr val="333333"/>
                </a:solidFill>
                <a:effectLst/>
                <a:latin typeface="Poppins" panose="00000500000000000000" pitchFamily="2" charset="0"/>
                <a:cs typeface="Poppins" panose="00000500000000000000" pitchFamily="2" charset="0"/>
              </a:rPr>
              <a:t>.class  -     select by class</a:t>
            </a:r>
          </a:p>
          <a:p>
            <a:pPr algn="l"/>
            <a:r>
              <a:rPr lang="en-US" sz="1600" dirty="0">
                <a:solidFill>
                  <a:srgbClr val="333333"/>
                </a:solidFill>
                <a:latin typeface="Poppins" panose="00000500000000000000" pitchFamily="2" charset="0"/>
                <a:cs typeface="Poppins" panose="00000500000000000000" pitchFamily="2" charset="0"/>
              </a:rPr>
              <a:t>#         -     select by ID</a:t>
            </a:r>
          </a:p>
          <a:p>
            <a:pPr algn="l"/>
            <a:r>
              <a:rPr lang="en-US" sz="1600" dirty="0">
                <a:solidFill>
                  <a:srgbClr val="333333"/>
                </a:solidFill>
                <a:latin typeface="Poppins" panose="00000500000000000000" pitchFamily="2" charset="0"/>
                <a:cs typeface="Poppins" panose="00000500000000000000" pitchFamily="2" charset="0"/>
              </a:rPr>
              <a:t>[</a:t>
            </a:r>
            <a:r>
              <a:rPr lang="en-US" sz="1600" dirty="0" err="1">
                <a:solidFill>
                  <a:srgbClr val="333333"/>
                </a:solidFill>
                <a:latin typeface="Poppins" panose="00000500000000000000" pitchFamily="2" charset="0"/>
                <a:cs typeface="Poppins" panose="00000500000000000000" pitchFamily="2" charset="0"/>
              </a:rPr>
              <a:t>att</a:t>
            </a:r>
            <a:r>
              <a:rPr lang="en-US" sz="1600" dirty="0">
                <a:solidFill>
                  <a:srgbClr val="333333"/>
                </a:solidFill>
                <a:latin typeface="Poppins" panose="00000500000000000000" pitchFamily="2" charset="0"/>
                <a:cs typeface="Poppins" panose="00000500000000000000" pitchFamily="2" charset="0"/>
              </a:rPr>
              <a:t>]    -     select attribute</a:t>
            </a:r>
            <a:endParaRPr lang="id-ID" sz="1600" i="0" dirty="0">
              <a:solidFill>
                <a:srgbClr val="333333"/>
              </a:solidFill>
              <a:effectLst/>
              <a:latin typeface="Poppins" panose="00000500000000000000" pitchFamily="2" charset="0"/>
              <a:cs typeface="Poppins" panose="00000500000000000000" pitchFamily="2" charset="0"/>
            </a:endParaRPr>
          </a:p>
        </p:txBody>
      </p:sp>
      <p:sp>
        <p:nvSpPr>
          <p:cNvPr id="8" name="Rectangle 7">
            <a:extLst>
              <a:ext uri="{FF2B5EF4-FFF2-40B4-BE49-F238E27FC236}">
                <a16:creationId xmlns:a16="http://schemas.microsoft.com/office/drawing/2014/main" id="{142A4FDD-E209-4B5E-A024-9FF11E5D9FD8}"/>
              </a:ext>
            </a:extLst>
          </p:cNvPr>
          <p:cNvSpPr/>
          <p:nvPr/>
        </p:nvSpPr>
        <p:spPr>
          <a:xfrm>
            <a:off x="967756" y="5206179"/>
            <a:ext cx="4642018" cy="1165592"/>
          </a:xfrm>
          <a:prstGeom prst="rect">
            <a:avLst/>
          </a:pr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5BE5AD33-0F27-484A-A7A6-EB1296EEE9E4}"/>
              </a:ext>
            </a:extLst>
          </p:cNvPr>
          <p:cNvSpPr txBox="1"/>
          <p:nvPr/>
        </p:nvSpPr>
        <p:spPr>
          <a:xfrm>
            <a:off x="1287069" y="5370466"/>
            <a:ext cx="4322705" cy="369332"/>
          </a:xfrm>
          <a:prstGeom prst="rect">
            <a:avLst/>
          </a:prstGeom>
          <a:noFill/>
        </p:spPr>
        <p:txBody>
          <a:bodyPr wrap="square" rtlCol="0">
            <a:spAutoFit/>
          </a:bodyPr>
          <a:lstStyle/>
          <a:p>
            <a:pPr algn="l"/>
            <a:r>
              <a:rPr lang="en-US" i="0" dirty="0">
                <a:solidFill>
                  <a:srgbClr val="333333"/>
                </a:solidFill>
                <a:effectLst/>
                <a:latin typeface="Poppins SemiBold" panose="00000700000000000000" pitchFamily="2" charset="0"/>
                <a:cs typeface="Poppins SemiBold" panose="00000700000000000000" pitchFamily="2" charset="0"/>
              </a:rPr>
              <a:t>Grouping</a:t>
            </a:r>
            <a:endParaRPr lang="id-ID" i="0" dirty="0">
              <a:solidFill>
                <a:srgbClr val="333333"/>
              </a:solidFill>
              <a:effectLst/>
              <a:latin typeface="Poppins SemiBold" panose="00000700000000000000" pitchFamily="2" charset="0"/>
              <a:cs typeface="Poppins SemiBold" panose="00000700000000000000" pitchFamily="2" charset="0"/>
            </a:endParaRPr>
          </a:p>
        </p:txBody>
      </p:sp>
      <p:sp>
        <p:nvSpPr>
          <p:cNvPr id="11" name="TextBox 10">
            <a:extLst>
              <a:ext uri="{FF2B5EF4-FFF2-40B4-BE49-F238E27FC236}">
                <a16:creationId xmlns:a16="http://schemas.microsoft.com/office/drawing/2014/main" id="{DF63B622-34EC-49D7-80A0-9F69EF3F514F}"/>
              </a:ext>
            </a:extLst>
          </p:cNvPr>
          <p:cNvSpPr txBox="1"/>
          <p:nvPr/>
        </p:nvSpPr>
        <p:spPr>
          <a:xfrm>
            <a:off x="1287069" y="5793428"/>
            <a:ext cx="3686631" cy="338554"/>
          </a:xfrm>
          <a:prstGeom prst="rect">
            <a:avLst/>
          </a:prstGeom>
          <a:noFill/>
        </p:spPr>
        <p:txBody>
          <a:bodyPr wrap="square" rtlCol="0">
            <a:spAutoFit/>
          </a:bodyPr>
          <a:lstStyle/>
          <a:p>
            <a:pPr algn="l"/>
            <a:r>
              <a:rPr lang="en-US" sz="1600" dirty="0">
                <a:solidFill>
                  <a:srgbClr val="333333"/>
                </a:solidFill>
                <a:latin typeface="Poppins" panose="00000500000000000000" pitchFamily="2" charset="0"/>
                <a:cs typeface="Poppins" panose="00000500000000000000" pitchFamily="2" charset="0"/>
              </a:rPr>
              <a:t>,          -     select both element</a:t>
            </a:r>
            <a:endParaRPr lang="id-ID" sz="1600" i="0" dirty="0">
              <a:solidFill>
                <a:srgbClr val="333333"/>
              </a:solidFill>
              <a:effectLst/>
              <a:latin typeface="Poppins" panose="00000500000000000000" pitchFamily="2" charset="0"/>
              <a:cs typeface="Poppins" panose="00000500000000000000" pitchFamily="2" charset="0"/>
            </a:endParaRPr>
          </a:p>
        </p:txBody>
      </p:sp>
      <p:sp>
        <p:nvSpPr>
          <p:cNvPr id="12" name="Rectangle 11">
            <a:extLst>
              <a:ext uri="{FF2B5EF4-FFF2-40B4-BE49-F238E27FC236}">
                <a16:creationId xmlns:a16="http://schemas.microsoft.com/office/drawing/2014/main" id="{1FDEAE2B-FB54-4C56-991D-52EC94C488E7}"/>
              </a:ext>
            </a:extLst>
          </p:cNvPr>
          <p:cNvSpPr/>
          <p:nvPr/>
        </p:nvSpPr>
        <p:spPr>
          <a:xfrm>
            <a:off x="6262913" y="2796426"/>
            <a:ext cx="4642018" cy="1942067"/>
          </a:xfrm>
          <a:prstGeom prst="rect">
            <a:avLst/>
          </a:pr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258FBF03-8A19-4D36-ACBB-403A0A6EAD19}"/>
              </a:ext>
            </a:extLst>
          </p:cNvPr>
          <p:cNvSpPr txBox="1"/>
          <p:nvPr/>
        </p:nvSpPr>
        <p:spPr>
          <a:xfrm>
            <a:off x="6582226" y="3028829"/>
            <a:ext cx="4322705" cy="369332"/>
          </a:xfrm>
          <a:prstGeom prst="rect">
            <a:avLst/>
          </a:prstGeom>
          <a:noFill/>
        </p:spPr>
        <p:txBody>
          <a:bodyPr wrap="square" rtlCol="0">
            <a:spAutoFit/>
          </a:bodyPr>
          <a:lstStyle/>
          <a:p>
            <a:pPr algn="l"/>
            <a:r>
              <a:rPr lang="en-US" i="0" dirty="0">
                <a:solidFill>
                  <a:srgbClr val="333333"/>
                </a:solidFill>
                <a:effectLst/>
                <a:latin typeface="Poppins SemiBold" panose="00000700000000000000" pitchFamily="2" charset="0"/>
                <a:cs typeface="Poppins SemiBold" panose="00000700000000000000" pitchFamily="2" charset="0"/>
              </a:rPr>
              <a:t>Combinators</a:t>
            </a:r>
            <a:endParaRPr lang="id-ID" i="0" dirty="0">
              <a:solidFill>
                <a:srgbClr val="333333"/>
              </a:solidFill>
              <a:effectLst/>
              <a:latin typeface="Poppins SemiBold" panose="00000700000000000000" pitchFamily="2" charset="0"/>
              <a:cs typeface="Poppins SemiBold" panose="00000700000000000000" pitchFamily="2" charset="0"/>
            </a:endParaRPr>
          </a:p>
        </p:txBody>
      </p:sp>
      <p:sp>
        <p:nvSpPr>
          <p:cNvPr id="14" name="TextBox 13">
            <a:extLst>
              <a:ext uri="{FF2B5EF4-FFF2-40B4-BE49-F238E27FC236}">
                <a16:creationId xmlns:a16="http://schemas.microsoft.com/office/drawing/2014/main" id="{12D63E8C-D0A2-4FA9-8673-33BE72F3C650}"/>
              </a:ext>
            </a:extLst>
          </p:cNvPr>
          <p:cNvSpPr txBox="1"/>
          <p:nvPr/>
        </p:nvSpPr>
        <p:spPr>
          <a:xfrm>
            <a:off x="6582226" y="3429000"/>
            <a:ext cx="4322705" cy="1077218"/>
          </a:xfrm>
          <a:prstGeom prst="rect">
            <a:avLst/>
          </a:prstGeom>
          <a:noFill/>
        </p:spPr>
        <p:txBody>
          <a:bodyPr wrap="square" rtlCol="0">
            <a:spAutoFit/>
          </a:bodyPr>
          <a:lstStyle/>
          <a:p>
            <a:pPr algn="l"/>
            <a:r>
              <a:rPr lang="en-US" sz="1600" dirty="0">
                <a:solidFill>
                  <a:srgbClr val="333333"/>
                </a:solidFill>
                <a:latin typeface="Poppins" panose="00000500000000000000" pitchFamily="2" charset="0"/>
                <a:cs typeface="Poppins" panose="00000500000000000000" pitchFamily="2" charset="0"/>
              </a:rPr>
              <a:t>s</a:t>
            </a:r>
            <a:r>
              <a:rPr lang="en-US" sz="1600" i="0" dirty="0">
                <a:solidFill>
                  <a:srgbClr val="333333"/>
                </a:solidFill>
                <a:effectLst/>
                <a:latin typeface="Poppins" panose="00000500000000000000" pitchFamily="2" charset="0"/>
                <a:cs typeface="Poppins" panose="00000500000000000000" pitchFamily="2" charset="0"/>
              </a:rPr>
              <a:t>pace     -   select inside</a:t>
            </a:r>
          </a:p>
          <a:p>
            <a:pPr algn="l"/>
            <a:r>
              <a:rPr lang="en-US" sz="1600" dirty="0">
                <a:solidFill>
                  <a:srgbClr val="333333"/>
                </a:solidFill>
                <a:latin typeface="Poppins" panose="00000500000000000000" pitchFamily="2" charset="0"/>
                <a:cs typeface="Poppins" panose="00000500000000000000" pitchFamily="2" charset="0"/>
              </a:rPr>
              <a:t>&gt;               -   select first children</a:t>
            </a:r>
          </a:p>
          <a:p>
            <a:pPr algn="l"/>
            <a:r>
              <a:rPr lang="en-US" sz="1600" dirty="0">
                <a:solidFill>
                  <a:srgbClr val="333333"/>
                </a:solidFill>
                <a:latin typeface="Poppins" panose="00000500000000000000" pitchFamily="2" charset="0"/>
                <a:cs typeface="Poppins" panose="00000500000000000000" pitchFamily="2" charset="0"/>
              </a:rPr>
              <a:t>~               -   select sibling in same parent</a:t>
            </a:r>
          </a:p>
          <a:p>
            <a:pPr algn="l"/>
            <a:r>
              <a:rPr lang="en-US" sz="1600" dirty="0">
                <a:solidFill>
                  <a:srgbClr val="333333"/>
                </a:solidFill>
                <a:latin typeface="Poppins" panose="00000500000000000000" pitchFamily="2" charset="0"/>
                <a:cs typeface="Poppins" panose="00000500000000000000" pitchFamily="2" charset="0"/>
              </a:rPr>
              <a:t>+               -   select after element</a:t>
            </a:r>
            <a:endParaRPr lang="id-ID" sz="1600" i="0" dirty="0">
              <a:solidFill>
                <a:srgbClr val="333333"/>
              </a:solidFill>
              <a:effectLst/>
              <a:latin typeface="Poppins" panose="00000500000000000000" pitchFamily="2" charset="0"/>
              <a:cs typeface="Poppins" panose="00000500000000000000" pitchFamily="2" charset="0"/>
            </a:endParaRPr>
          </a:p>
        </p:txBody>
      </p:sp>
      <p:sp>
        <p:nvSpPr>
          <p:cNvPr id="15" name="Rectangle 14">
            <a:extLst>
              <a:ext uri="{FF2B5EF4-FFF2-40B4-BE49-F238E27FC236}">
                <a16:creationId xmlns:a16="http://schemas.microsoft.com/office/drawing/2014/main" id="{02007DB1-AD36-471D-B19E-615E5A06035F}"/>
              </a:ext>
            </a:extLst>
          </p:cNvPr>
          <p:cNvSpPr/>
          <p:nvPr/>
        </p:nvSpPr>
        <p:spPr>
          <a:xfrm>
            <a:off x="6262913" y="4922847"/>
            <a:ext cx="4642018" cy="1448923"/>
          </a:xfrm>
          <a:prstGeom prst="rect">
            <a:avLst/>
          </a:pr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a:extLst>
              <a:ext uri="{FF2B5EF4-FFF2-40B4-BE49-F238E27FC236}">
                <a16:creationId xmlns:a16="http://schemas.microsoft.com/office/drawing/2014/main" id="{0746FDAA-7BE1-4EAD-9BD2-7C0BB1A3D59D}"/>
              </a:ext>
            </a:extLst>
          </p:cNvPr>
          <p:cNvSpPr txBox="1"/>
          <p:nvPr/>
        </p:nvSpPr>
        <p:spPr>
          <a:xfrm>
            <a:off x="6582226" y="5087135"/>
            <a:ext cx="4322705" cy="369332"/>
          </a:xfrm>
          <a:prstGeom prst="rect">
            <a:avLst/>
          </a:prstGeom>
          <a:noFill/>
        </p:spPr>
        <p:txBody>
          <a:bodyPr wrap="square" rtlCol="0">
            <a:spAutoFit/>
          </a:bodyPr>
          <a:lstStyle/>
          <a:p>
            <a:pPr algn="l"/>
            <a:r>
              <a:rPr lang="en-US" i="0" dirty="0">
                <a:solidFill>
                  <a:srgbClr val="333333"/>
                </a:solidFill>
                <a:effectLst/>
                <a:latin typeface="Poppins SemiBold" panose="00000700000000000000" pitchFamily="2" charset="0"/>
                <a:cs typeface="Poppins SemiBold" panose="00000700000000000000" pitchFamily="2" charset="0"/>
              </a:rPr>
              <a:t>Pseudo</a:t>
            </a:r>
            <a:endParaRPr lang="id-ID" i="0" dirty="0">
              <a:solidFill>
                <a:srgbClr val="333333"/>
              </a:solidFill>
              <a:effectLst/>
              <a:latin typeface="Poppins SemiBold" panose="00000700000000000000" pitchFamily="2" charset="0"/>
              <a:cs typeface="Poppins SemiBold" panose="00000700000000000000" pitchFamily="2" charset="0"/>
            </a:endParaRPr>
          </a:p>
        </p:txBody>
      </p:sp>
      <p:sp>
        <p:nvSpPr>
          <p:cNvPr id="17" name="TextBox 16">
            <a:extLst>
              <a:ext uri="{FF2B5EF4-FFF2-40B4-BE49-F238E27FC236}">
                <a16:creationId xmlns:a16="http://schemas.microsoft.com/office/drawing/2014/main" id="{AE36E64D-60C3-418A-938B-35FC36380256}"/>
              </a:ext>
            </a:extLst>
          </p:cNvPr>
          <p:cNvSpPr txBox="1"/>
          <p:nvPr/>
        </p:nvSpPr>
        <p:spPr>
          <a:xfrm>
            <a:off x="6582226" y="5510097"/>
            <a:ext cx="4322705" cy="584775"/>
          </a:xfrm>
          <a:prstGeom prst="rect">
            <a:avLst/>
          </a:prstGeom>
          <a:noFill/>
        </p:spPr>
        <p:txBody>
          <a:bodyPr wrap="square" rtlCol="0">
            <a:spAutoFit/>
          </a:bodyPr>
          <a:lstStyle/>
          <a:p>
            <a:pPr algn="l"/>
            <a:r>
              <a:rPr lang="en-US" sz="1600" dirty="0">
                <a:solidFill>
                  <a:srgbClr val="333333"/>
                </a:solidFill>
                <a:latin typeface="Poppins" panose="00000500000000000000" pitchFamily="2" charset="0"/>
                <a:cs typeface="Poppins" panose="00000500000000000000" pitchFamily="2" charset="0"/>
              </a:rPr>
              <a:t>:          -     select information </a:t>
            </a:r>
            <a:r>
              <a:rPr lang="en-US" sz="1200" dirty="0">
                <a:solidFill>
                  <a:srgbClr val="333333"/>
                </a:solidFill>
                <a:latin typeface="Poppins" panose="00000500000000000000" pitchFamily="2" charset="0"/>
                <a:cs typeface="Poppins" panose="00000500000000000000" pitchFamily="2" charset="0"/>
              </a:rPr>
              <a:t>(inc. effect)</a:t>
            </a:r>
          </a:p>
          <a:p>
            <a:pPr algn="l"/>
            <a:r>
              <a:rPr lang="en-US" sz="1600" i="0" dirty="0">
                <a:solidFill>
                  <a:srgbClr val="333333"/>
                </a:solidFill>
                <a:effectLst/>
                <a:latin typeface="Poppins" panose="00000500000000000000" pitchFamily="2" charset="0"/>
                <a:cs typeface="Poppins" panose="00000500000000000000" pitchFamily="2" charset="0"/>
              </a:rPr>
              <a:t>::         -     select custom</a:t>
            </a:r>
            <a:endParaRPr lang="id-ID" sz="1600" i="0" dirty="0">
              <a:solidFill>
                <a:srgbClr val="333333"/>
              </a:solidFill>
              <a:effectLst/>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E2DD2F2B-F06E-4703-A7AF-68D08569C023}"/>
              </a:ext>
            </a:extLst>
          </p:cNvPr>
          <p:cNvSpPr txBox="1"/>
          <p:nvPr/>
        </p:nvSpPr>
        <p:spPr>
          <a:xfrm>
            <a:off x="6354381" y="2309555"/>
            <a:ext cx="5035353" cy="307777"/>
          </a:xfrm>
          <a:prstGeom prst="rect">
            <a:avLst/>
          </a:prstGeom>
          <a:noFill/>
        </p:spPr>
        <p:txBody>
          <a:bodyPr wrap="none" rtlCol="0">
            <a:spAutoFit/>
          </a:bodyPr>
          <a:lstStyle/>
          <a:p>
            <a:r>
              <a:rPr lang="id-ID" sz="1400" dirty="0">
                <a:latin typeface="Poppins" panose="00000500000000000000" pitchFamily="2" charset="0"/>
                <a:cs typeface="Poppins" panose="00000500000000000000" pitchFamily="2" charset="0"/>
              </a:rPr>
              <a:t>https://www.w3schools.com/cssref/css_selectors.asp</a:t>
            </a:r>
          </a:p>
        </p:txBody>
      </p:sp>
    </p:spTree>
    <p:extLst>
      <p:ext uri="{BB962C8B-B14F-4D97-AF65-F5344CB8AC3E}">
        <p14:creationId xmlns:p14="http://schemas.microsoft.com/office/powerpoint/2010/main" val="295178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0DF42-31DD-4248-AF84-4151557F6E64}"/>
              </a:ext>
            </a:extLst>
          </p:cNvPr>
          <p:cNvSpPr txBox="1"/>
          <p:nvPr/>
        </p:nvSpPr>
        <p:spPr>
          <a:xfrm>
            <a:off x="4669711" y="1220554"/>
            <a:ext cx="2396810" cy="646331"/>
          </a:xfrm>
          <a:prstGeom prst="rect">
            <a:avLst/>
          </a:prstGeom>
          <a:noFill/>
        </p:spPr>
        <p:txBody>
          <a:bodyPr wrap="none" rtlCol="0">
            <a:spAutoFit/>
          </a:bodyPr>
          <a:lstStyle/>
          <a:p>
            <a:pPr algn="l"/>
            <a:r>
              <a:rPr lang="id-ID" sz="3600" i="0" u="none" strike="noStrike" dirty="0">
                <a:solidFill>
                  <a:schemeClr val="accent1"/>
                </a:solidFill>
                <a:effectLst/>
                <a:latin typeface="Poppins SemiBold" panose="00000700000000000000" pitchFamily="2" charset="0"/>
                <a:cs typeface="Poppins SemiBold" panose="00000700000000000000" pitchFamily="2" charset="0"/>
              </a:rPr>
              <a:t>CSS </a:t>
            </a:r>
            <a:r>
              <a:rPr lang="en-US" sz="3600" i="0" u="none" strike="noStrike" dirty="0">
                <a:solidFill>
                  <a:schemeClr val="accent1"/>
                </a:solidFill>
                <a:effectLst/>
                <a:latin typeface="Poppins SemiBold" panose="00000700000000000000" pitchFamily="2" charset="0"/>
                <a:cs typeface="Poppins SemiBold" panose="00000700000000000000" pitchFamily="2" charset="0"/>
              </a:rPr>
              <a:t>Units</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DD72B28F-5FDB-4F43-B636-8EB32EAE2953}"/>
              </a:ext>
            </a:extLst>
          </p:cNvPr>
          <p:cNvSpPr/>
          <p:nvPr/>
        </p:nvSpPr>
        <p:spPr>
          <a:xfrm>
            <a:off x="4779544" y="1860237"/>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CB1096EC-9803-4A94-8C30-45CBE9E26596}"/>
              </a:ext>
            </a:extLst>
          </p:cNvPr>
          <p:cNvSpPr txBox="1"/>
          <p:nvPr/>
        </p:nvSpPr>
        <p:spPr>
          <a:xfrm>
            <a:off x="4669711" y="2459460"/>
            <a:ext cx="2207656" cy="369332"/>
          </a:xfrm>
          <a:prstGeom prst="rect">
            <a:avLst/>
          </a:prstGeom>
          <a:noFill/>
        </p:spPr>
        <p:txBody>
          <a:bodyPr wrap="none" rtlCol="0">
            <a:spAutoFit/>
          </a:bodyPr>
          <a:lstStyle/>
          <a:p>
            <a:r>
              <a:rPr lang="id-ID" b="0" i="0" dirty="0">
                <a:solidFill>
                  <a:schemeClr val="accent5">
                    <a:lumMod val="75000"/>
                  </a:schemeClr>
                </a:solidFill>
                <a:effectLst/>
                <a:latin typeface="Poppins SemiBold" panose="00000700000000000000" pitchFamily="2" charset="0"/>
                <a:cs typeface="Poppins SemiBold" panose="00000700000000000000" pitchFamily="2" charset="0"/>
              </a:rPr>
              <a:t>Absolute Lengths</a:t>
            </a:r>
          </a:p>
        </p:txBody>
      </p:sp>
      <p:sp>
        <p:nvSpPr>
          <p:cNvPr id="5" name="TextBox 4">
            <a:extLst>
              <a:ext uri="{FF2B5EF4-FFF2-40B4-BE49-F238E27FC236}">
                <a16:creationId xmlns:a16="http://schemas.microsoft.com/office/drawing/2014/main" id="{E6590F89-FB49-4C26-A728-68020B9D85E5}"/>
              </a:ext>
            </a:extLst>
          </p:cNvPr>
          <p:cNvSpPr txBox="1"/>
          <p:nvPr/>
        </p:nvSpPr>
        <p:spPr>
          <a:xfrm>
            <a:off x="4669711" y="2842647"/>
            <a:ext cx="5999019" cy="923330"/>
          </a:xfrm>
          <a:prstGeom prst="rect">
            <a:avLst/>
          </a:prstGeom>
          <a:noFill/>
        </p:spPr>
        <p:txBody>
          <a:bodyPr wrap="square" rtlCol="0">
            <a:spAutoFit/>
          </a:bodyPr>
          <a:lstStyle/>
          <a:p>
            <a:r>
              <a:rPr lang="en-US" b="0" i="0" dirty="0">
                <a:solidFill>
                  <a:srgbClr val="000000"/>
                </a:solidFill>
                <a:effectLst/>
                <a:latin typeface="Poppins" panose="00000500000000000000" pitchFamily="2" charset="0"/>
                <a:cs typeface="Poppins" panose="00000500000000000000" pitchFamily="2" charset="0"/>
              </a:rPr>
              <a:t>The absolute length units are fixed and a length expressed in any of these will appear as exactly that size.</a:t>
            </a:r>
            <a:endParaRPr lang="id-ID"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47803302-7054-48B7-AB20-0C8AD92F4544}"/>
              </a:ext>
            </a:extLst>
          </p:cNvPr>
          <p:cNvPicPr>
            <a:picLocks noChangeAspect="1"/>
          </p:cNvPicPr>
          <p:nvPr/>
        </p:nvPicPr>
        <p:blipFill>
          <a:blip r:embed="rId2"/>
          <a:stretch>
            <a:fillRect/>
          </a:stretch>
        </p:blipFill>
        <p:spPr>
          <a:xfrm>
            <a:off x="553650" y="690180"/>
            <a:ext cx="3810532" cy="5477639"/>
          </a:xfrm>
          <a:prstGeom prst="rect">
            <a:avLst/>
          </a:prstGeom>
        </p:spPr>
      </p:pic>
      <p:sp>
        <p:nvSpPr>
          <p:cNvPr id="8" name="TextBox 7">
            <a:extLst>
              <a:ext uri="{FF2B5EF4-FFF2-40B4-BE49-F238E27FC236}">
                <a16:creationId xmlns:a16="http://schemas.microsoft.com/office/drawing/2014/main" id="{DE8B664E-B0F1-49B3-A8D3-4BE4D91FADC6}"/>
              </a:ext>
            </a:extLst>
          </p:cNvPr>
          <p:cNvSpPr txBox="1"/>
          <p:nvPr/>
        </p:nvSpPr>
        <p:spPr>
          <a:xfrm>
            <a:off x="4669711" y="4367282"/>
            <a:ext cx="2109873" cy="369332"/>
          </a:xfrm>
          <a:prstGeom prst="rect">
            <a:avLst/>
          </a:prstGeom>
          <a:noFill/>
        </p:spPr>
        <p:txBody>
          <a:bodyPr wrap="none" rtlCol="0">
            <a:spAutoFit/>
          </a:bodyPr>
          <a:lstStyle/>
          <a:p>
            <a:r>
              <a:rPr lang="id-ID" b="0" i="0" dirty="0">
                <a:solidFill>
                  <a:schemeClr val="accent5">
                    <a:lumMod val="75000"/>
                  </a:schemeClr>
                </a:solidFill>
                <a:effectLst/>
                <a:latin typeface="Poppins SemiBold" panose="00000700000000000000" pitchFamily="2" charset="0"/>
                <a:cs typeface="Poppins SemiBold" panose="00000700000000000000" pitchFamily="2" charset="0"/>
              </a:rPr>
              <a:t>Relative Lengths</a:t>
            </a:r>
          </a:p>
        </p:txBody>
      </p:sp>
      <p:sp>
        <p:nvSpPr>
          <p:cNvPr id="9" name="TextBox 8">
            <a:extLst>
              <a:ext uri="{FF2B5EF4-FFF2-40B4-BE49-F238E27FC236}">
                <a16:creationId xmlns:a16="http://schemas.microsoft.com/office/drawing/2014/main" id="{2E06DE60-F6A8-46C2-9E89-99DDE2250580}"/>
              </a:ext>
            </a:extLst>
          </p:cNvPr>
          <p:cNvSpPr txBox="1"/>
          <p:nvPr/>
        </p:nvSpPr>
        <p:spPr>
          <a:xfrm>
            <a:off x="4669711" y="4756031"/>
            <a:ext cx="6419926" cy="923330"/>
          </a:xfrm>
          <a:prstGeom prst="rect">
            <a:avLst/>
          </a:prstGeom>
          <a:noFill/>
        </p:spPr>
        <p:txBody>
          <a:bodyPr wrap="square" rtlCol="0">
            <a:spAutoFit/>
          </a:bodyPr>
          <a:lstStyle/>
          <a:p>
            <a:pPr algn="l"/>
            <a:r>
              <a:rPr lang="en-US" b="0" i="0" dirty="0">
                <a:solidFill>
                  <a:srgbClr val="000000"/>
                </a:solidFill>
                <a:effectLst/>
                <a:latin typeface="Poppins" panose="00000500000000000000" pitchFamily="2" charset="0"/>
                <a:cs typeface="Poppins" panose="00000500000000000000" pitchFamily="2" charset="0"/>
              </a:rPr>
              <a:t>Relative length units specify a length relative to another length property. Relative length units scale better between different rendering medium.</a:t>
            </a:r>
          </a:p>
        </p:txBody>
      </p:sp>
    </p:spTree>
    <p:extLst>
      <p:ext uri="{BB962C8B-B14F-4D97-AF65-F5344CB8AC3E}">
        <p14:creationId xmlns:p14="http://schemas.microsoft.com/office/powerpoint/2010/main" val="405540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0DF42-31DD-4248-AF84-4151557F6E64}"/>
              </a:ext>
            </a:extLst>
          </p:cNvPr>
          <p:cNvSpPr txBox="1"/>
          <p:nvPr/>
        </p:nvSpPr>
        <p:spPr>
          <a:xfrm>
            <a:off x="7850750" y="1175179"/>
            <a:ext cx="2573140" cy="646331"/>
          </a:xfrm>
          <a:prstGeom prst="rect">
            <a:avLst/>
          </a:prstGeom>
          <a:noFill/>
        </p:spPr>
        <p:txBody>
          <a:bodyPr wrap="none" rtlCol="0">
            <a:spAutoFit/>
          </a:bodyPr>
          <a:lstStyle/>
          <a:p>
            <a:pPr algn="l"/>
            <a:r>
              <a:rPr lang="en-US" sz="3600" i="0" u="none" strike="noStrike" dirty="0">
                <a:solidFill>
                  <a:schemeClr val="accent1"/>
                </a:solidFill>
                <a:effectLst/>
                <a:latin typeface="Poppins SemiBold" panose="00000700000000000000" pitchFamily="2" charset="0"/>
                <a:cs typeface="Poppins SemiBold" panose="00000700000000000000" pitchFamily="2" charset="0"/>
              </a:rPr>
              <a:t>Box Model</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DD72B28F-5FDB-4F43-B636-8EB32EAE2953}"/>
              </a:ext>
            </a:extLst>
          </p:cNvPr>
          <p:cNvSpPr/>
          <p:nvPr/>
        </p:nvSpPr>
        <p:spPr>
          <a:xfrm>
            <a:off x="7949864" y="1821510"/>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146" name="Picture 2" descr="CSS Box Model and Display Positioning | by Anderson Osayerie | Medium">
            <a:extLst>
              <a:ext uri="{FF2B5EF4-FFF2-40B4-BE49-F238E27FC236}">
                <a16:creationId xmlns:a16="http://schemas.microsoft.com/office/drawing/2014/main" id="{5BB866B3-BB07-40B7-AEBE-1C28E58579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50" r="6042"/>
          <a:stretch/>
        </p:blipFill>
        <p:spPr bwMode="auto">
          <a:xfrm>
            <a:off x="0" y="0"/>
            <a:ext cx="760614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D2F379-8A2C-49E8-A96A-5D1DBA8C65DC}"/>
              </a:ext>
            </a:extLst>
          </p:cNvPr>
          <p:cNvSpPr txBox="1"/>
          <p:nvPr/>
        </p:nvSpPr>
        <p:spPr>
          <a:xfrm>
            <a:off x="7850750" y="2036665"/>
            <a:ext cx="3715663" cy="1569660"/>
          </a:xfrm>
          <a:prstGeom prst="rect">
            <a:avLst/>
          </a:prstGeom>
          <a:noFill/>
        </p:spPr>
        <p:txBody>
          <a:bodyPr wrap="square" rtlCol="0">
            <a:spAutoFit/>
          </a:bodyPr>
          <a:lstStyle/>
          <a:p>
            <a:r>
              <a:rPr lang="id-ID" sz="1600" b="0" i="0" dirty="0">
                <a:solidFill>
                  <a:schemeClr val="tx1">
                    <a:lumMod val="50000"/>
                    <a:lumOff val="50000"/>
                  </a:schemeClr>
                </a:solidFill>
                <a:effectLst/>
                <a:latin typeface="Consolas" panose="020B0609020204030204" pitchFamily="49" charset="0"/>
              </a:rPr>
              <a:t>div {</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  width: 300px;</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  border: 15px solid green;</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  padding: 50px;</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  margin: 20px;</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a:t>
            </a:r>
            <a:endParaRPr lang="id-ID" sz="1600" dirty="0">
              <a:solidFill>
                <a:schemeClr val="tx1">
                  <a:lumMod val="50000"/>
                  <a:lumOff val="50000"/>
                </a:schemeClr>
              </a:solidFill>
            </a:endParaRPr>
          </a:p>
        </p:txBody>
      </p:sp>
      <p:pic>
        <p:nvPicPr>
          <p:cNvPr id="6" name="Graphic 5">
            <a:extLst>
              <a:ext uri="{FF2B5EF4-FFF2-40B4-BE49-F238E27FC236}">
                <a16:creationId xmlns:a16="http://schemas.microsoft.com/office/drawing/2014/main" id="{C31ADA4A-E3A1-4839-9928-BF95CD1F3D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0750" y="3917376"/>
            <a:ext cx="656342" cy="656342"/>
          </a:xfrm>
          <a:prstGeom prst="rect">
            <a:avLst/>
          </a:prstGeom>
        </p:spPr>
      </p:pic>
      <p:sp>
        <p:nvSpPr>
          <p:cNvPr id="8" name="TextBox 7">
            <a:extLst>
              <a:ext uri="{FF2B5EF4-FFF2-40B4-BE49-F238E27FC236}">
                <a16:creationId xmlns:a16="http://schemas.microsoft.com/office/drawing/2014/main" id="{DF7137A6-04BA-433E-B289-44E12EC1C3C2}"/>
              </a:ext>
            </a:extLst>
          </p:cNvPr>
          <p:cNvSpPr txBox="1"/>
          <p:nvPr/>
        </p:nvSpPr>
        <p:spPr>
          <a:xfrm>
            <a:off x="7850750" y="4605603"/>
            <a:ext cx="3975402" cy="1077218"/>
          </a:xfrm>
          <a:prstGeom prst="rect">
            <a:avLst/>
          </a:prstGeom>
          <a:noFill/>
        </p:spPr>
        <p:txBody>
          <a:bodyPr wrap="square" rtlCol="0">
            <a:spAutoFit/>
          </a:bodyPr>
          <a:lstStyle/>
          <a:p>
            <a:r>
              <a:rPr lang="id-ID" sz="1600" b="0" i="0" dirty="0">
                <a:solidFill>
                  <a:schemeClr val="tx1">
                    <a:lumMod val="50000"/>
                    <a:lumOff val="50000"/>
                  </a:schemeClr>
                </a:solidFill>
                <a:effectLst/>
                <a:latin typeface="Consolas" panose="020B0609020204030204" pitchFamily="49" charset="0"/>
              </a:rPr>
              <a:t>div {</a:t>
            </a:r>
            <a:endParaRPr lang="en-US" sz="1600" dirty="0">
              <a:solidFill>
                <a:schemeClr val="tx1">
                  <a:lumMod val="50000"/>
                  <a:lumOff val="50000"/>
                </a:schemeClr>
              </a:solidFill>
              <a:latin typeface="Consolas" panose="020B0609020204030204" pitchFamily="49" charset="0"/>
            </a:endParaRPr>
          </a:p>
          <a:p>
            <a:r>
              <a:rPr lang="en-US" sz="1600" b="0" i="0" dirty="0">
                <a:solidFill>
                  <a:schemeClr val="tx1">
                    <a:lumMod val="50000"/>
                    <a:lumOff val="50000"/>
                  </a:schemeClr>
                </a:solidFill>
                <a:effectLst/>
                <a:latin typeface="Consolas" panose="020B0609020204030204" pitchFamily="49" charset="0"/>
              </a:rPr>
              <a:t>  margin: 12px 24px;</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  </a:t>
            </a:r>
            <a:r>
              <a:rPr lang="en-US" sz="1600" b="0" i="0" dirty="0">
                <a:solidFill>
                  <a:schemeClr val="tx1">
                    <a:lumMod val="50000"/>
                    <a:lumOff val="50000"/>
                  </a:schemeClr>
                </a:solidFill>
                <a:effectLst/>
                <a:latin typeface="Consolas" panose="020B0609020204030204" pitchFamily="49" charset="0"/>
              </a:rPr>
              <a:t>padding: 12px 24px 12px 24px;</a:t>
            </a:r>
            <a:br>
              <a:rPr lang="id-ID" sz="1600" b="0" i="0" dirty="0">
                <a:solidFill>
                  <a:schemeClr val="tx1">
                    <a:lumMod val="50000"/>
                    <a:lumOff val="50000"/>
                  </a:schemeClr>
                </a:solidFill>
                <a:effectLst/>
                <a:latin typeface="Consolas" panose="020B0609020204030204" pitchFamily="49" charset="0"/>
              </a:rPr>
            </a:br>
            <a:r>
              <a:rPr lang="id-ID" sz="1600" b="0" i="0" dirty="0">
                <a:solidFill>
                  <a:schemeClr val="tx1">
                    <a:lumMod val="50000"/>
                    <a:lumOff val="50000"/>
                  </a:schemeClr>
                </a:solidFill>
                <a:effectLst/>
                <a:latin typeface="Consolas" panose="020B0609020204030204" pitchFamily="49" charset="0"/>
              </a:rPr>
              <a:t>}</a:t>
            </a:r>
            <a:endParaRPr lang="id-ID" sz="1600" dirty="0">
              <a:solidFill>
                <a:schemeClr val="tx1">
                  <a:lumMod val="50000"/>
                  <a:lumOff val="50000"/>
                </a:schemeClr>
              </a:solidFill>
            </a:endParaRPr>
          </a:p>
        </p:txBody>
      </p:sp>
    </p:spTree>
    <p:extLst>
      <p:ext uri="{BB962C8B-B14F-4D97-AF65-F5344CB8AC3E}">
        <p14:creationId xmlns:p14="http://schemas.microsoft.com/office/powerpoint/2010/main" val="141473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D922A8-1313-403A-8E3C-C5EA72F8CE96}"/>
              </a:ext>
            </a:extLst>
          </p:cNvPr>
          <p:cNvSpPr/>
          <p:nvPr/>
        </p:nvSpPr>
        <p:spPr>
          <a:xfrm>
            <a:off x="1274344" y="4487773"/>
            <a:ext cx="8991599" cy="133902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1164511" y="763354"/>
            <a:ext cx="3645550" cy="646331"/>
          </a:xfrm>
          <a:prstGeom prst="rect">
            <a:avLst/>
          </a:prstGeom>
          <a:noFill/>
        </p:spPr>
        <p:txBody>
          <a:bodyPr wrap="none" rtlCol="0">
            <a:spAutoFit/>
          </a:bodyPr>
          <a:lstStyle/>
          <a:p>
            <a:r>
              <a:rPr lang="id-ID" sz="3600" i="0" dirty="0">
                <a:solidFill>
                  <a:schemeClr val="accent5">
                    <a:lumMod val="75000"/>
                  </a:schemeClr>
                </a:solidFill>
                <a:effectLst/>
                <a:latin typeface="Poppins SemiBold" panose="00000700000000000000" pitchFamily="2" charset="0"/>
                <a:cs typeface="Poppins SemiBold" panose="00000700000000000000" pitchFamily="2" charset="0"/>
              </a:rPr>
              <a:t>CSS Specificity</a:t>
            </a:r>
          </a:p>
        </p:txBody>
      </p:sp>
      <p:sp>
        <p:nvSpPr>
          <p:cNvPr id="4" name="Rectangle 3">
            <a:extLst>
              <a:ext uri="{FF2B5EF4-FFF2-40B4-BE49-F238E27FC236}">
                <a16:creationId xmlns:a16="http://schemas.microsoft.com/office/drawing/2014/main" id="{DD72B28F-5FDB-4F43-B636-8EB32EAE2953}"/>
              </a:ext>
            </a:extLst>
          </p:cNvPr>
          <p:cNvSpPr/>
          <p:nvPr/>
        </p:nvSpPr>
        <p:spPr>
          <a:xfrm>
            <a:off x="1274344" y="1403037"/>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E6590F89-FB49-4C26-A728-68020B9D85E5}"/>
              </a:ext>
            </a:extLst>
          </p:cNvPr>
          <p:cNvSpPr txBox="1"/>
          <p:nvPr/>
        </p:nvSpPr>
        <p:spPr>
          <a:xfrm>
            <a:off x="1164511" y="1765273"/>
            <a:ext cx="9614325" cy="646331"/>
          </a:xfrm>
          <a:prstGeom prst="rect">
            <a:avLst/>
          </a:prstGeom>
          <a:noFill/>
        </p:spPr>
        <p:txBody>
          <a:bodyPr wrap="square" rtlCol="0">
            <a:spAutoFit/>
          </a:bodyPr>
          <a:lstStyle/>
          <a:p>
            <a:r>
              <a:rPr lang="en-US" b="0" i="0" dirty="0">
                <a:solidFill>
                  <a:srgbClr val="000000"/>
                </a:solidFill>
                <a:effectLst/>
                <a:latin typeface="Poppins" panose="00000500000000000000" pitchFamily="2" charset="0"/>
                <a:cs typeface="Poppins" panose="00000500000000000000" pitchFamily="2" charset="0"/>
              </a:rPr>
              <a:t>Think of specificity as a score/rank that determines which style declarations are ultimately applied to an element.</a:t>
            </a:r>
            <a:endParaRPr lang="id-ID"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976090BF-678D-4C48-B5D5-5EBBBA58F942}"/>
              </a:ext>
            </a:extLst>
          </p:cNvPr>
          <p:cNvSpPr txBox="1"/>
          <p:nvPr/>
        </p:nvSpPr>
        <p:spPr>
          <a:xfrm>
            <a:off x="1164510" y="2741035"/>
            <a:ext cx="9614325"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The specificity of A is 1 (one element)</a:t>
            </a:r>
          </a:p>
          <a:p>
            <a:pPr marL="285750" indent="-285750" algn="l">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The specificity of B is 101 (one ID reference and one element)</a:t>
            </a:r>
          </a:p>
          <a:p>
            <a:pPr marL="285750" indent="-285750" algn="l">
              <a:buFont typeface="Arial" panose="020B0604020202020204" pitchFamily="34" charset="0"/>
              <a:buChar char="•"/>
            </a:pPr>
            <a:r>
              <a:rPr lang="en-US" b="0" i="0" dirty="0">
                <a:solidFill>
                  <a:srgbClr val="000000"/>
                </a:solidFill>
                <a:effectLst/>
                <a:latin typeface="Poppins" panose="00000500000000000000" pitchFamily="2" charset="0"/>
                <a:cs typeface="Poppins" panose="00000500000000000000" pitchFamily="2" charset="0"/>
              </a:rPr>
              <a:t>The specificity of C is 1000 (inline styling)</a:t>
            </a:r>
          </a:p>
          <a:p>
            <a:pPr algn="l"/>
            <a:r>
              <a:rPr lang="en-US" b="0" i="0" dirty="0">
                <a:solidFill>
                  <a:srgbClr val="000000"/>
                </a:solidFill>
                <a:effectLst/>
                <a:latin typeface="Poppins" panose="00000500000000000000" pitchFamily="2" charset="0"/>
                <a:cs typeface="Poppins" panose="00000500000000000000" pitchFamily="2" charset="0"/>
              </a:rPr>
              <a:t>	Since 1 &lt; 101 &lt; 1000, the third rule (C) has a greater level of specificity, and therefore will be applied.</a:t>
            </a:r>
          </a:p>
        </p:txBody>
      </p:sp>
      <p:sp>
        <p:nvSpPr>
          <p:cNvPr id="11" name="TextBox 10">
            <a:extLst>
              <a:ext uri="{FF2B5EF4-FFF2-40B4-BE49-F238E27FC236}">
                <a16:creationId xmlns:a16="http://schemas.microsoft.com/office/drawing/2014/main" id="{A8619ED0-EA04-4D72-8C04-ED1C9D81BD8D}"/>
              </a:ext>
            </a:extLst>
          </p:cNvPr>
          <p:cNvSpPr txBox="1"/>
          <p:nvPr/>
        </p:nvSpPr>
        <p:spPr>
          <a:xfrm>
            <a:off x="1413618" y="4547794"/>
            <a:ext cx="8713782" cy="1200329"/>
          </a:xfrm>
          <a:prstGeom prst="rect">
            <a:avLst/>
          </a:prstGeom>
          <a:noFill/>
        </p:spPr>
        <p:txBody>
          <a:bodyPr wrap="square" rtlCol="0">
            <a:spAutoFit/>
          </a:bodyPr>
          <a:lstStyle/>
          <a:p>
            <a:pPr algn="l"/>
            <a:r>
              <a:rPr lang="en-US" b="0" i="0" dirty="0">
                <a:solidFill>
                  <a:srgbClr val="000000"/>
                </a:solidFill>
                <a:effectLst/>
                <a:latin typeface="Consolas" panose="020B0609020204030204" pitchFamily="49" charset="0"/>
              </a:rPr>
              <a:t>example:</a:t>
            </a:r>
          </a:p>
          <a:p>
            <a:pPr algn="l"/>
            <a:r>
              <a:rPr lang="id-ID" b="0" i="0" dirty="0">
                <a:solidFill>
                  <a:srgbClr val="000000"/>
                </a:solidFill>
                <a:effectLst/>
                <a:latin typeface="Consolas" panose="020B0609020204030204" pitchFamily="49" charset="0"/>
              </a:rPr>
              <a:t>A: h1</a:t>
            </a:r>
            <a:br>
              <a:rPr lang="id-ID" dirty="0"/>
            </a:br>
            <a:r>
              <a:rPr lang="id-ID" b="0" i="0" dirty="0">
                <a:solidFill>
                  <a:srgbClr val="000000"/>
                </a:solidFill>
                <a:effectLst/>
                <a:latin typeface="Consolas" panose="020B0609020204030204" pitchFamily="49" charset="0"/>
              </a:rPr>
              <a:t>B: #content h1</a:t>
            </a:r>
            <a:br>
              <a:rPr lang="id-ID" dirty="0"/>
            </a:br>
            <a:r>
              <a:rPr lang="id-ID" b="0" i="0" dirty="0">
                <a:solidFill>
                  <a:srgbClr val="000000"/>
                </a:solidFill>
                <a:effectLst/>
                <a:latin typeface="Consolas" panose="020B0609020204030204" pitchFamily="49" charset="0"/>
              </a:rPr>
              <a:t>C: </a:t>
            </a:r>
            <a:r>
              <a:rPr lang="id-ID" b="0" i="0" dirty="0">
                <a:solidFill>
                  <a:srgbClr val="0000CD"/>
                </a:solidFill>
                <a:effectLst/>
                <a:latin typeface="Consolas" panose="020B0609020204030204" pitchFamily="49" charset="0"/>
              </a:rPr>
              <a:t>&lt;</a:t>
            </a:r>
            <a:r>
              <a:rPr lang="id-ID" b="0" i="0" dirty="0">
                <a:solidFill>
                  <a:srgbClr val="A52A2A"/>
                </a:solidFill>
                <a:effectLst/>
                <a:latin typeface="Consolas" panose="020B0609020204030204" pitchFamily="49" charset="0"/>
              </a:rPr>
              <a:t>div</a:t>
            </a:r>
            <a:r>
              <a:rPr lang="id-ID" b="0" i="0" dirty="0">
                <a:solidFill>
                  <a:srgbClr val="FF0000"/>
                </a:solidFill>
                <a:effectLst/>
                <a:latin typeface="Consolas" panose="020B0609020204030204" pitchFamily="49" charset="0"/>
              </a:rPr>
              <a:t> id</a:t>
            </a:r>
            <a:r>
              <a:rPr lang="id-ID" b="0" i="0" dirty="0">
                <a:solidFill>
                  <a:srgbClr val="0000CD"/>
                </a:solidFill>
                <a:effectLst/>
                <a:latin typeface="Consolas" panose="020B0609020204030204" pitchFamily="49" charset="0"/>
              </a:rPr>
              <a:t>="content"&gt;&lt;</a:t>
            </a:r>
            <a:r>
              <a:rPr lang="id-ID" b="0" i="0" dirty="0">
                <a:solidFill>
                  <a:srgbClr val="A52A2A"/>
                </a:solidFill>
                <a:effectLst/>
                <a:latin typeface="Consolas" panose="020B0609020204030204" pitchFamily="49" charset="0"/>
              </a:rPr>
              <a:t>h1</a:t>
            </a:r>
            <a:r>
              <a:rPr lang="id-ID" b="0" i="0" dirty="0">
                <a:solidFill>
                  <a:srgbClr val="FF0000"/>
                </a:solidFill>
                <a:effectLst/>
                <a:latin typeface="Consolas" panose="020B0609020204030204" pitchFamily="49" charset="0"/>
              </a:rPr>
              <a:t> style</a:t>
            </a:r>
            <a:r>
              <a:rPr lang="id-ID" b="0" i="0" dirty="0">
                <a:solidFill>
                  <a:srgbClr val="0000CD"/>
                </a:solidFill>
                <a:effectLst/>
                <a:latin typeface="Consolas" panose="020B0609020204030204" pitchFamily="49" charset="0"/>
              </a:rPr>
              <a:t>="color: #ffffff"&gt;</a:t>
            </a:r>
            <a:r>
              <a:rPr lang="id-ID" b="0" i="0" dirty="0">
                <a:solidFill>
                  <a:srgbClr val="000000"/>
                </a:solidFill>
                <a:effectLst/>
                <a:latin typeface="Consolas" panose="020B0609020204030204" pitchFamily="49" charset="0"/>
              </a:rPr>
              <a:t>Heading</a:t>
            </a:r>
            <a:r>
              <a:rPr lang="id-ID" b="0" i="0" dirty="0">
                <a:solidFill>
                  <a:srgbClr val="0000CD"/>
                </a:solidFill>
                <a:effectLst/>
                <a:latin typeface="Consolas" panose="020B0609020204030204" pitchFamily="49" charset="0"/>
              </a:rPr>
              <a:t>&lt;</a:t>
            </a:r>
            <a:r>
              <a:rPr lang="id-ID" b="0" i="0" dirty="0">
                <a:solidFill>
                  <a:srgbClr val="A52A2A"/>
                </a:solidFill>
                <a:effectLst/>
                <a:latin typeface="Consolas" panose="020B0609020204030204" pitchFamily="49" charset="0"/>
              </a:rPr>
              <a:t>/h1</a:t>
            </a:r>
            <a:r>
              <a:rPr lang="id-ID" b="0" i="0" dirty="0">
                <a:solidFill>
                  <a:srgbClr val="0000CD"/>
                </a:solidFill>
                <a:effectLst/>
                <a:latin typeface="Consolas" panose="020B0609020204030204" pitchFamily="49" charset="0"/>
              </a:rPr>
              <a:t>&gt;&lt;</a:t>
            </a:r>
            <a:r>
              <a:rPr lang="id-ID" b="0" i="0" dirty="0">
                <a:solidFill>
                  <a:srgbClr val="A52A2A"/>
                </a:solidFill>
                <a:effectLst/>
                <a:latin typeface="Consolas" panose="020B0609020204030204" pitchFamily="49" charset="0"/>
              </a:rPr>
              <a:t>/div</a:t>
            </a:r>
            <a:r>
              <a:rPr lang="id-ID" b="0" i="0" dirty="0">
                <a:solidFill>
                  <a:srgbClr val="0000CD"/>
                </a:solidFill>
                <a:effectLst/>
                <a:latin typeface="Consolas" panose="020B0609020204030204" pitchFamily="49" charset="0"/>
              </a:rPr>
              <a:t>&gt;</a:t>
            </a:r>
            <a:endParaRPr lang="en-US" b="0" i="0" dirty="0">
              <a:solidFill>
                <a:srgbClr val="000000"/>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9156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867F014-C065-4291-B625-2CA02C9240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3611" y="918154"/>
            <a:ext cx="2370426" cy="2370426"/>
          </a:xfrm>
          <a:prstGeom prst="rect">
            <a:avLst/>
          </a:prstGeom>
        </p:spPr>
      </p:pic>
      <p:sp>
        <p:nvSpPr>
          <p:cNvPr id="2" name="TextBox 1">
            <a:extLst>
              <a:ext uri="{FF2B5EF4-FFF2-40B4-BE49-F238E27FC236}">
                <a16:creationId xmlns:a16="http://schemas.microsoft.com/office/drawing/2014/main" id="{94EB5384-52D3-4535-A2B9-8513FAF6C149}"/>
              </a:ext>
            </a:extLst>
          </p:cNvPr>
          <p:cNvSpPr txBox="1"/>
          <p:nvPr/>
        </p:nvSpPr>
        <p:spPr>
          <a:xfrm>
            <a:off x="998845" y="2285097"/>
            <a:ext cx="9627591" cy="2287806"/>
          </a:xfrm>
          <a:prstGeom prst="rect">
            <a:avLst/>
          </a:prstGeom>
          <a:noFill/>
        </p:spPr>
        <p:txBody>
          <a:bodyPr wrap="square" rtlCol="0">
            <a:spAutoFit/>
          </a:bodyPr>
          <a:lstStyle/>
          <a:p>
            <a:pPr>
              <a:lnSpc>
                <a:spcPct val="120000"/>
              </a:lnSpc>
            </a:pPr>
            <a:r>
              <a:rPr lang="en-US" sz="2000" b="0" i="0" dirty="0">
                <a:solidFill>
                  <a:srgbClr val="292929"/>
                </a:solidFill>
                <a:effectLst/>
                <a:latin typeface="Poppins" panose="00000500000000000000" pitchFamily="2" charset="0"/>
                <a:cs typeface="Poppins" panose="00000500000000000000" pitchFamily="2" charset="0"/>
              </a:rPr>
              <a:t>it helps to </a:t>
            </a:r>
            <a:r>
              <a:rPr lang="en-US" sz="2000" b="1" i="0" dirty="0">
                <a:solidFill>
                  <a:schemeClr val="accent1"/>
                </a:solidFill>
                <a:effectLst/>
                <a:latin typeface="Poppins" panose="00000500000000000000" pitchFamily="2" charset="0"/>
                <a:cs typeface="Poppins" panose="00000500000000000000" pitchFamily="2" charset="0"/>
              </a:rPr>
              <a:t>save product design time and improve designers’ productivity</a:t>
            </a:r>
            <a:r>
              <a:rPr lang="en-US" sz="2000" b="1" i="0" dirty="0">
                <a:solidFill>
                  <a:srgbClr val="292929"/>
                </a:solidFill>
                <a:effectLst/>
                <a:latin typeface="Poppins" panose="00000500000000000000" pitchFamily="2" charset="0"/>
                <a:cs typeface="Poppins" panose="00000500000000000000" pitchFamily="2" charset="0"/>
              </a:rPr>
              <a:t>.</a:t>
            </a:r>
            <a:r>
              <a:rPr lang="en-US" sz="2000" b="0" i="0" dirty="0">
                <a:solidFill>
                  <a:srgbClr val="292929"/>
                </a:solidFill>
                <a:effectLst/>
                <a:latin typeface="Poppins" panose="00000500000000000000" pitchFamily="2" charset="0"/>
                <a:cs typeface="Poppins" panose="00000500000000000000" pitchFamily="2" charset="0"/>
              </a:rPr>
              <a:t> On the other hand, it forces designers to pay more attention to the content of a product, which helps them to </a:t>
            </a:r>
            <a:r>
              <a:rPr lang="en-US" sz="2000" b="1" i="0" dirty="0">
                <a:solidFill>
                  <a:schemeClr val="accent1"/>
                </a:solidFill>
                <a:effectLst/>
                <a:latin typeface="Poppins" panose="00000500000000000000" pitchFamily="2" charset="0"/>
                <a:cs typeface="Poppins" panose="00000500000000000000" pitchFamily="2" charset="0"/>
              </a:rPr>
              <a:t>created neat and practical designs.</a:t>
            </a:r>
            <a:r>
              <a:rPr lang="en-US" sz="2000" b="1" i="0" dirty="0">
                <a:solidFill>
                  <a:srgbClr val="292929"/>
                </a:solidFill>
                <a:effectLst/>
                <a:latin typeface="Poppins" panose="00000500000000000000" pitchFamily="2" charset="0"/>
                <a:cs typeface="Poppins" panose="00000500000000000000" pitchFamily="2" charset="0"/>
              </a:rPr>
              <a:t> </a:t>
            </a:r>
            <a:r>
              <a:rPr lang="en-US" sz="2000" b="0" i="0" dirty="0">
                <a:solidFill>
                  <a:srgbClr val="292929"/>
                </a:solidFill>
                <a:effectLst/>
                <a:latin typeface="Poppins" panose="00000500000000000000" pitchFamily="2" charset="0"/>
                <a:cs typeface="Poppins" panose="00000500000000000000" pitchFamily="2" charset="0"/>
              </a:rPr>
              <a:t>However, as smartphones become more and more powerful, the mobile end might no longer be considered as “lower ends” in the near future, so the “move first” may not be an everlasting topic.</a:t>
            </a:r>
            <a:endParaRPr lang="id-ID"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6A0E8675-B7D4-47DC-BC1B-6709B0E246F9}"/>
              </a:ext>
            </a:extLst>
          </p:cNvPr>
          <p:cNvSpPr txBox="1"/>
          <p:nvPr/>
        </p:nvSpPr>
        <p:spPr>
          <a:xfrm>
            <a:off x="998787" y="1309238"/>
            <a:ext cx="5965095" cy="584775"/>
          </a:xfrm>
          <a:prstGeom prst="rect">
            <a:avLst/>
          </a:prstGeom>
          <a:noFill/>
        </p:spPr>
        <p:txBody>
          <a:bodyPr wrap="none" rtlCol="0">
            <a:spAutoFit/>
          </a:bodyPr>
          <a:lstStyle/>
          <a:p>
            <a:r>
              <a:rPr lang="en-US" sz="3200" i="0" u="none" strike="noStrike" dirty="0">
                <a:solidFill>
                  <a:schemeClr val="accent1"/>
                </a:solidFill>
                <a:effectLst/>
                <a:latin typeface="Poppins SemiBold" panose="00000700000000000000" pitchFamily="2" charset="0"/>
                <a:cs typeface="Poppins SemiBold" panose="00000700000000000000" pitchFamily="2" charset="0"/>
              </a:rPr>
              <a:t>Mobile First</a:t>
            </a:r>
            <a:r>
              <a:rPr lang="en-US" sz="3200" dirty="0">
                <a:solidFill>
                  <a:schemeClr val="accent1"/>
                </a:solidFill>
                <a:latin typeface="Poppins SemiBold" panose="00000700000000000000" pitchFamily="2" charset="0"/>
                <a:cs typeface="Poppins SemiBold" panose="00000700000000000000" pitchFamily="2" charset="0"/>
              </a:rPr>
              <a:t> and </a:t>
            </a:r>
            <a:r>
              <a:rPr lang="en-US" sz="3200" i="0" u="none" strike="noStrike" dirty="0">
                <a:solidFill>
                  <a:schemeClr val="accent1"/>
                </a:solidFill>
                <a:effectLst/>
                <a:latin typeface="Poppins SemiBold" panose="00000700000000000000" pitchFamily="2" charset="0"/>
                <a:cs typeface="Poppins SemiBold" panose="00000700000000000000" pitchFamily="2" charset="0"/>
              </a:rPr>
              <a:t>Responsive</a:t>
            </a:r>
            <a:endParaRPr lang="id-ID" sz="3200" i="0" u="none" strike="noStrike" dirty="0">
              <a:solidFill>
                <a:schemeClr val="accent1"/>
              </a:solidFill>
              <a:effectLst/>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1862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968DA-7D09-4F58-BBB3-CAE5A7B9B305}"/>
              </a:ext>
            </a:extLst>
          </p:cNvPr>
          <p:cNvSpPr/>
          <p:nvPr/>
        </p:nvSpPr>
        <p:spPr>
          <a:xfrm>
            <a:off x="0" y="0"/>
            <a:ext cx="12192000" cy="6858000"/>
          </a:xfrm>
          <a:prstGeom prst="rect">
            <a:avLst/>
          </a:prstGeom>
          <a:solidFill>
            <a:srgbClr val="F3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DA57ABB1-CCFD-4B51-9DCC-08A8EF675166}"/>
              </a:ext>
            </a:extLst>
          </p:cNvPr>
          <p:cNvSpPr txBox="1"/>
          <p:nvPr/>
        </p:nvSpPr>
        <p:spPr>
          <a:xfrm>
            <a:off x="8341697" y="2408796"/>
            <a:ext cx="2650084" cy="1569660"/>
          </a:xfrm>
          <a:prstGeom prst="rect">
            <a:avLst/>
          </a:prstGeom>
          <a:noFill/>
        </p:spPr>
        <p:txBody>
          <a:bodyPr wrap="none" rtlCol="0">
            <a:spAutoFit/>
          </a:bodyPr>
          <a:lstStyle/>
          <a:p>
            <a:r>
              <a:rPr lang="en-US" sz="3200" i="0" u="none" strike="noStrike" dirty="0">
                <a:solidFill>
                  <a:schemeClr val="accent1"/>
                </a:solidFill>
                <a:effectLst/>
                <a:latin typeface="Poppins SemiBold" panose="00000700000000000000" pitchFamily="2" charset="0"/>
                <a:cs typeface="Poppins SemiBold" panose="00000700000000000000" pitchFamily="2" charset="0"/>
              </a:rPr>
              <a:t>Mobile First</a:t>
            </a:r>
            <a:r>
              <a:rPr lang="en-US" sz="3200" dirty="0">
                <a:solidFill>
                  <a:schemeClr val="accent1"/>
                </a:solidFill>
                <a:latin typeface="Poppins SemiBold" panose="00000700000000000000" pitchFamily="2" charset="0"/>
                <a:cs typeface="Poppins SemiBold" panose="00000700000000000000" pitchFamily="2" charset="0"/>
              </a:rPr>
              <a:t> </a:t>
            </a:r>
          </a:p>
          <a:p>
            <a:r>
              <a:rPr lang="en-US" sz="3200" dirty="0">
                <a:solidFill>
                  <a:schemeClr val="accent1"/>
                </a:solidFill>
                <a:latin typeface="Poppins SemiBold" panose="00000700000000000000" pitchFamily="2" charset="0"/>
                <a:cs typeface="Poppins SemiBold" panose="00000700000000000000" pitchFamily="2" charset="0"/>
              </a:rPr>
              <a:t>and </a:t>
            </a:r>
          </a:p>
          <a:p>
            <a:r>
              <a:rPr lang="en-US" sz="3200" i="0" u="none" strike="noStrike" dirty="0">
                <a:solidFill>
                  <a:schemeClr val="accent1"/>
                </a:solidFill>
                <a:effectLst/>
                <a:latin typeface="Poppins SemiBold" panose="00000700000000000000" pitchFamily="2" charset="0"/>
                <a:cs typeface="Poppins SemiBold" panose="00000700000000000000" pitchFamily="2" charset="0"/>
              </a:rPr>
              <a:t>Responsive</a:t>
            </a:r>
            <a:endParaRPr lang="id-ID" sz="3200" i="0" u="none" strike="noStrike" dirty="0">
              <a:solidFill>
                <a:schemeClr val="accent1"/>
              </a:solidFill>
              <a:effectLst/>
              <a:latin typeface="Poppins SemiBold" panose="00000700000000000000" pitchFamily="2" charset="0"/>
              <a:cs typeface="Poppins SemiBold" panose="00000700000000000000" pitchFamily="2" charset="0"/>
            </a:endParaRPr>
          </a:p>
        </p:txBody>
      </p:sp>
      <p:pic>
        <p:nvPicPr>
          <p:cNvPr id="3" name="Picture 2" descr="The Many Faces of 'Mobile First' | Brad Frost">
            <a:extLst>
              <a:ext uri="{FF2B5EF4-FFF2-40B4-BE49-F238E27FC236}">
                <a16:creationId xmlns:a16="http://schemas.microsoft.com/office/drawing/2014/main" id="{28B83ADD-65CC-4241-BE3B-BF8430033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74" y="740271"/>
            <a:ext cx="7177303" cy="5377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17835E-0FE0-4275-91F1-9DD9CE73CD81}"/>
              </a:ext>
            </a:extLst>
          </p:cNvPr>
          <p:cNvSpPr/>
          <p:nvPr/>
        </p:nvSpPr>
        <p:spPr>
          <a:xfrm>
            <a:off x="8447313" y="4006166"/>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10477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1B6C7-DD1F-4677-8FE9-9ED09C2F43CC}"/>
              </a:ext>
            </a:extLst>
          </p:cNvPr>
          <p:cNvSpPr/>
          <p:nvPr/>
        </p:nvSpPr>
        <p:spPr>
          <a:xfrm>
            <a:off x="1201387" y="2839853"/>
            <a:ext cx="8229600" cy="3306306"/>
          </a:xfrm>
          <a:prstGeom prst="rect">
            <a:avLst/>
          </a:prstGeom>
          <a:solidFill>
            <a:srgbClr val="F6F8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effectLst>
                <a:outerShdw blurRad="50800" dist="38100" dir="2700000" algn="tl" rotWithShape="0">
                  <a:prstClr val="black">
                    <a:alpha val="40000"/>
                  </a:prstClr>
                </a:outerShdw>
              </a:effectLst>
            </a:endParaRPr>
          </a:p>
        </p:txBody>
      </p:sp>
      <p:sp>
        <p:nvSpPr>
          <p:cNvPr id="4" name="Rectangle 3">
            <a:extLst>
              <a:ext uri="{FF2B5EF4-FFF2-40B4-BE49-F238E27FC236}">
                <a16:creationId xmlns:a16="http://schemas.microsoft.com/office/drawing/2014/main" id="{DD72B28F-5FDB-4F43-B636-8EB32EAE2953}"/>
              </a:ext>
            </a:extLst>
          </p:cNvPr>
          <p:cNvSpPr/>
          <p:nvPr/>
        </p:nvSpPr>
        <p:spPr>
          <a:xfrm>
            <a:off x="1229096" y="1510216"/>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A02A689E-ADEB-4108-AFCD-A63BE7B27952}"/>
              </a:ext>
            </a:extLst>
          </p:cNvPr>
          <p:cNvSpPr txBox="1"/>
          <p:nvPr/>
        </p:nvSpPr>
        <p:spPr>
          <a:xfrm>
            <a:off x="1108364" y="857154"/>
            <a:ext cx="3116559" cy="646331"/>
          </a:xfrm>
          <a:prstGeom prst="rect">
            <a:avLst/>
          </a:prstGeom>
          <a:noFill/>
        </p:spPr>
        <p:txBody>
          <a:bodyPr wrap="none" rtlCol="0">
            <a:spAutoFit/>
          </a:bodyPr>
          <a:lstStyle/>
          <a:p>
            <a:pPr algn="l"/>
            <a:r>
              <a:rPr lang="en-US" sz="3600" i="0" u="none" strike="noStrike" dirty="0">
                <a:solidFill>
                  <a:schemeClr val="accent1"/>
                </a:solidFill>
                <a:effectLst/>
                <a:latin typeface="Poppins SemiBold" panose="00000700000000000000" pitchFamily="2" charset="0"/>
                <a:cs typeface="Poppins SemiBold" panose="00000700000000000000" pitchFamily="2" charset="0"/>
              </a:rPr>
              <a:t>Media query</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
        <p:nvSpPr>
          <p:cNvPr id="2" name="TextBox 1">
            <a:extLst>
              <a:ext uri="{FF2B5EF4-FFF2-40B4-BE49-F238E27FC236}">
                <a16:creationId xmlns:a16="http://schemas.microsoft.com/office/drawing/2014/main" id="{BA32ACA6-3E0F-46FA-8875-D9BFEF43EA3E}"/>
              </a:ext>
            </a:extLst>
          </p:cNvPr>
          <p:cNvSpPr txBox="1"/>
          <p:nvPr/>
        </p:nvSpPr>
        <p:spPr>
          <a:xfrm>
            <a:off x="1108364" y="1991955"/>
            <a:ext cx="8908472" cy="707886"/>
          </a:xfrm>
          <a:prstGeom prst="rect">
            <a:avLst/>
          </a:prstGeom>
          <a:noFill/>
        </p:spPr>
        <p:txBody>
          <a:bodyPr wrap="square" rtlCol="0">
            <a:spAutoFit/>
          </a:bodyPr>
          <a:lstStyle/>
          <a:p>
            <a:r>
              <a:rPr lang="en-US" sz="2000" dirty="0">
                <a:latin typeface="Poppins" panose="00000500000000000000" pitchFamily="2" charset="0"/>
                <a:cs typeface="Poppins" panose="00000500000000000000" pitchFamily="2" charset="0"/>
              </a:rPr>
              <a:t>It uses the </a:t>
            </a:r>
            <a:r>
              <a:rPr lang="en-US" sz="2000" dirty="0">
                <a:solidFill>
                  <a:schemeClr val="accent1"/>
                </a:solidFill>
                <a:latin typeface="Poppins" panose="00000500000000000000" pitchFamily="2" charset="0"/>
                <a:cs typeface="Poppins" panose="00000500000000000000" pitchFamily="2" charset="0"/>
              </a:rPr>
              <a:t>@media </a:t>
            </a:r>
            <a:r>
              <a:rPr lang="en-US" sz="2000" dirty="0">
                <a:latin typeface="Poppins" panose="00000500000000000000" pitchFamily="2" charset="0"/>
                <a:cs typeface="Poppins" panose="00000500000000000000" pitchFamily="2" charset="0"/>
              </a:rPr>
              <a:t>rule to include a block of CSS properties only if a certain condition is true.</a:t>
            </a:r>
            <a:endParaRPr lang="id-ID" sz="2000"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614839D-1722-483F-B8E7-6D84997262C6}"/>
              </a:ext>
            </a:extLst>
          </p:cNvPr>
          <p:cNvSpPr txBox="1"/>
          <p:nvPr/>
        </p:nvSpPr>
        <p:spPr>
          <a:xfrm>
            <a:off x="1312223" y="2892303"/>
            <a:ext cx="8760031" cy="3108543"/>
          </a:xfrm>
          <a:prstGeom prst="rect">
            <a:avLst/>
          </a:prstGeom>
          <a:noFill/>
        </p:spPr>
        <p:txBody>
          <a:bodyPr wrap="square" rtlCol="0">
            <a:spAutoFit/>
          </a:bodyPr>
          <a:lstStyle/>
          <a:p>
            <a:r>
              <a:rPr lang="id-ID" sz="1400" b="0" i="0" dirty="0">
                <a:solidFill>
                  <a:srgbClr val="008000"/>
                </a:solidFill>
                <a:effectLst/>
                <a:latin typeface="Source Code Pro Light" panose="020B0409030403020204" pitchFamily="49" charset="0"/>
                <a:ea typeface="Source Code Pro Light" panose="020B0409030403020204" pitchFamily="49" charset="0"/>
              </a:rPr>
              <a:t>/* Extra small devices (phones, 600px and down) */</a:t>
            </a:r>
            <a:br>
              <a:rPr lang="id-ID" sz="1400" dirty="0">
                <a:latin typeface="Source Code Pro Light" panose="020B0409030403020204" pitchFamily="49" charset="0"/>
                <a:ea typeface="Source Code Pro Light" panose="020B0409030403020204" pitchFamily="49" charset="0"/>
              </a:rPr>
            </a:br>
            <a:r>
              <a:rPr lang="id-ID" sz="1400" i="0" dirty="0">
                <a:solidFill>
                  <a:srgbClr val="A52A2A"/>
                </a:solidFill>
                <a:effectLst/>
                <a:latin typeface="Source Code Pro Light" panose="020B0409030403020204" pitchFamily="49" charset="0"/>
                <a:ea typeface="Source Code Pro Light" panose="020B0409030403020204" pitchFamily="49" charset="0"/>
              </a:rPr>
              <a:t>@media only screen and (max-width: 600px) </a:t>
            </a:r>
            <a:r>
              <a:rPr lang="id-ID" sz="1400" i="0" dirty="0">
                <a:solidFill>
                  <a:srgbClr val="000000"/>
                </a:solidFill>
                <a:effectLst/>
                <a:latin typeface="Source Code Pro Light" panose="020B0409030403020204" pitchFamily="49" charset="0"/>
                <a:ea typeface="Source Code Pro Light" panose="020B0409030403020204" pitchFamily="49" charset="0"/>
              </a:rPr>
              <a:t>{</a:t>
            </a:r>
            <a:r>
              <a:rPr lang="id-ID" sz="1400" i="0" dirty="0">
                <a:solidFill>
                  <a:srgbClr val="FF0000"/>
                </a:solidFill>
                <a:effectLst/>
                <a:latin typeface="Source Code Pro Light" panose="020B0409030403020204" pitchFamily="49" charset="0"/>
                <a:ea typeface="Source Code Pro Light" panose="020B0409030403020204" pitchFamily="49" charset="0"/>
              </a:rPr>
              <a:t>...</a:t>
            </a:r>
            <a:r>
              <a:rPr lang="id-ID" sz="1400" i="0" dirty="0">
                <a:solidFill>
                  <a:srgbClr val="000000"/>
                </a:solidFill>
                <a:effectLst/>
                <a:latin typeface="Source Code Pro Light" panose="020B0409030403020204" pitchFamily="49" charset="0"/>
                <a:ea typeface="Source Code Pro Light" panose="020B0409030403020204" pitchFamily="49" charset="0"/>
              </a:rPr>
              <a:t>}</a:t>
            </a:r>
            <a:br>
              <a:rPr lang="id-ID" sz="1400" dirty="0">
                <a:latin typeface="Source Code Pro Light" panose="020B0409030403020204" pitchFamily="49" charset="0"/>
                <a:ea typeface="Source Code Pro Light" panose="020B0409030403020204" pitchFamily="49" charset="0"/>
              </a:rPr>
            </a:br>
            <a:br>
              <a:rPr lang="id-ID" sz="1400" dirty="0">
                <a:latin typeface="Source Code Pro Light" panose="020B0409030403020204" pitchFamily="49" charset="0"/>
                <a:ea typeface="Source Code Pro Light" panose="020B0409030403020204" pitchFamily="49" charset="0"/>
              </a:rPr>
            </a:br>
            <a:r>
              <a:rPr lang="id-ID" sz="1400" b="0" i="0" dirty="0">
                <a:solidFill>
                  <a:srgbClr val="008000"/>
                </a:solidFill>
                <a:effectLst/>
                <a:latin typeface="Source Code Pro Light" panose="020B0409030403020204" pitchFamily="49" charset="0"/>
                <a:ea typeface="Source Code Pro Light" panose="020B0409030403020204" pitchFamily="49" charset="0"/>
              </a:rPr>
              <a:t>/* Small devices (portrait tablets and large phones, 600px and up) */</a:t>
            </a:r>
            <a:br>
              <a:rPr lang="id-ID" sz="1400" dirty="0">
                <a:latin typeface="Source Code Pro Light" panose="020B0409030403020204" pitchFamily="49" charset="0"/>
                <a:ea typeface="Source Code Pro Light" panose="020B0409030403020204" pitchFamily="49" charset="0"/>
              </a:rPr>
            </a:br>
            <a:r>
              <a:rPr lang="id-ID" sz="1400" b="0" i="0" dirty="0">
                <a:solidFill>
                  <a:srgbClr val="A52A2A"/>
                </a:solidFill>
                <a:effectLst/>
                <a:latin typeface="Source Code Pro Light" panose="020B0409030403020204" pitchFamily="49" charset="0"/>
                <a:ea typeface="Source Code Pro Light" panose="020B0409030403020204" pitchFamily="49" charset="0"/>
              </a:rPr>
              <a:t>@media only screen and (min-width: 600px) </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r>
              <a:rPr lang="id-ID" sz="1400" b="0" i="0" dirty="0">
                <a:solidFill>
                  <a:srgbClr val="FF0000"/>
                </a:solidFill>
                <a:effectLst/>
                <a:latin typeface="Source Code Pro Light" panose="020B0409030403020204" pitchFamily="49" charset="0"/>
                <a:ea typeface="Source Code Pro Light" panose="020B0409030403020204" pitchFamily="49" charset="0"/>
              </a:rPr>
              <a:t>...</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br>
              <a:rPr lang="id-ID" sz="1400" dirty="0">
                <a:latin typeface="Source Code Pro Light" panose="020B0409030403020204" pitchFamily="49" charset="0"/>
                <a:ea typeface="Source Code Pro Light" panose="020B0409030403020204" pitchFamily="49" charset="0"/>
              </a:rPr>
            </a:br>
            <a:br>
              <a:rPr lang="id-ID" sz="1400" dirty="0">
                <a:latin typeface="Source Code Pro Light" panose="020B0409030403020204" pitchFamily="49" charset="0"/>
                <a:ea typeface="Source Code Pro Light" panose="020B0409030403020204" pitchFamily="49" charset="0"/>
              </a:rPr>
            </a:br>
            <a:r>
              <a:rPr lang="id-ID" sz="1400" b="0" i="0" dirty="0">
                <a:solidFill>
                  <a:srgbClr val="008000"/>
                </a:solidFill>
                <a:effectLst/>
                <a:latin typeface="Source Code Pro Light" panose="020B0409030403020204" pitchFamily="49" charset="0"/>
                <a:ea typeface="Source Code Pro Light" panose="020B0409030403020204" pitchFamily="49" charset="0"/>
              </a:rPr>
              <a:t>/* Medium devices (landscape tablets, 768px and up) */</a:t>
            </a:r>
            <a:br>
              <a:rPr lang="id-ID" sz="1400" dirty="0">
                <a:latin typeface="Source Code Pro Light" panose="020B0409030403020204" pitchFamily="49" charset="0"/>
                <a:ea typeface="Source Code Pro Light" panose="020B0409030403020204" pitchFamily="49" charset="0"/>
              </a:rPr>
            </a:br>
            <a:r>
              <a:rPr lang="id-ID" sz="1400" b="0" i="0" dirty="0">
                <a:solidFill>
                  <a:srgbClr val="A52A2A"/>
                </a:solidFill>
                <a:effectLst/>
                <a:latin typeface="Source Code Pro Light" panose="020B0409030403020204" pitchFamily="49" charset="0"/>
                <a:ea typeface="Source Code Pro Light" panose="020B0409030403020204" pitchFamily="49" charset="0"/>
              </a:rPr>
              <a:t>@media only screen and (min-width: 768px) </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r>
              <a:rPr lang="id-ID" sz="1400" b="0" i="0" dirty="0">
                <a:solidFill>
                  <a:srgbClr val="FF0000"/>
                </a:solidFill>
                <a:effectLst/>
                <a:latin typeface="Source Code Pro Light" panose="020B0409030403020204" pitchFamily="49" charset="0"/>
                <a:ea typeface="Source Code Pro Light" panose="020B0409030403020204" pitchFamily="49" charset="0"/>
              </a:rPr>
              <a:t>...</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br>
              <a:rPr lang="id-ID" sz="1400" dirty="0">
                <a:latin typeface="Source Code Pro Light" panose="020B0409030403020204" pitchFamily="49" charset="0"/>
                <a:ea typeface="Source Code Pro Light" panose="020B0409030403020204" pitchFamily="49" charset="0"/>
              </a:rPr>
            </a:br>
            <a:br>
              <a:rPr lang="id-ID" sz="1400" dirty="0">
                <a:latin typeface="Source Code Pro Light" panose="020B0409030403020204" pitchFamily="49" charset="0"/>
                <a:ea typeface="Source Code Pro Light" panose="020B0409030403020204" pitchFamily="49" charset="0"/>
              </a:rPr>
            </a:br>
            <a:r>
              <a:rPr lang="id-ID" sz="1400" b="0" i="0" dirty="0">
                <a:solidFill>
                  <a:srgbClr val="008000"/>
                </a:solidFill>
                <a:effectLst/>
                <a:latin typeface="Source Code Pro Light" panose="020B0409030403020204" pitchFamily="49" charset="0"/>
                <a:ea typeface="Source Code Pro Light" panose="020B0409030403020204" pitchFamily="49" charset="0"/>
              </a:rPr>
              <a:t>/* Large devices (laptops/desktops, 992px and up) */</a:t>
            </a:r>
            <a:br>
              <a:rPr lang="id-ID" sz="1400" dirty="0">
                <a:latin typeface="Source Code Pro Light" panose="020B0409030403020204" pitchFamily="49" charset="0"/>
                <a:ea typeface="Source Code Pro Light" panose="020B0409030403020204" pitchFamily="49" charset="0"/>
              </a:rPr>
            </a:br>
            <a:r>
              <a:rPr lang="id-ID" sz="1400" b="0" i="0" dirty="0">
                <a:solidFill>
                  <a:srgbClr val="A52A2A"/>
                </a:solidFill>
                <a:effectLst/>
                <a:latin typeface="Source Code Pro Light" panose="020B0409030403020204" pitchFamily="49" charset="0"/>
                <a:ea typeface="Source Code Pro Light" panose="020B0409030403020204" pitchFamily="49" charset="0"/>
              </a:rPr>
              <a:t>@media only screen and (min-width: 992px) </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r>
              <a:rPr lang="id-ID" sz="1400" b="0" i="0" dirty="0">
                <a:solidFill>
                  <a:srgbClr val="FF0000"/>
                </a:solidFill>
                <a:effectLst/>
                <a:latin typeface="Source Code Pro Light" panose="020B0409030403020204" pitchFamily="49" charset="0"/>
                <a:ea typeface="Source Code Pro Light" panose="020B0409030403020204" pitchFamily="49" charset="0"/>
              </a:rPr>
              <a:t>...</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br>
              <a:rPr lang="id-ID" sz="1400" dirty="0">
                <a:latin typeface="Source Code Pro Light" panose="020B0409030403020204" pitchFamily="49" charset="0"/>
                <a:ea typeface="Source Code Pro Light" panose="020B0409030403020204" pitchFamily="49" charset="0"/>
              </a:rPr>
            </a:br>
            <a:br>
              <a:rPr lang="id-ID" sz="1400" dirty="0">
                <a:latin typeface="Source Code Pro Light" panose="020B0409030403020204" pitchFamily="49" charset="0"/>
                <a:ea typeface="Source Code Pro Light" panose="020B0409030403020204" pitchFamily="49" charset="0"/>
              </a:rPr>
            </a:br>
            <a:r>
              <a:rPr lang="id-ID" sz="1400" b="0" i="0" dirty="0">
                <a:solidFill>
                  <a:srgbClr val="008000"/>
                </a:solidFill>
                <a:effectLst/>
                <a:latin typeface="Source Code Pro Light" panose="020B0409030403020204" pitchFamily="49" charset="0"/>
                <a:ea typeface="Source Code Pro Light" panose="020B0409030403020204" pitchFamily="49" charset="0"/>
              </a:rPr>
              <a:t>/* Extra large devices (large laptops and desktops, 1200px and up) */</a:t>
            </a:r>
            <a:br>
              <a:rPr lang="id-ID" sz="1400" dirty="0">
                <a:latin typeface="Source Code Pro Light" panose="020B0409030403020204" pitchFamily="49" charset="0"/>
                <a:ea typeface="Source Code Pro Light" panose="020B0409030403020204" pitchFamily="49" charset="0"/>
              </a:rPr>
            </a:br>
            <a:r>
              <a:rPr lang="id-ID" sz="1400" b="0" i="0" dirty="0">
                <a:solidFill>
                  <a:srgbClr val="A52A2A"/>
                </a:solidFill>
                <a:effectLst/>
                <a:latin typeface="Source Code Pro Light" panose="020B0409030403020204" pitchFamily="49" charset="0"/>
                <a:ea typeface="Source Code Pro Light" panose="020B0409030403020204" pitchFamily="49" charset="0"/>
              </a:rPr>
              <a:t>@media only screen and (min-width: 1200px) </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r>
              <a:rPr lang="id-ID" sz="1400" b="0" i="0" dirty="0">
                <a:solidFill>
                  <a:srgbClr val="FF0000"/>
                </a:solidFill>
                <a:effectLst/>
                <a:latin typeface="Source Code Pro Light" panose="020B0409030403020204" pitchFamily="49" charset="0"/>
                <a:ea typeface="Source Code Pro Light" panose="020B0409030403020204" pitchFamily="49" charset="0"/>
              </a:rPr>
              <a:t>...</a:t>
            </a:r>
            <a:r>
              <a:rPr lang="id-ID" sz="1400" b="0" i="0" dirty="0">
                <a:solidFill>
                  <a:srgbClr val="000000"/>
                </a:solidFill>
                <a:effectLst/>
                <a:latin typeface="Source Code Pro Light" panose="020B0409030403020204" pitchFamily="49" charset="0"/>
                <a:ea typeface="Source Code Pro Light" panose="020B0409030403020204" pitchFamily="49" charset="0"/>
              </a:rPr>
              <a:t>}</a:t>
            </a:r>
            <a:endParaRPr lang="id-ID" sz="1400"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28118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3FBDF-92AF-4D73-A6DF-0B02AE8570D9}"/>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TextBox 2">
            <a:extLst>
              <a:ext uri="{FF2B5EF4-FFF2-40B4-BE49-F238E27FC236}">
                <a16:creationId xmlns:a16="http://schemas.microsoft.com/office/drawing/2014/main" id="{3D86DBE0-303F-440E-AE90-6BE0AB20F47B}"/>
              </a:ext>
            </a:extLst>
          </p:cNvPr>
          <p:cNvSpPr txBox="1"/>
          <p:nvPr/>
        </p:nvSpPr>
        <p:spPr>
          <a:xfrm>
            <a:off x="3131127" y="3013501"/>
            <a:ext cx="5929745" cy="830997"/>
          </a:xfrm>
          <a:prstGeom prst="rect">
            <a:avLst/>
          </a:prstGeom>
          <a:noFill/>
        </p:spPr>
        <p:txBody>
          <a:bodyPr wrap="square" rtlCol="0">
            <a:spAutoFit/>
          </a:bodyPr>
          <a:lstStyle/>
          <a:p>
            <a:r>
              <a:rPr lang="en-US" sz="4800" dirty="0">
                <a:solidFill>
                  <a:schemeClr val="bg1"/>
                </a:solidFill>
                <a:latin typeface="Poppins SemiBold" panose="00000700000000000000" pitchFamily="2" charset="0"/>
                <a:cs typeface="Poppins SemiBold" panose="00000700000000000000" pitchFamily="2" charset="0"/>
              </a:rPr>
              <a:t>Additional Things</a:t>
            </a:r>
            <a:endParaRPr lang="id-ID" sz="4800" dirty="0">
              <a:solidFill>
                <a:schemeClr val="bg1"/>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90139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E9ECAA5-8F23-49A7-9783-57FF21F1F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6181" y="912259"/>
            <a:ext cx="1983973" cy="1983973"/>
          </a:xfrm>
          <a:prstGeom prst="rect">
            <a:avLst/>
          </a:prstGeom>
        </p:spPr>
      </p:pic>
      <p:sp>
        <p:nvSpPr>
          <p:cNvPr id="3" name="TextBox 2">
            <a:extLst>
              <a:ext uri="{FF2B5EF4-FFF2-40B4-BE49-F238E27FC236}">
                <a16:creationId xmlns:a16="http://schemas.microsoft.com/office/drawing/2014/main" id="{3E90DF42-31DD-4248-AF84-4151557F6E64}"/>
              </a:ext>
            </a:extLst>
          </p:cNvPr>
          <p:cNvSpPr txBox="1"/>
          <p:nvPr/>
        </p:nvSpPr>
        <p:spPr>
          <a:xfrm>
            <a:off x="1755940" y="2030645"/>
            <a:ext cx="8901796" cy="646331"/>
          </a:xfrm>
          <a:prstGeom prst="rect">
            <a:avLst/>
          </a:prstGeom>
          <a:noFill/>
        </p:spPr>
        <p:txBody>
          <a:bodyPr wrap="none" rtlCol="0">
            <a:spAutoFit/>
          </a:bodyPr>
          <a:lstStyle/>
          <a:p>
            <a:pPr algn="l"/>
            <a:r>
              <a:rPr lang="en-US" sz="3600" i="0" u="none" strike="noStrike" dirty="0" err="1">
                <a:solidFill>
                  <a:schemeClr val="accent1"/>
                </a:solidFill>
                <a:effectLst/>
                <a:latin typeface="Poppins SemiBold" panose="00000700000000000000" pitchFamily="2" charset="0"/>
                <a:cs typeface="Poppins SemiBold" panose="00000700000000000000" pitchFamily="2" charset="0"/>
              </a:rPr>
              <a:t>Budayakan</a:t>
            </a:r>
            <a:r>
              <a:rPr lang="en-US" sz="3600" i="0" u="none" strike="noStrike" dirty="0">
                <a:solidFill>
                  <a:schemeClr val="accent1"/>
                </a:solidFill>
                <a:effectLst/>
                <a:latin typeface="Poppins SemiBold" panose="00000700000000000000" pitchFamily="2" charset="0"/>
                <a:cs typeface="Poppins SemiBold" panose="00000700000000000000" pitchFamily="2" charset="0"/>
              </a:rPr>
              <a:t> </a:t>
            </a:r>
            <a:r>
              <a:rPr lang="en-US" sz="3600" i="0" u="none" strike="noStrike" dirty="0" err="1">
                <a:solidFill>
                  <a:schemeClr val="accent1"/>
                </a:solidFill>
                <a:effectLst/>
                <a:latin typeface="Poppins SemiBold" panose="00000700000000000000" pitchFamily="2" charset="0"/>
                <a:cs typeface="Poppins SemiBold" panose="00000700000000000000" pitchFamily="2" charset="0"/>
              </a:rPr>
              <a:t>Menggunakan</a:t>
            </a:r>
            <a:r>
              <a:rPr lang="en-US" sz="3600" i="0" u="none" strike="noStrike" dirty="0">
                <a:solidFill>
                  <a:schemeClr val="accent1"/>
                </a:solidFill>
                <a:effectLst/>
                <a:latin typeface="Poppins SemiBold" panose="00000700000000000000" pitchFamily="2" charset="0"/>
                <a:cs typeface="Poppins SemiBold" panose="00000700000000000000" pitchFamily="2" charset="0"/>
              </a:rPr>
              <a:t> </a:t>
            </a:r>
            <a:r>
              <a:rPr lang="en-US" sz="3600" i="0" u="none" strike="noStrike" dirty="0" err="1">
                <a:solidFill>
                  <a:schemeClr val="accent1"/>
                </a:solidFill>
                <a:effectLst/>
                <a:latin typeface="Poppins SemiBold" panose="00000700000000000000" pitchFamily="2" charset="0"/>
                <a:cs typeface="Poppins SemiBold" panose="00000700000000000000" pitchFamily="2" charset="0"/>
              </a:rPr>
              <a:t>Komentar</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
        <p:nvSpPr>
          <p:cNvPr id="7" name="Rectangle: Rounded Corners 6">
            <a:extLst>
              <a:ext uri="{FF2B5EF4-FFF2-40B4-BE49-F238E27FC236}">
                <a16:creationId xmlns:a16="http://schemas.microsoft.com/office/drawing/2014/main" id="{996ECA80-EDD0-4933-9CB0-8142106D3300}"/>
              </a:ext>
            </a:extLst>
          </p:cNvPr>
          <p:cNvSpPr/>
          <p:nvPr/>
        </p:nvSpPr>
        <p:spPr>
          <a:xfrm>
            <a:off x="1136073" y="3859801"/>
            <a:ext cx="4849091" cy="979518"/>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accent1"/>
                </a:solidFill>
                <a:effectLst/>
                <a:latin typeface="Poppins" panose="00000500000000000000" pitchFamily="2" charset="0"/>
                <a:cs typeface="Poppins" panose="00000500000000000000" pitchFamily="2" charset="0"/>
              </a:rPr>
              <a:t>HTML</a:t>
            </a:r>
          </a:p>
          <a:p>
            <a:pPr algn="ctr"/>
            <a:r>
              <a:rPr lang="id-ID" sz="1600" b="0" i="0" dirty="0">
                <a:solidFill>
                  <a:srgbClr val="008000"/>
                </a:solidFill>
                <a:effectLst/>
                <a:latin typeface="Consolas" panose="020B0609020204030204" pitchFamily="49" charset="0"/>
              </a:rPr>
              <a:t>&lt;!-- Write your comments here --&gt;</a:t>
            </a:r>
            <a:endParaRPr lang="id-ID" sz="1600" dirty="0"/>
          </a:p>
        </p:txBody>
      </p:sp>
      <p:sp>
        <p:nvSpPr>
          <p:cNvPr id="8" name="Rectangle: Rounded Corners 7">
            <a:extLst>
              <a:ext uri="{FF2B5EF4-FFF2-40B4-BE49-F238E27FC236}">
                <a16:creationId xmlns:a16="http://schemas.microsoft.com/office/drawing/2014/main" id="{BC469AA2-2AD3-47A6-8FEE-F82F58928C92}"/>
              </a:ext>
            </a:extLst>
          </p:cNvPr>
          <p:cNvSpPr/>
          <p:nvPr/>
        </p:nvSpPr>
        <p:spPr>
          <a:xfrm>
            <a:off x="6206838" y="3859801"/>
            <a:ext cx="4849091" cy="979518"/>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accent1"/>
                </a:solidFill>
                <a:effectLst/>
                <a:latin typeface="Poppins" panose="00000500000000000000" pitchFamily="2" charset="0"/>
                <a:cs typeface="Poppins" panose="00000500000000000000" pitchFamily="2" charset="0"/>
              </a:rPr>
              <a:t>CSS</a:t>
            </a:r>
          </a:p>
          <a:p>
            <a:pPr algn="ctr"/>
            <a:r>
              <a:rPr lang="en-US" sz="1600" dirty="0">
                <a:solidFill>
                  <a:srgbClr val="008000"/>
                </a:solidFill>
                <a:latin typeface="Consolas" panose="020B0609020204030204" pitchFamily="49" charset="0"/>
              </a:rPr>
              <a:t>/*</a:t>
            </a:r>
            <a:r>
              <a:rPr lang="id-ID" sz="1600" b="0" i="0" dirty="0">
                <a:solidFill>
                  <a:srgbClr val="008000"/>
                </a:solidFill>
                <a:effectLst/>
                <a:latin typeface="Consolas" panose="020B0609020204030204" pitchFamily="49" charset="0"/>
              </a:rPr>
              <a:t>-- Write your comments here --</a:t>
            </a:r>
            <a:r>
              <a:rPr lang="en-US" sz="1600" b="0" i="0" dirty="0">
                <a:solidFill>
                  <a:srgbClr val="008000"/>
                </a:solidFill>
                <a:effectLst/>
                <a:latin typeface="Consolas" panose="020B0609020204030204" pitchFamily="49" charset="0"/>
              </a:rPr>
              <a:t>*/</a:t>
            </a:r>
            <a:endParaRPr lang="id-ID" sz="1600" dirty="0"/>
          </a:p>
        </p:txBody>
      </p:sp>
      <p:sp>
        <p:nvSpPr>
          <p:cNvPr id="9" name="Rectangle: Rounded Corners 8">
            <a:extLst>
              <a:ext uri="{FF2B5EF4-FFF2-40B4-BE49-F238E27FC236}">
                <a16:creationId xmlns:a16="http://schemas.microsoft.com/office/drawing/2014/main" id="{CA1BDD54-813C-41EF-B947-7892DE71F271}"/>
              </a:ext>
            </a:extLst>
          </p:cNvPr>
          <p:cNvSpPr/>
          <p:nvPr/>
        </p:nvSpPr>
        <p:spPr>
          <a:xfrm>
            <a:off x="3671454" y="5047137"/>
            <a:ext cx="4849091" cy="979518"/>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accent1"/>
                </a:solidFill>
                <a:latin typeface="Poppins" panose="00000500000000000000" pitchFamily="2" charset="0"/>
                <a:cs typeface="Poppins" panose="00000500000000000000" pitchFamily="2" charset="0"/>
              </a:rPr>
              <a:t>Javascript</a:t>
            </a:r>
            <a:endParaRPr lang="en-US" sz="2000" dirty="0">
              <a:solidFill>
                <a:schemeClr val="accent1"/>
              </a:solidFill>
              <a:latin typeface="Poppins" panose="00000500000000000000" pitchFamily="2" charset="0"/>
              <a:cs typeface="Poppins" panose="00000500000000000000" pitchFamily="2" charset="0"/>
            </a:endParaRPr>
          </a:p>
          <a:p>
            <a:pPr algn="ctr"/>
            <a:r>
              <a:rPr lang="en-US" sz="1600" dirty="0">
                <a:solidFill>
                  <a:srgbClr val="008000"/>
                </a:solidFill>
                <a:latin typeface="Consolas" panose="020B0609020204030204" pitchFamily="49" charset="0"/>
              </a:rPr>
              <a:t>//</a:t>
            </a:r>
            <a:r>
              <a:rPr lang="id-ID" sz="1600" b="0" i="0" dirty="0">
                <a:solidFill>
                  <a:srgbClr val="008000"/>
                </a:solidFill>
                <a:effectLst/>
                <a:latin typeface="Consolas" panose="020B0609020204030204" pitchFamily="49" charset="0"/>
              </a:rPr>
              <a:t>-- Write your comments here --</a:t>
            </a:r>
            <a:r>
              <a:rPr lang="en-US" sz="1600" b="0" i="0" dirty="0">
                <a:solidFill>
                  <a:srgbClr val="008000"/>
                </a:solidFill>
                <a:effectLst/>
                <a:latin typeface="Consolas" panose="020B0609020204030204" pitchFamily="49" charset="0"/>
              </a:rPr>
              <a:t>//</a:t>
            </a:r>
            <a:endParaRPr lang="id-ID" dirty="0"/>
          </a:p>
        </p:txBody>
      </p:sp>
    </p:spTree>
    <p:extLst>
      <p:ext uri="{BB962C8B-B14F-4D97-AF65-F5344CB8AC3E}">
        <p14:creationId xmlns:p14="http://schemas.microsoft.com/office/powerpoint/2010/main" val="348438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0DF42-31DD-4248-AF84-4151557F6E64}"/>
              </a:ext>
            </a:extLst>
          </p:cNvPr>
          <p:cNvSpPr txBox="1"/>
          <p:nvPr/>
        </p:nvSpPr>
        <p:spPr>
          <a:xfrm>
            <a:off x="4878249" y="1069591"/>
            <a:ext cx="4063933" cy="646331"/>
          </a:xfrm>
          <a:prstGeom prst="rect">
            <a:avLst/>
          </a:prstGeom>
          <a:noFill/>
        </p:spPr>
        <p:txBody>
          <a:bodyPr wrap="none" rtlCol="0">
            <a:spAutoFit/>
          </a:bodyPr>
          <a:lstStyle/>
          <a:p>
            <a:pPr algn="l"/>
            <a:r>
              <a:rPr lang="en-US" sz="3600" i="0" u="none" strike="noStrike" dirty="0">
                <a:solidFill>
                  <a:schemeClr val="accent1"/>
                </a:solidFill>
                <a:effectLst/>
                <a:latin typeface="Poppins SemiBold" panose="00000700000000000000" pitchFamily="2" charset="0"/>
                <a:cs typeface="Poppins SemiBold" panose="00000700000000000000" pitchFamily="2" charset="0"/>
              </a:rPr>
              <a:t>Inspect Element</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DD72B28F-5FDB-4F43-B636-8EB32EAE2953}"/>
              </a:ext>
            </a:extLst>
          </p:cNvPr>
          <p:cNvSpPr/>
          <p:nvPr/>
        </p:nvSpPr>
        <p:spPr>
          <a:xfrm>
            <a:off x="4975231" y="1715922"/>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a:extLst>
              <a:ext uri="{FF2B5EF4-FFF2-40B4-BE49-F238E27FC236}">
                <a16:creationId xmlns:a16="http://schemas.microsoft.com/office/drawing/2014/main" id="{F44485DB-2452-4C5E-8EBF-27D1D9664E1F}"/>
              </a:ext>
            </a:extLst>
          </p:cNvPr>
          <p:cNvPicPr>
            <a:picLocks noChangeAspect="1"/>
          </p:cNvPicPr>
          <p:nvPr/>
        </p:nvPicPr>
        <p:blipFill>
          <a:blip r:embed="rId2"/>
          <a:stretch>
            <a:fillRect/>
          </a:stretch>
        </p:blipFill>
        <p:spPr>
          <a:xfrm>
            <a:off x="633159" y="294837"/>
            <a:ext cx="3781953" cy="6268325"/>
          </a:xfrm>
          <a:prstGeom prst="rect">
            <a:avLst/>
          </a:prstGeom>
        </p:spPr>
      </p:pic>
      <p:sp>
        <p:nvSpPr>
          <p:cNvPr id="7" name="TextBox 6">
            <a:extLst>
              <a:ext uri="{FF2B5EF4-FFF2-40B4-BE49-F238E27FC236}">
                <a16:creationId xmlns:a16="http://schemas.microsoft.com/office/drawing/2014/main" id="{67F977DF-90CA-4850-95FF-D4807A33920B}"/>
              </a:ext>
            </a:extLst>
          </p:cNvPr>
          <p:cNvSpPr txBox="1"/>
          <p:nvPr/>
        </p:nvSpPr>
        <p:spPr>
          <a:xfrm>
            <a:off x="4878249" y="2344243"/>
            <a:ext cx="4681388" cy="830997"/>
          </a:xfrm>
          <a:prstGeom prst="rect">
            <a:avLst/>
          </a:prstGeom>
          <a:noFill/>
        </p:spPr>
        <p:txBody>
          <a:bodyPr wrap="square" rtlCol="0">
            <a:spAutoFit/>
          </a:bodyPr>
          <a:lstStyle/>
          <a:p>
            <a:pPr marL="342900" indent="-342900">
              <a:buAutoNum type="arabicPeriod"/>
            </a:pPr>
            <a:r>
              <a:rPr lang="en-US" sz="2400" dirty="0" err="1">
                <a:latin typeface="Poppins" panose="00000500000000000000" pitchFamily="2" charset="0"/>
                <a:cs typeface="Poppins" panose="00000500000000000000" pitchFamily="2" charset="0"/>
              </a:rPr>
              <a:t>Tempat</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Eksperiment</a:t>
            </a:r>
            <a:endParaRPr lang="en-US" sz="2400" dirty="0">
              <a:latin typeface="Poppins" panose="00000500000000000000" pitchFamily="2" charset="0"/>
              <a:cs typeface="Poppins" panose="00000500000000000000" pitchFamily="2" charset="0"/>
            </a:endParaRPr>
          </a:p>
          <a:p>
            <a:pPr marL="342900" indent="-342900">
              <a:buAutoNum type="arabicPeriod"/>
            </a:pPr>
            <a:r>
              <a:rPr lang="en-US" sz="2400" dirty="0" err="1">
                <a:latin typeface="Poppins" panose="00000500000000000000" pitchFamily="2" charset="0"/>
                <a:cs typeface="Poppins" panose="00000500000000000000" pitchFamily="2" charset="0"/>
              </a:rPr>
              <a:t>Pengujian</a:t>
            </a:r>
            <a:r>
              <a:rPr lang="en-US" sz="2400" dirty="0">
                <a:latin typeface="Poppins" panose="00000500000000000000" pitchFamily="2" charset="0"/>
                <a:cs typeface="Poppins" panose="00000500000000000000" pitchFamily="2" charset="0"/>
              </a:rPr>
              <a:t> Web </a:t>
            </a:r>
            <a:r>
              <a:rPr lang="en-US" sz="2400" dirty="0" err="1">
                <a:latin typeface="Poppins" panose="00000500000000000000" pitchFamily="2" charset="0"/>
                <a:cs typeface="Poppins" panose="00000500000000000000" pitchFamily="2" charset="0"/>
              </a:rPr>
              <a:t>Responsif</a:t>
            </a:r>
            <a:endParaRPr lang="id-ID"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6336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AAB688D-6578-45E7-A732-9FCF03128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356" y="1221407"/>
            <a:ext cx="2286697" cy="2286697"/>
          </a:xfrm>
          <a:prstGeom prst="rect">
            <a:avLst/>
          </a:prstGeom>
        </p:spPr>
      </p:pic>
      <p:sp>
        <p:nvSpPr>
          <p:cNvPr id="13" name="TextBox 12">
            <a:extLst>
              <a:ext uri="{FF2B5EF4-FFF2-40B4-BE49-F238E27FC236}">
                <a16:creationId xmlns:a16="http://schemas.microsoft.com/office/drawing/2014/main" id="{2A5FFAC8-D5D8-491E-898E-A76780667348}"/>
              </a:ext>
            </a:extLst>
          </p:cNvPr>
          <p:cNvSpPr txBox="1"/>
          <p:nvPr/>
        </p:nvSpPr>
        <p:spPr>
          <a:xfrm>
            <a:off x="4198801" y="3298371"/>
            <a:ext cx="3730508" cy="707886"/>
          </a:xfrm>
          <a:prstGeom prst="rect">
            <a:avLst/>
          </a:prstGeom>
          <a:noFill/>
        </p:spPr>
        <p:txBody>
          <a:bodyPr wrap="none" rtlCol="0">
            <a:spAutoFit/>
          </a:bodyPr>
          <a:lstStyle/>
          <a:p>
            <a:r>
              <a:rPr lang="id-ID" sz="4000" dirty="0">
                <a:solidFill>
                  <a:schemeClr val="accent1"/>
                </a:solidFill>
                <a:latin typeface="Poppins SemiBold" panose="00000700000000000000" pitchFamily="2" charset="0"/>
                <a:cs typeface="Poppins SemiBold" panose="00000700000000000000" pitchFamily="2" charset="0"/>
              </a:rPr>
              <a:t>Khairul Imam</a:t>
            </a:r>
          </a:p>
        </p:txBody>
      </p:sp>
      <p:sp>
        <p:nvSpPr>
          <p:cNvPr id="14" name="TextBox 13">
            <a:extLst>
              <a:ext uri="{FF2B5EF4-FFF2-40B4-BE49-F238E27FC236}">
                <a16:creationId xmlns:a16="http://schemas.microsoft.com/office/drawing/2014/main" id="{B5A81100-BCBF-4CE2-A8AD-E2DC531D9FEE}"/>
              </a:ext>
            </a:extLst>
          </p:cNvPr>
          <p:cNvSpPr txBox="1"/>
          <p:nvPr/>
        </p:nvSpPr>
        <p:spPr>
          <a:xfrm>
            <a:off x="4516195" y="4032124"/>
            <a:ext cx="3095719" cy="338554"/>
          </a:xfrm>
          <a:prstGeom prst="rect">
            <a:avLst/>
          </a:prstGeom>
          <a:noFill/>
        </p:spPr>
        <p:txBody>
          <a:bodyPr wrap="none" rtlCol="0">
            <a:spAutoFit/>
          </a:bodyPr>
          <a:lstStyle/>
          <a:p>
            <a:r>
              <a:rPr lang="en-US" sz="1600" dirty="0">
                <a:solidFill>
                  <a:srgbClr val="5B8FCD"/>
                </a:solidFill>
                <a:latin typeface="Poppins" panose="00000500000000000000" pitchFamily="2" charset="0"/>
                <a:cs typeface="Poppins" panose="00000500000000000000" pitchFamily="2" charset="0"/>
              </a:rPr>
              <a:t>Programmer, UI/UX Designer</a:t>
            </a:r>
            <a:endParaRPr lang="id-ID" sz="1600" dirty="0">
              <a:solidFill>
                <a:srgbClr val="5B8FCD"/>
              </a:solidFill>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B1D25EF9-8B5D-45CC-816C-D9A8C4E46960}"/>
              </a:ext>
            </a:extLst>
          </p:cNvPr>
          <p:cNvSpPr txBox="1"/>
          <p:nvPr/>
        </p:nvSpPr>
        <p:spPr>
          <a:xfrm>
            <a:off x="5066024" y="4647220"/>
            <a:ext cx="1996059" cy="338554"/>
          </a:xfrm>
          <a:prstGeom prst="rect">
            <a:avLst/>
          </a:prstGeom>
          <a:noFill/>
        </p:spPr>
        <p:txBody>
          <a:bodyPr wrap="none" rtlCol="0">
            <a:spAutoFit/>
          </a:bodyPr>
          <a:lstStyle/>
          <a:p>
            <a:r>
              <a:rPr lang="en-US" sz="1600" dirty="0">
                <a:solidFill>
                  <a:srgbClr val="5B8FCD"/>
                </a:solidFill>
                <a:latin typeface="Poppins" panose="00000500000000000000" pitchFamily="2" charset="0"/>
                <a:cs typeface="Poppins" panose="00000500000000000000" pitchFamily="2" charset="0"/>
              </a:rPr>
              <a:t>0812 – 8126 – 1376</a:t>
            </a:r>
            <a:endParaRPr lang="id-ID" sz="1600" dirty="0">
              <a:solidFill>
                <a:srgbClr val="5B8FCD"/>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88DE4D7A-01D4-4129-8DFB-AE5BB3E487B3}"/>
              </a:ext>
            </a:extLst>
          </p:cNvPr>
          <p:cNvSpPr txBox="1"/>
          <p:nvPr/>
        </p:nvSpPr>
        <p:spPr>
          <a:xfrm>
            <a:off x="4351772" y="4332415"/>
            <a:ext cx="3488455" cy="338554"/>
          </a:xfrm>
          <a:prstGeom prst="rect">
            <a:avLst/>
          </a:prstGeom>
          <a:noFill/>
        </p:spPr>
        <p:txBody>
          <a:bodyPr wrap="none" rtlCol="0">
            <a:spAutoFit/>
          </a:bodyPr>
          <a:lstStyle/>
          <a:p>
            <a:r>
              <a:rPr lang="en-US" sz="1600" dirty="0">
                <a:solidFill>
                  <a:srgbClr val="5B8FCD"/>
                </a:solidFill>
                <a:latin typeface="Poppins" panose="00000500000000000000" pitchFamily="2" charset="0"/>
                <a:cs typeface="Poppins" panose="00000500000000000000" pitchFamily="2" charset="0"/>
              </a:rPr>
              <a:t>Khairulimamofficial@gmail.com</a:t>
            </a:r>
            <a:endParaRPr lang="id-ID" sz="1600" dirty="0">
              <a:solidFill>
                <a:srgbClr val="5B8FCD"/>
              </a:solidFill>
              <a:latin typeface="Poppins" panose="00000500000000000000" pitchFamily="2" charset="0"/>
              <a:cs typeface="Poppins" panose="00000500000000000000" pitchFamily="2" charset="0"/>
            </a:endParaRPr>
          </a:p>
        </p:txBody>
      </p:sp>
      <p:sp>
        <p:nvSpPr>
          <p:cNvPr id="24" name="TextBox 23">
            <a:extLst>
              <a:ext uri="{FF2B5EF4-FFF2-40B4-BE49-F238E27FC236}">
                <a16:creationId xmlns:a16="http://schemas.microsoft.com/office/drawing/2014/main" id="{9D36E503-B6D2-4A46-B704-18EBC2E69295}"/>
              </a:ext>
            </a:extLst>
          </p:cNvPr>
          <p:cNvSpPr txBox="1"/>
          <p:nvPr/>
        </p:nvSpPr>
        <p:spPr>
          <a:xfrm>
            <a:off x="308196" y="6284685"/>
            <a:ext cx="11575605" cy="338554"/>
          </a:xfrm>
          <a:prstGeom prst="rect">
            <a:avLst/>
          </a:prstGeom>
          <a:noFill/>
        </p:spPr>
        <p:txBody>
          <a:bodyPr wrap="none" rtlCol="0">
            <a:spAutoFit/>
          </a:bodyPr>
          <a:lstStyle/>
          <a:p>
            <a:r>
              <a:rPr lang="en-US" sz="1600" dirty="0">
                <a:solidFill>
                  <a:schemeClr val="bg2">
                    <a:lumMod val="75000"/>
                  </a:schemeClr>
                </a:solidFill>
                <a:latin typeface="Poppins Light" panose="00000400000000000000" pitchFamily="2" charset="0"/>
                <a:cs typeface="Poppins Light" panose="00000400000000000000" pitchFamily="2" charset="0"/>
              </a:rPr>
              <a:t>HTML	CSS	React JS	Python	Adobe Illustrator	Adobe Photoshop	      Figma      3D Design      Data Science</a:t>
            </a:r>
            <a:endParaRPr lang="id-ID" sz="1600" dirty="0">
              <a:solidFill>
                <a:schemeClr val="bg2">
                  <a:lumMod val="75000"/>
                </a:schemeClr>
              </a:solidFill>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29409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C34A6-9211-45B9-99DE-80BE67AE61EA}"/>
              </a:ext>
            </a:extLst>
          </p:cNvPr>
          <p:cNvSpPr/>
          <p:nvPr/>
        </p:nvSpPr>
        <p:spPr>
          <a:xfrm>
            <a:off x="0" y="0"/>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id-ID" dirty="0"/>
          </a:p>
        </p:txBody>
      </p:sp>
      <p:sp>
        <p:nvSpPr>
          <p:cNvPr id="3" name="TextBox 2">
            <a:extLst>
              <a:ext uri="{FF2B5EF4-FFF2-40B4-BE49-F238E27FC236}">
                <a16:creationId xmlns:a16="http://schemas.microsoft.com/office/drawing/2014/main" id="{3E90DF42-31DD-4248-AF84-4151557F6E64}"/>
              </a:ext>
            </a:extLst>
          </p:cNvPr>
          <p:cNvSpPr txBox="1"/>
          <p:nvPr/>
        </p:nvSpPr>
        <p:spPr>
          <a:xfrm>
            <a:off x="3358712" y="3075057"/>
            <a:ext cx="5474576" cy="707886"/>
          </a:xfrm>
          <a:prstGeom prst="rect">
            <a:avLst/>
          </a:prstGeom>
          <a:noFill/>
        </p:spPr>
        <p:txBody>
          <a:bodyPr wrap="none" rtlCol="0">
            <a:spAutoFit/>
          </a:bodyPr>
          <a:lstStyle/>
          <a:p>
            <a:pPr algn="l"/>
            <a:r>
              <a:rPr lang="en-US" sz="4000" i="0" u="none" strike="noStrike" dirty="0">
                <a:solidFill>
                  <a:schemeClr val="accent2"/>
                </a:solidFill>
                <a:effectLst/>
                <a:latin typeface="Poppins SemiBold" panose="00000700000000000000" pitchFamily="2" charset="0"/>
                <a:cs typeface="Poppins SemiBold" panose="00000700000000000000" pitchFamily="2" charset="0"/>
              </a:rPr>
              <a:t>JPG, PNG,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atau</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SVG?</a:t>
            </a:r>
            <a:endParaRPr lang="id-ID" sz="4000" i="0" u="none" strike="noStrike" dirty="0">
              <a:solidFill>
                <a:schemeClr val="accent2"/>
              </a:solidFill>
              <a:effectLst/>
              <a:latin typeface="Poppins SemiBold" panose="00000700000000000000" pitchFamily="2" charset="0"/>
              <a:cs typeface="Poppins SemiBold" panose="00000700000000000000" pitchFamily="2" charset="0"/>
            </a:endParaRPr>
          </a:p>
        </p:txBody>
      </p:sp>
      <p:sp>
        <p:nvSpPr>
          <p:cNvPr id="2" name="TextBox 1">
            <a:extLst>
              <a:ext uri="{FF2B5EF4-FFF2-40B4-BE49-F238E27FC236}">
                <a16:creationId xmlns:a16="http://schemas.microsoft.com/office/drawing/2014/main" id="{70C38E2E-DFE1-442C-B483-914C294C41E1}"/>
              </a:ext>
            </a:extLst>
          </p:cNvPr>
          <p:cNvSpPr txBox="1"/>
          <p:nvPr/>
        </p:nvSpPr>
        <p:spPr>
          <a:xfrm>
            <a:off x="471055" y="304799"/>
            <a:ext cx="630301" cy="1569660"/>
          </a:xfrm>
          <a:prstGeom prst="rect">
            <a:avLst/>
          </a:prstGeom>
          <a:noFill/>
        </p:spPr>
        <p:txBody>
          <a:bodyPr wrap="none" rtlCol="0">
            <a:spAutoFit/>
          </a:bodyPr>
          <a:lstStyle/>
          <a:p>
            <a:r>
              <a:rPr lang="en-US" sz="9600" dirty="0">
                <a:solidFill>
                  <a:schemeClr val="accent2">
                    <a:lumMod val="60000"/>
                    <a:lumOff val="40000"/>
                  </a:schemeClr>
                </a:solidFill>
                <a:latin typeface="Poppins SemiBold" panose="00000700000000000000" pitchFamily="2" charset="0"/>
                <a:cs typeface="Poppins SemiBold" panose="00000700000000000000" pitchFamily="2" charset="0"/>
              </a:rPr>
              <a:t>1</a:t>
            </a:r>
            <a:endParaRPr lang="id-ID" sz="9600" dirty="0">
              <a:solidFill>
                <a:schemeClr val="accent2">
                  <a:lumMod val="60000"/>
                  <a:lumOff val="40000"/>
                </a:schemeClr>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71071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C34A6-9211-45B9-99DE-80BE67AE61EA}"/>
              </a:ext>
            </a:extLst>
          </p:cNvPr>
          <p:cNvSpPr/>
          <p:nvPr/>
        </p:nvSpPr>
        <p:spPr>
          <a:xfrm>
            <a:off x="0" y="0"/>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2875406" y="2767280"/>
            <a:ext cx="6441187" cy="1323439"/>
          </a:xfrm>
          <a:prstGeom prst="rect">
            <a:avLst/>
          </a:prstGeom>
          <a:noFill/>
        </p:spPr>
        <p:txBody>
          <a:bodyPr wrap="none" rtlCol="0">
            <a:spAutoFit/>
          </a:bodyPr>
          <a:lstStyle/>
          <a:p>
            <a:pPr algn="l"/>
            <a:r>
              <a:rPr lang="en-US" sz="4000" i="0" u="none" strike="noStrike" dirty="0">
                <a:solidFill>
                  <a:schemeClr val="accent2"/>
                </a:solidFill>
                <a:effectLst/>
                <a:latin typeface="Poppins SemiBold" panose="00000700000000000000" pitchFamily="2" charset="0"/>
                <a:cs typeface="Poppins SemiBold" panose="00000700000000000000" pitchFamily="2" charset="0"/>
              </a:rPr>
              <a:t>Saya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pengen</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web yang </a:t>
            </a:r>
          </a:p>
          <a:p>
            <a:pPr algn="ct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unik</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pokoknya</a:t>
            </a:r>
            <a:endParaRPr lang="id-ID" sz="4000" i="0" u="none" strike="noStrike" dirty="0">
              <a:solidFill>
                <a:schemeClr val="accent2"/>
              </a:solidFill>
              <a:effectLst/>
              <a:latin typeface="Poppins SemiBold" panose="00000700000000000000"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57753236-1C79-4BAE-8C2A-8A4FBD32D784}"/>
              </a:ext>
            </a:extLst>
          </p:cNvPr>
          <p:cNvSpPr txBox="1"/>
          <p:nvPr/>
        </p:nvSpPr>
        <p:spPr>
          <a:xfrm>
            <a:off x="471055" y="304799"/>
            <a:ext cx="891591" cy="1569660"/>
          </a:xfrm>
          <a:prstGeom prst="rect">
            <a:avLst/>
          </a:prstGeom>
          <a:noFill/>
        </p:spPr>
        <p:txBody>
          <a:bodyPr wrap="none" rtlCol="0">
            <a:spAutoFit/>
          </a:bodyPr>
          <a:lstStyle/>
          <a:p>
            <a:r>
              <a:rPr lang="en-US" sz="9600" dirty="0">
                <a:solidFill>
                  <a:schemeClr val="accent2">
                    <a:lumMod val="60000"/>
                    <a:lumOff val="40000"/>
                  </a:schemeClr>
                </a:solidFill>
                <a:latin typeface="Poppins SemiBold" panose="00000700000000000000" pitchFamily="2" charset="0"/>
                <a:cs typeface="Poppins SemiBold" panose="00000700000000000000" pitchFamily="2" charset="0"/>
              </a:rPr>
              <a:t>2</a:t>
            </a:r>
            <a:endParaRPr lang="id-ID" sz="9600" dirty="0">
              <a:solidFill>
                <a:schemeClr val="accent2">
                  <a:lumMod val="60000"/>
                  <a:lumOff val="40000"/>
                </a:schemeClr>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544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C34A6-9211-45B9-99DE-80BE67AE61EA}"/>
              </a:ext>
            </a:extLst>
          </p:cNvPr>
          <p:cNvSpPr/>
          <p:nvPr/>
        </p:nvSpPr>
        <p:spPr>
          <a:xfrm>
            <a:off x="0" y="0"/>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2875406" y="2767280"/>
            <a:ext cx="6191118" cy="1323439"/>
          </a:xfrm>
          <a:prstGeom prst="rect">
            <a:avLst/>
          </a:prstGeom>
          <a:noFill/>
        </p:spPr>
        <p:txBody>
          <a:bodyPr wrap="none" rtlCol="0">
            <a:spAutoFit/>
          </a:bodyPr>
          <a:lstStyle/>
          <a:p>
            <a:pPr algn="ct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Bungkus</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Membungkus</a:t>
            </a:r>
            <a:endParaRPr lang="en-US" sz="4000" i="0" u="none" strike="noStrike" dirty="0">
              <a:solidFill>
                <a:schemeClr val="accent2"/>
              </a:solidFill>
              <a:effectLst/>
              <a:latin typeface="Poppins SemiBold" panose="00000700000000000000" pitchFamily="2" charset="0"/>
              <a:cs typeface="Poppins SemiBold" panose="00000700000000000000" pitchFamily="2" charset="0"/>
            </a:endParaRPr>
          </a:p>
          <a:p>
            <a:pPr algn="ctr"/>
            <a:r>
              <a:rPr lang="en-US" sz="4000" dirty="0">
                <a:solidFill>
                  <a:schemeClr val="accent2"/>
                </a:solidFill>
                <a:latin typeface="Poppins SemiBold" panose="00000700000000000000" pitchFamily="2" charset="0"/>
                <a:cs typeface="Poppins SemiBold" panose="00000700000000000000" pitchFamily="2" charset="0"/>
              </a:rPr>
              <a:t>(Container/wrapper)</a:t>
            </a:r>
            <a:endParaRPr lang="id-ID" sz="4000" i="0" u="none" strike="noStrike" dirty="0">
              <a:solidFill>
                <a:schemeClr val="accent2"/>
              </a:solidFill>
              <a:effectLst/>
              <a:latin typeface="Poppins SemiBold" panose="00000700000000000000"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675AFF60-3C49-4690-8CD6-0D6A4BE070C3}"/>
              </a:ext>
            </a:extLst>
          </p:cNvPr>
          <p:cNvSpPr txBox="1"/>
          <p:nvPr/>
        </p:nvSpPr>
        <p:spPr>
          <a:xfrm>
            <a:off x="471055" y="304799"/>
            <a:ext cx="922047" cy="1569660"/>
          </a:xfrm>
          <a:prstGeom prst="rect">
            <a:avLst/>
          </a:prstGeom>
          <a:noFill/>
        </p:spPr>
        <p:txBody>
          <a:bodyPr wrap="none" rtlCol="0">
            <a:spAutoFit/>
          </a:bodyPr>
          <a:lstStyle/>
          <a:p>
            <a:r>
              <a:rPr lang="en-US" sz="9600" dirty="0">
                <a:solidFill>
                  <a:schemeClr val="accent2">
                    <a:lumMod val="60000"/>
                    <a:lumOff val="40000"/>
                  </a:schemeClr>
                </a:solidFill>
                <a:latin typeface="Poppins SemiBold" panose="00000700000000000000" pitchFamily="2" charset="0"/>
                <a:cs typeface="Poppins SemiBold" panose="00000700000000000000" pitchFamily="2" charset="0"/>
              </a:rPr>
              <a:t>3</a:t>
            </a:r>
            <a:endParaRPr lang="id-ID" sz="9600" dirty="0">
              <a:solidFill>
                <a:schemeClr val="accent2">
                  <a:lumMod val="60000"/>
                  <a:lumOff val="40000"/>
                </a:schemeClr>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422681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C34A6-9211-45B9-99DE-80BE67AE61EA}"/>
              </a:ext>
            </a:extLst>
          </p:cNvPr>
          <p:cNvSpPr/>
          <p:nvPr/>
        </p:nvSpPr>
        <p:spPr>
          <a:xfrm>
            <a:off x="0" y="0"/>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1738877" y="3075057"/>
            <a:ext cx="8714245" cy="707886"/>
          </a:xfrm>
          <a:prstGeom prst="rect">
            <a:avLst/>
          </a:prstGeom>
          <a:noFill/>
        </p:spPr>
        <p:txBody>
          <a:bodyPr wrap="none" rtlCol="0">
            <a:spAutoFit/>
          </a:bodyPr>
          <a:lstStyle/>
          <a:p>
            <a:pPr algn="l"/>
            <a:r>
              <a:rPr lang="en-US" sz="4000" dirty="0" err="1">
                <a:solidFill>
                  <a:schemeClr val="accent2"/>
                </a:solidFill>
                <a:latin typeface="Poppins SemiBold" panose="00000700000000000000" pitchFamily="2" charset="0"/>
                <a:cs typeface="Poppins SemiBold" panose="00000700000000000000" pitchFamily="2" charset="0"/>
              </a:rPr>
              <a:t>P</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enamaan</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class/id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dengan</a:t>
            </a:r>
            <a:r>
              <a:rPr lang="en-US" sz="4000" i="0" u="none" strike="noStrike" dirty="0">
                <a:solidFill>
                  <a:schemeClr val="accent2"/>
                </a:solidFill>
                <a:effectLst/>
                <a:latin typeface="Poppins SemiBold" panose="00000700000000000000" pitchFamily="2" charset="0"/>
                <a:cs typeface="Poppins SemiBold" panose="00000700000000000000" pitchFamily="2" charset="0"/>
              </a:rPr>
              <a:t> </a:t>
            </a:r>
            <a:r>
              <a:rPr lang="en-US" sz="4000" i="0" u="none" strike="noStrike" dirty="0" err="1">
                <a:solidFill>
                  <a:schemeClr val="accent2"/>
                </a:solidFill>
                <a:effectLst/>
                <a:latin typeface="Poppins SemiBold" panose="00000700000000000000" pitchFamily="2" charset="0"/>
                <a:cs typeface="Poppins SemiBold" panose="00000700000000000000" pitchFamily="2" charset="0"/>
              </a:rPr>
              <a:t>baik</a:t>
            </a:r>
            <a:endParaRPr lang="id-ID" sz="4000" i="0" u="none" strike="noStrike" dirty="0">
              <a:solidFill>
                <a:schemeClr val="accent2"/>
              </a:solidFill>
              <a:effectLst/>
              <a:latin typeface="Poppins SemiBold" panose="00000700000000000000"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2686F018-CA6A-4A8B-B34C-6995CBBD4B29}"/>
              </a:ext>
            </a:extLst>
          </p:cNvPr>
          <p:cNvSpPr txBox="1"/>
          <p:nvPr/>
        </p:nvSpPr>
        <p:spPr>
          <a:xfrm>
            <a:off x="471055" y="304799"/>
            <a:ext cx="998991" cy="1569660"/>
          </a:xfrm>
          <a:prstGeom prst="rect">
            <a:avLst/>
          </a:prstGeom>
          <a:noFill/>
        </p:spPr>
        <p:txBody>
          <a:bodyPr wrap="none" rtlCol="0">
            <a:spAutoFit/>
          </a:bodyPr>
          <a:lstStyle/>
          <a:p>
            <a:r>
              <a:rPr lang="en-US" sz="9600" dirty="0">
                <a:solidFill>
                  <a:schemeClr val="accent2">
                    <a:lumMod val="60000"/>
                    <a:lumOff val="40000"/>
                  </a:schemeClr>
                </a:solidFill>
                <a:latin typeface="Poppins SemiBold" panose="00000700000000000000" pitchFamily="2" charset="0"/>
                <a:cs typeface="Poppins SemiBold" panose="00000700000000000000" pitchFamily="2" charset="0"/>
              </a:rPr>
              <a:t>4</a:t>
            </a:r>
            <a:endParaRPr lang="id-ID" sz="9600" dirty="0">
              <a:solidFill>
                <a:schemeClr val="accent2">
                  <a:lumMod val="60000"/>
                  <a:lumOff val="40000"/>
                </a:schemeClr>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57433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EFD227-F727-4340-A411-12196A52AF02}"/>
              </a:ext>
            </a:extLst>
          </p:cNvPr>
          <p:cNvSpPr txBox="1"/>
          <p:nvPr/>
        </p:nvSpPr>
        <p:spPr>
          <a:xfrm>
            <a:off x="1020383" y="2782669"/>
            <a:ext cx="4272323" cy="646331"/>
          </a:xfrm>
          <a:prstGeom prst="rect">
            <a:avLst/>
          </a:prstGeom>
          <a:noFill/>
        </p:spPr>
        <p:txBody>
          <a:bodyPr wrap="none" rtlCol="0">
            <a:spAutoFit/>
          </a:bodyPr>
          <a:lstStyle/>
          <a:p>
            <a:pPr algn="l"/>
            <a:r>
              <a:rPr lang="en-US" sz="3600" dirty="0">
                <a:solidFill>
                  <a:schemeClr val="accent1"/>
                </a:solidFill>
                <a:latin typeface="Poppins SemiBold" panose="00000700000000000000" pitchFamily="2" charset="0"/>
                <a:cs typeface="Poppins SemiBold" panose="00000700000000000000" pitchFamily="2" charset="0"/>
              </a:rPr>
              <a:t>Code is Coming…</a:t>
            </a:r>
            <a:endParaRPr lang="id-ID" sz="3600" i="0" u="none" strike="noStrike" dirty="0">
              <a:solidFill>
                <a:schemeClr val="accent1"/>
              </a:solidFill>
              <a:effectLst/>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93833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02C2E-553B-4221-990B-DFC470A95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751" y="112483"/>
            <a:ext cx="2871860" cy="6633029"/>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B13334-CFB0-4E6C-92C3-F688C0DD7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250" y="1277043"/>
            <a:ext cx="2969264" cy="4303911"/>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9A2EB221-0072-4DBB-B1A8-50F8FC0B0092}"/>
              </a:ext>
            </a:extLst>
          </p:cNvPr>
          <p:cNvSpPr txBox="1"/>
          <p:nvPr/>
        </p:nvSpPr>
        <p:spPr>
          <a:xfrm>
            <a:off x="1164852" y="2206172"/>
            <a:ext cx="2948243" cy="646331"/>
          </a:xfrm>
          <a:prstGeom prst="rect">
            <a:avLst/>
          </a:prstGeom>
          <a:noFill/>
        </p:spPr>
        <p:txBody>
          <a:bodyPr wrap="none" rtlCol="0">
            <a:spAutoFit/>
          </a:bodyPr>
          <a:lstStyle/>
          <a:p>
            <a:r>
              <a:rPr lang="en-US" sz="3600" dirty="0">
                <a:solidFill>
                  <a:schemeClr val="accent1"/>
                </a:solidFill>
                <a:latin typeface="Poppins SemiBold" panose="00000700000000000000" pitchFamily="2" charset="0"/>
                <a:cs typeface="Poppins SemiBold" panose="00000700000000000000" pitchFamily="2" charset="0"/>
              </a:rPr>
              <a:t>Layout Web</a:t>
            </a:r>
            <a:endParaRPr lang="id-ID" sz="3600" dirty="0">
              <a:solidFill>
                <a:schemeClr val="accent1"/>
              </a:solidFill>
              <a:latin typeface="Poppins SemiBold" panose="00000700000000000000" pitchFamily="2" charset="0"/>
              <a:cs typeface="Poppins SemiBold" panose="00000700000000000000" pitchFamily="2" charset="0"/>
            </a:endParaRPr>
          </a:p>
        </p:txBody>
      </p:sp>
      <p:sp>
        <p:nvSpPr>
          <p:cNvPr id="9" name="Rectangle 8">
            <a:extLst>
              <a:ext uri="{FF2B5EF4-FFF2-40B4-BE49-F238E27FC236}">
                <a16:creationId xmlns:a16="http://schemas.microsoft.com/office/drawing/2014/main" id="{519CD2E6-805B-4DCA-9ADB-CC35498B144A}"/>
              </a:ext>
            </a:extLst>
          </p:cNvPr>
          <p:cNvSpPr/>
          <p:nvPr/>
        </p:nvSpPr>
        <p:spPr>
          <a:xfrm>
            <a:off x="2882634" y="2852503"/>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526BD0E9-E22F-484F-909E-69618005D614}"/>
              </a:ext>
            </a:extLst>
          </p:cNvPr>
          <p:cNvSpPr txBox="1"/>
          <p:nvPr/>
        </p:nvSpPr>
        <p:spPr>
          <a:xfrm>
            <a:off x="1164852" y="3091543"/>
            <a:ext cx="2811683" cy="1299587"/>
          </a:xfrm>
          <a:prstGeom prst="rect">
            <a:avLst/>
          </a:prstGeom>
          <a:noFill/>
        </p:spPr>
        <p:txBody>
          <a:bodyPr wrap="square" rtlCol="0">
            <a:spAutoFit/>
          </a:bodyPr>
          <a:lstStyle/>
          <a:p>
            <a:pPr algn="r">
              <a:lnSpc>
                <a:spcPct val="150000"/>
              </a:lnSpc>
            </a:pPr>
            <a:r>
              <a:rPr lang="en-US" dirty="0" err="1">
                <a:solidFill>
                  <a:schemeClr val="bg2">
                    <a:lumMod val="50000"/>
                  </a:schemeClr>
                </a:solidFill>
                <a:latin typeface="Poppins" panose="00000500000000000000" pitchFamily="2" charset="0"/>
                <a:cs typeface="Poppins" panose="00000500000000000000" pitchFamily="2" charset="0"/>
              </a:rPr>
              <a:t>Kepala</a:t>
            </a:r>
            <a:endParaRPr lang="en-US" dirty="0">
              <a:solidFill>
                <a:schemeClr val="bg2">
                  <a:lumMod val="50000"/>
                </a:schemeClr>
              </a:solidFill>
              <a:latin typeface="Poppins" panose="00000500000000000000" pitchFamily="2" charset="0"/>
              <a:cs typeface="Poppins" panose="00000500000000000000" pitchFamily="2" charset="0"/>
            </a:endParaRPr>
          </a:p>
          <a:p>
            <a:pPr algn="r">
              <a:lnSpc>
                <a:spcPct val="150000"/>
              </a:lnSpc>
            </a:pPr>
            <a:r>
              <a:rPr lang="en-US" dirty="0" err="1">
                <a:solidFill>
                  <a:schemeClr val="bg2">
                    <a:lumMod val="50000"/>
                  </a:schemeClr>
                </a:solidFill>
                <a:latin typeface="Poppins" panose="00000500000000000000" pitchFamily="2" charset="0"/>
                <a:cs typeface="Poppins" panose="00000500000000000000" pitchFamily="2" charset="0"/>
              </a:rPr>
              <a:t>Kertas</a:t>
            </a:r>
            <a:endParaRPr lang="en-US" dirty="0">
              <a:solidFill>
                <a:schemeClr val="bg2">
                  <a:lumMod val="50000"/>
                </a:schemeClr>
              </a:solidFill>
              <a:latin typeface="Poppins" panose="00000500000000000000" pitchFamily="2" charset="0"/>
              <a:cs typeface="Poppins" panose="00000500000000000000" pitchFamily="2" charset="0"/>
            </a:endParaRPr>
          </a:p>
          <a:p>
            <a:pPr algn="r">
              <a:lnSpc>
                <a:spcPct val="150000"/>
              </a:lnSpc>
            </a:pPr>
            <a:r>
              <a:rPr lang="en-US" dirty="0">
                <a:solidFill>
                  <a:schemeClr val="bg2">
                    <a:lumMod val="50000"/>
                  </a:schemeClr>
                </a:solidFill>
                <a:latin typeface="Poppins" panose="00000500000000000000" pitchFamily="2" charset="0"/>
                <a:cs typeface="Poppins" panose="00000500000000000000" pitchFamily="2" charset="0"/>
              </a:rPr>
              <a:t>Figma/Adobe XD</a:t>
            </a:r>
            <a:endParaRPr lang="id-ID" dirty="0">
              <a:solidFill>
                <a:schemeClr val="bg2">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2370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D3F952-6604-4598-8312-6C8C2C11C182}"/>
              </a:ext>
            </a:extLst>
          </p:cNvPr>
          <p:cNvSpPr/>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Graphic 3">
            <a:extLst>
              <a:ext uri="{FF2B5EF4-FFF2-40B4-BE49-F238E27FC236}">
                <a16:creationId xmlns:a16="http://schemas.microsoft.com/office/drawing/2014/main" id="{8512E813-D522-48F0-96D2-FF589C4244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9943" y="2004470"/>
            <a:ext cx="2849057" cy="2849057"/>
          </a:xfrm>
          <a:prstGeom prst="rect">
            <a:avLst/>
          </a:prstGeom>
        </p:spPr>
      </p:pic>
      <p:sp>
        <p:nvSpPr>
          <p:cNvPr id="5" name="TextBox 4">
            <a:extLst>
              <a:ext uri="{FF2B5EF4-FFF2-40B4-BE49-F238E27FC236}">
                <a16:creationId xmlns:a16="http://schemas.microsoft.com/office/drawing/2014/main" id="{9D83EB1F-CDB1-4161-98E1-A15FCFE1F88F}"/>
              </a:ext>
            </a:extLst>
          </p:cNvPr>
          <p:cNvSpPr txBox="1"/>
          <p:nvPr/>
        </p:nvSpPr>
        <p:spPr>
          <a:xfrm>
            <a:off x="2235534" y="2497974"/>
            <a:ext cx="4095993" cy="1862048"/>
          </a:xfrm>
          <a:prstGeom prst="rect">
            <a:avLst/>
          </a:prstGeom>
          <a:noFill/>
        </p:spPr>
        <p:txBody>
          <a:bodyPr wrap="none" rtlCol="0">
            <a:spAutoFit/>
          </a:bodyPr>
          <a:lstStyle/>
          <a:p>
            <a:r>
              <a:rPr lang="en-US" sz="11500" dirty="0">
                <a:solidFill>
                  <a:srgbClr val="FA502E"/>
                </a:solidFill>
                <a:latin typeface="Poppins SemiBold" panose="00000700000000000000" pitchFamily="2" charset="0"/>
                <a:cs typeface="Poppins SemiBold" panose="00000700000000000000" pitchFamily="2" charset="0"/>
              </a:rPr>
              <a:t>HTML</a:t>
            </a:r>
            <a:endParaRPr lang="id-ID" sz="11500" dirty="0">
              <a:solidFill>
                <a:srgbClr val="FA502E"/>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42590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176C445-190F-4AC0-B36D-0F6469D6B7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8142" y="2467942"/>
            <a:ext cx="3165764" cy="3165764"/>
          </a:xfrm>
          <a:prstGeom prst="rect">
            <a:avLst/>
          </a:prstGeom>
        </p:spPr>
      </p:pic>
      <p:sp>
        <p:nvSpPr>
          <p:cNvPr id="9" name="Rectangle 8">
            <a:extLst>
              <a:ext uri="{FF2B5EF4-FFF2-40B4-BE49-F238E27FC236}">
                <a16:creationId xmlns:a16="http://schemas.microsoft.com/office/drawing/2014/main" id="{7C75F5DC-F92E-4112-A322-B80B826CF666}"/>
              </a:ext>
            </a:extLst>
          </p:cNvPr>
          <p:cNvSpPr/>
          <p:nvPr/>
        </p:nvSpPr>
        <p:spPr>
          <a:xfrm>
            <a:off x="2627084" y="4989415"/>
            <a:ext cx="7257145" cy="1030068"/>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E90DF42-31DD-4248-AF84-4151557F6E64}"/>
              </a:ext>
            </a:extLst>
          </p:cNvPr>
          <p:cNvSpPr txBox="1"/>
          <p:nvPr/>
        </p:nvSpPr>
        <p:spPr>
          <a:xfrm>
            <a:off x="653141" y="1020127"/>
            <a:ext cx="3770584" cy="646331"/>
          </a:xfrm>
          <a:prstGeom prst="rect">
            <a:avLst/>
          </a:prstGeom>
          <a:noFill/>
        </p:spPr>
        <p:txBody>
          <a:bodyPr wrap="none" rtlCol="0">
            <a:spAutoFit/>
          </a:bodyPr>
          <a:lstStyle/>
          <a:p>
            <a:r>
              <a:rPr lang="en-US" sz="3600" dirty="0">
                <a:solidFill>
                  <a:schemeClr val="accent1"/>
                </a:solidFill>
                <a:latin typeface="Poppins SemiBold" panose="00000700000000000000" pitchFamily="2" charset="0"/>
                <a:cs typeface="Poppins SemiBold" panose="00000700000000000000" pitchFamily="2" charset="0"/>
              </a:rPr>
              <a:t>Semantic HTML</a:t>
            </a:r>
            <a:endParaRPr lang="id-ID" sz="3600" dirty="0">
              <a:solidFill>
                <a:schemeClr val="accent1"/>
              </a:solidFill>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DD72B28F-5FDB-4F43-B636-8EB32EAE2953}"/>
              </a:ext>
            </a:extLst>
          </p:cNvPr>
          <p:cNvSpPr/>
          <p:nvPr/>
        </p:nvSpPr>
        <p:spPr>
          <a:xfrm>
            <a:off x="746159" y="1666458"/>
            <a:ext cx="108857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A6EDBD77-2E56-42F3-AE8E-A66CDFD32BC0}"/>
              </a:ext>
            </a:extLst>
          </p:cNvPr>
          <p:cNvSpPr txBox="1"/>
          <p:nvPr/>
        </p:nvSpPr>
        <p:spPr>
          <a:xfrm>
            <a:off x="2946398" y="5171024"/>
            <a:ext cx="6589488" cy="666849"/>
          </a:xfrm>
          <a:prstGeom prst="rect">
            <a:avLst/>
          </a:prstGeom>
          <a:noFill/>
        </p:spPr>
        <p:txBody>
          <a:bodyPr wrap="square" rtlCol="0">
            <a:spAutoFit/>
          </a:bodyPr>
          <a:lstStyle/>
          <a:p>
            <a:pPr>
              <a:lnSpc>
                <a:spcPct val="120000"/>
              </a:lnSpc>
            </a:pPr>
            <a:r>
              <a:rPr lang="en-US" sz="1600" dirty="0">
                <a:latin typeface="Poppins" panose="00000500000000000000" pitchFamily="2" charset="0"/>
                <a:cs typeface="Poppins" panose="00000500000000000000" pitchFamily="2" charset="0"/>
              </a:rPr>
              <a:t>&lt;article&gt; &lt;aside&gt; &lt;details&gt; &lt;</a:t>
            </a:r>
            <a:r>
              <a:rPr lang="en-US" sz="1600" dirty="0" err="1">
                <a:latin typeface="Poppins" panose="00000500000000000000" pitchFamily="2" charset="0"/>
                <a:cs typeface="Poppins" panose="00000500000000000000" pitchFamily="2" charset="0"/>
              </a:rPr>
              <a:t>figcaption</a:t>
            </a:r>
            <a:r>
              <a:rPr lang="en-US" sz="1600" dirty="0">
                <a:latin typeface="Poppins" panose="00000500000000000000" pitchFamily="2" charset="0"/>
                <a:cs typeface="Poppins" panose="00000500000000000000" pitchFamily="2" charset="0"/>
              </a:rPr>
              <a:t>&gt; &lt;figure&gt; &lt;footer&gt;</a:t>
            </a:r>
          </a:p>
          <a:p>
            <a:pPr>
              <a:lnSpc>
                <a:spcPct val="120000"/>
              </a:lnSpc>
            </a:pPr>
            <a:r>
              <a:rPr lang="en-US" sz="1600" dirty="0">
                <a:latin typeface="Poppins" panose="00000500000000000000" pitchFamily="2" charset="0"/>
                <a:cs typeface="Poppins" panose="00000500000000000000" pitchFamily="2" charset="0"/>
              </a:rPr>
              <a:t>&lt;header&gt; &lt;main&gt; &lt;mark&gt; &lt;nav&gt; &lt;section&gt; &lt;summary&gt; &lt;time&gt;</a:t>
            </a:r>
          </a:p>
        </p:txBody>
      </p:sp>
      <p:sp>
        <p:nvSpPr>
          <p:cNvPr id="6" name="TextBox 5">
            <a:extLst>
              <a:ext uri="{FF2B5EF4-FFF2-40B4-BE49-F238E27FC236}">
                <a16:creationId xmlns:a16="http://schemas.microsoft.com/office/drawing/2014/main" id="{4AEB63B9-F83C-4426-A547-813CFB0C6E21}"/>
              </a:ext>
            </a:extLst>
          </p:cNvPr>
          <p:cNvSpPr txBox="1"/>
          <p:nvPr/>
        </p:nvSpPr>
        <p:spPr>
          <a:xfrm>
            <a:off x="653141" y="2119977"/>
            <a:ext cx="10653488" cy="1477328"/>
          </a:xfrm>
          <a:prstGeom prst="rect">
            <a:avLst/>
          </a:prstGeom>
          <a:noFill/>
        </p:spPr>
        <p:txBody>
          <a:bodyPr wrap="square" rtlCol="0">
            <a:spAutoFit/>
          </a:bodyPr>
          <a:lstStyle/>
          <a:p>
            <a:r>
              <a:rPr lang="en-US" dirty="0">
                <a:latin typeface="Poppins" panose="00000500000000000000" pitchFamily="2" charset="0"/>
                <a:cs typeface="Poppins" panose="00000500000000000000" pitchFamily="2" charset="0"/>
              </a:rPr>
              <a:t>A semantic element clearly describes its meaning to both the browser and the developer.</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Examples of non-semantic elements: &lt;div&gt; and &lt;span&gt; - Tells nothing about its content.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Examples of semantic elements: &lt;form&gt;, &lt;table&gt;, and &lt;article&gt; - Clearly defines its content.</a:t>
            </a:r>
            <a:endParaRPr lang="id-ID" dirty="0">
              <a:latin typeface="Poppins" panose="00000500000000000000" pitchFamily="2" charset="0"/>
              <a:cs typeface="Poppins" panose="00000500000000000000" pitchFamily="2" charset="0"/>
            </a:endParaRPr>
          </a:p>
        </p:txBody>
      </p:sp>
      <p:pic>
        <p:nvPicPr>
          <p:cNvPr id="2052" name="Picture 4" descr="HTML Semantic Elements">
            <a:extLst>
              <a:ext uri="{FF2B5EF4-FFF2-40B4-BE49-F238E27FC236}">
                <a16:creationId xmlns:a16="http://schemas.microsoft.com/office/drawing/2014/main" id="{C826A7AB-9556-40EA-A4E6-FD119002F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42" y="4005105"/>
            <a:ext cx="1719388" cy="202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42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714B7-07AF-413E-A2A2-C22F15CEA9E7}"/>
              </a:ext>
            </a:extLst>
          </p:cNvPr>
          <p:cNvSpPr txBox="1"/>
          <p:nvPr/>
        </p:nvSpPr>
        <p:spPr>
          <a:xfrm>
            <a:off x="874785" y="586062"/>
            <a:ext cx="1345240" cy="369332"/>
          </a:xfrm>
          <a:prstGeom prst="rect">
            <a:avLst/>
          </a:prstGeom>
          <a:noFill/>
        </p:spPr>
        <p:txBody>
          <a:bodyPr wrap="none" rtlCol="0">
            <a:spAutoFit/>
          </a:bodyPr>
          <a:lstStyle/>
          <a:p>
            <a:r>
              <a:rPr lang="id-ID" sz="1800" i="0" u="none" strike="noStrike" baseline="0" dirty="0">
                <a:latin typeface="Poppins SemiBold" panose="00000700000000000000" pitchFamily="2" charset="0"/>
                <a:cs typeface="Poppins SemiBold" panose="00000700000000000000" pitchFamily="2" charset="0"/>
              </a:rPr>
              <a:t>Main root</a:t>
            </a:r>
            <a:endParaRPr lang="id-ID" dirty="0">
              <a:latin typeface="Poppins SemiBold" panose="00000700000000000000" pitchFamily="2" charset="0"/>
              <a:cs typeface="Poppins SemiBold" panose="00000700000000000000" pitchFamily="2" charset="0"/>
            </a:endParaRPr>
          </a:p>
        </p:txBody>
      </p:sp>
      <p:sp>
        <p:nvSpPr>
          <p:cNvPr id="3" name="TextBox 2">
            <a:extLst>
              <a:ext uri="{FF2B5EF4-FFF2-40B4-BE49-F238E27FC236}">
                <a16:creationId xmlns:a16="http://schemas.microsoft.com/office/drawing/2014/main" id="{083013DD-2C10-4146-AFA1-A5E9B34AE173}"/>
              </a:ext>
            </a:extLst>
          </p:cNvPr>
          <p:cNvSpPr txBox="1"/>
          <p:nvPr/>
        </p:nvSpPr>
        <p:spPr>
          <a:xfrm>
            <a:off x="874785" y="931491"/>
            <a:ext cx="3089564" cy="1169551"/>
          </a:xfrm>
          <a:prstGeom prst="rect">
            <a:avLst/>
          </a:prstGeom>
          <a:noFill/>
        </p:spPr>
        <p:txBody>
          <a:bodyPr wrap="square" rtlCol="0">
            <a:spAutoFit/>
          </a:bodyPr>
          <a:lstStyle/>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&lt;!DOCTYPE html&gt;</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&lt;html lang="en"&gt;</a:t>
            </a:r>
          </a:p>
          <a:p>
            <a:pPr lvl="1"/>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&lt;head&gt;...&lt;/head&gt;</a:t>
            </a:r>
          </a:p>
          <a:p>
            <a:pPr lvl="1"/>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&lt;body&gt;...&lt;/body&gt;</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&lt;/html&gt;</a:t>
            </a:r>
            <a:endParaRPr lang="id-ID" sz="1400" dirty="0">
              <a:solidFill>
                <a:schemeClr val="accent2"/>
              </a:solidFill>
              <a:latin typeface="Source Code Pro Light" panose="020B0409030403020204" pitchFamily="49" charset="0"/>
              <a:ea typeface="Source Code Pro Light" panose="020B0409030403020204" pitchFamily="49" charset="0"/>
            </a:endParaRPr>
          </a:p>
        </p:txBody>
      </p:sp>
      <p:sp>
        <p:nvSpPr>
          <p:cNvPr id="5" name="TextBox 4">
            <a:extLst>
              <a:ext uri="{FF2B5EF4-FFF2-40B4-BE49-F238E27FC236}">
                <a16:creationId xmlns:a16="http://schemas.microsoft.com/office/drawing/2014/main" id="{D48AB2C1-6F3B-4BC0-86EF-84A0400F9422}"/>
              </a:ext>
            </a:extLst>
          </p:cNvPr>
          <p:cNvSpPr txBox="1"/>
          <p:nvPr/>
        </p:nvSpPr>
        <p:spPr>
          <a:xfrm>
            <a:off x="874785" y="2309611"/>
            <a:ext cx="2515432" cy="369332"/>
          </a:xfrm>
          <a:prstGeom prst="rect">
            <a:avLst/>
          </a:prstGeom>
          <a:noFill/>
        </p:spPr>
        <p:txBody>
          <a:bodyPr wrap="none" rtlCol="0">
            <a:spAutoFit/>
          </a:bodyPr>
          <a:lstStyle/>
          <a:p>
            <a:r>
              <a:rPr lang="id-ID" sz="1800" i="0" u="none" strike="noStrike" baseline="0" dirty="0">
                <a:latin typeface="Poppins SemiBold" panose="00000700000000000000" pitchFamily="2" charset="0"/>
                <a:cs typeface="Poppins SemiBold" panose="00000700000000000000" pitchFamily="2" charset="0"/>
              </a:rPr>
              <a:t>Content sectioning</a:t>
            </a:r>
            <a:endParaRPr lang="id-ID" dirty="0">
              <a:latin typeface="Poppins SemiBold" panose="00000700000000000000" pitchFamily="2" charset="0"/>
              <a:cs typeface="Poppins SemiBold" panose="00000700000000000000" pitchFamily="2" charset="0"/>
            </a:endParaRPr>
          </a:p>
        </p:txBody>
      </p:sp>
      <p:sp>
        <p:nvSpPr>
          <p:cNvPr id="6" name="TextBox 5">
            <a:extLst>
              <a:ext uri="{FF2B5EF4-FFF2-40B4-BE49-F238E27FC236}">
                <a16:creationId xmlns:a16="http://schemas.microsoft.com/office/drawing/2014/main" id="{8E105E43-0FA5-44FC-962B-DE63A9463D17}"/>
              </a:ext>
            </a:extLst>
          </p:cNvPr>
          <p:cNvSpPr txBox="1"/>
          <p:nvPr/>
        </p:nvSpPr>
        <p:spPr>
          <a:xfrm>
            <a:off x="847076" y="2655040"/>
            <a:ext cx="4613563" cy="3754874"/>
          </a:xfrm>
          <a:prstGeom prst="rect">
            <a:avLst/>
          </a:prstGeom>
          <a:noFill/>
        </p:spPr>
        <p:txBody>
          <a:bodyPr wrap="square" rtlCol="0">
            <a:spAutoFit/>
          </a:bodyPr>
          <a:lstStyle/>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&lt;article&gt; … &lt;/article&gt;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self-contained composition in a document,</a:t>
            </a:r>
            <a:endParaRPr lang="en-US" sz="1400" b="1" i="0" u="none" strike="noStrike" baseline="0" dirty="0">
              <a:solidFill>
                <a:srgbClr val="E79238"/>
              </a:solidFill>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&lt;aside&gt; … &lt;/aside&gt;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represents a portion of a document</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&lt;footer&gt; … &lt;/footer&gt;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represents a footer</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&lt;header&gt; … &lt;/header&gt;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element represents introductory content</a:t>
            </a:r>
            <a:endParaRPr lang="en-US" sz="1400" b="1" dirty="0">
              <a:solidFill>
                <a:srgbClr val="E79238"/>
              </a:solidFill>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&lt;h1&gt; to &lt;h6&gt; … &lt;/h6&gt;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elements represent six levels of section headings</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&lt;main&gt; … &lt;/main&gt;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element represents the dominant content</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&lt;nav&gt; … &lt;/nav&gt;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to provide</a:t>
            </a:r>
            <a:r>
              <a:rPr lang="en-US" sz="1400" b="0" i="0" u="none" strike="noStrike" baseline="0" dirty="0">
                <a:latin typeface="Source Code Pro Light" panose="020B0409030403020204" pitchFamily="49" charset="0"/>
                <a:ea typeface="Source Code Pro Light" panose="020B0409030403020204" pitchFamily="49" charset="0"/>
              </a:rPr>
              <a:t> </a:t>
            </a:r>
            <a:r>
              <a:rPr lang="id-ID" sz="1400" b="0" i="0" u="none" strike="noStrike" baseline="0" dirty="0">
                <a:latin typeface="Source Code Pro Light" panose="020B0409030403020204" pitchFamily="49" charset="0"/>
                <a:ea typeface="Source Code Pro Light" panose="020B0409030403020204" pitchFamily="49" charset="0"/>
              </a:rPr>
              <a:t>navigation links</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&lt;section&gt; … &lt;/section&gt;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element represents a standalone section</a:t>
            </a:r>
            <a:endParaRPr lang="id-ID" sz="1400" b="0" i="0" dirty="0">
              <a:solidFill>
                <a:srgbClr val="000000"/>
              </a:solidFill>
              <a:effectLst/>
              <a:latin typeface="Source Code Pro Light" panose="020B0409030403020204" pitchFamily="49" charset="0"/>
              <a:ea typeface="Source Code Pro Light" panose="020B0409030403020204" pitchFamily="49" charset="0"/>
            </a:endParaRPr>
          </a:p>
        </p:txBody>
      </p:sp>
      <p:sp>
        <p:nvSpPr>
          <p:cNvPr id="7" name="TextBox 6">
            <a:extLst>
              <a:ext uri="{FF2B5EF4-FFF2-40B4-BE49-F238E27FC236}">
                <a16:creationId xmlns:a16="http://schemas.microsoft.com/office/drawing/2014/main" id="{FB7C8BBB-0067-494E-87D6-A3AD12D5FE4A}"/>
              </a:ext>
            </a:extLst>
          </p:cNvPr>
          <p:cNvSpPr txBox="1"/>
          <p:nvPr/>
        </p:nvSpPr>
        <p:spPr>
          <a:xfrm>
            <a:off x="6178610" y="604088"/>
            <a:ext cx="1643399" cy="369332"/>
          </a:xfrm>
          <a:prstGeom prst="rect">
            <a:avLst/>
          </a:prstGeom>
          <a:noFill/>
        </p:spPr>
        <p:txBody>
          <a:bodyPr wrap="none" rtlCol="0">
            <a:spAutoFit/>
          </a:bodyPr>
          <a:lstStyle/>
          <a:p>
            <a:r>
              <a:rPr lang="id-ID" sz="1800" i="0" u="none" strike="noStrike" baseline="0" dirty="0">
                <a:latin typeface="Poppins SemiBold" panose="00000700000000000000" pitchFamily="2" charset="0"/>
                <a:cs typeface="Poppins SemiBold" panose="00000700000000000000" pitchFamily="2" charset="0"/>
              </a:rPr>
              <a:t>Text content</a:t>
            </a:r>
            <a:endParaRPr lang="id-ID" dirty="0">
              <a:latin typeface="Poppins SemiBold" panose="00000700000000000000" pitchFamily="2" charset="0"/>
              <a:cs typeface="Poppins SemiBold" panose="00000700000000000000" pitchFamily="2" charset="0"/>
            </a:endParaRPr>
          </a:p>
        </p:txBody>
      </p:sp>
      <p:sp>
        <p:nvSpPr>
          <p:cNvPr id="8" name="TextBox 7">
            <a:extLst>
              <a:ext uri="{FF2B5EF4-FFF2-40B4-BE49-F238E27FC236}">
                <a16:creationId xmlns:a16="http://schemas.microsoft.com/office/drawing/2014/main" id="{F59D88DE-37EF-4DF6-8608-206945D7F8CE}"/>
              </a:ext>
            </a:extLst>
          </p:cNvPr>
          <p:cNvSpPr txBox="1"/>
          <p:nvPr/>
        </p:nvSpPr>
        <p:spPr>
          <a:xfrm>
            <a:off x="6138394" y="963741"/>
            <a:ext cx="3671456" cy="1815882"/>
          </a:xfrm>
          <a:prstGeom prst="rect">
            <a:avLst/>
          </a:prstGeom>
          <a:noFill/>
        </p:spPr>
        <p:txBody>
          <a:bodyPr wrap="square" rtlCol="0">
            <a:spAutoFit/>
          </a:bodyPr>
          <a:lstStyle/>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&lt;li&gt; … &lt;/li&gt;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represent an item in a list.</a:t>
            </a:r>
            <a:endParaRPr lang="en-US" sz="1400" b="1"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&lt;ol&gt; … &lt;/ol&gt;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rendered as a numbered</a:t>
            </a:r>
            <a:r>
              <a:rPr lang="en-US" sz="1400" b="0" i="0" u="none" strike="noStrike" baseline="0" dirty="0">
                <a:latin typeface="Source Code Pro Light" panose="020B0409030403020204" pitchFamily="49" charset="0"/>
                <a:ea typeface="Source Code Pro Light" panose="020B0409030403020204" pitchFamily="49" charset="0"/>
              </a:rPr>
              <a:t> </a:t>
            </a:r>
            <a:r>
              <a:rPr lang="id-ID" sz="1400" b="0" i="0" u="none" strike="noStrike" baseline="0" dirty="0">
                <a:latin typeface="Source Code Pro Light" panose="020B0409030403020204" pitchFamily="49" charset="0"/>
                <a:ea typeface="Source Code Pro Light" panose="020B0409030403020204" pitchFamily="49" charset="0"/>
              </a:rPr>
              <a:t>list.</a:t>
            </a:r>
            <a:endParaRPr lang="en-US" sz="1400" b="1" dirty="0">
              <a:solidFill>
                <a:srgbClr val="E79238"/>
              </a:solidFill>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&lt;p&gt; … &lt;/p&gt;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represents a paragraph.</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&lt;ul&gt; … &lt;/ul&gt;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as a bulleted</a:t>
            </a:r>
            <a:r>
              <a:rPr lang="en-US" sz="1400" b="0" i="0" u="none" strike="noStrike" baseline="0" dirty="0">
                <a:latin typeface="Source Code Pro Light" panose="020B0409030403020204" pitchFamily="49" charset="0"/>
                <a:ea typeface="Source Code Pro Light" panose="020B0409030403020204" pitchFamily="49" charset="0"/>
              </a:rPr>
              <a:t> </a:t>
            </a:r>
            <a:r>
              <a:rPr lang="id-ID" sz="1400" b="0" i="0" u="none" strike="noStrike" baseline="0" dirty="0">
                <a:latin typeface="Source Code Pro Light" panose="020B0409030403020204" pitchFamily="49" charset="0"/>
                <a:ea typeface="Source Code Pro Light" panose="020B0409030403020204" pitchFamily="49" charset="0"/>
              </a:rPr>
              <a:t>list.</a:t>
            </a:r>
            <a:endParaRPr lang="id-ID" sz="1400" dirty="0">
              <a:latin typeface="Source Code Pro Light" panose="020B0409030403020204" pitchFamily="49" charset="0"/>
              <a:ea typeface="Source Code Pro Light" panose="020B0409030403020204" pitchFamily="49" charset="0"/>
            </a:endParaRPr>
          </a:p>
        </p:txBody>
      </p:sp>
      <p:sp>
        <p:nvSpPr>
          <p:cNvPr id="9" name="TextBox 8">
            <a:extLst>
              <a:ext uri="{FF2B5EF4-FFF2-40B4-BE49-F238E27FC236}">
                <a16:creationId xmlns:a16="http://schemas.microsoft.com/office/drawing/2014/main" id="{7A35D556-87DE-4C65-9613-BE3E2949036C}"/>
              </a:ext>
            </a:extLst>
          </p:cNvPr>
          <p:cNvSpPr txBox="1"/>
          <p:nvPr/>
        </p:nvSpPr>
        <p:spPr>
          <a:xfrm>
            <a:off x="6130636" y="3155880"/>
            <a:ext cx="2722220" cy="369332"/>
          </a:xfrm>
          <a:prstGeom prst="rect">
            <a:avLst/>
          </a:prstGeom>
          <a:noFill/>
        </p:spPr>
        <p:txBody>
          <a:bodyPr wrap="none" rtlCol="0">
            <a:spAutoFit/>
          </a:bodyPr>
          <a:lstStyle/>
          <a:p>
            <a:r>
              <a:rPr lang="id-ID" sz="1800" i="0" u="none" strike="noStrike" baseline="0" dirty="0">
                <a:latin typeface="Poppins SemiBold" panose="00000700000000000000" pitchFamily="2" charset="0"/>
                <a:cs typeface="Poppins SemiBold" panose="00000700000000000000" pitchFamily="2" charset="0"/>
              </a:rPr>
              <a:t>Inline text semantics</a:t>
            </a:r>
            <a:endParaRPr lang="id-ID" dirty="0">
              <a:latin typeface="Poppins SemiBold" panose="00000700000000000000" pitchFamily="2" charset="0"/>
              <a:cs typeface="Poppins SemiBold" panose="00000700000000000000" pitchFamily="2" charset="0"/>
            </a:endParaRPr>
          </a:p>
        </p:txBody>
      </p:sp>
      <p:sp>
        <p:nvSpPr>
          <p:cNvPr id="10" name="TextBox 9">
            <a:extLst>
              <a:ext uri="{FF2B5EF4-FFF2-40B4-BE49-F238E27FC236}">
                <a16:creationId xmlns:a16="http://schemas.microsoft.com/office/drawing/2014/main" id="{1B6385BC-9174-4B5E-B411-971FA13284D5}"/>
              </a:ext>
            </a:extLst>
          </p:cNvPr>
          <p:cNvSpPr txBox="1"/>
          <p:nvPr/>
        </p:nvSpPr>
        <p:spPr>
          <a:xfrm>
            <a:off x="6102927" y="3501309"/>
            <a:ext cx="4613563" cy="2031325"/>
          </a:xfrm>
          <a:prstGeom prst="rect">
            <a:avLst/>
          </a:prstGeom>
          <a:noFill/>
        </p:spPr>
        <p:txBody>
          <a:bodyPr wrap="square" rtlCol="0">
            <a:spAutoFit/>
          </a:bodyPr>
          <a:lstStyle/>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&lt;a&gt; … &lt;/a&gt;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creates a hyperlink to web</a:t>
            </a:r>
            <a:endParaRPr lang="en-US" sz="1400" b="1"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&lt;br&gt;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a line break in text</a:t>
            </a:r>
            <a:endParaRPr lang="en-US" sz="1400" b="1"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&lt;code&gt; … &lt;/code&gt;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short fragment of computer code</a:t>
            </a: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&lt;span&gt; … &lt;/span&gt;</a:t>
            </a:r>
            <a:endParaRPr lang="en-US" sz="140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generic inline container for phrasing content</a:t>
            </a:r>
            <a:endParaRPr lang="id-ID" sz="1400" dirty="0">
              <a:latin typeface="Source Code Pro Light" panose="020B0409030403020204" pitchFamily="49" charset="0"/>
              <a:ea typeface="Source Code Pro Light" panose="020B0409030403020204" pitchFamily="49" charset="0"/>
            </a:endParaRPr>
          </a:p>
        </p:txBody>
      </p:sp>
      <p:sp>
        <p:nvSpPr>
          <p:cNvPr id="11" name="Rectangle 10">
            <a:extLst>
              <a:ext uri="{FF2B5EF4-FFF2-40B4-BE49-F238E27FC236}">
                <a16:creationId xmlns:a16="http://schemas.microsoft.com/office/drawing/2014/main" id="{A85A4801-CD70-45B3-A184-66F953B80742}"/>
              </a:ext>
            </a:extLst>
          </p:cNvPr>
          <p:cNvSpPr/>
          <p:nvPr/>
        </p:nvSpPr>
        <p:spPr>
          <a:xfrm>
            <a:off x="10975687" y="0"/>
            <a:ext cx="121631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DD3B05C7-CC55-415B-873D-DD8FD47F42C3}"/>
              </a:ext>
            </a:extLst>
          </p:cNvPr>
          <p:cNvSpPr txBox="1"/>
          <p:nvPr/>
        </p:nvSpPr>
        <p:spPr>
          <a:xfrm rot="5400000">
            <a:off x="10436734" y="3109714"/>
            <a:ext cx="2294218" cy="461665"/>
          </a:xfrm>
          <a:prstGeom prst="rect">
            <a:avLst/>
          </a:prstGeom>
          <a:noFill/>
        </p:spPr>
        <p:txBody>
          <a:bodyPr wrap="none" rtlCol="0">
            <a:spAutoFit/>
          </a:bodyPr>
          <a:lstStyle/>
          <a:p>
            <a:r>
              <a:rPr lang="en-US" sz="2400" dirty="0">
                <a:solidFill>
                  <a:schemeClr val="bg1"/>
                </a:solidFill>
                <a:latin typeface="Poppins SemiBold" panose="00000700000000000000" pitchFamily="2" charset="0"/>
                <a:cs typeface="Poppins SemiBold" panose="00000700000000000000" pitchFamily="2" charset="0"/>
              </a:rPr>
              <a:t>SYNTAX HTML</a:t>
            </a:r>
            <a:endParaRPr lang="id-ID" sz="2400" dirty="0">
              <a:solidFill>
                <a:schemeClr val="bg1"/>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5814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714B7-07AF-413E-A2A2-C22F15CEA9E7}"/>
              </a:ext>
            </a:extLst>
          </p:cNvPr>
          <p:cNvSpPr txBox="1"/>
          <p:nvPr/>
        </p:nvSpPr>
        <p:spPr>
          <a:xfrm>
            <a:off x="874785" y="586062"/>
            <a:ext cx="1584088" cy="369332"/>
          </a:xfrm>
          <a:prstGeom prst="rect">
            <a:avLst/>
          </a:prstGeom>
          <a:noFill/>
        </p:spPr>
        <p:txBody>
          <a:bodyPr wrap="none" rtlCol="0">
            <a:spAutoFit/>
          </a:bodyPr>
          <a:lstStyle/>
          <a:p>
            <a:r>
              <a:rPr lang="en-US" sz="1800" b="1" i="0" u="none" strike="noStrike" baseline="0" dirty="0">
                <a:latin typeface="Poppins SemiBold" panose="00000700000000000000" pitchFamily="2" charset="0"/>
                <a:cs typeface="Poppins SemiBold" panose="00000700000000000000" pitchFamily="2" charset="0"/>
              </a:rPr>
              <a:t>M</a:t>
            </a:r>
            <a:r>
              <a:rPr lang="id-ID" sz="1800" b="1" i="0" u="none" strike="noStrike" baseline="0" dirty="0">
                <a:latin typeface="Poppins SemiBold" panose="00000700000000000000" pitchFamily="2" charset="0"/>
                <a:cs typeface="Poppins SemiBold" panose="00000700000000000000" pitchFamily="2" charset="0"/>
              </a:rPr>
              <a:t>ultimedia</a:t>
            </a:r>
            <a:endParaRPr lang="id-ID" dirty="0">
              <a:latin typeface="Poppins SemiBold" panose="00000700000000000000" pitchFamily="2" charset="0"/>
              <a:cs typeface="Poppins SemiBold" panose="00000700000000000000" pitchFamily="2" charset="0"/>
            </a:endParaRPr>
          </a:p>
        </p:txBody>
      </p:sp>
      <p:sp>
        <p:nvSpPr>
          <p:cNvPr id="3" name="TextBox 2">
            <a:extLst>
              <a:ext uri="{FF2B5EF4-FFF2-40B4-BE49-F238E27FC236}">
                <a16:creationId xmlns:a16="http://schemas.microsoft.com/office/drawing/2014/main" id="{083013DD-2C10-4146-AFA1-A5E9B34AE173}"/>
              </a:ext>
            </a:extLst>
          </p:cNvPr>
          <p:cNvSpPr txBox="1"/>
          <p:nvPr/>
        </p:nvSpPr>
        <p:spPr>
          <a:xfrm>
            <a:off x="874785" y="931491"/>
            <a:ext cx="4097772" cy="1815882"/>
          </a:xfrm>
          <a:prstGeom prst="rect">
            <a:avLst/>
          </a:prstGeom>
          <a:noFill/>
        </p:spPr>
        <p:txBody>
          <a:bodyPr wrap="square" rtlCol="0">
            <a:spAutoFit/>
          </a:bodyPr>
          <a:lstStyle/>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&lt;audio&gt; … &lt;/audio&gt;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embed sound content</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&lt;img&gt;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embeds an image</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&lt;track&gt;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a child of the media elements</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&lt;video&gt; … &lt;/video&gt;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embeds a media player</a:t>
            </a:r>
            <a:endParaRPr lang="id-ID" sz="1400" dirty="0">
              <a:solidFill>
                <a:schemeClr val="accent2"/>
              </a:solidFill>
              <a:latin typeface="Source Code Pro Light" panose="020B0409030403020204" pitchFamily="49" charset="0"/>
              <a:ea typeface="Source Code Pro Light" panose="020B0409030403020204" pitchFamily="49" charset="0"/>
            </a:endParaRPr>
          </a:p>
        </p:txBody>
      </p:sp>
      <p:sp>
        <p:nvSpPr>
          <p:cNvPr id="5" name="TextBox 4">
            <a:extLst>
              <a:ext uri="{FF2B5EF4-FFF2-40B4-BE49-F238E27FC236}">
                <a16:creationId xmlns:a16="http://schemas.microsoft.com/office/drawing/2014/main" id="{D48AB2C1-6F3B-4BC0-86EF-84A0400F9422}"/>
              </a:ext>
            </a:extLst>
          </p:cNvPr>
          <p:cNvSpPr txBox="1"/>
          <p:nvPr/>
        </p:nvSpPr>
        <p:spPr>
          <a:xfrm>
            <a:off x="874785" y="3092802"/>
            <a:ext cx="1864613" cy="369332"/>
          </a:xfrm>
          <a:prstGeom prst="rect">
            <a:avLst/>
          </a:prstGeom>
          <a:noFill/>
        </p:spPr>
        <p:txBody>
          <a:bodyPr wrap="none" rtlCol="0">
            <a:spAutoFit/>
          </a:bodyPr>
          <a:lstStyle/>
          <a:p>
            <a:r>
              <a:rPr lang="id-ID" sz="1800" b="1" i="0" u="none" strike="noStrike" baseline="0" dirty="0">
                <a:latin typeface="Poppins SemiBold" panose="00000700000000000000" pitchFamily="2" charset="0"/>
                <a:cs typeface="Poppins SemiBold" panose="00000700000000000000" pitchFamily="2" charset="0"/>
              </a:rPr>
              <a:t>Table content</a:t>
            </a:r>
            <a:endParaRPr lang="id-ID" dirty="0">
              <a:latin typeface="Poppins SemiBold" panose="00000700000000000000" pitchFamily="2" charset="0"/>
              <a:cs typeface="Poppins SemiBold" panose="00000700000000000000" pitchFamily="2" charset="0"/>
            </a:endParaRPr>
          </a:p>
        </p:txBody>
      </p:sp>
      <p:sp>
        <p:nvSpPr>
          <p:cNvPr id="6" name="TextBox 5">
            <a:extLst>
              <a:ext uri="{FF2B5EF4-FFF2-40B4-BE49-F238E27FC236}">
                <a16:creationId xmlns:a16="http://schemas.microsoft.com/office/drawing/2014/main" id="{8E105E43-0FA5-44FC-962B-DE63A9463D17}"/>
              </a:ext>
            </a:extLst>
          </p:cNvPr>
          <p:cNvSpPr txBox="1"/>
          <p:nvPr/>
        </p:nvSpPr>
        <p:spPr>
          <a:xfrm>
            <a:off x="847076" y="3476654"/>
            <a:ext cx="4613563" cy="2462213"/>
          </a:xfrm>
          <a:prstGeom prst="rect">
            <a:avLst/>
          </a:prstGeom>
          <a:noFill/>
        </p:spPr>
        <p:txBody>
          <a:bodyPr wrap="square" rtlCol="0">
            <a:spAutoFit/>
          </a:bodyPr>
          <a:lstStyle/>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&lt;table&gt; … &lt;/table&gt;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information presented in a</a:t>
            </a:r>
            <a:r>
              <a:rPr lang="en-US" sz="1400" b="0" i="0" u="none" strike="noStrike" baseline="0" dirty="0">
                <a:latin typeface="Source Code Pro Light" panose="020B0409030403020204" pitchFamily="49" charset="0"/>
                <a:ea typeface="Source Code Pro Light" panose="020B0409030403020204" pitchFamily="49" charset="0"/>
              </a:rPr>
              <a:t> </a:t>
            </a:r>
            <a:r>
              <a:rPr lang="id-ID" sz="1400" b="0" i="0" u="none" strike="noStrike" baseline="0" dirty="0">
                <a:latin typeface="Source Code Pro Light" panose="020B0409030403020204" pitchFamily="49" charset="0"/>
                <a:ea typeface="Source Code Pro Light" panose="020B0409030403020204" pitchFamily="49" charset="0"/>
              </a:rPr>
              <a:t>two-dimensional</a:t>
            </a:r>
            <a:endParaRPr lang="en-US" sz="1400" b="0" i="0" u="none" strike="noStrike" baseline="0" dirty="0">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&lt;tbody&gt; … &lt;/tbody&gt;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comprise the body of the table</a:t>
            </a:r>
            <a:endParaRPr lang="en-US" sz="1400" b="0" i="0" u="none" strike="noStrike" baseline="0" dirty="0">
              <a:solidFill>
                <a:srgbClr val="E79238"/>
              </a:solidFill>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&lt;thead&gt; … &lt;/thead&gt;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en-US" sz="1400" b="0" i="0" u="none" strike="noStrike" baseline="0" dirty="0">
                <a:latin typeface="Source Code Pro Light" panose="020B0409030403020204" pitchFamily="49" charset="0"/>
                <a:ea typeface="Source Code Pro Light" panose="020B0409030403020204" pitchFamily="49" charset="0"/>
              </a:rPr>
              <a:t>defining the head of the columns</a:t>
            </a:r>
            <a:endParaRPr lang="en-US" sz="1400" b="0" i="0" u="none" strike="noStrike" baseline="0" dirty="0">
              <a:solidFill>
                <a:srgbClr val="E79238"/>
              </a:solidFill>
              <a:latin typeface="Source Code Pro Light" panose="020B0409030403020204" pitchFamily="49" charset="0"/>
              <a:ea typeface="Source Code Pro Light" panose="020B0409030403020204" pitchFamily="49" charset="0"/>
            </a:endParaRP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&lt;tr&gt; … &lt;/tr&gt;</a:t>
            </a:r>
          </a:p>
          <a:p>
            <a:pPr algn="l"/>
            <a:r>
              <a:rPr lang="en-US" sz="1400" b="0" i="0" u="none" strike="noStrike" baseline="0" dirty="0">
                <a:latin typeface="Source Code Pro Light" panose="020B0409030403020204" pitchFamily="49" charset="0"/>
                <a:ea typeface="Source Code Pro Light" panose="020B0409030403020204" pitchFamily="49" charset="0"/>
              </a:rPr>
              <a:t>defines a row of cells</a:t>
            </a:r>
          </a:p>
          <a:p>
            <a:pPr algn="l"/>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&lt;td&gt; … &lt;/td&gt;</a:t>
            </a:r>
            <a:endParaRPr lang="en-US" sz="1400" dirty="0">
              <a:solidFill>
                <a:schemeClr val="accent2"/>
              </a:solidFill>
              <a:latin typeface="Source Code Pro Light" panose="020B0409030403020204" pitchFamily="49" charset="0"/>
              <a:ea typeface="Source Code Pro Light" panose="020B0409030403020204" pitchFamily="49" charset="0"/>
            </a:endParaRPr>
          </a:p>
          <a:p>
            <a:pPr algn="l"/>
            <a:r>
              <a:rPr lang="id-ID" sz="1400" b="0" i="0" u="none" strike="noStrike" baseline="0" dirty="0">
                <a:latin typeface="Source Code Pro Light" panose="020B0409030403020204" pitchFamily="49" charset="0"/>
                <a:ea typeface="Source Code Pro Light" panose="020B0409030403020204" pitchFamily="49" charset="0"/>
              </a:rPr>
              <a:t>defines a cell</a:t>
            </a:r>
            <a:endParaRPr lang="id-ID" sz="1400" b="0" i="0" dirty="0">
              <a:solidFill>
                <a:srgbClr val="000000"/>
              </a:solidFill>
              <a:effectLst/>
              <a:latin typeface="Source Code Pro Light" panose="020B0409030403020204" pitchFamily="49" charset="0"/>
              <a:ea typeface="Source Code Pro Light" panose="020B0409030403020204" pitchFamily="49" charset="0"/>
            </a:endParaRPr>
          </a:p>
        </p:txBody>
      </p:sp>
      <p:sp>
        <p:nvSpPr>
          <p:cNvPr id="7" name="TextBox 6">
            <a:extLst>
              <a:ext uri="{FF2B5EF4-FFF2-40B4-BE49-F238E27FC236}">
                <a16:creationId xmlns:a16="http://schemas.microsoft.com/office/drawing/2014/main" id="{FB7C8BBB-0067-494E-87D6-A3AD12D5FE4A}"/>
              </a:ext>
            </a:extLst>
          </p:cNvPr>
          <p:cNvSpPr txBox="1"/>
          <p:nvPr/>
        </p:nvSpPr>
        <p:spPr>
          <a:xfrm>
            <a:off x="6178610" y="604088"/>
            <a:ext cx="946093" cy="369332"/>
          </a:xfrm>
          <a:prstGeom prst="rect">
            <a:avLst/>
          </a:prstGeom>
          <a:noFill/>
        </p:spPr>
        <p:txBody>
          <a:bodyPr wrap="none" rtlCol="0">
            <a:spAutoFit/>
          </a:bodyPr>
          <a:lstStyle/>
          <a:p>
            <a:r>
              <a:rPr lang="id-ID" sz="1800" b="1" i="0" u="none" strike="noStrike" baseline="0" dirty="0">
                <a:latin typeface="Poppins SemiBold" panose="00000700000000000000" pitchFamily="2" charset="0"/>
                <a:cs typeface="Poppins SemiBold" panose="00000700000000000000" pitchFamily="2" charset="0"/>
              </a:rPr>
              <a:t>Forms</a:t>
            </a:r>
            <a:endParaRPr lang="id-ID" dirty="0">
              <a:latin typeface="Poppins SemiBold" panose="00000700000000000000" pitchFamily="2" charset="0"/>
              <a:cs typeface="Poppins SemiBold" panose="00000700000000000000" pitchFamily="2" charset="0"/>
            </a:endParaRPr>
          </a:p>
        </p:txBody>
      </p:sp>
      <p:sp>
        <p:nvSpPr>
          <p:cNvPr id="8" name="TextBox 7">
            <a:extLst>
              <a:ext uri="{FF2B5EF4-FFF2-40B4-BE49-F238E27FC236}">
                <a16:creationId xmlns:a16="http://schemas.microsoft.com/office/drawing/2014/main" id="{F59D88DE-37EF-4DF6-8608-206945D7F8CE}"/>
              </a:ext>
            </a:extLst>
          </p:cNvPr>
          <p:cNvSpPr txBox="1"/>
          <p:nvPr/>
        </p:nvSpPr>
        <p:spPr>
          <a:xfrm>
            <a:off x="6138393" y="963741"/>
            <a:ext cx="4097771" cy="3539430"/>
          </a:xfrm>
          <a:prstGeom prst="rect">
            <a:avLst/>
          </a:prstGeom>
          <a:noFill/>
        </p:spPr>
        <p:txBody>
          <a:bodyPr wrap="square" rtlCol="0">
            <a:spAutoFit/>
          </a:bodyPr>
          <a:lstStyle/>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&lt;button&gt; … &lt;/button&gt;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id-ID" sz="1400" b="0" i="0" u="none" strike="noStrike" baseline="0" dirty="0">
                <a:latin typeface="Source Code Pro Light" panose="020B0409030403020204" pitchFamily="49" charset="0"/>
                <a:ea typeface="Source Code Pro Light" panose="020B0409030403020204" pitchFamily="49" charset="0"/>
              </a:rPr>
              <a:t>represents a clickable button</a:t>
            </a:r>
            <a:endParaRPr lang="en-US" sz="1400" b="1"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&lt;fieldset&gt; … &lt;/fieldset&gt;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used to group several controls</a:t>
            </a:r>
            <a:endParaRPr lang="en-US" sz="1400" b="1"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&lt;form&gt; … &lt;/form&gt;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en-US" sz="1400" b="0" i="0" u="none" strike="noStrike" baseline="0" dirty="0">
                <a:latin typeface="Source Code Pro Light" panose="020B0409030403020204" pitchFamily="49" charset="0"/>
                <a:ea typeface="Source Code Pro Light" panose="020B0409030403020204" pitchFamily="49" charset="0"/>
              </a:rPr>
              <a:t>submitting information to a web server</a:t>
            </a: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&lt;input&gt;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id-ID" sz="1400" b="0" i="0" u="none" strike="noStrike" baseline="0" dirty="0">
                <a:latin typeface="Source Code Pro Light" panose="020B0409030403020204" pitchFamily="49" charset="0"/>
                <a:ea typeface="Source Code Pro Light" panose="020B0409030403020204" pitchFamily="49" charset="0"/>
              </a:rPr>
              <a:t>create interactive controls</a:t>
            </a:r>
            <a:endParaRPr lang="en-US" sz="1400" b="1" i="0" u="none" strike="noStrike" baseline="0"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&lt;label&gt; … &lt;/label&gt;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id-ID" sz="1400" b="0" i="0" u="none" strike="noStrike" baseline="0" dirty="0">
                <a:latin typeface="Source Code Pro Light" panose="020B0409030403020204" pitchFamily="49" charset="0"/>
                <a:ea typeface="Source Code Pro Light" panose="020B0409030403020204" pitchFamily="49" charset="0"/>
              </a:rPr>
              <a:t>represents a caption</a:t>
            </a:r>
            <a:endParaRPr lang="en-US" sz="1400" b="0" i="0" u="none" strike="noStrike" baseline="0" dirty="0">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&lt;legend&gt; … &lt;/legend&gt;</a:t>
            </a:r>
            <a:endParaRPr lang="en-US" sz="1400" dirty="0">
              <a:solidFill>
                <a:schemeClr val="accent2"/>
              </a:solidFill>
              <a:latin typeface="Source Code Pro Light" panose="020B0409030403020204" pitchFamily="49" charset="0"/>
              <a:ea typeface="Source Code Pro Light" panose="020B0409030403020204" pitchFamily="49" charset="0"/>
            </a:endParaRPr>
          </a:p>
          <a:p>
            <a:r>
              <a:rPr lang="id-ID" sz="1400" b="0" i="0" u="none" strike="noStrike" baseline="0" dirty="0">
                <a:latin typeface="Source Code Pro Light" panose="020B0409030403020204" pitchFamily="49" charset="0"/>
                <a:ea typeface="Source Code Pro Light" panose="020B0409030403020204" pitchFamily="49" charset="0"/>
              </a:rPr>
              <a:t>represents a caption</a:t>
            </a:r>
            <a:r>
              <a:rPr lang="en-US" sz="1400" b="0" i="0" u="none" strike="noStrike" baseline="0" dirty="0">
                <a:solidFill>
                  <a:srgbClr val="E79238"/>
                </a:solidFill>
                <a:latin typeface="Source Code Pro Light" panose="020B0409030403020204" pitchFamily="49" charset="0"/>
                <a:ea typeface="Source Code Pro Light" panose="020B0409030403020204" pitchFamily="49" charset="0"/>
              </a:rPr>
              <a:t> </a:t>
            </a:r>
            <a:r>
              <a:rPr lang="id-ID" sz="1400" b="0" i="0" u="none" strike="noStrike" baseline="0" dirty="0">
                <a:latin typeface="Source Code Pro Light" panose="020B0409030403020204" pitchFamily="49" charset="0"/>
                <a:ea typeface="Source Code Pro Light" panose="020B0409030403020204" pitchFamily="49" charset="0"/>
              </a:rPr>
              <a:t>of its parent</a:t>
            </a:r>
            <a:endParaRPr lang="en-US" sz="1400" b="0" i="0" u="none" strike="noStrike" baseline="0" dirty="0">
              <a:solidFill>
                <a:srgbClr val="E79238"/>
              </a:solidFill>
              <a:latin typeface="Source Code Pro Light" panose="020B0409030403020204" pitchFamily="49" charset="0"/>
              <a:ea typeface="Source Code Pro Light" panose="020B0409030403020204" pitchFamily="49" charset="0"/>
            </a:endParaRPr>
          </a:p>
          <a:p>
            <a:r>
              <a:rPr lang="id-ID" sz="1400" b="1" i="0" u="none" strike="noStrike" baseline="0" dirty="0">
                <a:solidFill>
                  <a:schemeClr val="accent2"/>
                </a:solidFill>
                <a:latin typeface="Source Code Pro Light" panose="020B0409030403020204" pitchFamily="49" charset="0"/>
                <a:ea typeface="Source Code Pro Light" panose="020B0409030403020204" pitchFamily="49" charset="0"/>
              </a:rPr>
              <a:t>&lt;textarea&gt; … &lt;/textarea&gt;</a:t>
            </a:r>
            <a:endParaRPr lang="en-US" sz="1400" b="1" i="0" u="none" strike="noStrike" baseline="0" dirty="0">
              <a:solidFill>
                <a:schemeClr val="accent2"/>
              </a:solidFill>
              <a:latin typeface="Source Code Pro Light" panose="020B0409030403020204" pitchFamily="49" charset="0"/>
              <a:ea typeface="Source Code Pro Light" panose="020B0409030403020204" pitchFamily="49" charset="0"/>
            </a:endParaRPr>
          </a:p>
          <a:p>
            <a:r>
              <a:rPr lang="id-ID" sz="1400" b="0" i="0" u="none" strike="noStrike" baseline="0" dirty="0">
                <a:latin typeface="Source Code Pro Light" panose="020B0409030403020204" pitchFamily="49" charset="0"/>
                <a:ea typeface="Source Code Pro Light" panose="020B0409030403020204" pitchFamily="49" charset="0"/>
              </a:rPr>
              <a:t>multi-line plain-text editing control</a:t>
            </a:r>
            <a:endParaRPr lang="id-ID" sz="1400" dirty="0">
              <a:latin typeface="Source Code Pro Light" panose="020B0409030403020204" pitchFamily="49" charset="0"/>
              <a:ea typeface="Source Code Pro Light" panose="020B0409030403020204" pitchFamily="49" charset="0"/>
            </a:endParaRPr>
          </a:p>
        </p:txBody>
      </p:sp>
      <p:sp>
        <p:nvSpPr>
          <p:cNvPr id="11" name="Rectangle 10">
            <a:extLst>
              <a:ext uri="{FF2B5EF4-FFF2-40B4-BE49-F238E27FC236}">
                <a16:creationId xmlns:a16="http://schemas.microsoft.com/office/drawing/2014/main" id="{A85A4801-CD70-45B3-A184-66F953B80742}"/>
              </a:ext>
            </a:extLst>
          </p:cNvPr>
          <p:cNvSpPr/>
          <p:nvPr/>
        </p:nvSpPr>
        <p:spPr>
          <a:xfrm>
            <a:off x="10975687" y="0"/>
            <a:ext cx="121631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DD3B05C7-CC55-415B-873D-DD8FD47F42C3}"/>
              </a:ext>
            </a:extLst>
          </p:cNvPr>
          <p:cNvSpPr txBox="1"/>
          <p:nvPr/>
        </p:nvSpPr>
        <p:spPr>
          <a:xfrm rot="5400000">
            <a:off x="10436734" y="3109714"/>
            <a:ext cx="2294218" cy="461665"/>
          </a:xfrm>
          <a:prstGeom prst="rect">
            <a:avLst/>
          </a:prstGeom>
          <a:noFill/>
        </p:spPr>
        <p:txBody>
          <a:bodyPr wrap="none" rtlCol="0">
            <a:spAutoFit/>
          </a:bodyPr>
          <a:lstStyle/>
          <a:p>
            <a:r>
              <a:rPr lang="en-US" sz="2400" dirty="0">
                <a:solidFill>
                  <a:schemeClr val="bg1"/>
                </a:solidFill>
                <a:latin typeface="Poppins SemiBold" panose="00000700000000000000" pitchFamily="2" charset="0"/>
                <a:cs typeface="Poppins SemiBold" panose="00000700000000000000" pitchFamily="2" charset="0"/>
              </a:rPr>
              <a:t>SYNTAX HTML</a:t>
            </a:r>
            <a:endParaRPr lang="id-ID" sz="2400" dirty="0">
              <a:solidFill>
                <a:schemeClr val="bg1"/>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39570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867F014-C065-4291-B625-2CA02C9240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3611" y="918154"/>
            <a:ext cx="2370426" cy="2370426"/>
          </a:xfrm>
          <a:prstGeom prst="rect">
            <a:avLst/>
          </a:prstGeom>
        </p:spPr>
      </p:pic>
      <p:sp>
        <p:nvSpPr>
          <p:cNvPr id="2" name="TextBox 1">
            <a:extLst>
              <a:ext uri="{FF2B5EF4-FFF2-40B4-BE49-F238E27FC236}">
                <a16:creationId xmlns:a16="http://schemas.microsoft.com/office/drawing/2014/main" id="{94EB5384-52D3-4535-A2B9-8513FAF6C149}"/>
              </a:ext>
            </a:extLst>
          </p:cNvPr>
          <p:cNvSpPr txBox="1"/>
          <p:nvPr/>
        </p:nvSpPr>
        <p:spPr>
          <a:xfrm>
            <a:off x="998845" y="2103367"/>
            <a:ext cx="9031845" cy="2277739"/>
          </a:xfrm>
          <a:prstGeom prst="rect">
            <a:avLst/>
          </a:prstGeom>
          <a:noFill/>
        </p:spPr>
        <p:txBody>
          <a:bodyPr wrap="square" rtlCol="0">
            <a:spAutoFit/>
          </a:bodyPr>
          <a:lstStyle/>
          <a:p>
            <a:pPr>
              <a:lnSpc>
                <a:spcPct val="120000"/>
              </a:lnSpc>
            </a:pPr>
            <a:r>
              <a:rPr lang="en-US" sz="2400" b="0" i="0" dirty="0">
                <a:solidFill>
                  <a:srgbClr val="333333"/>
                </a:solidFill>
                <a:effectLst/>
                <a:latin typeface="Merriweather" panose="00000500000000000000" pitchFamily="2" charset="0"/>
                <a:cs typeface="Poppins" panose="00000500000000000000" pitchFamily="2" charset="0"/>
              </a:rPr>
              <a:t>“ Remember that </a:t>
            </a:r>
            <a:r>
              <a:rPr lang="en-US" sz="2400" b="0" i="0" dirty="0">
                <a:solidFill>
                  <a:schemeClr val="accent2"/>
                </a:solidFill>
                <a:effectLst/>
                <a:latin typeface="Merriweather" panose="00000500000000000000" pitchFamily="2" charset="0"/>
                <a:cs typeface="Poppins" panose="00000500000000000000" pitchFamily="2" charset="0"/>
              </a:rPr>
              <a:t>HTML tags </a:t>
            </a:r>
            <a:r>
              <a:rPr lang="en-US" sz="2400" b="0" i="0" dirty="0">
                <a:solidFill>
                  <a:srgbClr val="333333"/>
                </a:solidFill>
                <a:effectLst/>
                <a:latin typeface="Merriweather" panose="00000500000000000000" pitchFamily="2" charset="0"/>
                <a:cs typeface="Poppins" panose="00000500000000000000" pitchFamily="2" charset="0"/>
              </a:rPr>
              <a:t>must be used for their </a:t>
            </a:r>
            <a:r>
              <a:rPr lang="en-US" sz="2400" b="0" i="0" dirty="0">
                <a:solidFill>
                  <a:schemeClr val="accent2"/>
                </a:solidFill>
                <a:effectLst/>
                <a:latin typeface="Merriweather" panose="00000500000000000000" pitchFamily="2" charset="0"/>
                <a:cs typeface="Poppins" panose="00000500000000000000" pitchFamily="2" charset="0"/>
              </a:rPr>
              <a:t>semantic</a:t>
            </a:r>
            <a:r>
              <a:rPr lang="en-US" sz="2400" b="0" i="0" dirty="0">
                <a:solidFill>
                  <a:srgbClr val="333333"/>
                </a:solidFill>
                <a:effectLst/>
                <a:latin typeface="Merriweather" panose="00000500000000000000" pitchFamily="2" charset="0"/>
                <a:cs typeface="Poppins" panose="00000500000000000000" pitchFamily="2" charset="0"/>
              </a:rPr>
              <a:t>, not their appearance. It's always </a:t>
            </a:r>
            <a:r>
              <a:rPr lang="en-US" sz="2400" b="0" i="0" dirty="0">
                <a:solidFill>
                  <a:schemeClr val="accent2"/>
                </a:solidFill>
                <a:effectLst/>
                <a:latin typeface="Merriweather" panose="00000500000000000000" pitchFamily="2" charset="0"/>
                <a:cs typeface="Poppins" panose="00000500000000000000" pitchFamily="2" charset="0"/>
              </a:rPr>
              <a:t>possible to totally change </a:t>
            </a:r>
            <a:r>
              <a:rPr lang="en-US" sz="2400" b="0" i="0" dirty="0">
                <a:solidFill>
                  <a:srgbClr val="333333"/>
                </a:solidFill>
                <a:effectLst/>
                <a:latin typeface="Merriweather" panose="00000500000000000000" pitchFamily="2" charset="0"/>
                <a:cs typeface="Poppins" panose="00000500000000000000" pitchFamily="2" charset="0"/>
              </a:rPr>
              <a:t>the look and feel of a given tag using CSS so, when using HTML, </a:t>
            </a:r>
            <a:r>
              <a:rPr lang="en-US" sz="2400" b="0" i="0" dirty="0">
                <a:solidFill>
                  <a:schemeClr val="accent2"/>
                </a:solidFill>
                <a:effectLst/>
                <a:latin typeface="Merriweather" panose="00000500000000000000" pitchFamily="2" charset="0"/>
                <a:cs typeface="Poppins" panose="00000500000000000000" pitchFamily="2" charset="0"/>
              </a:rPr>
              <a:t>take the time to focus on the meaning rather than the appearance</a:t>
            </a:r>
            <a:r>
              <a:rPr lang="en-US" sz="2400" b="0" i="0" dirty="0">
                <a:solidFill>
                  <a:srgbClr val="333333"/>
                </a:solidFill>
                <a:effectLst/>
                <a:latin typeface="Merriweather" panose="00000500000000000000" pitchFamily="2" charset="0"/>
                <a:cs typeface="Poppins" panose="00000500000000000000" pitchFamily="2" charset="0"/>
              </a:rPr>
              <a:t>“.</a:t>
            </a:r>
            <a:endParaRPr lang="id-ID" sz="2400" dirty="0">
              <a:latin typeface="Merriweather" panose="00000500000000000000" pitchFamily="2" charset="0"/>
              <a:cs typeface="Poppins" panose="00000500000000000000" pitchFamily="2" charset="0"/>
            </a:endParaRPr>
          </a:p>
        </p:txBody>
      </p:sp>
    </p:spTree>
    <p:extLst>
      <p:ext uri="{BB962C8B-B14F-4D97-AF65-F5344CB8AC3E}">
        <p14:creationId xmlns:p14="http://schemas.microsoft.com/office/powerpoint/2010/main" val="196062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9B3B14-63CF-4A98-9649-17B6F97E4264}"/>
              </a:ext>
            </a:extLst>
          </p:cNvPr>
          <p:cNvSpPr/>
          <p:nvPr/>
        </p:nvSpPr>
        <p:spPr>
          <a:xfrm>
            <a:off x="0"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a:extLst>
              <a:ext uri="{FF2B5EF4-FFF2-40B4-BE49-F238E27FC236}">
                <a16:creationId xmlns:a16="http://schemas.microsoft.com/office/drawing/2014/main" id="{69A1C30D-C0F0-40CB-BA0D-972EED4DDA01}"/>
              </a:ext>
            </a:extLst>
          </p:cNvPr>
          <p:cNvPicPr>
            <a:picLocks noChangeAspect="1"/>
          </p:cNvPicPr>
          <p:nvPr/>
        </p:nvPicPr>
        <p:blipFill rotWithShape="1">
          <a:blip r:embed="rId2">
            <a:extLst>
              <a:ext uri="{28A0092B-C50C-407E-A947-70E740481C1C}">
                <a14:useLocalDpi xmlns:a14="http://schemas.microsoft.com/office/drawing/2010/main" val="0"/>
              </a:ext>
            </a:extLst>
          </a:blip>
          <a:srcRect t="17160"/>
          <a:stretch/>
        </p:blipFill>
        <p:spPr>
          <a:xfrm>
            <a:off x="6364600" y="1489363"/>
            <a:ext cx="3341613" cy="3879273"/>
          </a:xfrm>
          <a:prstGeom prst="rect">
            <a:avLst/>
          </a:prstGeom>
        </p:spPr>
      </p:pic>
      <p:sp>
        <p:nvSpPr>
          <p:cNvPr id="6" name="TextBox 5">
            <a:extLst>
              <a:ext uri="{FF2B5EF4-FFF2-40B4-BE49-F238E27FC236}">
                <a16:creationId xmlns:a16="http://schemas.microsoft.com/office/drawing/2014/main" id="{F2E51CDD-AB66-46B1-AB21-6DF0A7C8EB39}"/>
              </a:ext>
            </a:extLst>
          </p:cNvPr>
          <p:cNvSpPr txBox="1"/>
          <p:nvPr/>
        </p:nvSpPr>
        <p:spPr>
          <a:xfrm>
            <a:off x="2485787" y="2497974"/>
            <a:ext cx="3113353" cy="1862048"/>
          </a:xfrm>
          <a:prstGeom prst="rect">
            <a:avLst/>
          </a:prstGeom>
          <a:noFill/>
        </p:spPr>
        <p:txBody>
          <a:bodyPr wrap="none" rtlCol="0">
            <a:spAutoFit/>
          </a:bodyPr>
          <a:lstStyle/>
          <a:p>
            <a:r>
              <a:rPr lang="en-US" sz="11500" dirty="0">
                <a:solidFill>
                  <a:srgbClr val="0170BA"/>
                </a:solidFill>
                <a:latin typeface="Poppins SemiBold" panose="00000700000000000000" pitchFamily="2" charset="0"/>
                <a:cs typeface="Poppins SemiBold" panose="00000700000000000000" pitchFamily="2" charset="0"/>
              </a:rPr>
              <a:t>CSS</a:t>
            </a:r>
            <a:endParaRPr lang="id-ID" sz="11500" dirty="0">
              <a:solidFill>
                <a:srgbClr val="0170BA"/>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446625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1264</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Consolas</vt:lpstr>
      <vt:lpstr>Merriweather</vt:lpstr>
      <vt:lpstr>Poppins</vt:lpstr>
      <vt:lpstr>Poppins Light</vt:lpstr>
      <vt:lpstr>Poppins SemiBold</vt:lpstr>
      <vt:lpstr>Source Code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imamkhairul78@gmail.com</dc:creator>
  <cp:lastModifiedBy>imamkhairul78@gmail.com</cp:lastModifiedBy>
  <cp:revision>42</cp:revision>
  <dcterms:created xsi:type="dcterms:W3CDTF">2020-11-16T14:41:37Z</dcterms:created>
  <dcterms:modified xsi:type="dcterms:W3CDTF">2020-11-20T14:45:13Z</dcterms:modified>
</cp:coreProperties>
</file>