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067E9B6-B469-48ED-869D-687F4F2FE1CF}">
  <a:tblStyle styleId="{6067E9B6-B469-48ED-869D-687F4F2FE1C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62f31403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62f31403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62f31403e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62f31403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64448ecc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264448ecc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62f31403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262f31403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64448ecc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264448ecc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64448ecc3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264448ecc3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64448ecc3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264448ecc3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64448ec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264448ec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64448ecc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264448ecc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64448ecc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264448ecc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64448ecc3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64448ecc3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64448ecc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264448ecc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64448ecc3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264448ecc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264448ecc3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264448ecc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264448ecc3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264448ecc3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264448ecc3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264448ecc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264448ecc3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264448ecc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264448ecc3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264448ecc3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264448ecc3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264448ecc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male2female=u"""maleS femaleS, maleness femaleness,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him her, himself herself, his her, his hers, he she,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Mr Mrs, Mister Missus, Ms Mr, Master Miss, Master Mistress,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uncleS auntS, nephewS nieceS, sonS daughterS, grandsonS granddaughterS,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brotherS sisterS, man woman, men women, boyS girlS, paternal maternal,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grandfatherS grandmotherS,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husband wife, husbands wives, fatherS motherS, bridegroomS brideS, widowerS widowS,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KingS QueenS,PrinceS PrincessES,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Lord Lady, Lords Ladies,ladS lassES, sir madam, gentleman lady, gentlemen ladies,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godS goddessES, heroS heroineS, landlord landlady, landlords landladies,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manservantS maidservantS, actorS actressES,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boyfriendS girlfriendS, dogS bitchES, daddy mommy, dadS momS"""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264448ecc3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264448ecc3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264448ecc3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264448ecc3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62f3140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62f3140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264448ecc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264448ecc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264448ecc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264448ecc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264448ecc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264448ecc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264448ecc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264448ecc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262f31403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262f31403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62f31403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62f31403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62f31403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62f31403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62f31403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62f31403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62f31403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62f31403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62f31403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62f31403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62f31403e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262f31403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huggingface.co/datasets/tweets_hate_speech_detection" TargetMode="External"/><Relationship Id="rId4" Type="http://schemas.openxmlformats.org/officeDocument/2006/relationships/hyperlink" Target="https://huggingface.co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huggingface.co/bert-base-uncased#bert-base-model-uncased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opacus.ai/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github.com/pytorch/opacus/blob/main/tutorials/building_text_classifier.ipynb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Evaluating Bias in Differentially Private NLP models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Md. Khairul Islam and Andrew Wang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Contradiction?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Intuition: DP training makes models </a:t>
            </a:r>
            <a:r>
              <a:rPr i="1" lang="en"/>
              <a:t>more</a:t>
            </a:r>
            <a:r>
              <a:rPr lang="en"/>
              <a:t> biased (</a:t>
            </a:r>
            <a:r>
              <a:rPr i="1" lang="en"/>
              <a:t>less </a:t>
            </a:r>
            <a:r>
              <a:rPr lang="en"/>
              <a:t>fair)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i="1" lang="en"/>
              <a:t>Differential Privacy Has Disparate Impact on Model Accuracy (Bagdasaryan and Shmatikov 2019)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DP makes model prediction accuracy on certain social groups disproportionately worse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Let M be a DP trained sentiment classifier: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0" name="Google Shape;110;p22"/>
          <p:cNvGraphicFramePr/>
          <p:nvPr/>
        </p:nvGraphicFramePr>
        <p:xfrm>
          <a:off x="952500" y="3253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{6067E9B6-B469-48ED-869D-687F4F2FE1CF}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M(“</a:t>
                      </a:r>
                      <a:r>
                        <a:rPr b="1" lang="en"/>
                        <a:t>he</a:t>
                      </a:r>
                      <a:r>
                        <a:rPr lang="en"/>
                        <a:t> likes coffee”) → </a:t>
                      </a:r>
                      <a:r>
                        <a:rPr lang="en">
                          <a:solidFill>
                            <a:srgbClr val="6AA84F"/>
                          </a:solidFill>
                        </a:rPr>
                        <a:t>Positive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M(“</a:t>
                      </a:r>
                      <a:r>
                        <a:rPr b="1" lang="en">
                          <a:solidFill>
                            <a:schemeClr val="dk1"/>
                          </a:solidFill>
                        </a:rPr>
                        <a:t>she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likes coffee”) → </a:t>
                      </a:r>
                      <a:r>
                        <a:rPr lang="en">
                          <a:solidFill>
                            <a:srgbClr val="6AA84F"/>
                          </a:solidFill>
                        </a:rPr>
                        <a:t>Positive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M(“</a:t>
                      </a:r>
                      <a:r>
                        <a:rPr b="1" lang="en"/>
                        <a:t>he</a:t>
                      </a:r>
                      <a:r>
                        <a:rPr lang="en"/>
                        <a:t> likes tea”) → </a:t>
                      </a:r>
                      <a:r>
                        <a:rPr lang="en">
                          <a:solidFill>
                            <a:srgbClr val="6AA84F"/>
                          </a:solidFill>
                        </a:rPr>
                        <a:t>Positive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M(“</a:t>
                      </a:r>
                      <a:r>
                        <a:rPr b="1" lang="en">
                          <a:solidFill>
                            <a:schemeClr val="dk1"/>
                          </a:solidFill>
                        </a:rPr>
                        <a:t>she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likes tea”) → </a:t>
                      </a:r>
                      <a:r>
                        <a:rPr lang="en">
                          <a:solidFill>
                            <a:srgbClr val="CC0000"/>
                          </a:solidFill>
                        </a:rPr>
                        <a:t>Negative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Reasons for more bias with DP training </a:t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How is privatization achieved?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Gradients are scaled to have a norm C (controls influence of record)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Statistical noise is added to the scaled gradients (removes record tracing)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Reasons for more bias with DP training </a:t>
            </a:r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How is privatization achieved?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Gradients are scaled to have a norm C (controls influence of record)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Statistical noise is added to the scaled gradients (removes record tracing)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Effect</a:t>
            </a:r>
            <a:r>
              <a:rPr lang="en"/>
              <a:t>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DP model attends to common social groups in text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DP model does not attend to underrepresented social groups in text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∴ Differential Privacy worsens model fairness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</a:t>
            </a:r>
            <a:endParaRPr/>
          </a:p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Does differential </a:t>
            </a:r>
            <a:r>
              <a:rPr b="1" lang="en"/>
              <a:t>privacy training make models more biased? less biased?</a:t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34" name="Google Shape;13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Measuring and studying bias in DP models</a:t>
            </a: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40" name="Google Shape;14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Measuring and studying bias in DP models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Task: </a:t>
            </a:r>
            <a:r>
              <a:rPr lang="en"/>
              <a:t>Toxic text (hate speech) classification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Toxic text classifiers are known to be biased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i="1" lang="en"/>
              <a:t>Measuring and Mitigating Unintended Bias in Text Classification (Dixon et al. 2018)</a:t>
            </a:r>
            <a:endParaRPr b="1" i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46" name="Google Shape;14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Measuring and studying bias in DP models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Task: </a:t>
            </a:r>
            <a:r>
              <a:rPr lang="en"/>
              <a:t>Toxic text (hate speech) classification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Toxic text classifiers are known to be biased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i="1" lang="en"/>
              <a:t>Measuring and Mitigating Unintended Bias in Text Classification (Dixon et al. 2018)</a:t>
            </a:r>
            <a:endParaRPr b="1"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Metric: 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Extract test examples that mention protected social groups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Measure DP model performance on extracted examples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Compare “normal” model performance with DP model performance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</a:t>
            </a:r>
            <a:endParaRPr/>
          </a:p>
        </p:txBody>
      </p:sp>
      <p:sp>
        <p:nvSpPr>
          <p:cNvPr id="152" name="Google Shape;15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Pretrained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Environment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Library and utilities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Hyper-parameter choice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Experimentation setup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Gender Bias evaluation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Experiment: Dataset</a:t>
            </a:r>
            <a:endParaRPr/>
          </a:p>
        </p:txBody>
      </p:sp>
      <p:sp>
        <p:nvSpPr>
          <p:cNvPr id="158" name="Google Shape;15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Tweets hate speech detection</a:t>
            </a:r>
            <a:r>
              <a:rPr lang="en"/>
              <a:t> (from </a:t>
            </a:r>
            <a:r>
              <a:rPr lang="en" u="sng">
                <a:solidFill>
                  <a:schemeClr val="hlink"/>
                </a:solidFill>
                <a:hlinkClick r:id="rId4"/>
              </a:rPr>
              <a:t>HuggingFace </a:t>
            </a:r>
            <a:r>
              <a:rPr lang="en"/>
              <a:t>library).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31962 examples in total. 2242 hate-speech, 29720 no-hate-speech.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objective is to detect hate speech in tweets.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tweet contains hate speech if it has a racist or sexist sentiment.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9" name="Google Shape;159;p30"/>
          <p:cNvGraphicFramePr/>
          <p:nvPr/>
        </p:nvGraphicFramePr>
        <p:xfrm>
          <a:off x="1046350" y="28442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{6067E9B6-B469-48ED-869D-687F4F2FE1CF}</a:tableStyleId>
              </a:tblPr>
              <a:tblGrid>
                <a:gridCol w="2172875"/>
                <a:gridCol w="5066125"/>
              </a:tblGrid>
              <a:tr h="409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label (class label)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tweet (string)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68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(no-hate-speech)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t was a hard monday due to cloudy weather. disabling oxygen production for today. #goodnight #badmonday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2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 (hate-speech)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it's unbelievable that in the 21st century we'd need something like this. again. #neverump #xenophobia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Experiment: Pretrained Model</a:t>
            </a:r>
            <a:endParaRPr/>
          </a:p>
        </p:txBody>
      </p:sp>
      <p:sp>
        <p:nvSpPr>
          <p:cNvPr id="165" name="Google Shape;16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Bert-base-uncased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lowercase base pre-trained bert model</a:t>
            </a:r>
            <a:r>
              <a:rPr lang="en"/>
              <a:t> from HuggingFace library.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has ~108 million parameters in total.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only hypertune the final three layers of the model on our dataset. Those layers are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Encoder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Pooler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Classifier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Trainable parameter count is ~7.6 million. This is much lower and makes training faster while still maintaining good utility.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Social bias in NLP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Definition: </a:t>
            </a:r>
            <a:r>
              <a:rPr lang="en"/>
              <a:t>Unequal model predictions for otherwise equal social groups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type="title"/>
          </p:nvPr>
        </p:nvSpPr>
        <p:spPr>
          <a:xfrm>
            <a:off x="311700" y="434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Experiment: Environment</a:t>
            </a:r>
            <a:endParaRPr/>
          </a:p>
        </p:txBody>
      </p:sp>
      <p:sp>
        <p:nvSpPr>
          <p:cNvPr id="171" name="Google Shape;171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using the </a:t>
            </a:r>
            <a:r>
              <a:rPr b="1" lang="en"/>
              <a:t>Google colab with GPU</a:t>
            </a:r>
            <a:r>
              <a:rPr lang="en"/>
              <a:t> enabled to run our experiments.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RAM - 12.69 GB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GPU RAM - 11441 MB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Experiment: Library and utilities</a:t>
            </a:r>
            <a:endParaRPr/>
          </a:p>
        </p:txBody>
      </p:sp>
      <p:sp>
        <p:nvSpPr>
          <p:cNvPr id="177" name="Google Shape;177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Opacus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Popular framework to t</a:t>
            </a:r>
            <a:r>
              <a:rPr lang="en"/>
              <a:t>rain </a:t>
            </a:r>
            <a:r>
              <a:rPr b="1" lang="en"/>
              <a:t>PyTorch </a:t>
            </a:r>
            <a:r>
              <a:rPr lang="en"/>
              <a:t>models with </a:t>
            </a:r>
            <a:r>
              <a:rPr b="1" lang="en"/>
              <a:t>Differential Privacy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the user to online track the </a:t>
            </a:r>
            <a:r>
              <a:rPr b="1" lang="en"/>
              <a:t>privacy budget</a:t>
            </a:r>
            <a:r>
              <a:rPr lang="en"/>
              <a:t> expended at any given moment.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a </a:t>
            </a:r>
            <a:r>
              <a:rPr b="1" lang="en"/>
              <a:t>PrivacyEngine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Pass your model, data_loader, and optimizer to the engine's </a:t>
            </a:r>
            <a:r>
              <a:rPr b="1" lang="en"/>
              <a:t>make_private()</a:t>
            </a:r>
            <a:r>
              <a:rPr lang="en"/>
              <a:t> method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Experiment: Hyper-parameter choice</a:t>
            </a:r>
            <a:endParaRPr/>
          </a:p>
        </p:txBody>
      </p:sp>
      <p:sp>
        <p:nvSpPr>
          <p:cNvPr id="183" name="Google Shape;183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used the make_private() method of the privacy engine. The following is an example of the hyper-parameters it can take. Mainly we can tune the </a:t>
            </a:r>
            <a:r>
              <a:rPr b="1" lang="en"/>
              <a:t>noise_multiplier </a:t>
            </a:r>
            <a:r>
              <a:rPr lang="en"/>
              <a:t>and </a:t>
            </a:r>
            <a:r>
              <a:rPr b="1" lang="en"/>
              <a:t>max_grad_norm </a:t>
            </a:r>
            <a:r>
              <a:rPr lang="en"/>
              <a:t>here.</a:t>
            </a:r>
            <a:endParaRPr/>
          </a:p>
        </p:txBody>
      </p:sp>
      <p:sp>
        <p:nvSpPr>
          <p:cNvPr id="184" name="Google Shape;184;p34"/>
          <p:cNvSpPr txBox="1"/>
          <p:nvPr/>
        </p:nvSpPr>
        <p:spPr>
          <a:xfrm>
            <a:off x="1598400" y="2370825"/>
            <a:ext cx="5947200" cy="21240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privacy_engine = PrivacyEngine()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model, optimizer, data_loader = privacy_engine.make_private(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module=model,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optimizer=optimizer,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data_loader=data_loader,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noise_multiplier=1.1,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max_grad_norm=1.0,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Experiment: Hyper-parameter choice</a:t>
            </a:r>
            <a:endParaRPr/>
          </a:p>
        </p:txBody>
      </p:sp>
      <p:sp>
        <p:nvSpPr>
          <p:cNvPr id="190" name="Google Shape;190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</a:t>
            </a:r>
            <a:r>
              <a:rPr b="1" lang="en"/>
              <a:t>oise_multiplier </a:t>
            </a:r>
            <a:r>
              <a:rPr lang="en"/>
              <a:t>: The amount of noise added to the gradients. Set to 0.1.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M</a:t>
            </a:r>
            <a:r>
              <a:rPr b="1" lang="en"/>
              <a:t>ax_grad_norm: </a:t>
            </a:r>
            <a:r>
              <a:rPr lang="en"/>
              <a:t>T</a:t>
            </a:r>
            <a:r>
              <a:rPr lang="en"/>
              <a:t>he maximum L2 norm to which the per-sample gradients are clipped.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Noise is added to the model with </a:t>
            </a:r>
            <a:r>
              <a:rPr b="1" lang="en"/>
              <a:t>std=noise_multiplier * max_grad_norm. </a:t>
            </a:r>
            <a:r>
              <a:rPr lang="en"/>
              <a:t>Following the guidelines from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Opacus official examples</a:t>
            </a:r>
            <a:r>
              <a:rPr lang="en"/>
              <a:t> we have kept the </a:t>
            </a:r>
            <a:r>
              <a:rPr b="1" lang="en"/>
              <a:t>max_grad_norm = 1.0</a:t>
            </a:r>
            <a:r>
              <a:rPr lang="en"/>
              <a:t> and changed the noise_multiplier only.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Delta:</a:t>
            </a:r>
            <a:r>
              <a:rPr lang="en"/>
              <a:t> Probability of not achieving privacy guarantees. Set to 1e-5.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Experiment: Hyper-parameter choice</a:t>
            </a:r>
            <a:endParaRPr/>
          </a:p>
        </p:txBody>
      </p:sp>
      <p:sp>
        <p:nvSpPr>
          <p:cNvPr id="196" name="Google Shape;196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BATCH_SIZE: </a:t>
            </a:r>
            <a:endParaRPr b="1"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Will affect only convergence and privacy guarantee. 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Set to 16 (TODO: Hyper-tune).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peak memory requirement for DP training is </a:t>
            </a:r>
            <a:r>
              <a:rPr b="1" lang="en"/>
              <a:t>O(batch_size^2)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MAX_PHYSICAL_BATCH_SIZE: </a:t>
            </a:r>
            <a:endParaRPr b="1"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Defines the maximum batch size we can afford from a memory standpoint, and only affects computation speed. 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This can only be used with </a:t>
            </a:r>
            <a:r>
              <a:rPr b="1" lang="en"/>
              <a:t>BatchMemoryManager </a:t>
            </a:r>
            <a:r>
              <a:rPr lang="en"/>
              <a:t>to provide virtual batch training during </a:t>
            </a:r>
            <a:r>
              <a:rPr b="1" lang="en"/>
              <a:t>private training</a:t>
            </a:r>
            <a:r>
              <a:rPr lang="en"/>
              <a:t>. 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Set to 2.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Learning rate:</a:t>
            </a:r>
            <a:r>
              <a:rPr lang="en"/>
              <a:t> Set to 1e-3 (TODO: Hyper-tune).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Epochs</a:t>
            </a:r>
            <a:r>
              <a:rPr lang="en"/>
              <a:t>: 3 </a:t>
            </a:r>
            <a:r>
              <a:rPr lang="en"/>
              <a:t>(TODO: Hyper-tune).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Experiment: Setup</a:t>
            </a:r>
            <a:endParaRPr/>
          </a:p>
        </p:txBody>
      </p:sp>
      <p:sp>
        <p:nvSpPr>
          <p:cNvPr id="202" name="Google Shape;202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20% of the train data are randomly sampled to create the test set.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training is done with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Whole dataset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Undersampled dataset (TODO)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different training modes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Normal training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With differential privacy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evaluation bias we are currently </a:t>
            </a:r>
            <a:r>
              <a:rPr lang="en"/>
              <a:t>using</a:t>
            </a:r>
            <a:r>
              <a:rPr lang="en"/>
              <a:t> the Gender bias in the model prediction.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Experiment: Setup</a:t>
            </a:r>
            <a:endParaRPr/>
          </a:p>
        </p:txBody>
      </p:sp>
      <p:sp>
        <p:nvSpPr>
          <p:cNvPr id="208" name="Google Shape;208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metrics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Cross-entropy loss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Accuracy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F1-score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ROC-AUC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Privacy budget (for DP training)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Experiment: Gender Bias evaluation</a:t>
            </a:r>
            <a:endParaRPr/>
          </a:p>
        </p:txBody>
      </p:sp>
      <p:sp>
        <p:nvSpPr>
          <p:cNvPr id="214" name="Google Shape;214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now, we have implemented a simple pronoun checking system to evaluate how to model performs with examples mentioning different gender pronouns.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set a list of pronouns with male to female mapping (“he she”, “him her”).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each example if it contains one of the corresponding gender pronoun we label it as `has_male` or `has_female`.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Analyze the predicted test labels on that.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Experiment: Results</a:t>
            </a:r>
            <a:endParaRPr/>
          </a:p>
        </p:txBody>
      </p:sp>
      <p:sp>
        <p:nvSpPr>
          <p:cNvPr id="220" name="Google Shape;220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 training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1" name="Google Shape;221;p40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{6067E9B6-B469-48ED-869D-687F4F2FE1CF}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Dataset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F1-score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ROC-AUC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0.134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95.46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60.64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74.25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0.126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95.48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58.54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72.92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Experiment: Results</a:t>
            </a:r>
            <a:endParaRPr/>
          </a:p>
        </p:txBody>
      </p:sp>
      <p:sp>
        <p:nvSpPr>
          <p:cNvPr id="227" name="Google Shape;227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Differentially Private</a:t>
            </a:r>
            <a:r>
              <a:rPr lang="en"/>
              <a:t> training.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Privacy budgets are 1230.82, 2349.87, 3468.91 in the first three epochs. A higher delta improves the budget score.</a:t>
            </a:r>
            <a:endParaRPr/>
          </a:p>
        </p:txBody>
      </p:sp>
      <p:graphicFrame>
        <p:nvGraphicFramePr>
          <p:cNvPr id="228" name="Google Shape;228;p41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{6067E9B6-B469-48ED-869D-687F4F2FE1CF}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Dataset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F1-score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ROC-AUC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94.63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44.86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65.19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0.284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95.26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55.38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71.10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Social bias in NLP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Definition: </a:t>
            </a:r>
            <a:r>
              <a:rPr lang="en"/>
              <a:t>Unequal model predictions for otherwise equal social groups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Masked token prediction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Sentence = “[MASK] is a doctor”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Pr([MASK] = “</a:t>
            </a:r>
            <a:r>
              <a:rPr b="1" lang="en"/>
              <a:t>he</a:t>
            </a:r>
            <a:r>
              <a:rPr lang="en"/>
              <a:t>” | Sentence) → </a:t>
            </a:r>
            <a:r>
              <a:rPr b="1" lang="en"/>
              <a:t>.9</a:t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</a:t>
            </a:r>
            <a:r>
              <a:rPr lang="en"/>
              <a:t>([MASK] = “</a:t>
            </a:r>
            <a:r>
              <a:rPr b="1" lang="en"/>
              <a:t>she</a:t>
            </a:r>
            <a:r>
              <a:rPr lang="en"/>
              <a:t>” | Sentence) → </a:t>
            </a:r>
            <a:r>
              <a:rPr b="1" lang="en"/>
              <a:t>.3</a:t>
            </a:r>
            <a:endParaRPr b="1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Experiment: Bias evaluation</a:t>
            </a:r>
            <a:endParaRPr/>
          </a:p>
        </p:txBody>
      </p:sp>
      <p:sp>
        <p:nvSpPr>
          <p:cNvPr id="234" name="Google Shape;234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Without DP: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Examples with female pronouns are mispredicted </a:t>
            </a:r>
            <a:r>
              <a:rPr b="1" lang="en"/>
              <a:t>4.19%</a:t>
            </a:r>
            <a:r>
              <a:rPr lang="en"/>
              <a:t> times they occur, where for male pronouns it is </a:t>
            </a:r>
            <a:r>
              <a:rPr b="1" lang="en"/>
              <a:t>4.35%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With DP: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mispredictions for female and male gendered examples are </a:t>
            </a:r>
            <a:r>
              <a:rPr b="1" lang="en"/>
              <a:t>4.36%</a:t>
            </a:r>
            <a:r>
              <a:rPr lang="en"/>
              <a:t> and </a:t>
            </a:r>
            <a:r>
              <a:rPr b="1" lang="en"/>
              <a:t>4.58% </a:t>
            </a:r>
            <a:r>
              <a:rPr lang="en"/>
              <a:t>time in examples they occur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Observation: </a:t>
            </a:r>
            <a:endParaRPr b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Mispredictions increased with DP training.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pretrained model was </a:t>
            </a:r>
            <a:r>
              <a:rPr b="1" lang="en"/>
              <a:t>better at predicting</a:t>
            </a:r>
            <a:r>
              <a:rPr lang="en"/>
              <a:t> hate-speech when the example had </a:t>
            </a:r>
            <a:r>
              <a:rPr b="1" lang="en"/>
              <a:t>female </a:t>
            </a:r>
            <a:r>
              <a:rPr lang="en"/>
              <a:t>pronouns in it, compared to </a:t>
            </a:r>
            <a:r>
              <a:rPr b="1" lang="en"/>
              <a:t>male </a:t>
            </a:r>
            <a:r>
              <a:rPr lang="en"/>
              <a:t>pronouns.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Though the difference is not significant.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Do</a:t>
            </a:r>
            <a:endParaRPr/>
          </a:p>
        </p:txBody>
      </p:sp>
      <p:sp>
        <p:nvSpPr>
          <p:cNvPr id="240" name="Google Shape;240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Undersample the dataset.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different pretrained model sizes.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Hyper-tune the training parameters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 the bias evaluation process.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46" name="Google Shape;246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Hyper-tuning models using differential privacy changes the model behavior.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change is affected by the choice of hyper-parameters as well as the pre-trained model.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Evaluation of bias is hard to implement.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5"/>
          <p:cNvSpPr txBox="1"/>
          <p:nvPr>
            <p:ph type="title"/>
          </p:nvPr>
        </p:nvSpPr>
        <p:spPr>
          <a:xfrm>
            <a:off x="311700" y="2197625"/>
            <a:ext cx="8520600" cy="8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800"/>
              <a:t>Any questions ?</a:t>
            </a:r>
            <a:endParaRPr sz="4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# baseline metrics</a:t>
            </a:r>
            <a:endParaRPr/>
          </a:p>
        </p:txBody>
      </p:sp>
      <p:graphicFrame>
        <p:nvGraphicFramePr>
          <p:cNvPr id="258" name="Google Shape;258;p46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{6067E9B6-B469-48ED-869D-687F4F2FE1CF}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0.8870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0.8860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RoBERTa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0.8608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0.9365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Differential Privacy vs Social Bias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Intuition:</a:t>
            </a:r>
            <a:r>
              <a:rPr lang="en"/>
              <a:t> </a:t>
            </a:r>
            <a:r>
              <a:rPr b="1" lang="en"/>
              <a:t>Differential Privacy decreases bias (improves fairness) in models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Differential Privacy vs Social Bias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Intuition: Differential Privacy decreases bias (improves fairness) in models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Differential Privacy increases model robustness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i="1" lang="en"/>
              <a:t>Certified Robustness to Word Substitution Attack with Differential Privacy (Wang et al. 2021)</a:t>
            </a:r>
            <a:endParaRPr i="1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Differential Privacy vs Social Bias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Intuition: Differential Privacy decreases bias (improves fairness) in models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Differential Privacy increases model robustness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i="1" lang="en"/>
              <a:t>Certified Robustness to Word Substitution Attack with Differential Privacy (Wang et al. 2021)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Increased robustness leads to improved model fairness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i="1" lang="en"/>
              <a:t>Does Robustness Improve Fairness? Approaching Fairness with Word Substitution Robustness Methods for Text Classification </a:t>
            </a:r>
            <a:r>
              <a:rPr lang="en"/>
              <a:t>(</a:t>
            </a:r>
            <a:r>
              <a:rPr i="1" lang="en"/>
              <a:t>Pruksachatkun et al. 2021)</a:t>
            </a:r>
            <a:endParaRPr i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Differential Privacy vs Social Bias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Intuition: Differential Privacy decreases bias (improves fairness) in models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Differential Privacy increases model robustness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i="1" lang="en"/>
              <a:t>Certified Robustness to Word Substitution Attack with Differential Privacy (Wang et al. 2021)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Increased robustness leads to improved model fairness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i="1" lang="en"/>
              <a:t>Does Robustness Improve Fairness? Approaching Fairness with Word Substitution Robustness Methods for Text Classification </a:t>
            </a:r>
            <a:r>
              <a:rPr lang="en"/>
              <a:t>(</a:t>
            </a:r>
            <a:r>
              <a:rPr i="1" lang="en"/>
              <a:t>Pruksachatkun et al. 2021)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∴ Differential Privacy improves model fairness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Contradiction?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Intuition: DP training makes models </a:t>
            </a:r>
            <a:r>
              <a:rPr b="1" i="1" lang="en"/>
              <a:t>more</a:t>
            </a:r>
            <a:r>
              <a:rPr b="1" lang="en"/>
              <a:t> biased (</a:t>
            </a:r>
            <a:r>
              <a:rPr b="1" i="1" lang="en"/>
              <a:t>less </a:t>
            </a:r>
            <a:r>
              <a:rPr b="1" lang="en"/>
              <a:t>fair)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i="1" lang="en"/>
              <a:t>Differential Privacy Has Disparate Impact on Model Accuracy (Bagdasaryan and Shmatikov 2019)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Contradiction?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Intuition: DP training makes models </a:t>
            </a:r>
            <a:r>
              <a:rPr i="1" lang="en"/>
              <a:t>more</a:t>
            </a:r>
            <a:r>
              <a:rPr lang="en"/>
              <a:t> biased (</a:t>
            </a:r>
            <a:r>
              <a:rPr i="1" lang="en"/>
              <a:t>less </a:t>
            </a:r>
            <a:r>
              <a:rPr lang="en"/>
              <a:t>fair)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i="1" lang="en"/>
              <a:t>Differential Privacy Has Disparate Impact on Model Accuracy (Bagdasaryan and Shmatikov 2019)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DP makes model prediction accuracy on certain social groups disproportionately worse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