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Arial Black" panose="020B060402020202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A6175-0E42-4D4B-9F5E-18B72AD465B8}">
  <a:tblStyle styleId="{F24A6175-0E42-4D4B-9F5E-18B72AD465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7FBF4"/>
            </a:gs>
            <a:gs pos="43000">
              <a:srgbClr val="F7FBF4"/>
            </a:gs>
            <a:gs pos="74000">
              <a:srgbClr val="BDDCA8"/>
            </a:gs>
            <a:gs pos="82570">
              <a:srgbClr val="BEDCAA"/>
            </a:gs>
            <a:gs pos="83000">
              <a:srgbClr val="BDDCA8"/>
            </a:gs>
            <a:gs pos="100000">
              <a:srgbClr val="D3E7C5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1424353"/>
            <a:ext cx="10515600" cy="4009200"/>
          </a:xfrm>
          <a:prstGeom prst="rect">
            <a:avLst/>
          </a:prstGeom>
          <a:gradFill>
            <a:gsLst>
              <a:gs pos="0">
                <a:srgbClr val="F7FBF4"/>
              </a:gs>
              <a:gs pos="43000">
                <a:srgbClr val="F7FBF4"/>
              </a:gs>
              <a:gs pos="74000">
                <a:srgbClr val="BDDCA8"/>
              </a:gs>
              <a:gs pos="82570">
                <a:srgbClr val="BEDCAA"/>
              </a:gs>
              <a:gs pos="83000">
                <a:srgbClr val="BDDCA8"/>
              </a:gs>
              <a:gs pos="100000">
                <a:srgbClr val="D3E7C5"/>
              </a:gs>
            </a:gsLst>
            <a:lin ang="5400012" scaled="0"/>
          </a:gradFill>
          <a:ln w="9525" cap="flat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     </a:t>
            </a:r>
            <a:r>
              <a:rPr lang="en-US" sz="8000" b="1">
                <a:latin typeface="Arial Black"/>
                <a:ea typeface="Arial Black"/>
                <a:cs typeface="Arial Black"/>
                <a:sym typeface="Arial Black"/>
              </a:rPr>
              <a:t>Motivating </a:t>
            </a:r>
            <a:br>
              <a:rPr lang="en-US" sz="8000" b="1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8000" b="1">
                <a:latin typeface="Arial Black"/>
                <a:ea typeface="Arial Black"/>
                <a:cs typeface="Arial Black"/>
                <a:sym typeface="Arial Black"/>
              </a:rPr>
              <a:t>        Employees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CE89"/>
            </a:gs>
            <a:gs pos="19000">
              <a:srgbClr val="A5CE89"/>
            </a:gs>
            <a:gs pos="74000">
              <a:schemeClr val="lt1"/>
            </a:gs>
            <a:gs pos="100000">
              <a:schemeClr val="lt1"/>
            </a:gs>
          </a:gsLst>
          <a:lin ang="15600000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294968"/>
            <a:ext cx="10692581" cy="134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u="sng">
                <a:latin typeface="Arial Black"/>
                <a:ea typeface="Arial Black"/>
                <a:cs typeface="Arial Black"/>
                <a:sym typeface="Arial Black"/>
              </a:rPr>
              <a:t>Motivation Formula: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132735" y="1825625"/>
            <a:ext cx="1182820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None/>
            </a:pPr>
            <a:r>
              <a:rPr lang="en-US" sz="36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Motivation = Expectancy     Instrumentality     Valence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If any one of these values is zero,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      Motivation will also be zero.  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279924" y="1825625"/>
            <a:ext cx="545690" cy="548865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8849033" y="1833281"/>
            <a:ext cx="619432" cy="54569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CE89"/>
            </a:gs>
            <a:gs pos="19000">
              <a:srgbClr val="A5CE89"/>
            </a:gs>
            <a:gs pos="74000">
              <a:srgbClr val="BBD6EE"/>
            </a:gs>
            <a:gs pos="100000">
              <a:srgbClr val="BBD6EE"/>
            </a:gs>
          </a:gsLst>
          <a:lin ang="156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838200" y="427703"/>
            <a:ext cx="10515600" cy="535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lang="en-US" sz="5400">
                <a:solidFill>
                  <a:srgbClr val="7F6000"/>
                </a:solidFill>
                <a:latin typeface="Arial Black"/>
                <a:ea typeface="Arial Black"/>
                <a:cs typeface="Arial Black"/>
                <a:sym typeface="Arial Black"/>
              </a:rPr>
              <a:t>Herzberg’s Theory</a:t>
            </a:r>
            <a:br>
              <a:rPr lang="en-US" sz="54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                     &amp;</a:t>
            </a:r>
            <a:br>
              <a:rPr lang="en-US" sz="54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           Equity Theory</a:t>
            </a:r>
            <a:br>
              <a:rPr lang="en-US" sz="60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CE89"/>
            </a:gs>
            <a:gs pos="19000">
              <a:srgbClr val="A5CE89"/>
            </a:gs>
            <a:gs pos="74000">
              <a:srgbClr val="BBD6EE"/>
            </a:gs>
            <a:gs pos="100000">
              <a:srgbClr val="BBD6EE"/>
            </a:gs>
          </a:gsLst>
          <a:lin ang="156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38200" y="651540"/>
            <a:ext cx="10515600" cy="172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</a:t>
            </a:r>
            <a:r>
              <a:rPr lang="en-US" sz="6000" u="sng">
                <a:latin typeface="Arial Black"/>
                <a:ea typeface="Arial Black"/>
                <a:cs typeface="Arial Black"/>
                <a:sym typeface="Arial Black"/>
              </a:rPr>
              <a:t>Herzberg’s Theory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221226" y="2212258"/>
            <a:ext cx="11577484" cy="39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lang="en-US" sz="4800">
                <a:latin typeface="Arial"/>
                <a:ea typeface="Arial"/>
                <a:cs typeface="Arial"/>
                <a:sym typeface="Arial"/>
              </a:rPr>
              <a:t>What is Herzberg’s Theory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CE89"/>
            </a:gs>
            <a:gs pos="8257">
              <a:srgbClr val="A5CE89"/>
            </a:gs>
            <a:gs pos="45500">
              <a:srgbClr val="BBD6EE"/>
            </a:gs>
            <a:gs pos="72000">
              <a:schemeClr val="lt1"/>
            </a:gs>
            <a:gs pos="100000">
              <a:schemeClr val="lt1"/>
            </a:gs>
          </a:gsLst>
          <a:lin ang="156000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    </a:t>
            </a: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Hygiene Factors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1725561" y="2141537"/>
            <a:ext cx="99674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Company policies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Job security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Working conditions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Supervision &amp; relationships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BD6EE"/>
            </a:gs>
            <a:gs pos="45500">
              <a:srgbClr val="BBD6EE"/>
            </a:gs>
            <a:gs pos="72000">
              <a:schemeClr val="lt1"/>
            </a:gs>
            <a:gs pos="100000">
              <a:srgbClr val="A5CE89"/>
            </a:gs>
          </a:gsLst>
          <a:lin ang="156000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</a:t>
            </a: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Motivators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1946788" y="2035278"/>
            <a:ext cx="7226710" cy="445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Achievement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Recognition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Advancement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Responsibility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Growth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6000">
              <a:schemeClr val="lt1"/>
            </a:gs>
            <a:gs pos="90000">
              <a:srgbClr val="A5CE89"/>
            </a:gs>
            <a:gs pos="100000">
              <a:srgbClr val="A5CE89"/>
            </a:gs>
          </a:gsLst>
          <a:lin ang="15600000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5400">
                <a:latin typeface="Arial Black"/>
                <a:ea typeface="Arial Black"/>
                <a:cs typeface="Arial Black"/>
                <a:sym typeface="Arial Black"/>
              </a:rPr>
              <a:t>       </a:t>
            </a:r>
            <a:r>
              <a:rPr lang="en-US" sz="5400" u="sng">
                <a:latin typeface="Arial Black"/>
                <a:ea typeface="Arial Black"/>
                <a:cs typeface="Arial Black"/>
                <a:sym typeface="Arial Black"/>
              </a:rPr>
              <a:t>Equity Theory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1932038" y="2035277"/>
            <a:ext cx="8391833" cy="392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None/>
            </a:pPr>
            <a:r>
              <a:rPr lang="en-US" sz="4000">
                <a:solidFill>
                  <a:srgbClr val="7F6000"/>
                </a:solidFill>
                <a:latin typeface="Arial Black"/>
                <a:ea typeface="Arial Black"/>
                <a:cs typeface="Arial Black"/>
                <a:sym typeface="Arial Black"/>
              </a:rPr>
              <a:t>Person         Referent Other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7F6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Outcomes                 Outcomes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 Input                       Input 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2062316" y="3731623"/>
            <a:ext cx="2539180" cy="265471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5604388" y="3731623"/>
            <a:ext cx="2905432" cy="280218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4962831" y="3635758"/>
            <a:ext cx="545690" cy="47194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C0C0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08C"/>
            </a:gs>
            <a:gs pos="2000">
              <a:srgbClr val="DDEAF6"/>
            </a:gs>
            <a:gs pos="100000">
              <a:srgbClr val="DDEAF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          </a:t>
            </a:r>
            <a:r>
              <a:rPr lang="en-US" sz="4800">
                <a:latin typeface="Arial Black"/>
                <a:ea typeface="Arial Black"/>
                <a:cs typeface="Arial Black"/>
                <a:sym typeface="Arial Black"/>
              </a:rPr>
              <a:t>Inputs vs. Outcomes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Inputs(What you give)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2"/>
          </p:nvPr>
        </p:nvSpPr>
        <p:spPr>
          <a:xfrm>
            <a:off x="1312171" y="2505075"/>
            <a:ext cx="42130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Effort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Skills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Experience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Loyalty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3"/>
          </p:nvPr>
        </p:nvSpPr>
        <p:spPr>
          <a:xfrm>
            <a:off x="5678129" y="1681163"/>
            <a:ext cx="5677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Outcomes(What you get)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4"/>
          </p:nvPr>
        </p:nvSpPr>
        <p:spPr>
          <a:xfrm>
            <a:off x="6341806" y="2505075"/>
            <a:ext cx="501358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Promotions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Benefits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Recognition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Job Security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E0F2">
                <a:alpha val="22352"/>
              </a:srgbClr>
            </a:gs>
            <a:gs pos="29000">
              <a:srgbClr val="C5D3ED"/>
            </a:gs>
            <a:gs pos="41000">
              <a:srgbClr val="B9CBE9"/>
            </a:gs>
            <a:gs pos="57000">
              <a:srgbClr val="A9BEE4"/>
            </a:gs>
            <a:gs pos="100000">
              <a:srgbClr val="FFD966"/>
            </a:gs>
          </a:gsLst>
          <a:lin ang="54000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164167" y="846665"/>
            <a:ext cx="9863666" cy="4809068"/>
          </a:xfrm>
          <a:prstGeom prst="rect">
            <a:avLst/>
          </a:prstGeom>
          <a:gradFill>
            <a:gsLst>
              <a:gs pos="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 Black"/>
              <a:buNone/>
            </a:pPr>
            <a:r>
              <a:rPr lang="en-US" sz="7200">
                <a:latin typeface="Arial Black"/>
                <a:ea typeface="Arial Black"/>
                <a:cs typeface="Arial Black"/>
                <a:sym typeface="Arial Black"/>
              </a:rPr>
              <a:t>    Theory </a:t>
            </a:r>
            <a:r>
              <a:rPr lang="en-US" sz="7200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rPr>
              <a:t>X</a:t>
            </a:r>
            <a:r>
              <a:rPr lang="en-US" sz="7200">
                <a:latin typeface="Arial Black"/>
                <a:ea typeface="Arial Black"/>
                <a:cs typeface="Arial Black"/>
                <a:sym typeface="Arial Black"/>
              </a:rPr>
              <a:t>,</a:t>
            </a:r>
            <a:r>
              <a:rPr lang="en-US" sz="72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7200">
                <a:latin typeface="Arial Black"/>
                <a:ea typeface="Arial Black"/>
                <a:cs typeface="Arial Black"/>
                <a:sym typeface="Arial Black"/>
              </a:rPr>
              <a:t> &amp; </a:t>
            </a:r>
            <a:r>
              <a:rPr lang="en-US" sz="7200">
                <a:solidFill>
                  <a:srgbClr val="385623"/>
                </a:solidFill>
                <a:latin typeface="Arial Black"/>
                <a:ea typeface="Arial Black"/>
                <a:cs typeface="Arial Black"/>
                <a:sym typeface="Arial Black"/>
              </a:rPr>
              <a:t>Z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22936">
              <a:srgbClr val="9CC2E5"/>
            </a:gs>
            <a:gs pos="74000">
              <a:srgbClr val="FEE599"/>
            </a:gs>
            <a:gs pos="95000">
              <a:srgbClr val="DDEAF6"/>
            </a:gs>
            <a:gs pos="100000">
              <a:srgbClr val="DDEAF6"/>
            </a:gs>
          </a:gsLst>
          <a:lin ang="27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77893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   Theory X &amp;Y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838199" y="2150533"/>
            <a:ext cx="10710333" cy="434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000"/>
              <a:buNone/>
            </a:pPr>
            <a:r>
              <a:rPr lang="en-US" sz="4000" b="1">
                <a:solidFill>
                  <a:srgbClr val="C55A11"/>
                </a:solidFill>
                <a:latin typeface="Arial Black"/>
                <a:ea typeface="Arial Black"/>
                <a:cs typeface="Arial Black"/>
                <a:sym typeface="Arial Black"/>
              </a:rPr>
              <a:t>Theory X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Assumes employees are lazy,dislike work and need strict supervision.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>
                <a:latin typeface="Arial Black"/>
                <a:ea typeface="Arial Black"/>
                <a:cs typeface="Arial Black"/>
                <a:sym typeface="Arial Black"/>
              </a:rPr>
              <a:t>Theory Y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Assumes employees are motivated,enjoy work and can self-direct if given the right conditions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22936">
              <a:srgbClr val="9CC2E5"/>
            </a:gs>
            <a:gs pos="74000">
              <a:srgbClr val="FEE599"/>
            </a:gs>
            <a:gs pos="95000">
              <a:srgbClr val="DDEAF6"/>
            </a:gs>
            <a:gs pos="100000">
              <a:srgbClr val="DDEAF6"/>
            </a:gs>
          </a:gsLst>
          <a:lin ang="27000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1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Theory X-The Authoritarian view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55600" y="1422400"/>
            <a:ext cx="11480800" cy="543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People dislike work and will avoid it if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Must be forced, controlled or threatened to perform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Prefer to be directed ,avoid responsibility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Require close supervision and strict rules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4800"/>
              <a:buNone/>
            </a:pPr>
            <a:r>
              <a:rPr lang="en-US" sz="48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Management Style: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-Autocratic and centralized control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-Focuses on punishment and rewards to motivate workers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BF4"/>
            </a:gs>
            <a:gs pos="43000">
              <a:srgbClr val="F7FBF4"/>
            </a:gs>
            <a:gs pos="74000">
              <a:srgbClr val="BDDCA8"/>
            </a:gs>
            <a:gs pos="82568">
              <a:srgbClr val="BEDCAA"/>
            </a:gs>
            <a:gs pos="83000">
              <a:srgbClr val="BDDCA8"/>
            </a:gs>
            <a:gs pos="100000">
              <a:srgbClr val="D3E7C5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117987"/>
            <a:ext cx="10515600" cy="17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18834"/>
            <a:ext cx="10515600" cy="5005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8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Value of Motivation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800" b="1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Theories of Motivation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8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Motivating Disgruntled Employees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-How Firms Can Enhances Job     Satisfactions  and Motivations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34000">
              <a:srgbClr val="FEE599"/>
            </a:gs>
            <a:gs pos="62000">
              <a:schemeClr val="lt2"/>
            </a:gs>
            <a:gs pos="73000">
              <a:srgbClr val="DDEAF6"/>
            </a:gs>
            <a:gs pos="100000">
              <a:srgbClr val="DDEAF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5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Theory Y-The Participative View</a:t>
            </a:r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838199" y="1371599"/>
            <a:ext cx="10515601" cy="511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People enjoy work and see it as natural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They are self-motivated and self-directed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People seek and accept responsibility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Have the capacity for creativity and problem-solving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Management Style: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Democratic and collaborative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-Encourages employee involvement ,trust and development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34000">
              <a:srgbClr val="FEE599"/>
            </a:gs>
            <a:gs pos="62000">
              <a:schemeClr val="lt2"/>
            </a:gs>
            <a:gs pos="73000">
              <a:srgbClr val="DDEAF6"/>
            </a:gs>
            <a:gs pos="100000">
              <a:srgbClr val="DDEAF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839788" y="1"/>
            <a:ext cx="10285412" cy="66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 Comparison Between X &amp; Y Theory</a:t>
            </a:r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341400" y="8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{F24A6175-0E42-4D4B-9F5E-18B72AD465B8}</a:tableStyleId>
              </a:tblPr>
              <a:tblGrid>
                <a:gridCol w="25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Aspect</a:t>
                      </a:r>
                      <a:endParaRPr sz="1900" b="1" u="none" strike="noStrike" cap="none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Theory X</a:t>
                      </a:r>
                      <a:endParaRPr sz="1900" b="1" u="none" strike="noStrike" cap="none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/>
                        <a:t>Theory Y</a:t>
                      </a:r>
                      <a:endParaRPr sz="1900" b="1" u="none" strike="noStrike" cap="none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Motivation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Motivated by money, job security, and fear of punishment.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Motivated by intrinsic factors like self-fulfillment and responsibility.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 Style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Authoritarian, centralized control, close supervision.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Participative, decentralized, and empowering.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Decision-Making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Top-down decisions; little input from employees.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Involves employees in decision-making.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Responsibility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Employees avoid responsibility whenever possible.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Employees seek and accept responsibility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Creativity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Limited to top management.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Employees are creative and capable of solving problems.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Leadership Style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Task-oriented and controlling.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People-oriented and democratic.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Communication Flow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	Mostly downward (manager to employee).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Open and two-way communication.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E599"/>
            </a:gs>
            <a:gs pos="45872">
              <a:srgbClr val="F5E6BA"/>
            </a:gs>
            <a:gs pos="62000">
              <a:schemeClr val="lt2"/>
            </a:gs>
            <a:gs pos="100000">
              <a:srgbClr val="DDEAF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8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Theory Z-The Hybrid Approach 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1171903" y="1245476"/>
            <a:ext cx="10972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Long-term employment and job security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Team-work and collective decision-making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Strong company culture and employee loyalty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Focus on slow promotions and consistent career growth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6000"/>
              </a:buClr>
              <a:buSzPts val="4000"/>
              <a:buNone/>
            </a:pPr>
            <a:r>
              <a:rPr lang="en-US" sz="4000">
                <a:solidFill>
                  <a:srgbClr val="7F6000"/>
                </a:solidFill>
                <a:latin typeface="Arial Black"/>
                <a:ea typeface="Arial Black"/>
                <a:cs typeface="Arial Black"/>
                <a:sym typeface="Arial Black"/>
              </a:rPr>
              <a:t>Management Style: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Trust-based with shared responsibility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Encourages employee commitment and stable work environment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CAAC"/>
            </a:gs>
            <a:gs pos="64000">
              <a:srgbClr val="A9BEE4"/>
            </a:gs>
            <a:gs pos="100000">
              <a:srgbClr val="A9BEE4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1179870" y="648929"/>
            <a:ext cx="10173929" cy="4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 Black"/>
              <a:buNone/>
            </a:pPr>
            <a:r>
              <a:rPr lang="en-US" sz="5400" b="1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 Motivating Disgruntled</a:t>
            </a:r>
            <a:br>
              <a:rPr lang="en-US" sz="5400" b="1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 b="1">
                <a:solidFill>
                  <a:srgbClr val="26262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Employees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CAAC"/>
            </a:gs>
            <a:gs pos="64000">
              <a:srgbClr val="A9BEE4"/>
            </a:gs>
            <a:gs pos="100000">
              <a:srgbClr val="A9BEE4"/>
            </a:gs>
          </a:gsLst>
          <a:lin ang="2700000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501445" y="663677"/>
            <a:ext cx="11179278" cy="619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What does ‘</a:t>
            </a:r>
            <a:r>
              <a:rPr lang="en-US" sz="3200">
                <a:latin typeface="Arial Black"/>
                <a:ea typeface="Arial Black"/>
                <a:cs typeface="Arial Black"/>
                <a:sym typeface="Arial Black"/>
              </a:rPr>
              <a:t>Disgruntled Employee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’ mean?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Why is it important to motivate disgruntled employees?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What are some common causes of employee dissatisfaction?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What are effective ways to motivate disgruntled employees?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can managers prevent employees from becoming disgruntled?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What can be the impact of ignoring disgruntled employees?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can a positive work culture help in motivating employees?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CAAC"/>
            </a:gs>
            <a:gs pos="64000">
              <a:srgbClr val="A9BEE4"/>
            </a:gs>
            <a:gs pos="100000">
              <a:srgbClr val="A9BEE4"/>
            </a:gs>
          </a:gsLst>
          <a:lin ang="2700000" scaled="0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838200" y="1032387"/>
            <a:ext cx="10515600" cy="514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 </a:t>
            </a: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Decision Making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681925" y="681037"/>
            <a:ext cx="11298266" cy="372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5400"/>
              <a:buFont typeface="Arial Black"/>
              <a:buNone/>
            </a:pPr>
            <a:r>
              <a:rPr lang="en-US" sz="54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How Firms Can Enhance Job          </a:t>
            </a:r>
            <a:br>
              <a:rPr lang="en-US" sz="54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4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 Satisfaction and Motivation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xfrm>
            <a:off x="838200" y="5722373"/>
            <a:ext cx="10515600" cy="45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Addressing Hygiene Factors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838200" y="1946787"/>
            <a:ext cx="9721645" cy="423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Char char="•"/>
            </a:pPr>
            <a:r>
              <a:rPr lang="en-US" sz="36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Fair compensation and benefits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Char char="•"/>
            </a:pPr>
            <a:r>
              <a:rPr lang="en-US" sz="3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Safe and conducive  working conditions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3600"/>
              <a:buChar char="•"/>
            </a:pPr>
            <a:r>
              <a:rPr lang="en-US" sz="36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Effective supervision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Clear company policies and administration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3600"/>
              <a:buChar char="•"/>
            </a:pPr>
            <a:r>
              <a:rPr lang="en-US" sz="36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Positive interpersonal relationships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Implementing Motivators</a:t>
            </a:r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>
            <a:off x="838200" y="1976283"/>
            <a:ext cx="10515600" cy="46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None/>
            </a:pPr>
            <a:r>
              <a:rPr lang="en-US" sz="36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Achievement: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-Providing challenging and meaningful work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-Setting clear,achievable goals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3600"/>
              <a:buNone/>
            </a:pPr>
            <a:r>
              <a:rPr lang="en-US" sz="36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Recognition: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-Regular acknowledgment and appreciation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-Promotions and career advancement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838199" y="103240"/>
            <a:ext cx="6904703" cy="122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The Work Itself:</a:t>
            </a:r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646471" y="1489588"/>
            <a:ext cx="10515600" cy="505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Job Enrichment and Enlargement: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-Job Enlargement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        -Job Enrichment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        -Autonomy and Empowerment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4000"/>
              <a:buNone/>
            </a:pPr>
            <a:r>
              <a:rPr lang="en-US" sz="40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Responsibility: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     -Delegation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           -Participation in decision-making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144718"/>
          </a:xfrm>
          <a:prstGeom prst="rect">
            <a:avLst/>
          </a:prstGeom>
          <a:gradFill>
            <a:gsLst>
              <a:gs pos="0">
                <a:srgbClr val="F7FBF4"/>
              </a:gs>
              <a:gs pos="43000">
                <a:srgbClr val="F7FBF4"/>
              </a:gs>
              <a:gs pos="74000">
                <a:srgbClr val="BDDCA8"/>
              </a:gs>
              <a:gs pos="82568">
                <a:srgbClr val="BEDCAA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 w="9525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 Black"/>
              <a:buNone/>
            </a:pPr>
            <a:r>
              <a:rPr lang="en-US" sz="7200"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What is Motivation?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5641383"/>
            <a:ext cx="10515600" cy="5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776748" y="147482"/>
            <a:ext cx="10515600" cy="179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Advancement and Growth Opportunities: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838200" y="2197509"/>
            <a:ext cx="10515600" cy="397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Training and Development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Mentorship Programs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Clear Career Path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>
            <a:spLocks noGrp="1"/>
          </p:cNvSpPr>
          <p:nvPr>
            <p:ph type="title"/>
          </p:nvPr>
        </p:nvSpPr>
        <p:spPr>
          <a:xfrm>
            <a:off x="530942" y="335628"/>
            <a:ext cx="108793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Fostering a Positive Organizational Culture</a:t>
            </a:r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894735" y="19288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Open communication and transparency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Teamwork and collaboration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Work-life balance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Diversity and inclusion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C3D7"/>
            </a:gs>
            <a:gs pos="44000">
              <a:srgbClr val="C4E0B2"/>
            </a:gs>
            <a:gs pos="70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1828800" y="147484"/>
            <a:ext cx="8377084" cy="94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lang="en-US" sz="4000" u="sng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Summary</a:t>
            </a:r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838200" y="1474839"/>
            <a:ext cx="10515600" cy="470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The chapter explains the importance and value of employee motivation in workplace success.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It outlines key motivation theories like Maslow’s and Herberg’s.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It describes ways to motivate disgruntled employees.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It discusses how job satisfaction is linked to motivation.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It suggests strategies firms can use to enhance motivation, such as rewards,recognition and a positive work environment 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CAAC"/>
            </a:gs>
            <a:gs pos="5000">
              <a:srgbClr val="F7CAAC"/>
            </a:gs>
            <a:gs pos="6000">
              <a:srgbClr val="F7CAAC"/>
            </a:gs>
            <a:gs pos="37000">
              <a:srgbClr val="D2C6C9"/>
            </a:gs>
            <a:gs pos="52499">
              <a:srgbClr val="BFC3D7"/>
            </a:gs>
            <a:gs pos="68000">
              <a:srgbClr val="A9BEE4"/>
            </a:gs>
            <a:gs pos="100000">
              <a:srgbClr val="A9BEE4"/>
            </a:gs>
          </a:gsLst>
          <a:lin ang="27000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1"/>
          </p:nvPr>
        </p:nvSpPr>
        <p:spPr>
          <a:xfrm>
            <a:off x="838200" y="604684"/>
            <a:ext cx="10515600" cy="49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      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75561" y="379873"/>
            <a:ext cx="1064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Arial Black"/>
              <a:buNone/>
            </a:pPr>
            <a:r>
              <a:rPr lang="en-US" sz="6000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The Value of Motivation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1053885" y="2061275"/>
            <a:ext cx="11138100" cy="4796700"/>
          </a:xfrm>
          <a:prstGeom prst="rect">
            <a:avLst/>
          </a:prstGeom>
          <a:gradFill>
            <a:gsLst>
              <a:gs pos="0">
                <a:srgbClr val="F7FBF4"/>
              </a:gs>
              <a:gs pos="11010">
                <a:srgbClr val="F7FBF4"/>
              </a:gs>
              <a:gs pos="29000">
                <a:srgbClr val="F7FBF4"/>
              </a:gs>
              <a:gs pos="43000">
                <a:srgbClr val="F7FBF4"/>
              </a:gs>
              <a:gs pos="74000">
                <a:srgbClr val="BDDCA8"/>
              </a:gs>
              <a:gs pos="82570">
                <a:srgbClr val="BEDCAA"/>
              </a:gs>
              <a:gs pos="83000">
                <a:srgbClr val="BDDCA8"/>
              </a:gs>
              <a:gs pos="90000">
                <a:srgbClr val="D3E7C5"/>
              </a:gs>
              <a:gs pos="90820">
                <a:srgbClr val="C8E2B7"/>
              </a:gs>
              <a:gs pos="95410">
                <a:srgbClr val="CEE5BF"/>
              </a:gs>
              <a:gs pos="100000">
                <a:srgbClr val="CEE5BF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Char char="•"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Boosts  Job Satisfactions  and      Performance </a:t>
            </a:r>
            <a:endParaRPr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4800"/>
              <a:buChar char="•"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Increase Engagement</a:t>
            </a:r>
            <a:endParaRPr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4800"/>
              <a:buChar char="•"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Enhances Employee overall Experience </a:t>
            </a:r>
            <a:endParaRPr/>
          </a:p>
          <a:p>
            <a:pPr marL="228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4800"/>
              <a:buChar char="•"/>
            </a:pPr>
            <a:r>
              <a:rPr lang="en-US" sz="4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Reduces Turnover and hiring costs.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E0B2"/>
            </a:gs>
            <a:gs pos="100000">
              <a:srgbClr val="C4E0B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9492" y="247973"/>
            <a:ext cx="96387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ct val="100000"/>
              <a:buFont typeface="Arial"/>
              <a:buNone/>
            </a:pPr>
            <a:r>
              <a:rPr lang="en-US" b="1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Why It Matters for Business Success 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68710" y="2013891"/>
            <a:ext cx="11666100" cy="4596000"/>
          </a:xfrm>
          <a:prstGeom prst="rect">
            <a:avLst/>
          </a:prstGeom>
          <a:gradFill>
            <a:gsLst>
              <a:gs pos="0">
                <a:srgbClr val="C4E0B2"/>
              </a:gs>
              <a:gs pos="100000">
                <a:srgbClr val="C4E0B2"/>
              </a:gs>
            </a:gsLst>
            <a:path path="circle">
              <a:fillToRect l="100000" t="100000"/>
            </a:path>
            <a:tileRect r="-100000" b="-100000"/>
          </a:gra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Improves Efficiency and Productivity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Helps to retain skilled Employees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Strengthens workplace Culture and Team collaboration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4000"/>
              <a:buNone/>
            </a:pPr>
            <a:r>
              <a:rPr lang="en-US" sz="40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Motivation is not a ‘nice-to-have’  -It’s  essential. It energizes   employees , strengthens engagement , elevates their overall experience.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E0B2"/>
            </a:gs>
            <a:gs pos="100000">
              <a:srgbClr val="C4E0B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5799702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Maslow’s Hierarchy</a:t>
            </a:r>
            <a:br>
              <a:rPr lang="en-US" sz="60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000">
                <a:latin typeface="Arial Black"/>
                <a:ea typeface="Arial Black"/>
                <a:cs typeface="Arial Black"/>
                <a:sym typeface="Arial Black"/>
              </a:rPr>
              <a:t>                  &amp;</a:t>
            </a:r>
            <a:br>
              <a:rPr lang="en-US" sz="60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0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    Expectancy Theory</a:t>
            </a:r>
            <a:br>
              <a:rPr lang="en-US" sz="48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>
                <a:solidFill>
                  <a:srgbClr val="833C0B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08C">
            <a:alpha val="45490"/>
          </a:srgb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200" y="365128"/>
            <a:ext cx="10515600" cy="112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</a:pPr>
            <a:r>
              <a:rPr lang="en-US" sz="4800">
                <a:latin typeface="Arial Black"/>
                <a:ea typeface="Arial Black"/>
                <a:cs typeface="Arial Black"/>
                <a:sym typeface="Arial Black"/>
              </a:rPr>
              <a:t>       </a:t>
            </a:r>
            <a:r>
              <a:rPr lang="en-US" sz="4800" u="sng">
                <a:latin typeface="Arial Black"/>
                <a:ea typeface="Arial Black"/>
                <a:cs typeface="Arial Black"/>
                <a:sym typeface="Arial Black"/>
              </a:rPr>
              <a:t>Maslow’s Hierarchy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973394" y="1828800"/>
            <a:ext cx="10722077" cy="4807974"/>
          </a:xfrm>
          <a:prstGeom prst="rect">
            <a:avLst/>
          </a:prstGeom>
          <a:noFill/>
          <a:ln w="9525" cap="flat" cmpd="sng">
            <a:solidFill>
              <a:srgbClr val="AB80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3600"/>
              <a:buNone/>
            </a:pPr>
            <a:r>
              <a:rPr lang="en-US" sz="36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Physiological Needs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-Basic life needs : food,water,air,shelter,sleep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3600"/>
              <a:buNone/>
            </a:pPr>
            <a:r>
              <a:rPr lang="en-US" sz="3600">
                <a:solidFill>
                  <a:srgbClr val="1F3864"/>
                </a:solidFill>
                <a:latin typeface="Arial Black"/>
                <a:ea typeface="Arial Black"/>
                <a:cs typeface="Arial Black"/>
                <a:sym typeface="Arial Black"/>
              </a:rPr>
              <a:t>Safety Needs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-Protection,security,law,stability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Love and Belongingness Needs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4000"/>
              <a:buNone/>
            </a:pPr>
            <a:r>
              <a:rPr lang="en-US" sz="40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     -Relationships,friendship,affection,family,intimacy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B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958646" y="1386347"/>
            <a:ext cx="10515600" cy="4778479"/>
          </a:xfrm>
          <a:prstGeom prst="rect">
            <a:avLst/>
          </a:prstGeom>
          <a:noFill/>
          <a:ln w="9525" cap="flat" cmpd="sng">
            <a:solidFill>
              <a:srgbClr val="A9BE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000"/>
              <a:buNone/>
            </a:pPr>
            <a:r>
              <a:rPr lang="en-US" sz="4000">
                <a:solidFill>
                  <a:srgbClr val="833C0B"/>
                </a:solidFill>
                <a:latin typeface="Arial Black"/>
                <a:ea typeface="Arial Black"/>
                <a:cs typeface="Arial Black"/>
                <a:sym typeface="Arial Black"/>
              </a:rPr>
              <a:t>Esteem Needs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-Self-respect,recognition,achievement,status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4000"/>
              <a:buNone/>
            </a:pPr>
            <a:r>
              <a:rPr lang="en-US" sz="4000">
                <a:solidFill>
                  <a:srgbClr val="1E4E79"/>
                </a:solidFill>
                <a:latin typeface="Arial Black"/>
                <a:ea typeface="Arial Black"/>
                <a:cs typeface="Arial Black"/>
                <a:sym typeface="Arial Black"/>
              </a:rPr>
              <a:t>Self-Actualization Needs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-Personal growth,self-fulfillment,reaching full potential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5CE89"/>
            </a:gs>
            <a:gs pos="19000">
              <a:srgbClr val="A5CE89"/>
            </a:gs>
            <a:gs pos="74000">
              <a:schemeClr val="lt1"/>
            </a:gs>
            <a:gs pos="100000">
              <a:schemeClr val="lt1"/>
            </a:gs>
          </a:gsLst>
          <a:lin ang="156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8200" y="117988"/>
            <a:ext cx="10515600" cy="115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         </a:t>
            </a:r>
            <a:r>
              <a:rPr lang="en-US" u="sng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Expectancy Theory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850490" y="1268362"/>
            <a:ext cx="10515600" cy="5011840"/>
          </a:xfrm>
          <a:prstGeom prst="rect">
            <a:avLst/>
          </a:prstGeom>
          <a:noFill/>
          <a:ln w="9525" cap="flat" cmpd="sng">
            <a:solidFill>
              <a:srgbClr val="B8D0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Expectancy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Effort             Performance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Instrumentality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Performance            Outcome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Valence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           Value of Outcome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949677" y="2064775"/>
            <a:ext cx="604685" cy="1474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4100051" y="3731341"/>
            <a:ext cx="678426" cy="1622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828799" y="5338915"/>
            <a:ext cx="634181" cy="2507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    Motivating          Employees</vt:lpstr>
      <vt:lpstr>PowerPoint Presentation</vt:lpstr>
      <vt:lpstr>    What is Motivation?</vt:lpstr>
      <vt:lpstr>The Value of Motivation</vt:lpstr>
      <vt:lpstr>Why It Matters for Business Success </vt:lpstr>
      <vt:lpstr>    Maslow’s Hierarchy                   &amp;     Expectancy Theory  </vt:lpstr>
      <vt:lpstr>       Maslow’s Hierarchy</vt:lpstr>
      <vt:lpstr>PowerPoint Presentation</vt:lpstr>
      <vt:lpstr>         Expectancy Theory</vt:lpstr>
      <vt:lpstr>Motivation Formula:</vt:lpstr>
      <vt:lpstr>        Herzberg’s Theory                      &amp;            Equity Theory              </vt:lpstr>
      <vt:lpstr>           Herzberg’s Theory</vt:lpstr>
      <vt:lpstr>    Hygiene Factors</vt:lpstr>
      <vt:lpstr>     Motivators</vt:lpstr>
      <vt:lpstr>       Equity Theory</vt:lpstr>
      <vt:lpstr>          Inputs vs. Outcomes</vt:lpstr>
      <vt:lpstr>    Theory X,Y &amp; Z</vt:lpstr>
      <vt:lpstr>       Theory X &amp;Y</vt:lpstr>
      <vt:lpstr>Theory X-The Authoritarian view</vt:lpstr>
      <vt:lpstr>Theory Y-The Participative View</vt:lpstr>
      <vt:lpstr> Comparison Between X &amp; Y Theory</vt:lpstr>
      <vt:lpstr> Theory Z-The Hybrid Approach </vt:lpstr>
      <vt:lpstr> Motivating Disgruntled            Employees</vt:lpstr>
      <vt:lpstr>PowerPoint Presentation</vt:lpstr>
      <vt:lpstr>PowerPoint Presentation</vt:lpstr>
      <vt:lpstr>How Firms Can Enhance Job            Satisfaction and Motivation</vt:lpstr>
      <vt:lpstr>Addressing Hygiene Factors</vt:lpstr>
      <vt:lpstr>Implementing Motivators</vt:lpstr>
      <vt:lpstr>The Work Itself:</vt:lpstr>
      <vt:lpstr>Advancement and Growth Opportunities:</vt:lpstr>
      <vt:lpstr>Fostering a Positive Organizational Culture</vt:lpstr>
      <vt:lpstr>                     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Motivating          Employees</dc:title>
  <cp:lastModifiedBy>Khairul Islam</cp:lastModifiedBy>
  <cp:revision>1</cp:revision>
  <dcterms:modified xsi:type="dcterms:W3CDTF">2025-07-15T02:48:45Z</dcterms:modified>
</cp:coreProperties>
</file>