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8" r:id="rId6"/>
    <p:sldId id="269" r:id="rId7"/>
    <p:sldId id="270" r:id="rId8"/>
    <p:sldId id="271" r:id="rId9"/>
    <p:sldId id="260" r:id="rId10"/>
    <p:sldId id="261" r:id="rId11"/>
    <p:sldId id="262" r:id="rId12"/>
    <p:sldId id="263" r:id="rId13"/>
    <p:sldId id="264" r:id="rId14"/>
    <p:sldId id="265" r:id="rId15"/>
    <p:sldId id="266"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87"/>
  </p:normalViewPr>
  <p:slideViewPr>
    <p:cSldViewPr snapToGrid="0">
      <p:cViewPr varScale="1">
        <p:scale>
          <a:sx n="188" d="100"/>
          <a:sy n="188" d="100"/>
        </p:scale>
        <p:origin x="496"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1235154b5b_0_3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1235154b5b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1235154b5b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1235154b5b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235154b5b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1235154b5b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1235154b5b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1235154b5b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1235154b5b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1235154b5b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235154b5b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1235154b5b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1235154b5b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1235154b5b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235154b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1235154b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1235154b5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1235154b5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1235154b5b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235154b5b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9013856-4A78-143C-D6B1-FE0056A880D5}"/>
            </a:ext>
          </a:extLst>
        </p:cNvPr>
        <p:cNvGrpSpPr/>
        <p:nvPr/>
      </p:nvGrpSpPr>
      <p:grpSpPr>
        <a:xfrm>
          <a:off x="0" y="0"/>
          <a:ext cx="0" cy="0"/>
          <a:chOff x="0" y="0"/>
          <a:chExt cx="0" cy="0"/>
        </a:xfrm>
      </p:grpSpPr>
      <p:sp>
        <p:nvSpPr>
          <p:cNvPr id="71" name="Google Shape;71;g31235154b5b_0_246:notes">
            <a:extLst>
              <a:ext uri="{FF2B5EF4-FFF2-40B4-BE49-F238E27FC236}">
                <a16:creationId xmlns:a16="http://schemas.microsoft.com/office/drawing/2014/main" id="{2B6B3908-F4AE-9710-83E4-B004B64A31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235154b5b_0_246:notes">
            <a:extLst>
              <a:ext uri="{FF2B5EF4-FFF2-40B4-BE49-F238E27FC236}">
                <a16:creationId xmlns:a16="http://schemas.microsoft.com/office/drawing/2014/main" id="{0416694C-8E04-A240-4783-9AF5A56652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90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0043C5CB-AEEB-F59E-D499-38E4DBF841D2}"/>
            </a:ext>
          </a:extLst>
        </p:cNvPr>
        <p:cNvGrpSpPr/>
        <p:nvPr/>
      </p:nvGrpSpPr>
      <p:grpSpPr>
        <a:xfrm>
          <a:off x="0" y="0"/>
          <a:ext cx="0" cy="0"/>
          <a:chOff x="0" y="0"/>
          <a:chExt cx="0" cy="0"/>
        </a:xfrm>
      </p:grpSpPr>
      <p:sp>
        <p:nvSpPr>
          <p:cNvPr id="71" name="Google Shape;71;g31235154b5b_0_246:notes">
            <a:extLst>
              <a:ext uri="{FF2B5EF4-FFF2-40B4-BE49-F238E27FC236}">
                <a16:creationId xmlns:a16="http://schemas.microsoft.com/office/drawing/2014/main" id="{D9C531AC-D275-DB12-A6EC-3B99BFC975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235154b5b_0_246:notes">
            <a:extLst>
              <a:ext uri="{FF2B5EF4-FFF2-40B4-BE49-F238E27FC236}">
                <a16:creationId xmlns:a16="http://schemas.microsoft.com/office/drawing/2014/main" id="{9E428B7A-6BD0-41DD-C60E-33FC52DA74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0144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B1FF5F35-9D1E-6103-9795-335F43DC841B}"/>
            </a:ext>
          </a:extLst>
        </p:cNvPr>
        <p:cNvGrpSpPr/>
        <p:nvPr/>
      </p:nvGrpSpPr>
      <p:grpSpPr>
        <a:xfrm>
          <a:off x="0" y="0"/>
          <a:ext cx="0" cy="0"/>
          <a:chOff x="0" y="0"/>
          <a:chExt cx="0" cy="0"/>
        </a:xfrm>
      </p:grpSpPr>
      <p:sp>
        <p:nvSpPr>
          <p:cNvPr id="71" name="Google Shape;71;g31235154b5b_0_246:notes">
            <a:extLst>
              <a:ext uri="{FF2B5EF4-FFF2-40B4-BE49-F238E27FC236}">
                <a16:creationId xmlns:a16="http://schemas.microsoft.com/office/drawing/2014/main" id="{9D28B712-D0DF-120E-7F28-F1E5BB6772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235154b5b_0_246:notes">
            <a:extLst>
              <a:ext uri="{FF2B5EF4-FFF2-40B4-BE49-F238E27FC236}">
                <a16:creationId xmlns:a16="http://schemas.microsoft.com/office/drawing/2014/main" id="{BEC4E08C-2F24-7CA0-BB76-22D3225D95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893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7B11162-FC34-A366-94C1-1F522246F9AF}"/>
            </a:ext>
          </a:extLst>
        </p:cNvPr>
        <p:cNvGrpSpPr/>
        <p:nvPr/>
      </p:nvGrpSpPr>
      <p:grpSpPr>
        <a:xfrm>
          <a:off x="0" y="0"/>
          <a:ext cx="0" cy="0"/>
          <a:chOff x="0" y="0"/>
          <a:chExt cx="0" cy="0"/>
        </a:xfrm>
      </p:grpSpPr>
      <p:sp>
        <p:nvSpPr>
          <p:cNvPr id="71" name="Google Shape;71;g31235154b5b_0_246:notes">
            <a:extLst>
              <a:ext uri="{FF2B5EF4-FFF2-40B4-BE49-F238E27FC236}">
                <a16:creationId xmlns:a16="http://schemas.microsoft.com/office/drawing/2014/main" id="{E1D6BD60-4F8F-274A-5DE1-1F2E094365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235154b5b_0_246:notes">
            <a:extLst>
              <a:ext uri="{FF2B5EF4-FFF2-40B4-BE49-F238E27FC236}">
                <a16:creationId xmlns:a16="http://schemas.microsoft.com/office/drawing/2014/main" id="{4DAE5C95-6014-A507-5D0A-F05FB74A8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3362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235154b5b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1235154b5b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587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Assignment 3: UI Design</a:t>
            </a:r>
            <a:endParaRPr/>
          </a:p>
        </p:txBody>
      </p:sp>
      <p:sp>
        <p:nvSpPr>
          <p:cNvPr id="55" name="Google Shape;55;p13"/>
          <p:cNvSpPr txBox="1">
            <a:spLocks noGrp="1"/>
          </p:cNvSpPr>
          <p:nvPr>
            <p:ph type="subTitle" idx="1"/>
          </p:nvPr>
        </p:nvSpPr>
        <p:spPr>
          <a:xfrm>
            <a:off x="311700" y="2148325"/>
            <a:ext cx="8520600" cy="7926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0"/>
              </a:spcAft>
              <a:buNone/>
            </a:pPr>
            <a:r>
              <a:rPr lang="en" dirty="0"/>
              <a:t>Sprint 1 Goal:</a:t>
            </a:r>
          </a:p>
          <a:p>
            <a:pPr marL="0" lvl="0" indent="0" algn="ctr" rtl="0">
              <a:spcBef>
                <a:spcPts val="0"/>
              </a:spcBef>
              <a:spcAft>
                <a:spcPts val="0"/>
              </a:spcAft>
              <a:buNone/>
            </a:pPr>
            <a:r>
              <a:rPr lang="en" dirty="0">
                <a:highlight>
                  <a:srgbClr val="FFFF00"/>
                </a:highlight>
              </a:rPr>
              <a:t>Create code that enables searches to the software. Person can enter what they want to see/read and they will be able to receive data from software.</a:t>
            </a:r>
          </a:p>
          <a:p>
            <a:pPr marL="0" lvl="0" indent="0" algn="ctr" rtl="0">
              <a:spcBef>
                <a:spcPts val="0"/>
              </a:spcBef>
              <a:spcAft>
                <a:spcPts val="0"/>
              </a:spcAft>
              <a:buNone/>
            </a:pPr>
            <a:endParaRPr i="1" dirty="0">
              <a:highlight>
                <a:srgbClr val="FFFF00"/>
              </a:high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Inclusivity Heuristics Justifications - IH#2</a:t>
            </a:r>
            <a:endParaRPr/>
          </a:p>
        </p:txBody>
      </p:sp>
      <p:sp>
        <p:nvSpPr>
          <p:cNvPr id="90" name="Google Shape;90;p18"/>
          <p:cNvSpPr txBox="1"/>
          <p:nvPr/>
        </p:nvSpPr>
        <p:spPr>
          <a:xfrm>
            <a:off x="331275" y="890750"/>
            <a:ext cx="7383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Explain (to Users) the Costs of Using New and Existing Features</a:t>
            </a:r>
            <a:endParaRPr sz="1600">
              <a:solidFill>
                <a:schemeClr val="dk2"/>
              </a:solidFill>
            </a:endParaRPr>
          </a:p>
        </p:txBody>
      </p:sp>
      <p:sp>
        <p:nvSpPr>
          <p:cNvPr id="92" name="Google Shape;92;p18"/>
          <p:cNvSpPr txBox="1"/>
          <p:nvPr/>
        </p:nvSpPr>
        <p:spPr>
          <a:xfrm>
            <a:off x="5109989" y="1463450"/>
            <a:ext cx="3268624"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dirty="0">
                <a:solidFill>
                  <a:schemeClr val="dk2"/>
                </a:solidFill>
                <a:highlight>
                  <a:srgbClr val="FFFF00"/>
                </a:highlight>
              </a:rPr>
              <a:t>User is explained that if they enter their username and password, the software will begin initiating as intended.</a:t>
            </a:r>
            <a:endParaRPr sz="1800" i="1" dirty="0">
              <a:solidFill>
                <a:schemeClr val="dk2"/>
              </a:solidFill>
              <a:highlight>
                <a:srgbClr val="FFFF00"/>
              </a:highlight>
            </a:endParaRPr>
          </a:p>
        </p:txBody>
      </p:sp>
      <p:pic>
        <p:nvPicPr>
          <p:cNvPr id="2" name="Picture 1" descr="A screenshot of a computer&#10;&#10;AI-generated content may be incorrect.">
            <a:extLst>
              <a:ext uri="{FF2B5EF4-FFF2-40B4-BE49-F238E27FC236}">
                <a16:creationId xmlns:a16="http://schemas.microsoft.com/office/drawing/2014/main" id="{DA4D08EE-A037-2AFA-0A78-17D63CF0FA05}"/>
              </a:ext>
            </a:extLst>
          </p:cNvPr>
          <p:cNvPicPr>
            <a:picLocks noChangeAspect="1"/>
          </p:cNvPicPr>
          <p:nvPr/>
        </p:nvPicPr>
        <p:blipFill>
          <a:blip r:embed="rId3"/>
          <a:stretch>
            <a:fillRect/>
          </a:stretch>
        </p:blipFill>
        <p:spPr>
          <a:xfrm>
            <a:off x="677541" y="1321850"/>
            <a:ext cx="4086182" cy="3821650"/>
          </a:xfrm>
          <a:prstGeom prst="rect">
            <a:avLst/>
          </a:prstGeom>
        </p:spPr>
      </p:pic>
      <p:cxnSp>
        <p:nvCxnSpPr>
          <p:cNvPr id="4" name="Straight Arrow Connector 3">
            <a:extLst>
              <a:ext uri="{FF2B5EF4-FFF2-40B4-BE49-F238E27FC236}">
                <a16:creationId xmlns:a16="http://schemas.microsoft.com/office/drawing/2014/main" id="{3BC9B618-0CFD-2C15-4CB6-F2584C363417}"/>
              </a:ext>
            </a:extLst>
          </p:cNvPr>
          <p:cNvCxnSpPr>
            <a:stCxn id="92" idx="1"/>
          </p:cNvCxnSpPr>
          <p:nvPr/>
        </p:nvCxnSpPr>
        <p:spPr>
          <a:xfrm flipH="1">
            <a:off x="3291840" y="2109766"/>
            <a:ext cx="1818149" cy="138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Inclusivity Heuristics Justifications - IH#3</a:t>
            </a:r>
            <a:endParaRPr/>
          </a:p>
        </p:txBody>
      </p:sp>
      <p:sp>
        <p:nvSpPr>
          <p:cNvPr id="98" name="Google Shape;98;p19"/>
          <p:cNvSpPr txBox="1"/>
          <p:nvPr/>
        </p:nvSpPr>
        <p:spPr>
          <a:xfrm>
            <a:off x="331275" y="890750"/>
            <a:ext cx="79437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Let Users Gather as Much Information as They Want, and No More Than They Want</a:t>
            </a:r>
            <a:endParaRPr sz="1600">
              <a:solidFill>
                <a:schemeClr val="dk2"/>
              </a:solidFill>
            </a:endParaRPr>
          </a:p>
        </p:txBody>
      </p:sp>
      <p:sp>
        <p:nvSpPr>
          <p:cNvPr id="100" name="Google Shape;100;p19"/>
          <p:cNvSpPr txBox="1"/>
          <p:nvPr/>
        </p:nvSpPr>
        <p:spPr>
          <a:xfrm>
            <a:off x="4775859" y="1460339"/>
            <a:ext cx="1747200" cy="295462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dirty="0">
                <a:solidFill>
                  <a:schemeClr val="dk2"/>
                </a:solidFill>
                <a:highlight>
                  <a:srgbClr val="FFFF00"/>
                </a:highlight>
              </a:rPr>
              <a:t>User asks for what image they want to see, and software produces only the relevant image that wants to be seen.</a:t>
            </a:r>
            <a:endParaRPr sz="1800" i="1" dirty="0">
              <a:solidFill>
                <a:schemeClr val="dk2"/>
              </a:solidFill>
              <a:highlight>
                <a:srgbClr val="FFFF00"/>
              </a:highlight>
            </a:endParaRPr>
          </a:p>
        </p:txBody>
      </p:sp>
      <p:pic>
        <p:nvPicPr>
          <p:cNvPr id="2" name="Picture 1">
            <a:extLst>
              <a:ext uri="{FF2B5EF4-FFF2-40B4-BE49-F238E27FC236}">
                <a16:creationId xmlns:a16="http://schemas.microsoft.com/office/drawing/2014/main" id="{0070240B-D37E-A494-EAF8-143DCF28106C}"/>
              </a:ext>
            </a:extLst>
          </p:cNvPr>
          <p:cNvPicPr>
            <a:picLocks noChangeAspect="1"/>
          </p:cNvPicPr>
          <p:nvPr/>
        </p:nvPicPr>
        <p:blipFill>
          <a:blip r:embed="rId3"/>
          <a:stretch>
            <a:fillRect/>
          </a:stretch>
        </p:blipFill>
        <p:spPr>
          <a:xfrm>
            <a:off x="552521" y="1216187"/>
            <a:ext cx="4218622" cy="3945516"/>
          </a:xfrm>
          <a:prstGeom prst="rect">
            <a:avLst/>
          </a:prstGeom>
        </p:spPr>
      </p:pic>
      <p:cxnSp>
        <p:nvCxnSpPr>
          <p:cNvPr id="4" name="Straight Arrow Connector 3">
            <a:extLst>
              <a:ext uri="{FF2B5EF4-FFF2-40B4-BE49-F238E27FC236}">
                <a16:creationId xmlns:a16="http://schemas.microsoft.com/office/drawing/2014/main" id="{84EFC27F-BBE8-FC4B-1124-162FC38B5D1D}"/>
              </a:ext>
            </a:extLst>
          </p:cNvPr>
          <p:cNvCxnSpPr>
            <a:stCxn id="100" idx="1"/>
          </p:cNvCxnSpPr>
          <p:nvPr/>
        </p:nvCxnSpPr>
        <p:spPr>
          <a:xfrm flipH="1" flipV="1">
            <a:off x="2187787" y="2262293"/>
            <a:ext cx="2588072" cy="675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Inclusivity Heuristics Justifications - IH#4</a:t>
            </a:r>
            <a:endParaRPr/>
          </a:p>
        </p:txBody>
      </p:sp>
      <p:sp>
        <p:nvSpPr>
          <p:cNvPr id="106" name="Google Shape;106;p20"/>
          <p:cNvSpPr txBox="1"/>
          <p:nvPr/>
        </p:nvSpPr>
        <p:spPr>
          <a:xfrm>
            <a:off x="331275" y="890750"/>
            <a:ext cx="7383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Keep Familiar Features Available</a:t>
            </a:r>
            <a:endParaRPr sz="1600">
              <a:solidFill>
                <a:schemeClr val="dk2"/>
              </a:solidFill>
            </a:endParaRPr>
          </a:p>
        </p:txBody>
      </p:sp>
      <p:sp>
        <p:nvSpPr>
          <p:cNvPr id="108" name="Google Shape;108;p20"/>
          <p:cNvSpPr txBox="1"/>
          <p:nvPr/>
        </p:nvSpPr>
        <p:spPr>
          <a:xfrm>
            <a:off x="5568048" y="1698023"/>
            <a:ext cx="17472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dirty="0">
                <a:solidFill>
                  <a:schemeClr val="dk2"/>
                </a:solidFill>
                <a:highlight>
                  <a:srgbClr val="FFFF00"/>
                </a:highlight>
              </a:rPr>
              <a:t>Software will always let user know that they can stop program anytime by “stop.”</a:t>
            </a:r>
            <a:endParaRPr sz="1800" i="1" dirty="0">
              <a:solidFill>
                <a:schemeClr val="dk2"/>
              </a:solidFill>
              <a:highlight>
                <a:srgbClr val="FFFF00"/>
              </a:highlight>
            </a:endParaRPr>
          </a:p>
        </p:txBody>
      </p:sp>
      <p:pic>
        <p:nvPicPr>
          <p:cNvPr id="2" name="Picture 1">
            <a:extLst>
              <a:ext uri="{FF2B5EF4-FFF2-40B4-BE49-F238E27FC236}">
                <a16:creationId xmlns:a16="http://schemas.microsoft.com/office/drawing/2014/main" id="{86E64C4C-B4F8-2EF5-76AD-0AE93F90C443}"/>
              </a:ext>
            </a:extLst>
          </p:cNvPr>
          <p:cNvPicPr>
            <a:picLocks noChangeAspect="1"/>
          </p:cNvPicPr>
          <p:nvPr/>
        </p:nvPicPr>
        <p:blipFill>
          <a:blip r:embed="rId3"/>
          <a:stretch>
            <a:fillRect/>
          </a:stretch>
        </p:blipFill>
        <p:spPr>
          <a:xfrm>
            <a:off x="653841" y="1321850"/>
            <a:ext cx="4086183" cy="3821650"/>
          </a:xfrm>
          <a:prstGeom prst="rect">
            <a:avLst/>
          </a:prstGeom>
        </p:spPr>
      </p:pic>
      <p:cxnSp>
        <p:nvCxnSpPr>
          <p:cNvPr id="4" name="Straight Arrow Connector 3">
            <a:extLst>
              <a:ext uri="{FF2B5EF4-FFF2-40B4-BE49-F238E27FC236}">
                <a16:creationId xmlns:a16="http://schemas.microsoft.com/office/drawing/2014/main" id="{92321CBD-050B-25A8-1D17-FAB73AB70470}"/>
              </a:ext>
            </a:extLst>
          </p:cNvPr>
          <p:cNvCxnSpPr>
            <a:stCxn id="108" idx="1"/>
          </p:cNvCxnSpPr>
          <p:nvPr/>
        </p:nvCxnSpPr>
        <p:spPr>
          <a:xfrm flipH="1" flipV="1">
            <a:off x="2465493" y="2262293"/>
            <a:ext cx="3102555" cy="4975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Inclusivity Heuristics Justifications - IH#5</a:t>
            </a:r>
            <a:endParaRPr/>
          </a:p>
        </p:txBody>
      </p:sp>
      <p:sp>
        <p:nvSpPr>
          <p:cNvPr id="114" name="Google Shape;114;p21"/>
          <p:cNvSpPr txBox="1"/>
          <p:nvPr/>
        </p:nvSpPr>
        <p:spPr>
          <a:xfrm>
            <a:off x="331275" y="890750"/>
            <a:ext cx="7383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Make Undo/Redo and Backtracking Available</a:t>
            </a:r>
            <a:endParaRPr sz="1600">
              <a:solidFill>
                <a:schemeClr val="dk2"/>
              </a:solidFill>
            </a:endParaRPr>
          </a:p>
        </p:txBody>
      </p:sp>
      <p:sp>
        <p:nvSpPr>
          <p:cNvPr id="116" name="Google Shape;116;p21"/>
          <p:cNvSpPr txBox="1"/>
          <p:nvPr/>
        </p:nvSpPr>
        <p:spPr>
          <a:xfrm>
            <a:off x="5303888" y="1202980"/>
            <a:ext cx="2234832" cy="35086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dirty="0">
                <a:solidFill>
                  <a:schemeClr val="dk2"/>
                </a:solidFill>
                <a:highlight>
                  <a:srgbClr val="FFFF00"/>
                </a:highlight>
              </a:rPr>
              <a:t>Software will always return to this screen after generating image/text, allowing </a:t>
            </a:r>
            <a:r>
              <a:rPr lang="en" sz="1800" i="1" dirty="0" err="1">
                <a:solidFill>
                  <a:schemeClr val="dk2"/>
                </a:solidFill>
                <a:highlight>
                  <a:srgbClr val="FFFF00"/>
                </a:highlight>
              </a:rPr>
              <a:t>redos</a:t>
            </a:r>
            <a:r>
              <a:rPr lang="en" sz="1800" i="1" dirty="0">
                <a:solidFill>
                  <a:schemeClr val="dk2"/>
                </a:solidFill>
                <a:highlight>
                  <a:srgbClr val="FFFF00"/>
                </a:highlight>
              </a:rPr>
              <a:t>. Additionally, returning to this screen automatically </a:t>
            </a:r>
            <a:r>
              <a:rPr lang="en" sz="1800" i="1" dirty="0" err="1">
                <a:solidFill>
                  <a:schemeClr val="dk2"/>
                </a:solidFill>
                <a:highlight>
                  <a:srgbClr val="FFFF00"/>
                </a:highlight>
              </a:rPr>
              <a:t>undos</a:t>
            </a:r>
            <a:r>
              <a:rPr lang="en" sz="1800" i="1" dirty="0">
                <a:solidFill>
                  <a:schemeClr val="dk2"/>
                </a:solidFill>
                <a:highlight>
                  <a:srgbClr val="FFFF00"/>
                </a:highlight>
              </a:rPr>
              <a:t> the last action because software has recycled that prompt.</a:t>
            </a:r>
            <a:endParaRPr sz="1800" i="1" dirty="0">
              <a:solidFill>
                <a:schemeClr val="dk2"/>
              </a:solidFill>
              <a:highlight>
                <a:srgbClr val="FFFF00"/>
              </a:highlight>
            </a:endParaRPr>
          </a:p>
        </p:txBody>
      </p:sp>
      <p:pic>
        <p:nvPicPr>
          <p:cNvPr id="2" name="Picture 1">
            <a:extLst>
              <a:ext uri="{FF2B5EF4-FFF2-40B4-BE49-F238E27FC236}">
                <a16:creationId xmlns:a16="http://schemas.microsoft.com/office/drawing/2014/main" id="{784701DE-696F-49C1-6F0E-8464B58E5C64}"/>
              </a:ext>
            </a:extLst>
          </p:cNvPr>
          <p:cNvPicPr>
            <a:picLocks noChangeAspect="1"/>
          </p:cNvPicPr>
          <p:nvPr/>
        </p:nvPicPr>
        <p:blipFill>
          <a:blip r:embed="rId3"/>
          <a:stretch>
            <a:fillRect/>
          </a:stretch>
        </p:blipFill>
        <p:spPr>
          <a:xfrm>
            <a:off x="331275" y="1321850"/>
            <a:ext cx="4029122" cy="3768284"/>
          </a:xfrm>
          <a:prstGeom prst="rect">
            <a:avLst/>
          </a:prstGeom>
        </p:spPr>
      </p:pic>
      <p:cxnSp>
        <p:nvCxnSpPr>
          <p:cNvPr id="4" name="Straight Arrow Connector 3">
            <a:extLst>
              <a:ext uri="{FF2B5EF4-FFF2-40B4-BE49-F238E27FC236}">
                <a16:creationId xmlns:a16="http://schemas.microsoft.com/office/drawing/2014/main" id="{17F80F27-01BA-2ACD-CA40-46B4F8E20A6A}"/>
              </a:ext>
            </a:extLst>
          </p:cNvPr>
          <p:cNvCxnSpPr>
            <a:stCxn id="116" idx="1"/>
          </p:cNvCxnSpPr>
          <p:nvPr/>
        </p:nvCxnSpPr>
        <p:spPr>
          <a:xfrm flipH="1" flipV="1">
            <a:off x="2641600" y="2269067"/>
            <a:ext cx="2662288" cy="688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Inclusivity Heuristics Justifications - IH#6</a:t>
            </a:r>
            <a:endParaRPr/>
          </a:p>
        </p:txBody>
      </p:sp>
      <p:sp>
        <p:nvSpPr>
          <p:cNvPr id="122" name="Google Shape;122;p22"/>
          <p:cNvSpPr txBox="1"/>
          <p:nvPr/>
        </p:nvSpPr>
        <p:spPr>
          <a:xfrm>
            <a:off x="331275" y="890750"/>
            <a:ext cx="7383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Provide an Explicit Path through the Task</a:t>
            </a:r>
            <a:endParaRPr sz="1600">
              <a:solidFill>
                <a:schemeClr val="dk2"/>
              </a:solidFill>
            </a:endParaRPr>
          </a:p>
        </p:txBody>
      </p:sp>
      <p:sp>
        <p:nvSpPr>
          <p:cNvPr id="124" name="Google Shape;124;p22"/>
          <p:cNvSpPr txBox="1"/>
          <p:nvPr/>
        </p:nvSpPr>
        <p:spPr>
          <a:xfrm>
            <a:off x="5601915" y="890750"/>
            <a:ext cx="2045178" cy="37856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dirty="0">
                <a:solidFill>
                  <a:schemeClr val="dk2"/>
                </a:solidFill>
                <a:highlight>
                  <a:srgbClr val="FFFF00"/>
                </a:highlight>
              </a:rPr>
              <a:t>To use software, user is explicitly commanded to enter username. Afterwards, they are explicitly told to enter password. Finally, they are asked what they want the software to do for them (software usage).</a:t>
            </a:r>
            <a:endParaRPr sz="1800" i="1" dirty="0">
              <a:solidFill>
                <a:schemeClr val="dk2"/>
              </a:solidFill>
              <a:highlight>
                <a:srgbClr val="FFFF00"/>
              </a:highlight>
            </a:endParaRPr>
          </a:p>
        </p:txBody>
      </p:sp>
      <p:pic>
        <p:nvPicPr>
          <p:cNvPr id="2" name="Picture 1" descr="A screenshot of a computer&#10;&#10;AI-generated content may be incorrect.">
            <a:extLst>
              <a:ext uri="{FF2B5EF4-FFF2-40B4-BE49-F238E27FC236}">
                <a16:creationId xmlns:a16="http://schemas.microsoft.com/office/drawing/2014/main" id="{5326FAFB-E6BE-042B-AB81-952449C8FD46}"/>
              </a:ext>
            </a:extLst>
          </p:cNvPr>
          <p:cNvPicPr>
            <a:picLocks noChangeAspect="1"/>
          </p:cNvPicPr>
          <p:nvPr/>
        </p:nvPicPr>
        <p:blipFill>
          <a:blip r:embed="rId3"/>
          <a:stretch>
            <a:fillRect/>
          </a:stretch>
        </p:blipFill>
        <p:spPr>
          <a:xfrm>
            <a:off x="257593" y="1321850"/>
            <a:ext cx="3927977" cy="3673687"/>
          </a:xfrm>
          <a:prstGeom prst="rect">
            <a:avLst/>
          </a:prstGeom>
        </p:spPr>
      </p:pic>
      <p:cxnSp>
        <p:nvCxnSpPr>
          <p:cNvPr id="4" name="Straight Arrow Connector 3">
            <a:extLst>
              <a:ext uri="{FF2B5EF4-FFF2-40B4-BE49-F238E27FC236}">
                <a16:creationId xmlns:a16="http://schemas.microsoft.com/office/drawing/2014/main" id="{07270A13-B2FC-4D93-8A7F-5D64E02E1C12}"/>
              </a:ext>
            </a:extLst>
          </p:cNvPr>
          <p:cNvCxnSpPr>
            <a:stCxn id="124" idx="1"/>
          </p:cNvCxnSpPr>
          <p:nvPr/>
        </p:nvCxnSpPr>
        <p:spPr>
          <a:xfrm flipH="1" flipV="1">
            <a:off x="1733973" y="2241973"/>
            <a:ext cx="3867942" cy="541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Inclusivity Heuristics Justifications - IH#7</a:t>
            </a:r>
            <a:endParaRPr/>
          </a:p>
        </p:txBody>
      </p:sp>
      <p:sp>
        <p:nvSpPr>
          <p:cNvPr id="130" name="Google Shape;130;p23"/>
          <p:cNvSpPr txBox="1"/>
          <p:nvPr/>
        </p:nvSpPr>
        <p:spPr>
          <a:xfrm>
            <a:off x="331275" y="890750"/>
            <a:ext cx="7383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Provide Ways to Try Out Different Approaches</a:t>
            </a:r>
            <a:endParaRPr sz="1600">
              <a:solidFill>
                <a:schemeClr val="dk2"/>
              </a:solidFill>
            </a:endParaRPr>
          </a:p>
        </p:txBody>
      </p:sp>
      <p:sp>
        <p:nvSpPr>
          <p:cNvPr id="132" name="Google Shape;132;p23"/>
          <p:cNvSpPr txBox="1"/>
          <p:nvPr/>
        </p:nvSpPr>
        <p:spPr>
          <a:xfrm>
            <a:off x="5005861" y="1367014"/>
            <a:ext cx="1747200" cy="32316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i="1" dirty="0">
                <a:solidFill>
                  <a:schemeClr val="dk2"/>
                </a:solidFill>
                <a:highlight>
                  <a:srgbClr val="FFFF00"/>
                </a:highlight>
              </a:rPr>
              <a:t>If user wants to know about a specific thing, the user is given the choice to either see a visualization of it or read about it (see vs. read).</a:t>
            </a:r>
            <a:endParaRPr sz="1800" i="1" dirty="0">
              <a:solidFill>
                <a:schemeClr val="dk2"/>
              </a:solidFill>
              <a:highlight>
                <a:srgbClr val="FFFF00"/>
              </a:highlight>
            </a:endParaRPr>
          </a:p>
        </p:txBody>
      </p:sp>
      <p:pic>
        <p:nvPicPr>
          <p:cNvPr id="2" name="Picture 1">
            <a:extLst>
              <a:ext uri="{FF2B5EF4-FFF2-40B4-BE49-F238E27FC236}">
                <a16:creationId xmlns:a16="http://schemas.microsoft.com/office/drawing/2014/main" id="{64772F35-DD13-B351-8103-96DA2D8BBB08}"/>
              </a:ext>
            </a:extLst>
          </p:cNvPr>
          <p:cNvPicPr>
            <a:picLocks noChangeAspect="1"/>
          </p:cNvPicPr>
          <p:nvPr/>
        </p:nvPicPr>
        <p:blipFill>
          <a:blip r:embed="rId3"/>
          <a:stretch>
            <a:fillRect/>
          </a:stretch>
        </p:blipFill>
        <p:spPr>
          <a:xfrm>
            <a:off x="311700" y="1213476"/>
            <a:ext cx="4318125" cy="4038577"/>
          </a:xfrm>
          <a:prstGeom prst="rect">
            <a:avLst/>
          </a:prstGeom>
        </p:spPr>
      </p:pic>
      <p:cxnSp>
        <p:nvCxnSpPr>
          <p:cNvPr id="4" name="Straight Arrow Connector 3">
            <a:extLst>
              <a:ext uri="{FF2B5EF4-FFF2-40B4-BE49-F238E27FC236}">
                <a16:creationId xmlns:a16="http://schemas.microsoft.com/office/drawing/2014/main" id="{4F38125E-56FA-C753-AB14-CA7B106A1192}"/>
              </a:ext>
            </a:extLst>
          </p:cNvPr>
          <p:cNvCxnSpPr>
            <a:stCxn id="132" idx="1"/>
          </p:cNvCxnSpPr>
          <p:nvPr/>
        </p:nvCxnSpPr>
        <p:spPr>
          <a:xfrm flipH="1" flipV="1">
            <a:off x="2729653" y="2255520"/>
            <a:ext cx="2276208" cy="7273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Inclusivity Heuristics Justifications - IH#8</a:t>
            </a:r>
            <a:endParaRPr/>
          </a:p>
        </p:txBody>
      </p:sp>
      <p:sp>
        <p:nvSpPr>
          <p:cNvPr id="138" name="Google Shape;138;p24"/>
          <p:cNvSpPr txBox="1"/>
          <p:nvPr/>
        </p:nvSpPr>
        <p:spPr>
          <a:xfrm>
            <a:off x="331275" y="890750"/>
            <a:ext cx="7383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Encourage Tinkerers to Tinker Mindfully</a:t>
            </a:r>
            <a:endParaRPr sz="1600">
              <a:solidFill>
                <a:schemeClr val="dk2"/>
              </a:solidFill>
            </a:endParaRPr>
          </a:p>
        </p:txBody>
      </p:sp>
      <p:sp>
        <p:nvSpPr>
          <p:cNvPr id="140" name="Google Shape;140;p24"/>
          <p:cNvSpPr txBox="1"/>
          <p:nvPr/>
        </p:nvSpPr>
        <p:spPr>
          <a:xfrm>
            <a:off x="4797843" y="1106300"/>
            <a:ext cx="1747200" cy="37856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dirty="0">
                <a:solidFill>
                  <a:schemeClr val="dk2"/>
                </a:solidFill>
                <a:highlight>
                  <a:srgbClr val="FFFF00"/>
                </a:highlight>
              </a:rPr>
              <a:t>Only “stop” will stop the software. Prevents accidental and unwanted suspension of software. Software purposefully restrictive to respect flow of execution.</a:t>
            </a:r>
            <a:endParaRPr sz="1800" i="1" dirty="0">
              <a:solidFill>
                <a:schemeClr val="dk2"/>
              </a:solidFill>
              <a:highlight>
                <a:srgbClr val="FFFF00"/>
              </a:highlight>
            </a:endParaRPr>
          </a:p>
        </p:txBody>
      </p:sp>
      <p:pic>
        <p:nvPicPr>
          <p:cNvPr id="2" name="Picture 1">
            <a:extLst>
              <a:ext uri="{FF2B5EF4-FFF2-40B4-BE49-F238E27FC236}">
                <a16:creationId xmlns:a16="http://schemas.microsoft.com/office/drawing/2014/main" id="{C448272D-E85F-3792-3184-DB672BB3711B}"/>
              </a:ext>
            </a:extLst>
          </p:cNvPr>
          <p:cNvPicPr>
            <a:picLocks noChangeAspect="1"/>
          </p:cNvPicPr>
          <p:nvPr/>
        </p:nvPicPr>
        <p:blipFill>
          <a:blip r:embed="rId3"/>
          <a:stretch>
            <a:fillRect/>
          </a:stretch>
        </p:blipFill>
        <p:spPr>
          <a:xfrm>
            <a:off x="331275" y="1321850"/>
            <a:ext cx="4014884" cy="3754967"/>
          </a:xfrm>
          <a:prstGeom prst="rect">
            <a:avLst/>
          </a:prstGeom>
        </p:spPr>
      </p:pic>
      <p:cxnSp>
        <p:nvCxnSpPr>
          <p:cNvPr id="4" name="Straight Arrow Connector 3">
            <a:extLst>
              <a:ext uri="{FF2B5EF4-FFF2-40B4-BE49-F238E27FC236}">
                <a16:creationId xmlns:a16="http://schemas.microsoft.com/office/drawing/2014/main" id="{97DA0680-1070-83B3-C3DD-B8BF6992BD30}"/>
              </a:ext>
            </a:extLst>
          </p:cNvPr>
          <p:cNvCxnSpPr>
            <a:stCxn id="140" idx="1"/>
          </p:cNvCxnSpPr>
          <p:nvPr/>
        </p:nvCxnSpPr>
        <p:spPr>
          <a:xfrm flipH="1" flipV="1">
            <a:off x="2099733" y="2289387"/>
            <a:ext cx="2698110" cy="70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Sitemap</a:t>
            </a:r>
            <a:endParaRPr/>
          </a:p>
        </p:txBody>
      </p:sp>
      <p:sp>
        <p:nvSpPr>
          <p:cNvPr id="61" name="Google Shape;61;p14"/>
          <p:cNvSpPr txBox="1"/>
          <p:nvPr/>
        </p:nvSpPr>
        <p:spPr>
          <a:xfrm>
            <a:off x="331275" y="890750"/>
            <a:ext cx="20958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High-level structure</a:t>
            </a:r>
            <a:endParaRPr sz="1600">
              <a:solidFill>
                <a:schemeClr val="dk2"/>
              </a:solidFill>
            </a:endParaRPr>
          </a:p>
        </p:txBody>
      </p:sp>
      <p:pic>
        <p:nvPicPr>
          <p:cNvPr id="3" name="Picture 2">
            <a:extLst>
              <a:ext uri="{FF2B5EF4-FFF2-40B4-BE49-F238E27FC236}">
                <a16:creationId xmlns:a16="http://schemas.microsoft.com/office/drawing/2014/main" id="{C4823441-0A22-18AB-E86A-FBE52AECF84E}"/>
              </a:ext>
            </a:extLst>
          </p:cNvPr>
          <p:cNvPicPr>
            <a:picLocks noChangeAspect="1"/>
          </p:cNvPicPr>
          <p:nvPr/>
        </p:nvPicPr>
        <p:blipFill>
          <a:blip r:embed="rId3"/>
          <a:stretch>
            <a:fillRect/>
          </a:stretch>
        </p:blipFill>
        <p:spPr>
          <a:xfrm>
            <a:off x="1823510" y="0"/>
            <a:ext cx="549698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Wireframe</a:t>
            </a:r>
            <a:endParaRPr/>
          </a:p>
        </p:txBody>
      </p:sp>
      <p:sp>
        <p:nvSpPr>
          <p:cNvPr id="68" name="Google Shape;68;p15"/>
          <p:cNvSpPr txBox="1"/>
          <p:nvPr/>
        </p:nvSpPr>
        <p:spPr>
          <a:xfrm>
            <a:off x="331275" y="890750"/>
            <a:ext cx="329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Placement of UI elements</a:t>
            </a:r>
            <a:endParaRPr sz="1600">
              <a:solidFill>
                <a:schemeClr val="dk2"/>
              </a:solidFill>
            </a:endParaRPr>
          </a:p>
        </p:txBody>
      </p:sp>
      <p:pic>
        <p:nvPicPr>
          <p:cNvPr id="5" name="Picture 4">
            <a:extLst>
              <a:ext uri="{FF2B5EF4-FFF2-40B4-BE49-F238E27FC236}">
                <a16:creationId xmlns:a16="http://schemas.microsoft.com/office/drawing/2014/main" id="{58A77C30-4DA5-91FC-EBF0-DD9D41355517}"/>
              </a:ext>
            </a:extLst>
          </p:cNvPr>
          <p:cNvPicPr>
            <a:picLocks noChangeAspect="1"/>
          </p:cNvPicPr>
          <p:nvPr/>
        </p:nvPicPr>
        <p:blipFill>
          <a:blip r:embed="rId3"/>
          <a:stretch>
            <a:fillRect/>
          </a:stretch>
        </p:blipFill>
        <p:spPr>
          <a:xfrm>
            <a:off x="590468" y="0"/>
            <a:ext cx="7772400" cy="50203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Paper prototype – </a:t>
            </a:r>
            <a:r>
              <a:rPr lang="en-US" i="1" dirty="0">
                <a:highlight>
                  <a:srgbClr val="FFFF00"/>
                </a:highlight>
              </a:rPr>
              <a:t>(1) Greeting User</a:t>
            </a:r>
            <a:endParaRPr i="1" dirty="0">
              <a:highlight>
                <a:srgbClr val="FFFF00"/>
              </a:highlight>
            </a:endParaRPr>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75" name="Google Shape;75;p16"/>
          <p:cNvSpPr txBox="1"/>
          <p:nvPr/>
        </p:nvSpPr>
        <p:spPr>
          <a:xfrm>
            <a:off x="331275" y="890750"/>
            <a:ext cx="329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All the details</a:t>
            </a:r>
            <a:endParaRPr sz="1600">
              <a:solidFill>
                <a:schemeClr val="dk2"/>
              </a:solidFill>
            </a:endParaRPr>
          </a:p>
        </p:txBody>
      </p:sp>
      <p:pic>
        <p:nvPicPr>
          <p:cNvPr id="5" name="Picture 4" descr="A screenshot of a computer&#10;&#10;AI-generated content may be incorrect.">
            <a:extLst>
              <a:ext uri="{FF2B5EF4-FFF2-40B4-BE49-F238E27FC236}">
                <a16:creationId xmlns:a16="http://schemas.microsoft.com/office/drawing/2014/main" id="{F5AA669A-6070-6084-F2E1-4E8631FA5848}"/>
              </a:ext>
            </a:extLst>
          </p:cNvPr>
          <p:cNvPicPr>
            <a:picLocks noChangeAspect="1"/>
          </p:cNvPicPr>
          <p:nvPr/>
        </p:nvPicPr>
        <p:blipFill>
          <a:blip r:embed="rId3"/>
          <a:stretch>
            <a:fillRect/>
          </a:stretch>
        </p:blipFill>
        <p:spPr>
          <a:xfrm>
            <a:off x="2181220" y="890750"/>
            <a:ext cx="4547123" cy="42527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5E0D0BF1-4344-5ADE-712C-0202243D2192}"/>
            </a:ext>
          </a:extLst>
        </p:cNvPr>
        <p:cNvGrpSpPr/>
        <p:nvPr/>
      </p:nvGrpSpPr>
      <p:grpSpPr>
        <a:xfrm>
          <a:off x="0" y="0"/>
          <a:ext cx="0" cy="0"/>
          <a:chOff x="0" y="0"/>
          <a:chExt cx="0" cy="0"/>
        </a:xfrm>
      </p:grpSpPr>
      <p:sp>
        <p:nvSpPr>
          <p:cNvPr id="74" name="Google Shape;74;p16">
            <a:extLst>
              <a:ext uri="{FF2B5EF4-FFF2-40B4-BE49-F238E27FC236}">
                <a16:creationId xmlns:a16="http://schemas.microsoft.com/office/drawing/2014/main" id="{C4FBCA07-FA27-BDD3-D6FD-94BDA32558A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Paper prototype – </a:t>
            </a:r>
            <a:r>
              <a:rPr lang="en-US" i="1" dirty="0">
                <a:highlight>
                  <a:srgbClr val="FFFF00"/>
                </a:highlight>
              </a:rPr>
              <a:t>(2) Portal for Information </a:t>
            </a:r>
            <a:endParaRPr i="1" dirty="0">
              <a:highlight>
                <a:srgbClr val="FFFF00"/>
              </a:highlight>
            </a:endParaRPr>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75" name="Google Shape;75;p16">
            <a:extLst>
              <a:ext uri="{FF2B5EF4-FFF2-40B4-BE49-F238E27FC236}">
                <a16:creationId xmlns:a16="http://schemas.microsoft.com/office/drawing/2014/main" id="{432E5D0A-2327-DAF2-07EC-353134BEDEB8}"/>
              </a:ext>
            </a:extLst>
          </p:cNvPr>
          <p:cNvSpPr txBox="1"/>
          <p:nvPr/>
        </p:nvSpPr>
        <p:spPr>
          <a:xfrm>
            <a:off x="331275" y="890750"/>
            <a:ext cx="329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All the details</a:t>
            </a:r>
            <a:endParaRPr sz="1600">
              <a:solidFill>
                <a:schemeClr val="dk2"/>
              </a:solidFill>
            </a:endParaRPr>
          </a:p>
        </p:txBody>
      </p:sp>
      <p:pic>
        <p:nvPicPr>
          <p:cNvPr id="3" name="Picture 2">
            <a:extLst>
              <a:ext uri="{FF2B5EF4-FFF2-40B4-BE49-F238E27FC236}">
                <a16:creationId xmlns:a16="http://schemas.microsoft.com/office/drawing/2014/main" id="{0335B45B-E53C-7959-213D-FE1EE1C0DCF4}"/>
              </a:ext>
            </a:extLst>
          </p:cNvPr>
          <p:cNvPicPr>
            <a:picLocks noChangeAspect="1"/>
          </p:cNvPicPr>
          <p:nvPr/>
        </p:nvPicPr>
        <p:blipFill>
          <a:blip r:embed="rId3"/>
          <a:stretch>
            <a:fillRect/>
          </a:stretch>
        </p:blipFill>
        <p:spPr>
          <a:xfrm>
            <a:off x="2250349" y="1017725"/>
            <a:ext cx="4643301" cy="4342702"/>
          </a:xfrm>
          <a:prstGeom prst="rect">
            <a:avLst/>
          </a:prstGeom>
        </p:spPr>
      </p:pic>
    </p:spTree>
    <p:extLst>
      <p:ext uri="{BB962C8B-B14F-4D97-AF65-F5344CB8AC3E}">
        <p14:creationId xmlns:p14="http://schemas.microsoft.com/office/powerpoint/2010/main" val="921569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866653AB-FE92-B26D-E17B-9EF65E2C1093}"/>
            </a:ext>
          </a:extLst>
        </p:cNvPr>
        <p:cNvGrpSpPr/>
        <p:nvPr/>
      </p:nvGrpSpPr>
      <p:grpSpPr>
        <a:xfrm>
          <a:off x="0" y="0"/>
          <a:ext cx="0" cy="0"/>
          <a:chOff x="0" y="0"/>
          <a:chExt cx="0" cy="0"/>
        </a:xfrm>
      </p:grpSpPr>
      <p:sp>
        <p:nvSpPr>
          <p:cNvPr id="74" name="Google Shape;74;p16">
            <a:extLst>
              <a:ext uri="{FF2B5EF4-FFF2-40B4-BE49-F238E27FC236}">
                <a16:creationId xmlns:a16="http://schemas.microsoft.com/office/drawing/2014/main" id="{5F70AA89-06F1-755A-B2C0-91C6EF10A15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Paper prototype – </a:t>
            </a:r>
            <a:r>
              <a:rPr lang="en-US" i="1" dirty="0">
                <a:highlight>
                  <a:srgbClr val="FFFF00"/>
                </a:highlight>
              </a:rPr>
              <a:t>(3) Generating Picture Page </a:t>
            </a:r>
            <a:endParaRPr i="1" dirty="0">
              <a:highlight>
                <a:srgbClr val="FFFF00"/>
              </a:highlight>
            </a:endParaRPr>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75" name="Google Shape;75;p16">
            <a:extLst>
              <a:ext uri="{FF2B5EF4-FFF2-40B4-BE49-F238E27FC236}">
                <a16:creationId xmlns:a16="http://schemas.microsoft.com/office/drawing/2014/main" id="{AEC551C1-B231-5DD8-0CC9-A4C2BFA9194F}"/>
              </a:ext>
            </a:extLst>
          </p:cNvPr>
          <p:cNvSpPr txBox="1"/>
          <p:nvPr/>
        </p:nvSpPr>
        <p:spPr>
          <a:xfrm>
            <a:off x="331275" y="890750"/>
            <a:ext cx="329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All the details</a:t>
            </a:r>
            <a:endParaRPr sz="1600">
              <a:solidFill>
                <a:schemeClr val="dk2"/>
              </a:solidFill>
            </a:endParaRPr>
          </a:p>
        </p:txBody>
      </p:sp>
      <p:pic>
        <p:nvPicPr>
          <p:cNvPr id="2" name="Picture 1">
            <a:extLst>
              <a:ext uri="{FF2B5EF4-FFF2-40B4-BE49-F238E27FC236}">
                <a16:creationId xmlns:a16="http://schemas.microsoft.com/office/drawing/2014/main" id="{59F40236-32F8-D53E-6F29-B4FB66A3719B}"/>
              </a:ext>
            </a:extLst>
          </p:cNvPr>
          <p:cNvPicPr>
            <a:picLocks noChangeAspect="1"/>
          </p:cNvPicPr>
          <p:nvPr/>
        </p:nvPicPr>
        <p:blipFill>
          <a:blip r:embed="rId3"/>
          <a:stretch>
            <a:fillRect/>
          </a:stretch>
        </p:blipFill>
        <p:spPr>
          <a:xfrm>
            <a:off x="2347454" y="1106300"/>
            <a:ext cx="4449092" cy="4161066"/>
          </a:xfrm>
          <a:prstGeom prst="rect">
            <a:avLst/>
          </a:prstGeom>
        </p:spPr>
      </p:pic>
    </p:spTree>
    <p:extLst>
      <p:ext uri="{BB962C8B-B14F-4D97-AF65-F5344CB8AC3E}">
        <p14:creationId xmlns:p14="http://schemas.microsoft.com/office/powerpoint/2010/main" val="386954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582A33DF-3D04-3BC8-1405-405FA5EFFB31}"/>
            </a:ext>
          </a:extLst>
        </p:cNvPr>
        <p:cNvGrpSpPr/>
        <p:nvPr/>
      </p:nvGrpSpPr>
      <p:grpSpPr>
        <a:xfrm>
          <a:off x="0" y="0"/>
          <a:ext cx="0" cy="0"/>
          <a:chOff x="0" y="0"/>
          <a:chExt cx="0" cy="0"/>
        </a:xfrm>
      </p:grpSpPr>
      <p:sp>
        <p:nvSpPr>
          <p:cNvPr id="74" name="Google Shape;74;p16">
            <a:extLst>
              <a:ext uri="{FF2B5EF4-FFF2-40B4-BE49-F238E27FC236}">
                <a16:creationId xmlns:a16="http://schemas.microsoft.com/office/drawing/2014/main" id="{2A76D278-8F27-2770-9DF4-C0EAA18A470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Paper prototype – </a:t>
            </a:r>
            <a:r>
              <a:rPr lang="en-US" i="1" dirty="0">
                <a:highlight>
                  <a:srgbClr val="FFFF00"/>
                </a:highlight>
              </a:rPr>
              <a:t>(4) Generating Text Page </a:t>
            </a:r>
            <a:endParaRPr i="1" dirty="0">
              <a:highlight>
                <a:srgbClr val="FFFF00"/>
              </a:highlight>
            </a:endParaRPr>
          </a:p>
          <a:p>
            <a:pPr marL="0" lvl="0" indent="0" algn="l" rtl="0">
              <a:spcBef>
                <a:spcPts val="0"/>
              </a:spcBef>
              <a:spcAft>
                <a:spcPts val="0"/>
              </a:spcAft>
              <a:buClr>
                <a:schemeClr val="dk1"/>
              </a:buClr>
              <a:buSzPct val="39285"/>
              <a:buFont typeface="Arial"/>
              <a:buNone/>
            </a:pPr>
            <a:endParaRPr dirty="0"/>
          </a:p>
          <a:p>
            <a:pPr marL="0" lvl="0" indent="0" algn="l" rtl="0">
              <a:spcBef>
                <a:spcPts val="0"/>
              </a:spcBef>
              <a:spcAft>
                <a:spcPts val="0"/>
              </a:spcAft>
              <a:buNone/>
            </a:pPr>
            <a:endParaRPr dirty="0"/>
          </a:p>
        </p:txBody>
      </p:sp>
      <p:sp>
        <p:nvSpPr>
          <p:cNvPr id="75" name="Google Shape;75;p16">
            <a:extLst>
              <a:ext uri="{FF2B5EF4-FFF2-40B4-BE49-F238E27FC236}">
                <a16:creationId xmlns:a16="http://schemas.microsoft.com/office/drawing/2014/main" id="{74527CE4-5C78-398E-E088-675219430D2C}"/>
              </a:ext>
            </a:extLst>
          </p:cNvPr>
          <p:cNvSpPr txBox="1"/>
          <p:nvPr/>
        </p:nvSpPr>
        <p:spPr>
          <a:xfrm>
            <a:off x="331275" y="890750"/>
            <a:ext cx="329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All the details</a:t>
            </a:r>
            <a:endParaRPr sz="1600">
              <a:solidFill>
                <a:schemeClr val="dk2"/>
              </a:solidFill>
            </a:endParaRPr>
          </a:p>
        </p:txBody>
      </p:sp>
      <p:pic>
        <p:nvPicPr>
          <p:cNvPr id="2" name="Picture 1">
            <a:extLst>
              <a:ext uri="{FF2B5EF4-FFF2-40B4-BE49-F238E27FC236}">
                <a16:creationId xmlns:a16="http://schemas.microsoft.com/office/drawing/2014/main" id="{D5C6DC68-9257-46AD-E818-972AE556F566}"/>
              </a:ext>
            </a:extLst>
          </p:cNvPr>
          <p:cNvPicPr>
            <a:picLocks noChangeAspect="1"/>
          </p:cNvPicPr>
          <p:nvPr/>
        </p:nvPicPr>
        <p:blipFill>
          <a:blip r:embed="rId3"/>
          <a:stretch>
            <a:fillRect/>
          </a:stretch>
        </p:blipFill>
        <p:spPr>
          <a:xfrm>
            <a:off x="2367684" y="1020275"/>
            <a:ext cx="4408632" cy="4123225"/>
          </a:xfrm>
          <a:prstGeom prst="rect">
            <a:avLst/>
          </a:prstGeom>
        </p:spPr>
      </p:pic>
    </p:spTree>
    <p:extLst>
      <p:ext uri="{BB962C8B-B14F-4D97-AF65-F5344CB8AC3E}">
        <p14:creationId xmlns:p14="http://schemas.microsoft.com/office/powerpoint/2010/main" val="3429318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45433CB8-0701-0E99-3765-CAE109B7CDCE}"/>
            </a:ext>
          </a:extLst>
        </p:cNvPr>
        <p:cNvGrpSpPr/>
        <p:nvPr/>
      </p:nvGrpSpPr>
      <p:grpSpPr>
        <a:xfrm>
          <a:off x="0" y="0"/>
          <a:ext cx="0" cy="0"/>
          <a:chOff x="0" y="0"/>
          <a:chExt cx="0" cy="0"/>
        </a:xfrm>
      </p:grpSpPr>
      <p:sp>
        <p:nvSpPr>
          <p:cNvPr id="74" name="Google Shape;74;p16">
            <a:extLst>
              <a:ext uri="{FF2B5EF4-FFF2-40B4-BE49-F238E27FC236}">
                <a16:creationId xmlns:a16="http://schemas.microsoft.com/office/drawing/2014/main" id="{C0BDE4E9-9AA5-57A9-0BA7-2A2A375DDDB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Paper prototype – </a:t>
            </a:r>
            <a:r>
              <a:rPr lang="en-US" i="1" dirty="0">
                <a:highlight>
                  <a:srgbClr val="FFFF00"/>
                </a:highlight>
              </a:rPr>
              <a:t>(5) Farewell to User </a:t>
            </a:r>
            <a:endParaRPr dirty="0"/>
          </a:p>
          <a:p>
            <a:pPr marL="0" lvl="0" indent="0" algn="l" rtl="0">
              <a:spcBef>
                <a:spcPts val="0"/>
              </a:spcBef>
              <a:spcAft>
                <a:spcPts val="0"/>
              </a:spcAft>
              <a:buNone/>
            </a:pPr>
            <a:endParaRPr dirty="0"/>
          </a:p>
        </p:txBody>
      </p:sp>
      <p:sp>
        <p:nvSpPr>
          <p:cNvPr id="75" name="Google Shape;75;p16">
            <a:extLst>
              <a:ext uri="{FF2B5EF4-FFF2-40B4-BE49-F238E27FC236}">
                <a16:creationId xmlns:a16="http://schemas.microsoft.com/office/drawing/2014/main" id="{33DDCD94-2D13-0230-806A-B1639D414244}"/>
              </a:ext>
            </a:extLst>
          </p:cNvPr>
          <p:cNvSpPr txBox="1"/>
          <p:nvPr/>
        </p:nvSpPr>
        <p:spPr>
          <a:xfrm>
            <a:off x="331275" y="890750"/>
            <a:ext cx="3296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All the details</a:t>
            </a:r>
            <a:endParaRPr sz="1600">
              <a:solidFill>
                <a:schemeClr val="dk2"/>
              </a:solidFill>
            </a:endParaRPr>
          </a:p>
        </p:txBody>
      </p:sp>
      <p:pic>
        <p:nvPicPr>
          <p:cNvPr id="2" name="Picture 1">
            <a:extLst>
              <a:ext uri="{FF2B5EF4-FFF2-40B4-BE49-F238E27FC236}">
                <a16:creationId xmlns:a16="http://schemas.microsoft.com/office/drawing/2014/main" id="{9D19C80C-A3AE-2E82-D1A2-DE35B5C96051}"/>
              </a:ext>
            </a:extLst>
          </p:cNvPr>
          <p:cNvPicPr>
            <a:picLocks noChangeAspect="1"/>
          </p:cNvPicPr>
          <p:nvPr/>
        </p:nvPicPr>
        <p:blipFill>
          <a:blip r:embed="rId3"/>
          <a:stretch>
            <a:fillRect/>
          </a:stretch>
        </p:blipFill>
        <p:spPr>
          <a:xfrm>
            <a:off x="2414908" y="1108609"/>
            <a:ext cx="4314184" cy="4034891"/>
          </a:xfrm>
          <a:prstGeom prst="rect">
            <a:avLst/>
          </a:prstGeom>
        </p:spPr>
      </p:pic>
    </p:spTree>
    <p:extLst>
      <p:ext uri="{BB962C8B-B14F-4D97-AF65-F5344CB8AC3E}">
        <p14:creationId xmlns:p14="http://schemas.microsoft.com/office/powerpoint/2010/main" val="4062576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Inclusivity Heuristics Justifications - IH#1</a:t>
            </a:r>
            <a:endParaRPr/>
          </a:p>
        </p:txBody>
      </p:sp>
      <p:sp>
        <p:nvSpPr>
          <p:cNvPr id="82" name="Google Shape;82;p17"/>
          <p:cNvSpPr txBox="1"/>
          <p:nvPr/>
        </p:nvSpPr>
        <p:spPr>
          <a:xfrm>
            <a:off x="331275" y="890750"/>
            <a:ext cx="7383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chemeClr val="dk2"/>
                </a:solidFill>
              </a:rPr>
              <a:t>Explain (to Users) the Benefits of Using New and Existing Features</a:t>
            </a:r>
            <a:endParaRPr sz="1600">
              <a:solidFill>
                <a:schemeClr val="dk2"/>
              </a:solidFill>
            </a:endParaRPr>
          </a:p>
        </p:txBody>
      </p:sp>
      <p:sp>
        <p:nvSpPr>
          <p:cNvPr id="84" name="Google Shape;84;p17"/>
          <p:cNvSpPr txBox="1"/>
          <p:nvPr/>
        </p:nvSpPr>
        <p:spPr>
          <a:xfrm>
            <a:off x="4712907" y="1321850"/>
            <a:ext cx="3759454"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i="1" dirty="0">
                <a:solidFill>
                  <a:schemeClr val="dk2"/>
                </a:solidFill>
                <a:highlight>
                  <a:srgbClr val="FFFF00"/>
                </a:highlight>
              </a:rPr>
              <a:t>Software explains the purpose of the program in a very simple way. It asks user what to see (image) or read (text) on any topic. Software is intended to mimic an AI interface, so prompts from software is purposefully simple. </a:t>
            </a:r>
            <a:endParaRPr sz="1800" i="1" dirty="0">
              <a:solidFill>
                <a:schemeClr val="dk2"/>
              </a:solidFill>
              <a:highlight>
                <a:srgbClr val="FFFF00"/>
              </a:highlight>
            </a:endParaRPr>
          </a:p>
        </p:txBody>
      </p:sp>
      <p:pic>
        <p:nvPicPr>
          <p:cNvPr id="2" name="Picture 1">
            <a:extLst>
              <a:ext uri="{FF2B5EF4-FFF2-40B4-BE49-F238E27FC236}">
                <a16:creationId xmlns:a16="http://schemas.microsoft.com/office/drawing/2014/main" id="{6AB460FE-8287-E231-AD80-8B72F4AAD2B4}"/>
              </a:ext>
            </a:extLst>
          </p:cNvPr>
          <p:cNvPicPr>
            <a:picLocks noChangeAspect="1"/>
          </p:cNvPicPr>
          <p:nvPr/>
        </p:nvPicPr>
        <p:blipFill>
          <a:blip r:embed="rId3"/>
          <a:stretch>
            <a:fillRect/>
          </a:stretch>
        </p:blipFill>
        <p:spPr>
          <a:xfrm>
            <a:off x="331275" y="1321850"/>
            <a:ext cx="4318125" cy="4038577"/>
          </a:xfrm>
          <a:prstGeom prst="rect">
            <a:avLst/>
          </a:prstGeom>
        </p:spPr>
      </p:pic>
      <p:cxnSp>
        <p:nvCxnSpPr>
          <p:cNvPr id="4" name="Straight Arrow Connector 3">
            <a:extLst>
              <a:ext uri="{FF2B5EF4-FFF2-40B4-BE49-F238E27FC236}">
                <a16:creationId xmlns:a16="http://schemas.microsoft.com/office/drawing/2014/main" id="{3BE3438F-3413-4CE8-BD35-F2C2B0DD8A4E}"/>
              </a:ext>
            </a:extLst>
          </p:cNvPr>
          <p:cNvCxnSpPr>
            <a:stCxn id="84" idx="1"/>
          </p:cNvCxnSpPr>
          <p:nvPr/>
        </p:nvCxnSpPr>
        <p:spPr>
          <a:xfrm flipH="1" flipV="1">
            <a:off x="2896949" y="2306230"/>
            <a:ext cx="1815958" cy="7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474</Words>
  <Application>Microsoft Macintosh PowerPoint</Application>
  <PresentationFormat>On-screen Show (16:9)</PresentationFormat>
  <Paragraphs>41</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Assignment 3: UI Design</vt:lpstr>
      <vt:lpstr>Sitemap</vt:lpstr>
      <vt:lpstr>Wireframe</vt:lpstr>
      <vt:lpstr>Paper prototype – (1) Greeting User  </vt:lpstr>
      <vt:lpstr>Paper prototype – (2) Portal for Information   </vt:lpstr>
      <vt:lpstr>Paper prototype – (3) Generating Picture Page   </vt:lpstr>
      <vt:lpstr>Paper prototype – (4) Generating Text Page   </vt:lpstr>
      <vt:lpstr>Paper prototype – (5) Farewell to User  </vt:lpstr>
      <vt:lpstr>Inclusivity Heuristics Justifications - IH#1</vt:lpstr>
      <vt:lpstr>Inclusivity Heuristics Justifications - IH#2</vt:lpstr>
      <vt:lpstr>Inclusivity Heuristics Justifications - IH#3</vt:lpstr>
      <vt:lpstr>Inclusivity Heuristics Justifications - IH#4</vt:lpstr>
      <vt:lpstr>Inclusivity Heuristics Justifications - IH#5</vt:lpstr>
      <vt:lpstr>Inclusivity Heuristics Justifications - IH#6</vt:lpstr>
      <vt:lpstr>Inclusivity Heuristics Justifications - IH#7</vt:lpstr>
      <vt:lpstr>Inclusivity Heuristics Justifications - IH#8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Khairy, Fariss</cp:lastModifiedBy>
  <cp:revision>1</cp:revision>
  <dcterms:modified xsi:type="dcterms:W3CDTF">2025-01-28T06:59:50Z</dcterms:modified>
</cp:coreProperties>
</file>