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latsi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595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B83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207770" y="314562"/>
            <a:ext cx="3379994" cy="1429885"/>
            <a:chOff x="0" y="0"/>
            <a:chExt cx="890204" cy="3765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0204" cy="376595"/>
            </a:xfrm>
            <a:custGeom>
              <a:avLst/>
              <a:gdLst/>
              <a:ahLst/>
              <a:cxnLst/>
              <a:rect l="l" t="t" r="r" b="b"/>
              <a:pathLst>
                <a:path w="890204" h="376595">
                  <a:moveTo>
                    <a:pt x="0" y="0"/>
                  </a:moveTo>
                  <a:lnTo>
                    <a:pt x="890204" y="0"/>
                  </a:lnTo>
                  <a:lnTo>
                    <a:pt x="890204" y="376595"/>
                  </a:lnTo>
                  <a:lnTo>
                    <a:pt x="0" y="376595"/>
                  </a:lnTo>
                  <a:close/>
                </a:path>
              </a:pathLst>
            </a:custGeom>
            <a:solidFill>
              <a:srgbClr val="202F5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90204" cy="414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481101" y="400780"/>
            <a:ext cx="2833331" cy="1035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7"/>
              </a:lnSpc>
            </a:pPr>
            <a:r>
              <a:rPr lang="en-US" sz="6119">
                <a:solidFill>
                  <a:srgbClr val="F6F3EB"/>
                </a:solidFill>
                <a:latin typeface="Alatsi"/>
                <a:ea typeface="Alatsi"/>
                <a:cs typeface="Alatsi"/>
                <a:sym typeface="Alatsi"/>
              </a:rPr>
              <a:t>MCQ’S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8042" y="1980110"/>
            <a:ext cx="7876959" cy="303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4323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9.Which of the following is a valid C++ statement to print "Hello Khanam!" on the screen?</a:t>
            </a:r>
          </a:p>
          <a:p>
            <a:pPr algn="l">
              <a:lnSpc>
                <a:spcPts val="6052"/>
              </a:lnSpc>
            </a:pPr>
            <a:endParaRPr lang="en-US" sz="4323" dirty="0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4028" y="5067300"/>
            <a:ext cx="8443738" cy="335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a) cout &lt;&lt; Hello Khanam!;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b) cout &lt;&lt; "Hello Khanam!";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c) print("Hello Khanam!");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d) printf("Hello Khanam!");</a:t>
            </a:r>
          </a:p>
          <a:p>
            <a:pPr algn="l">
              <a:lnSpc>
                <a:spcPts val="5322"/>
              </a:lnSpc>
            </a:pPr>
            <a:endParaRPr lang="en-US" sz="3801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510475" y="1980110"/>
            <a:ext cx="8777525" cy="227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4323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10.What is the default return value of the main function if return 0; is omitted?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46799" y="4851288"/>
            <a:ext cx="7738402" cy="3141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a) 1</a:t>
            </a:r>
          </a:p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b) 0</a:t>
            </a:r>
          </a:p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c) -1</a:t>
            </a:r>
          </a:p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d) NULL</a:t>
            </a:r>
          </a:p>
          <a:p>
            <a:pPr algn="l">
              <a:lnSpc>
                <a:spcPts val="4986"/>
              </a:lnSpc>
            </a:pPr>
            <a:endParaRPr lang="en-US" sz="3561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89512" y="419830"/>
            <a:ext cx="14508975" cy="1625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C++ BASICS &amp; FIRST PROGRAM STRUCTURE | START CODING IN C++ TODAY!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980810" y="5143500"/>
            <a:ext cx="3876491" cy="3535884"/>
          </a:xfrm>
          <a:custGeom>
            <a:avLst/>
            <a:gdLst/>
            <a:ahLst/>
            <a:cxnLst/>
            <a:rect l="l" t="t" r="r" b="b"/>
            <a:pathLst>
              <a:path w="3876491" h="3535884">
                <a:moveTo>
                  <a:pt x="0" y="0"/>
                </a:moveTo>
                <a:lnTo>
                  <a:pt x="3876491" y="0"/>
                </a:lnTo>
                <a:lnTo>
                  <a:pt x="3876491" y="3535884"/>
                </a:lnTo>
                <a:lnTo>
                  <a:pt x="0" y="35358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165" t="-20747" r="-17572" b="-2148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44000" y="6196305"/>
            <a:ext cx="4793251" cy="1619653"/>
          </a:xfrm>
          <a:custGeom>
            <a:avLst/>
            <a:gdLst/>
            <a:ahLst/>
            <a:cxnLst/>
            <a:rect l="l" t="t" r="r" b="b"/>
            <a:pathLst>
              <a:path w="4793251" h="1619653">
                <a:moveTo>
                  <a:pt x="0" y="0"/>
                </a:moveTo>
                <a:lnTo>
                  <a:pt x="4793251" y="0"/>
                </a:lnTo>
                <a:lnTo>
                  <a:pt x="4793251" y="1619653"/>
                </a:lnTo>
                <a:lnTo>
                  <a:pt x="0" y="1619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685" t="-45294" r="-16945" b="-5244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89512" y="419830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CODE KAHAAN PE LIKHNA HAI?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22777" y="0"/>
            <a:ext cx="2818667" cy="3171496"/>
          </a:xfrm>
          <a:custGeom>
            <a:avLst/>
            <a:gdLst/>
            <a:ahLst/>
            <a:cxnLst/>
            <a:rect l="l" t="t" r="r" b="b"/>
            <a:pathLst>
              <a:path w="2818667" h="3171496">
                <a:moveTo>
                  <a:pt x="0" y="0"/>
                </a:moveTo>
                <a:lnTo>
                  <a:pt x="2818667" y="0"/>
                </a:lnTo>
                <a:lnTo>
                  <a:pt x="2818667" y="3171496"/>
                </a:lnTo>
                <a:lnTo>
                  <a:pt x="0" y="31714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860229" y="1500023"/>
            <a:ext cx="4474156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76573" y="4741204"/>
            <a:ext cx="8534854" cy="728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52"/>
              </a:lnSpc>
              <a:spcBef>
                <a:spcPct val="0"/>
              </a:spcBef>
            </a:pPr>
            <a:r>
              <a:rPr lang="en-US" sz="4323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1- Write a C++ program that prints: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687628" y="5790772"/>
            <a:ext cx="9144000" cy="3171496"/>
            <a:chOff x="0" y="0"/>
            <a:chExt cx="2408296" cy="8352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835291"/>
            </a:xfrm>
            <a:custGeom>
              <a:avLst/>
              <a:gdLst/>
              <a:ahLst/>
              <a:cxnLst/>
              <a:rect l="l" t="t" r="r" b="b"/>
              <a:pathLst>
                <a:path w="2408296" h="835291">
                  <a:moveTo>
                    <a:pt x="0" y="0"/>
                  </a:moveTo>
                  <a:lnTo>
                    <a:pt x="2408296" y="0"/>
                  </a:lnTo>
                  <a:lnTo>
                    <a:pt x="2408296" y="835291"/>
                  </a:lnTo>
                  <a:lnTo>
                    <a:pt x="0" y="835291"/>
                  </a:lnTo>
                  <a:close/>
                </a:path>
              </a:pathLst>
            </a:custGeom>
            <a:solidFill>
              <a:srgbClr val="EB839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408296" cy="8733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876573" y="6119071"/>
            <a:ext cx="8534854" cy="2429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17"/>
              </a:lnSpc>
              <a:spcBef>
                <a:spcPct val="0"/>
              </a:spcBef>
            </a:pPr>
            <a:r>
              <a:rPr lang="en-US" sz="4655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My name is Khanam</a:t>
            </a:r>
          </a:p>
          <a:p>
            <a:pPr algn="ctr">
              <a:lnSpc>
                <a:spcPts val="6517"/>
              </a:lnSpc>
              <a:spcBef>
                <a:spcPct val="0"/>
              </a:spcBef>
            </a:pPr>
            <a:r>
              <a:rPr lang="en-US" sz="4655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My goal is to join FAANG</a:t>
            </a:r>
          </a:p>
          <a:p>
            <a:pPr algn="ctr">
              <a:lnSpc>
                <a:spcPts val="6517"/>
              </a:lnSpc>
              <a:spcBef>
                <a:spcPct val="0"/>
              </a:spcBef>
            </a:pPr>
            <a:r>
              <a:rPr lang="en-US" sz="4655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I will stick to my goals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82293" y="232540"/>
            <a:ext cx="4474156" cy="795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 u="sng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2237" y="2621232"/>
            <a:ext cx="17803526" cy="290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0"/>
              </a:lnSpc>
              <a:spcBef>
                <a:spcPct val="0"/>
              </a:spcBef>
            </a:pPr>
            <a:r>
              <a:rPr lang="en-US" sz="4150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2-Write a C++ program that asks the user to enter the number of subjects they like. After the user inputs the number, print a message stating, "I like [number] subjects", where [number] is the value entered by the user.</a:t>
            </a:r>
          </a:p>
          <a:p>
            <a:pPr algn="ctr">
              <a:lnSpc>
                <a:spcPts val="5810"/>
              </a:lnSpc>
              <a:spcBef>
                <a:spcPct val="0"/>
              </a:spcBef>
            </a:pPr>
            <a:endParaRPr lang="en-US" sz="4150" dirty="0">
              <a:solidFill>
                <a:srgbClr val="36302C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391862" y="6490416"/>
            <a:ext cx="10552298" cy="2262247"/>
            <a:chOff x="0" y="0"/>
            <a:chExt cx="2779206" cy="5958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79206" cy="595818"/>
            </a:xfrm>
            <a:custGeom>
              <a:avLst/>
              <a:gdLst/>
              <a:ahLst/>
              <a:cxnLst/>
              <a:rect l="l" t="t" r="r" b="b"/>
              <a:pathLst>
                <a:path w="2779206" h="595818">
                  <a:moveTo>
                    <a:pt x="0" y="0"/>
                  </a:moveTo>
                  <a:lnTo>
                    <a:pt x="2779206" y="0"/>
                  </a:lnTo>
                  <a:lnTo>
                    <a:pt x="2779206" y="595818"/>
                  </a:lnTo>
                  <a:lnTo>
                    <a:pt x="0" y="595818"/>
                  </a:lnTo>
                  <a:close/>
                </a:path>
              </a:pathLst>
            </a:custGeom>
            <a:solidFill>
              <a:srgbClr val="EB839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79206" cy="633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53868" y="6775788"/>
            <a:ext cx="10552298" cy="160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7"/>
              </a:lnSpc>
              <a:spcBef>
                <a:spcPct val="0"/>
              </a:spcBef>
            </a:pPr>
            <a:r>
              <a:rPr lang="en-US" sz="4655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Enter the number of subjects you like: 2</a:t>
            </a:r>
          </a:p>
          <a:p>
            <a:pPr algn="l">
              <a:lnSpc>
                <a:spcPts val="6517"/>
              </a:lnSpc>
              <a:spcBef>
                <a:spcPct val="0"/>
              </a:spcBef>
            </a:pPr>
            <a:r>
              <a:rPr lang="en-US" sz="4655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I like 2 subjects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B83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207770" y="314562"/>
            <a:ext cx="3379994" cy="1429885"/>
            <a:chOff x="0" y="0"/>
            <a:chExt cx="890204" cy="3765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0204" cy="376595"/>
            </a:xfrm>
            <a:custGeom>
              <a:avLst/>
              <a:gdLst/>
              <a:ahLst/>
              <a:cxnLst/>
              <a:rect l="l" t="t" r="r" b="b"/>
              <a:pathLst>
                <a:path w="890204" h="376595">
                  <a:moveTo>
                    <a:pt x="0" y="0"/>
                  </a:moveTo>
                  <a:lnTo>
                    <a:pt x="890204" y="0"/>
                  </a:lnTo>
                  <a:lnTo>
                    <a:pt x="890204" y="376595"/>
                  </a:lnTo>
                  <a:lnTo>
                    <a:pt x="0" y="376595"/>
                  </a:lnTo>
                  <a:close/>
                </a:path>
              </a:pathLst>
            </a:custGeom>
            <a:solidFill>
              <a:srgbClr val="202F5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90204" cy="414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481101" y="400780"/>
            <a:ext cx="2833331" cy="1035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7"/>
              </a:lnSpc>
            </a:pPr>
            <a:r>
              <a:rPr lang="en-US" sz="6119">
                <a:solidFill>
                  <a:srgbClr val="F6F3EB"/>
                </a:solidFill>
                <a:latin typeface="Alatsi"/>
                <a:ea typeface="Alatsi"/>
                <a:cs typeface="Alatsi"/>
                <a:sym typeface="Alatsi"/>
              </a:rPr>
              <a:t>MCQ’S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8042" y="1980110"/>
            <a:ext cx="5369525" cy="227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4323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1.What does the #include &lt;iostream&gt; statement do in C++?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4028" y="5067300"/>
            <a:ext cx="8443738" cy="4033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a) It declares a function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b) It imports functions for input and output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c) It initializes variables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d) It creates a new class</a:t>
            </a:r>
          </a:p>
          <a:p>
            <a:pPr algn="l">
              <a:lnSpc>
                <a:spcPts val="5322"/>
              </a:lnSpc>
            </a:pPr>
            <a:endParaRPr lang="en-US" sz="3801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510475" y="1980110"/>
            <a:ext cx="8777525" cy="227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4323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2.Which of the following is the correct syntax to print "Hello, World!" in C++?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21078" y="5265879"/>
            <a:ext cx="7956320" cy="2951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a) cout &lt;&lt; "Hello, World!" &lt;&lt; endl;</a:t>
            </a:r>
          </a:p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b) print("Hello, World!")</a:t>
            </a:r>
          </a:p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c) console.log("Hello, World!")</a:t>
            </a:r>
          </a:p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d) println("Hello, World!")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B83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207770" y="314562"/>
            <a:ext cx="3379994" cy="1429885"/>
            <a:chOff x="0" y="0"/>
            <a:chExt cx="890204" cy="3765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0204" cy="376595"/>
            </a:xfrm>
            <a:custGeom>
              <a:avLst/>
              <a:gdLst/>
              <a:ahLst/>
              <a:cxnLst/>
              <a:rect l="l" t="t" r="r" b="b"/>
              <a:pathLst>
                <a:path w="890204" h="376595">
                  <a:moveTo>
                    <a:pt x="0" y="0"/>
                  </a:moveTo>
                  <a:lnTo>
                    <a:pt x="890204" y="0"/>
                  </a:lnTo>
                  <a:lnTo>
                    <a:pt x="890204" y="376595"/>
                  </a:lnTo>
                  <a:lnTo>
                    <a:pt x="0" y="376595"/>
                  </a:lnTo>
                  <a:close/>
                </a:path>
              </a:pathLst>
            </a:custGeom>
            <a:solidFill>
              <a:srgbClr val="202F5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90204" cy="414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481101" y="400780"/>
            <a:ext cx="2833331" cy="1035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7"/>
              </a:lnSpc>
            </a:pPr>
            <a:r>
              <a:rPr lang="en-US" sz="6119">
                <a:solidFill>
                  <a:srgbClr val="F6F3EB"/>
                </a:solidFill>
                <a:latin typeface="Alatsi"/>
                <a:ea typeface="Alatsi"/>
                <a:cs typeface="Alatsi"/>
                <a:sym typeface="Alatsi"/>
              </a:rPr>
              <a:t>MCQ’S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8042" y="1980110"/>
            <a:ext cx="6409727" cy="3039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4323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3.What is the purpose of return 0; in the main() function in C++?</a:t>
            </a:r>
          </a:p>
          <a:p>
            <a:pPr algn="l">
              <a:lnSpc>
                <a:spcPts val="6052"/>
              </a:lnSpc>
            </a:pPr>
            <a:endParaRPr lang="en-US" sz="4323" dirty="0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4028" y="5067300"/>
            <a:ext cx="8443738" cy="4033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a) To terminate the program without printing any output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b) To signal that the program has executed successfully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c) To print the value of 0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d) To declare the program as an error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10475" y="1980110"/>
            <a:ext cx="8777525" cy="227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4323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4.What does the using namespace std; statement do?</a:t>
            </a:r>
          </a:p>
          <a:p>
            <a:pPr algn="l">
              <a:lnSpc>
                <a:spcPts val="6052"/>
              </a:lnSpc>
            </a:pPr>
            <a:endParaRPr lang="en-US" sz="4323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46799" y="4851288"/>
            <a:ext cx="7738402" cy="4407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a) It imports the entire standard library</a:t>
            </a:r>
          </a:p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b) It allows direct access to elements in the std namespace without needing to prefix them with std::</a:t>
            </a:r>
          </a:p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c) It creates a new namespace</a:t>
            </a:r>
          </a:p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d) It defines custom functions in the std namespace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B83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207770" y="314562"/>
            <a:ext cx="3379994" cy="1429885"/>
            <a:chOff x="0" y="0"/>
            <a:chExt cx="890204" cy="3765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0204" cy="376595"/>
            </a:xfrm>
            <a:custGeom>
              <a:avLst/>
              <a:gdLst/>
              <a:ahLst/>
              <a:cxnLst/>
              <a:rect l="l" t="t" r="r" b="b"/>
              <a:pathLst>
                <a:path w="890204" h="376595">
                  <a:moveTo>
                    <a:pt x="0" y="0"/>
                  </a:moveTo>
                  <a:lnTo>
                    <a:pt x="890204" y="0"/>
                  </a:lnTo>
                  <a:lnTo>
                    <a:pt x="890204" y="376595"/>
                  </a:lnTo>
                  <a:lnTo>
                    <a:pt x="0" y="376595"/>
                  </a:lnTo>
                  <a:close/>
                </a:path>
              </a:pathLst>
            </a:custGeom>
            <a:solidFill>
              <a:srgbClr val="202F5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90204" cy="414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481101" y="400780"/>
            <a:ext cx="2833331" cy="1035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7"/>
              </a:lnSpc>
            </a:pPr>
            <a:r>
              <a:rPr lang="en-US" sz="6119">
                <a:solidFill>
                  <a:srgbClr val="F6F3EB"/>
                </a:solidFill>
                <a:latin typeface="Alatsi"/>
                <a:ea typeface="Alatsi"/>
                <a:cs typeface="Alatsi"/>
                <a:sym typeface="Alatsi"/>
              </a:rPr>
              <a:t>MCQ’S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8042" y="1980110"/>
            <a:ext cx="6409727" cy="227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4323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5.What is the file extension used for C++ programs?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4028" y="5067300"/>
            <a:ext cx="8443738" cy="2682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a) .java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b) .py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c) .cpp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d) .js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10475" y="1980110"/>
            <a:ext cx="8777525" cy="1503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4323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6.Which operator is used to send output to the console in C++?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46799" y="4851288"/>
            <a:ext cx="7738402" cy="3141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a) &gt;&gt;</a:t>
            </a:r>
          </a:p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b) &lt;&lt;</a:t>
            </a:r>
          </a:p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c) =</a:t>
            </a:r>
          </a:p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d) &amp;</a:t>
            </a:r>
          </a:p>
          <a:p>
            <a:pPr algn="l">
              <a:lnSpc>
                <a:spcPts val="4986"/>
              </a:lnSpc>
            </a:pPr>
            <a:endParaRPr lang="en-US" sz="3561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B839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207770" y="314562"/>
            <a:ext cx="3379994" cy="1429885"/>
            <a:chOff x="0" y="0"/>
            <a:chExt cx="890204" cy="3765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0204" cy="376595"/>
            </a:xfrm>
            <a:custGeom>
              <a:avLst/>
              <a:gdLst/>
              <a:ahLst/>
              <a:cxnLst/>
              <a:rect l="l" t="t" r="r" b="b"/>
              <a:pathLst>
                <a:path w="890204" h="376595">
                  <a:moveTo>
                    <a:pt x="0" y="0"/>
                  </a:moveTo>
                  <a:lnTo>
                    <a:pt x="890204" y="0"/>
                  </a:lnTo>
                  <a:lnTo>
                    <a:pt x="890204" y="376595"/>
                  </a:lnTo>
                  <a:lnTo>
                    <a:pt x="0" y="376595"/>
                  </a:lnTo>
                  <a:close/>
                </a:path>
              </a:pathLst>
            </a:custGeom>
            <a:solidFill>
              <a:srgbClr val="202F5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90204" cy="414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481101" y="400780"/>
            <a:ext cx="2833331" cy="1035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7"/>
              </a:lnSpc>
            </a:pPr>
            <a:r>
              <a:rPr lang="en-US" sz="6119">
                <a:solidFill>
                  <a:srgbClr val="F6F3EB"/>
                </a:solidFill>
                <a:latin typeface="Alatsi"/>
                <a:ea typeface="Alatsi"/>
                <a:cs typeface="Alatsi"/>
                <a:sym typeface="Alatsi"/>
              </a:rPr>
              <a:t>MCQ’S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8042" y="1980110"/>
            <a:ext cx="6409727" cy="227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4323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7.What does the </a:t>
            </a:r>
            <a:r>
              <a:rPr lang="en-US" sz="4323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endl</a:t>
            </a:r>
            <a:r>
              <a:rPr lang="en-US" sz="4323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keyword do in C++?</a:t>
            </a:r>
          </a:p>
          <a:p>
            <a:pPr algn="l">
              <a:lnSpc>
                <a:spcPts val="6052"/>
              </a:lnSpc>
            </a:pPr>
            <a:endParaRPr lang="en-US" sz="4323" dirty="0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4028" y="5067300"/>
            <a:ext cx="8443738" cy="2682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a) It prints a space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b) It prints the string "endl"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c) It moves the cursor to a new line</a:t>
            </a:r>
          </a:p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d) It exits the program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10475" y="1980110"/>
            <a:ext cx="8777525" cy="2271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4323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8.What is the correct syntax for defining the main function in C++?</a:t>
            </a:r>
          </a:p>
          <a:p>
            <a:pPr algn="l">
              <a:lnSpc>
                <a:spcPts val="6052"/>
              </a:lnSpc>
            </a:pPr>
            <a:endParaRPr lang="en-US" sz="4323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46799" y="4851288"/>
            <a:ext cx="7738402" cy="3141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a) int main() { }</a:t>
            </a:r>
          </a:p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b) void main() { }</a:t>
            </a:r>
          </a:p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c) main(int) { }</a:t>
            </a:r>
          </a:p>
          <a:p>
            <a:pPr algn="l">
              <a:lnSpc>
                <a:spcPts val="4986"/>
              </a:lnSpc>
            </a:pPr>
            <a:r>
              <a:rPr lang="en-US" sz="356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d) void start() { }</a:t>
            </a:r>
          </a:p>
          <a:p>
            <a:pPr algn="l">
              <a:lnSpc>
                <a:spcPts val="4986"/>
              </a:lnSpc>
            </a:pPr>
            <a:endParaRPr lang="en-US" sz="3561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561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Alatsi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</dc:title>
  <cp:lastModifiedBy>khaiser khanam</cp:lastModifiedBy>
  <cp:revision>2</cp:revision>
  <dcterms:created xsi:type="dcterms:W3CDTF">2006-08-16T00:00:00Z</dcterms:created>
  <dcterms:modified xsi:type="dcterms:W3CDTF">2025-04-29T01:46:53Z</dcterms:modified>
  <dc:identifier>DAGl3_Yd62g</dc:identifier>
</cp:coreProperties>
</file>